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4" r:id="rId3"/>
    <p:sldId id="257" r:id="rId4"/>
    <p:sldId id="260" r:id="rId5"/>
    <p:sldId id="258" r:id="rId6"/>
    <p:sldId id="259" r:id="rId7"/>
    <p:sldId id="286"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7" r:id="rId23"/>
    <p:sldId id="278" r:id="rId24"/>
    <p:sldId id="279" r:id="rId25"/>
    <p:sldId id="280" r:id="rId26"/>
    <p:sldId id="281" r:id="rId27"/>
    <p:sldId id="282" r:id="rId28"/>
    <p:sldId id="283" r:id="rId29"/>
    <p:sldId id="285"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3EE8C-62F6-492A-B20F-28CE6F0E5CE8}" type="datetimeFigureOut">
              <a:rPr lang="tr-TR" smtClean="0"/>
              <a:t>24.08.2022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12C8A-3E85-4F90-9186-CF808520D38C}" type="slidenum">
              <a:rPr lang="tr-TR" smtClean="0"/>
              <a:t>‹#›</a:t>
            </a:fld>
            <a:endParaRPr lang="tr-TR"/>
          </a:p>
        </p:txBody>
      </p:sp>
    </p:spTree>
    <p:extLst>
      <p:ext uri="{BB962C8B-B14F-4D97-AF65-F5344CB8AC3E}">
        <p14:creationId xmlns:p14="http://schemas.microsoft.com/office/powerpoint/2010/main" val="325258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9F12C8A-3E85-4F90-9186-CF808520D38C}" type="slidenum">
              <a:rPr lang="tr-TR" smtClean="0"/>
              <a:t>20</a:t>
            </a:fld>
            <a:endParaRPr lang="tr-TR"/>
          </a:p>
        </p:txBody>
      </p:sp>
    </p:spTree>
    <p:extLst>
      <p:ext uri="{BB962C8B-B14F-4D97-AF65-F5344CB8AC3E}">
        <p14:creationId xmlns:p14="http://schemas.microsoft.com/office/powerpoint/2010/main" val="267797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9F12C8A-3E85-4F90-9186-CF808520D38C}" type="slidenum">
              <a:rPr lang="tr-TR" smtClean="0"/>
              <a:t>28</a:t>
            </a:fld>
            <a:endParaRPr lang="tr-TR"/>
          </a:p>
        </p:txBody>
      </p:sp>
    </p:spTree>
    <p:extLst>
      <p:ext uri="{BB962C8B-B14F-4D97-AF65-F5344CB8AC3E}">
        <p14:creationId xmlns:p14="http://schemas.microsoft.com/office/powerpoint/2010/main" val="1785839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E1E79007-B1AE-4EBC-AE23-A06130208C05}"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186321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1E79007-B1AE-4EBC-AE23-A06130208C05}"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120835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1E79007-B1AE-4EBC-AE23-A06130208C05}"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2342962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1E79007-B1AE-4EBC-AE23-A06130208C05}"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DD5887-66A8-4375-A99F-61E42909FD03}"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6453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1E79007-B1AE-4EBC-AE23-A06130208C05}"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164253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E1E79007-B1AE-4EBC-AE23-A06130208C05}" type="datetimeFigureOut">
              <a:rPr lang="tr-TR" smtClean="0"/>
              <a:t>24.08.2022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4241234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E1E79007-B1AE-4EBC-AE23-A06130208C05}" type="datetimeFigureOut">
              <a:rPr lang="tr-TR" smtClean="0"/>
              <a:t>24.08.2022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3433012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1E79007-B1AE-4EBC-AE23-A06130208C05}"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402966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1E79007-B1AE-4EBC-AE23-A06130208C05}"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300882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1E79007-B1AE-4EBC-AE23-A06130208C05}"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152918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1E79007-B1AE-4EBC-AE23-A06130208C05}"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29171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E1E79007-B1AE-4EBC-AE23-A06130208C05}"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58495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E1E79007-B1AE-4EBC-AE23-A06130208C05}" type="datetimeFigureOut">
              <a:rPr lang="tr-TR" smtClean="0"/>
              <a:t>24.08.2022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2146140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E1E79007-B1AE-4EBC-AE23-A06130208C05}" type="datetimeFigureOut">
              <a:rPr lang="tr-TR" smtClean="0"/>
              <a:t>24.08.2022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329562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79007-B1AE-4EBC-AE23-A06130208C05}" type="datetimeFigureOut">
              <a:rPr lang="tr-TR" smtClean="0"/>
              <a:t>24.08.2022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330302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1E79007-B1AE-4EBC-AE23-A06130208C05}"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238452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1E79007-B1AE-4EBC-AE23-A06130208C05}"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DD5887-66A8-4375-A99F-61E42909FD03}" type="slidenum">
              <a:rPr lang="tr-TR" smtClean="0"/>
              <a:t>‹#›</a:t>
            </a:fld>
            <a:endParaRPr lang="tr-TR"/>
          </a:p>
        </p:txBody>
      </p:sp>
    </p:spTree>
    <p:extLst>
      <p:ext uri="{BB962C8B-B14F-4D97-AF65-F5344CB8AC3E}">
        <p14:creationId xmlns:p14="http://schemas.microsoft.com/office/powerpoint/2010/main" val="104599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E79007-B1AE-4EBC-AE23-A06130208C05}" type="datetimeFigureOut">
              <a:rPr lang="tr-TR" smtClean="0"/>
              <a:t>24.08.2022</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0DD5887-66A8-4375-A99F-61E42909FD03}" type="slidenum">
              <a:rPr lang="tr-TR" smtClean="0"/>
              <a:t>‹#›</a:t>
            </a:fld>
            <a:endParaRPr lang="tr-TR"/>
          </a:p>
        </p:txBody>
      </p:sp>
    </p:spTree>
    <p:extLst>
      <p:ext uri="{BB962C8B-B14F-4D97-AF65-F5344CB8AC3E}">
        <p14:creationId xmlns:p14="http://schemas.microsoft.com/office/powerpoint/2010/main" val="35358080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cve.mitre.org/cgi-bin/cvename.cgi?name=CVE-2022-2371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ca.analysiscenter.veracode.com/vulnerability-database/libraries/server/java/maven/lid-84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Autofit/>
          </a:bodyPr>
          <a:lstStyle/>
          <a:p>
            <a:r>
              <a:rPr lang="tr-TR" sz="4800" b="1" dirty="0" smtClean="0">
                <a:latin typeface="Gilroy-ExtraBoldItalic" panose="00000900000000000000" pitchFamily="2" charset="-94"/>
                <a:ea typeface="Adobe Gothic Std B" panose="020B0800000000000000" pitchFamily="34" charset="-128"/>
              </a:rPr>
              <a:t>Muş Ticaret ve Sanayi Odası</a:t>
            </a:r>
            <a:br>
              <a:rPr lang="tr-TR" sz="4800" b="1" dirty="0" smtClean="0">
                <a:latin typeface="Gilroy-ExtraBoldItalic" panose="00000900000000000000" pitchFamily="2" charset="-94"/>
                <a:ea typeface="Adobe Gothic Std B" panose="020B0800000000000000" pitchFamily="34" charset="-128"/>
              </a:rPr>
            </a:br>
            <a:r>
              <a:rPr lang="tr-TR" sz="4800" b="1" dirty="0" smtClean="0">
                <a:latin typeface="Gilroy-ExtraBoldItalic" panose="00000900000000000000" pitchFamily="2" charset="-94"/>
                <a:ea typeface="Adobe Gothic Std B" panose="020B0800000000000000" pitchFamily="34" charset="-128"/>
              </a:rPr>
              <a:t>Tarama Raporu Sunumu</a:t>
            </a:r>
            <a:endParaRPr lang="tr-TR" sz="4800" b="1" dirty="0">
              <a:latin typeface="Gilroy-ExtraBoldItalic" panose="00000900000000000000" pitchFamily="2" charset="-94"/>
              <a:ea typeface="Adobe Gothic Std B" panose="020B0800000000000000" pitchFamily="34" charset="-128"/>
            </a:endParaRPr>
          </a:p>
        </p:txBody>
      </p:sp>
      <p:sp>
        <p:nvSpPr>
          <p:cNvPr id="4" name="Alt Başlık 3"/>
          <p:cNvSpPr>
            <a:spLocks noGrp="1"/>
          </p:cNvSpPr>
          <p:nvPr>
            <p:ph type="subTitle" idx="1"/>
          </p:nvPr>
        </p:nvSpPr>
        <p:spPr/>
        <p:txBody>
          <a:bodyPr/>
          <a:lstStyle/>
          <a:p>
            <a:r>
              <a:rPr lang="tr-TR" dirty="0" err="1" smtClean="0"/>
              <a:t>Light</a:t>
            </a:r>
            <a:r>
              <a:rPr lang="tr-TR" dirty="0" smtClean="0"/>
              <a:t> </a:t>
            </a:r>
            <a:r>
              <a:rPr lang="tr-TR" dirty="0" err="1" smtClean="0"/>
              <a:t>Green</a:t>
            </a:r>
            <a:r>
              <a:rPr lang="tr-TR" dirty="0" smtClean="0"/>
              <a:t> (2. Grup)</a:t>
            </a:r>
            <a:endParaRPr lang="tr-TR" dirty="0"/>
          </a:p>
        </p:txBody>
      </p:sp>
    </p:spTree>
    <p:extLst>
      <p:ext uri="{BB962C8B-B14F-4D97-AF65-F5344CB8AC3E}">
        <p14:creationId xmlns:p14="http://schemas.microsoft.com/office/powerpoint/2010/main" val="1502013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sz="4000" dirty="0" err="1" smtClean="0">
                <a:latin typeface="Gilroy-ExtraBoldItalic" panose="00000900000000000000" pitchFamily="2" charset="-94"/>
              </a:rPr>
              <a:t>Email</a:t>
            </a:r>
            <a:r>
              <a:rPr lang="tr-TR" sz="4000" dirty="0" smtClean="0">
                <a:latin typeface="Gilroy-ExtraBoldItalic" panose="00000900000000000000" pitchFamily="2" charset="-94"/>
              </a:rPr>
              <a:t> </a:t>
            </a:r>
            <a:r>
              <a:rPr lang="tr-TR" sz="4000" dirty="0" err="1" smtClean="0">
                <a:latin typeface="Gilroy-ExtraBoldItalic" panose="00000900000000000000" pitchFamily="2" charset="-94"/>
              </a:rPr>
              <a:t>Address</a:t>
            </a:r>
            <a:r>
              <a:rPr lang="tr-TR" sz="4000" dirty="0" smtClean="0">
                <a:latin typeface="Gilroy-ExtraBoldItalic" panose="00000900000000000000" pitchFamily="2" charset="-94"/>
              </a:rPr>
              <a:t> </a:t>
            </a:r>
            <a:r>
              <a:rPr lang="tr-TR" sz="4000" dirty="0" err="1" smtClean="0">
                <a:latin typeface="Gilroy-ExtraBoldItalic" panose="00000900000000000000" pitchFamily="2" charset="-94"/>
              </a:rPr>
              <a:t>Disclosure</a:t>
            </a:r>
            <a:r>
              <a:rPr lang="tr-TR" sz="4000" dirty="0" smtClean="0">
                <a:latin typeface="Gilroy-ExtraBoldItalic" panose="00000900000000000000" pitchFamily="2" charset="-94"/>
              </a:rPr>
              <a:t> </a:t>
            </a:r>
            <a:br>
              <a:rPr lang="tr-TR" sz="4000" dirty="0" smtClean="0">
                <a:latin typeface="Gilroy-ExtraBoldItalic" panose="00000900000000000000" pitchFamily="2" charset="-94"/>
              </a:rPr>
            </a:br>
            <a:r>
              <a:rPr lang="tr-TR" sz="4000" dirty="0" smtClean="0">
                <a:latin typeface="Gilroy-ExtraBoldItalic" panose="00000900000000000000" pitchFamily="2" charset="-94"/>
              </a:rPr>
              <a:t>E-posta Adresi Açıklaması</a:t>
            </a:r>
            <a:endParaRPr lang="tr-TR" sz="4000" dirty="0">
              <a:latin typeface="Gilroy-ExtraBoldItalic" panose="00000900000000000000" pitchFamily="2" charset="-94"/>
            </a:endParaRPr>
          </a:p>
        </p:txBody>
      </p:sp>
      <p:sp>
        <p:nvSpPr>
          <p:cNvPr id="3" name="İçerik Yer Tutucusu 2"/>
          <p:cNvSpPr>
            <a:spLocks noGrp="1"/>
          </p:cNvSpPr>
          <p:nvPr>
            <p:ph idx="1"/>
          </p:nvPr>
        </p:nvSpPr>
        <p:spPr/>
        <p:txBody>
          <a:bodyPr/>
          <a:lstStyle/>
          <a:p>
            <a:pPr marL="0" indent="0">
              <a:buNone/>
            </a:pPr>
            <a:r>
              <a:rPr lang="tr-TR" dirty="0" err="1" smtClean="0"/>
              <a:t>Netsparker</a:t>
            </a:r>
            <a:r>
              <a:rPr lang="it-IT" dirty="0" smtClean="0"/>
              <a:t> </a:t>
            </a:r>
            <a:r>
              <a:rPr lang="it-IT" dirty="0" smtClean="0"/>
              <a:t>bir E-posta Adresi Açıklaması belirledi.</a:t>
            </a:r>
            <a:endParaRPr lang="tr-TR" dirty="0" smtClean="0"/>
          </a:p>
          <a:p>
            <a:pPr marL="0" indent="0">
              <a:buNone/>
            </a:pPr>
            <a:endParaRPr lang="tr-TR" dirty="0"/>
          </a:p>
          <a:p>
            <a:pPr marL="0" indent="0">
              <a:buNone/>
            </a:pPr>
            <a:r>
              <a:rPr lang="tr-TR" dirty="0" smtClean="0"/>
              <a:t>Uygulama içinde keşfedilen e-posta adresleri hem </a:t>
            </a:r>
            <a:r>
              <a:rPr lang="tr-TR" dirty="0" err="1" smtClean="0"/>
              <a:t>spam</a:t>
            </a:r>
            <a:r>
              <a:rPr lang="tr-TR" dirty="0" smtClean="0"/>
              <a:t> e-posta motorları hem de kaba kuvvet araçları tarafından kullanılabilir. Ayrıca, geçerli e-posta adresleri sosyal mühendislik saldırılarına yol açabilir.</a:t>
            </a:r>
            <a:endParaRPr lang="tr-TR" dirty="0"/>
          </a:p>
        </p:txBody>
      </p:sp>
    </p:spTree>
    <p:extLst>
      <p:ext uri="{BB962C8B-B14F-4D97-AF65-F5344CB8AC3E}">
        <p14:creationId xmlns:p14="http://schemas.microsoft.com/office/powerpoint/2010/main" val="538203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Gilroy-ExtraBoldItalic" panose="00000900000000000000" pitchFamily="2" charset="-94"/>
              </a:rPr>
              <a:t>Yapılması Gerekenler</a:t>
            </a:r>
            <a:endParaRPr lang="tr-TR" dirty="0">
              <a:latin typeface="Gilroy-ExtraBoldItalic" panose="00000900000000000000" pitchFamily="2" charset="-94"/>
            </a:endParaRPr>
          </a:p>
        </p:txBody>
      </p:sp>
      <p:sp>
        <p:nvSpPr>
          <p:cNvPr id="3" name="İçerik Yer Tutucusu 2"/>
          <p:cNvSpPr>
            <a:spLocks noGrp="1"/>
          </p:cNvSpPr>
          <p:nvPr>
            <p:ph idx="1"/>
          </p:nvPr>
        </p:nvSpPr>
        <p:spPr>
          <a:xfrm>
            <a:off x="838200" y="1825625"/>
            <a:ext cx="9063182" cy="4351338"/>
          </a:xfrm>
        </p:spPr>
        <p:txBody>
          <a:bodyPr/>
          <a:lstStyle/>
          <a:p>
            <a:pPr marL="0" indent="0">
              <a:buNone/>
            </a:pPr>
            <a:r>
              <a:rPr lang="tr-TR" dirty="0" smtClean="0"/>
              <a:t>Genel iletişimler için </a:t>
            </a:r>
            <a:r>
              <a:rPr lang="tr-TR" dirty="0" err="1" smtClean="0"/>
              <a:t>contact</a:t>
            </a:r>
            <a:r>
              <a:rPr lang="tr-TR" dirty="0" smtClean="0"/>
              <a:t>@ veya </a:t>
            </a:r>
            <a:r>
              <a:rPr lang="tr-TR" dirty="0" err="1" smtClean="0"/>
              <a:t>info</a:t>
            </a:r>
            <a:r>
              <a:rPr lang="tr-TR" dirty="0" smtClean="0"/>
              <a:t>@ gibi genel e-posta adreslerini kullanın ve web sitesinden kullanıcıya/kişilere özel e-posta adreslerini kaldırın; Bu gerekliyse, bu amaçla başvuru formlarını kullanın. </a:t>
            </a:r>
            <a:endParaRPr lang="tr-TR" dirty="0"/>
          </a:p>
        </p:txBody>
      </p:sp>
    </p:spTree>
    <p:extLst>
      <p:ext uri="{BB962C8B-B14F-4D97-AF65-F5344CB8AC3E}">
        <p14:creationId xmlns:p14="http://schemas.microsoft.com/office/powerpoint/2010/main" val="2811669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2800" dirty="0" smtClean="0">
                <a:latin typeface="Gilroy-ExtraBoldItalic" panose="00000900000000000000" pitchFamily="2" charset="-94"/>
              </a:rPr>
              <a:t>HTTP </a:t>
            </a:r>
            <a:r>
              <a:rPr lang="tr-TR" sz="2800" dirty="0" err="1" smtClean="0">
                <a:latin typeface="Gilroy-ExtraBoldItalic" panose="00000900000000000000" pitchFamily="2" charset="-94"/>
              </a:rPr>
              <a:t>Strict</a:t>
            </a:r>
            <a:r>
              <a:rPr lang="tr-TR" sz="2800" dirty="0" smtClean="0">
                <a:latin typeface="Gilroy-ExtraBoldItalic" panose="00000900000000000000" pitchFamily="2" charset="-94"/>
              </a:rPr>
              <a:t> Transport Security (HSTS) </a:t>
            </a:r>
            <a:br>
              <a:rPr lang="tr-TR" sz="2800" dirty="0" smtClean="0">
                <a:latin typeface="Gilroy-ExtraBoldItalic" panose="00000900000000000000" pitchFamily="2" charset="-94"/>
              </a:rPr>
            </a:br>
            <a:r>
              <a:rPr lang="tr-TR" sz="2800" dirty="0" err="1" smtClean="0">
                <a:latin typeface="Gilroy-ExtraBoldItalic" panose="00000900000000000000" pitchFamily="2" charset="-94"/>
              </a:rPr>
              <a:t>PolicyNot</a:t>
            </a:r>
            <a:r>
              <a:rPr lang="tr-TR" sz="2800" dirty="0" smtClean="0">
                <a:latin typeface="Gilroy-ExtraBoldItalic" panose="00000900000000000000" pitchFamily="2" charset="-94"/>
              </a:rPr>
              <a:t> </a:t>
            </a:r>
            <a:r>
              <a:rPr lang="tr-TR" sz="2800" dirty="0" err="1" smtClean="0">
                <a:latin typeface="Gilroy-ExtraBoldItalic" panose="00000900000000000000" pitchFamily="2" charset="-94"/>
              </a:rPr>
              <a:t>Enabled</a:t>
            </a:r>
            <a:r>
              <a:rPr lang="tr-TR" sz="2800" dirty="0" smtClean="0">
                <a:latin typeface="Gilroy-ExtraBoldItalic" panose="00000900000000000000" pitchFamily="2" charset="-94"/>
              </a:rPr>
              <a:t> (HTTP Sıkı Aktarım Güvenliği (HSTS) Politikası Etkin Değil)</a:t>
            </a:r>
            <a:endParaRPr lang="tr-TR" sz="2800" dirty="0">
              <a:latin typeface="Gilroy-ExtraBoldItalic" panose="00000900000000000000" pitchFamily="2" charset="-94"/>
            </a:endParaRPr>
          </a:p>
        </p:txBody>
      </p:sp>
      <p:sp>
        <p:nvSpPr>
          <p:cNvPr id="3" name="İçerik Yer Tutucusu 2"/>
          <p:cNvSpPr>
            <a:spLocks noGrp="1"/>
          </p:cNvSpPr>
          <p:nvPr>
            <p:ph idx="1"/>
          </p:nvPr>
        </p:nvSpPr>
        <p:spPr>
          <a:xfrm>
            <a:off x="838200" y="1825624"/>
            <a:ext cx="10515600" cy="4935393"/>
          </a:xfrm>
        </p:spPr>
        <p:txBody>
          <a:bodyPr>
            <a:noAutofit/>
          </a:bodyPr>
          <a:lstStyle/>
          <a:p>
            <a:pPr marL="0" indent="0">
              <a:buNone/>
            </a:pPr>
            <a:r>
              <a:rPr lang="tr-TR" sz="1800" dirty="0" err="1" smtClean="0"/>
              <a:t>Invicti</a:t>
            </a:r>
            <a:r>
              <a:rPr lang="tr-TR" sz="1800" dirty="0" smtClean="0"/>
              <a:t>, HTTP Katı Aktarım Güvenliği (HSTS) ilkesinin etkinleştirilmediğini belirledi. </a:t>
            </a:r>
          </a:p>
          <a:p>
            <a:pPr marL="0" indent="0">
              <a:buNone/>
            </a:pPr>
            <a:r>
              <a:rPr lang="tr-TR" sz="1800" dirty="0" smtClean="0"/>
              <a:t>Hedef web sitesi yalnızca </a:t>
            </a:r>
            <a:r>
              <a:rPr lang="tr-TR" sz="1800" dirty="0" err="1" smtClean="0"/>
              <a:t>HTTPS'den</a:t>
            </a:r>
            <a:r>
              <a:rPr lang="tr-TR" sz="1800" dirty="0" smtClean="0"/>
              <a:t> değil, aynı zamanda </a:t>
            </a:r>
            <a:r>
              <a:rPr lang="tr-TR" sz="1800" dirty="0" err="1" smtClean="0"/>
              <a:t>HTTP'den</a:t>
            </a:r>
            <a:r>
              <a:rPr lang="tr-TR" sz="1800" dirty="0" smtClean="0"/>
              <a:t> de sunuluyor ve HSTS politika uygulamasından yoksun. </a:t>
            </a:r>
            <a:endParaRPr lang="tr-TR" sz="1800" dirty="0"/>
          </a:p>
          <a:p>
            <a:pPr marL="0" indent="0">
              <a:buNone/>
            </a:pPr>
            <a:r>
              <a:rPr lang="tr-TR" sz="1800" dirty="0" smtClean="0"/>
              <a:t>HTTP </a:t>
            </a:r>
            <a:r>
              <a:rPr lang="tr-TR" sz="1800" dirty="0" err="1" smtClean="0"/>
              <a:t>Strict</a:t>
            </a:r>
            <a:r>
              <a:rPr lang="tr-TR" sz="1800" dirty="0" smtClean="0"/>
              <a:t> Transport Security (HSTS), bir web sunucusunun, uygun kullanıcı aracılarının (bir web tarayıcısı gibi) kendisiyle yalnızca güvenli (HTTPS) bağlantılar kullanarak etkileşime gireceğini beyan ettiği bir web güvenlik politikası mekanizmasıdır. HSTS Politikası, sunucu tarafından kullanıcı aracısına "</a:t>
            </a:r>
            <a:r>
              <a:rPr lang="tr-TR" sz="1800" dirty="0" err="1" smtClean="0"/>
              <a:t>Strict</a:t>
            </a:r>
            <a:r>
              <a:rPr lang="tr-TR" sz="1800" dirty="0" smtClean="0"/>
              <a:t>-Transport-Security" adlı bir HTTP yanıt başlığı alanı aracılığıyla iletilir. HSTS Politikası, kullanıcı aracısının sunucuya yalnızca güvenli bir şekilde erişeceği bir süre belirtir. </a:t>
            </a:r>
          </a:p>
          <a:p>
            <a:pPr marL="0" indent="0">
              <a:buNone/>
            </a:pPr>
            <a:r>
              <a:rPr lang="tr-TR" sz="1800" dirty="0" smtClean="0"/>
              <a:t>Bir web uygulaması kullanıcı aracılarına HSTS Politikası yayınladığında, uyumlu kullanıcı aracıları aşağıdaki gibi davranır: </a:t>
            </a:r>
            <a:endParaRPr lang="tr-TR" sz="1800" dirty="0"/>
          </a:p>
          <a:p>
            <a:r>
              <a:rPr lang="tr-TR" sz="1800" dirty="0" smtClean="0"/>
              <a:t>Web uygulamasına atıfta bulunan güvenli olmayan (HTTP) bağlantıları otomatik olarak güvenli (HTTPS) bağlantılara dönüştürün. (Örneğin, http://example.com/</a:t>
            </a:r>
            <a:r>
              <a:rPr lang="tr-TR" sz="1800" dirty="0" err="1" smtClean="0"/>
              <a:t>some</a:t>
            </a:r>
            <a:r>
              <a:rPr lang="tr-TR" sz="1800" dirty="0" smtClean="0"/>
              <a:t>/</a:t>
            </a:r>
            <a:r>
              <a:rPr lang="tr-TR" sz="1800" dirty="0" err="1" smtClean="0"/>
              <a:t>page</a:t>
            </a:r>
            <a:r>
              <a:rPr lang="tr-TR" sz="1800" dirty="0" smtClean="0"/>
              <a:t>/, sunucuya erişmeden önce https://example.com/some/page/ olarak değiştirilecektir.)  </a:t>
            </a:r>
          </a:p>
          <a:p>
            <a:r>
              <a:rPr lang="tr-TR" sz="1800" dirty="0" smtClean="0"/>
              <a:t>Bağlantının güvenliği sağlanamıyorsa (örneğin sunucunun TLS sertifikası kendinden imzalıysa), kullanıcı aracıları bir hata mesajı gösterir ve kullanıcının web uygulamasına erişmesine izin vermez.</a:t>
            </a:r>
            <a:endParaRPr lang="tr-TR" sz="1800" dirty="0"/>
          </a:p>
        </p:txBody>
      </p:sp>
    </p:spTree>
    <p:extLst>
      <p:ext uri="{BB962C8B-B14F-4D97-AF65-F5344CB8AC3E}">
        <p14:creationId xmlns:p14="http://schemas.microsoft.com/office/powerpoint/2010/main" val="3548810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Gilroy-ExtraBoldItalic" panose="00000900000000000000" pitchFamily="2" charset="-94"/>
              </a:rPr>
              <a:t>Yapılması Gerekenler</a:t>
            </a:r>
            <a:endParaRPr lang="tr-TR" dirty="0">
              <a:latin typeface="Gilroy-ExtraBoldItalic" panose="00000900000000000000" pitchFamily="2" charset="-94"/>
            </a:endParaRPr>
          </a:p>
        </p:txBody>
      </p:sp>
      <p:sp>
        <p:nvSpPr>
          <p:cNvPr id="4" name="İçerik Yer Tutucusu 3"/>
          <p:cNvSpPr>
            <a:spLocks noGrp="1"/>
          </p:cNvSpPr>
          <p:nvPr>
            <p:ph sz="half" idx="1"/>
          </p:nvPr>
        </p:nvSpPr>
        <p:spPr/>
        <p:txBody>
          <a:bodyPr/>
          <a:lstStyle/>
          <a:p>
            <a:pPr marL="0" indent="0">
              <a:buNone/>
            </a:pPr>
            <a:r>
              <a:rPr lang="tr-TR" dirty="0" smtClean="0"/>
              <a:t>Web sunucunuzu HTTP isteklerini </a:t>
            </a:r>
            <a:r>
              <a:rPr lang="tr-TR" dirty="0" err="1" smtClean="0"/>
              <a:t>HTTPS'ye</a:t>
            </a:r>
            <a:r>
              <a:rPr lang="tr-TR" dirty="0" smtClean="0"/>
              <a:t> yönlendirecek şekilde yapılandırın. </a:t>
            </a:r>
          </a:p>
          <a:p>
            <a:pPr marL="0" indent="0">
              <a:buNone/>
            </a:pPr>
            <a:endParaRPr lang="tr-TR" dirty="0"/>
          </a:p>
          <a:p>
            <a:pPr marL="0" indent="0">
              <a:buNone/>
            </a:pPr>
            <a:r>
              <a:rPr lang="tr-TR" dirty="0"/>
              <a:t>Y</a:t>
            </a:r>
            <a:r>
              <a:rPr lang="tr-TR" dirty="0" smtClean="0"/>
              <a:t>ani </a:t>
            </a:r>
            <a:r>
              <a:rPr lang="tr-TR" dirty="0" err="1" smtClean="0"/>
              <a:t>Apache</a:t>
            </a:r>
            <a:r>
              <a:rPr lang="tr-TR" dirty="0" smtClean="0"/>
              <a:t> için </a:t>
            </a:r>
            <a:r>
              <a:rPr lang="tr-TR" dirty="0" err="1" smtClean="0"/>
              <a:t>httpd.conf</a:t>
            </a:r>
            <a:r>
              <a:rPr lang="tr-TR" dirty="0" smtClean="0"/>
              <a:t> dosyasında değişiklik yapmalısınız. Daha fazla konfigürasyon için lütfen Dış Referanslar bölümüne bakın.</a:t>
            </a:r>
            <a:endParaRPr lang="tr-TR" dirty="0"/>
          </a:p>
        </p:txBody>
      </p:sp>
      <p:pic>
        <p:nvPicPr>
          <p:cNvPr id="6" name="İçerik Yer Tutucusu 5"/>
          <p:cNvPicPr>
            <a:picLocks noGrp="1" noChangeAspect="1"/>
          </p:cNvPicPr>
          <p:nvPr>
            <p:ph sz="half" idx="2"/>
          </p:nvPr>
        </p:nvPicPr>
        <p:blipFill>
          <a:blip r:embed="rId2"/>
          <a:stretch>
            <a:fillRect/>
          </a:stretch>
        </p:blipFill>
        <p:spPr>
          <a:xfrm>
            <a:off x="6945745" y="1733458"/>
            <a:ext cx="4886038" cy="4736466"/>
          </a:xfrm>
          <a:prstGeom prst="rect">
            <a:avLst/>
          </a:prstGeom>
        </p:spPr>
      </p:pic>
    </p:spTree>
    <p:extLst>
      <p:ext uri="{BB962C8B-B14F-4D97-AF65-F5344CB8AC3E}">
        <p14:creationId xmlns:p14="http://schemas.microsoft.com/office/powerpoint/2010/main" val="3776936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750579"/>
            <a:ext cx="10515600" cy="1325563"/>
          </a:xfrm>
        </p:spPr>
        <p:txBody>
          <a:bodyPr>
            <a:normAutofit/>
          </a:bodyPr>
          <a:lstStyle/>
          <a:p>
            <a:pPr algn="ctr"/>
            <a:r>
              <a:rPr lang="tr-TR" dirty="0" err="1" smtClean="0">
                <a:latin typeface="Gilroy-ExtraBoldItalic" panose="00000900000000000000" pitchFamily="2" charset="-94"/>
              </a:rPr>
              <a:t>WireShark</a:t>
            </a:r>
            <a:r>
              <a:rPr lang="tr-TR" dirty="0" smtClean="0">
                <a:latin typeface="Gilroy-ExtraBoldItalic" panose="00000900000000000000" pitchFamily="2" charset="-94"/>
              </a:rPr>
              <a:t> ile Görevli Üyeler</a:t>
            </a:r>
            <a:endParaRPr lang="tr-TR" dirty="0">
              <a:latin typeface="Gilroy-ExtraBoldItalic" panose="00000900000000000000" pitchFamily="2" charset="-94"/>
            </a:endParaRPr>
          </a:p>
        </p:txBody>
      </p:sp>
      <p:sp>
        <p:nvSpPr>
          <p:cNvPr id="3" name="İçerik Yer Tutucusu 2"/>
          <p:cNvSpPr>
            <a:spLocks noGrp="1"/>
          </p:cNvSpPr>
          <p:nvPr>
            <p:ph idx="1"/>
          </p:nvPr>
        </p:nvSpPr>
        <p:spPr>
          <a:xfrm>
            <a:off x="838200" y="3211079"/>
            <a:ext cx="10515600" cy="1841211"/>
          </a:xfrm>
        </p:spPr>
        <p:txBody>
          <a:bodyPr>
            <a:normAutofit fontScale="92500" lnSpcReduction="10000"/>
          </a:bodyPr>
          <a:lstStyle/>
          <a:p>
            <a:pPr marL="0" indent="0" algn="ctr">
              <a:buNone/>
            </a:pPr>
            <a:r>
              <a:rPr lang="tr-TR" sz="2400" dirty="0" smtClean="0"/>
              <a:t>175541009 Alihan Koç – Raporlama</a:t>
            </a:r>
          </a:p>
          <a:p>
            <a:pPr marL="0" indent="0" algn="ctr">
              <a:buNone/>
            </a:pPr>
            <a:r>
              <a:rPr lang="tr-TR" sz="2400" dirty="0" smtClean="0"/>
              <a:t>175541006 Osman Uslu – Bilgi Toplama/Sunum</a:t>
            </a:r>
          </a:p>
          <a:p>
            <a:pPr marL="0" indent="0" algn="ctr">
              <a:buNone/>
            </a:pPr>
            <a:r>
              <a:rPr lang="tr-TR" sz="2400" dirty="0" smtClean="0"/>
              <a:t>175541038 Ali Fuat Karaaslan – Bilgi Toplama</a:t>
            </a:r>
          </a:p>
          <a:p>
            <a:pPr marL="0" indent="0" algn="ctr">
              <a:buNone/>
            </a:pPr>
            <a:r>
              <a:rPr lang="tr-TR" sz="2400" dirty="0" smtClean="0"/>
              <a:t>175541611 </a:t>
            </a:r>
            <a:r>
              <a:rPr lang="tr-TR" sz="2400" dirty="0" err="1" smtClean="0"/>
              <a:t>Mohammed</a:t>
            </a:r>
            <a:r>
              <a:rPr lang="tr-TR" sz="2400" dirty="0" smtClean="0"/>
              <a:t> Amin </a:t>
            </a:r>
            <a:r>
              <a:rPr lang="tr-TR" sz="2400" dirty="0" err="1" smtClean="0"/>
              <a:t>Aslami</a:t>
            </a:r>
            <a:r>
              <a:rPr lang="tr-TR" sz="2400" dirty="0" smtClean="0"/>
              <a:t> – Tarama/Sunum</a:t>
            </a:r>
            <a:endParaRPr lang="tr-TR" sz="2400" dirty="0"/>
          </a:p>
        </p:txBody>
      </p:sp>
    </p:spTree>
    <p:extLst>
      <p:ext uri="{BB962C8B-B14F-4D97-AF65-F5344CB8AC3E}">
        <p14:creationId xmlns:p14="http://schemas.microsoft.com/office/powerpoint/2010/main" val="3654274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latin typeface="Gilroy-ExtraBoldItalic" panose="00000900000000000000" pitchFamily="2" charset="-94"/>
              </a:rPr>
              <a:t>Bad</a:t>
            </a:r>
            <a:r>
              <a:rPr lang="tr-TR" dirty="0" smtClean="0">
                <a:latin typeface="Gilroy-ExtraBoldItalic" panose="00000900000000000000" pitchFamily="2" charset="-94"/>
              </a:rPr>
              <a:t> TCP (Yakalama) </a:t>
            </a:r>
            <a:endParaRPr lang="tr-TR" dirty="0">
              <a:latin typeface="Gilroy-ExtraBoldItalic" panose="00000900000000000000" pitchFamily="2" charset="-94"/>
            </a:endParaRPr>
          </a:p>
        </p:txBody>
      </p:sp>
      <p:sp>
        <p:nvSpPr>
          <p:cNvPr id="4" name="İçerik Yer Tutucusu 3"/>
          <p:cNvSpPr>
            <a:spLocks noGrp="1"/>
          </p:cNvSpPr>
          <p:nvPr>
            <p:ph sz="half" idx="1"/>
          </p:nvPr>
        </p:nvSpPr>
        <p:spPr>
          <a:xfrm>
            <a:off x="764309" y="1390791"/>
            <a:ext cx="10515600" cy="4351338"/>
          </a:xfrm>
        </p:spPr>
        <p:txBody>
          <a:bodyPr>
            <a:normAutofit/>
          </a:bodyPr>
          <a:lstStyle/>
          <a:p>
            <a:pPr marL="0" indent="0">
              <a:buNone/>
            </a:pPr>
            <a:r>
              <a:rPr lang="tr-TR" sz="1600" dirty="0" smtClean="0"/>
              <a:t>Varsayılan </a:t>
            </a:r>
            <a:r>
              <a:rPr lang="tr-TR" sz="1600" dirty="0" err="1" smtClean="0"/>
              <a:t>Wireshark</a:t>
            </a:r>
            <a:r>
              <a:rPr lang="tr-TR" sz="1600" dirty="0" smtClean="0"/>
              <a:t> yüklemesi, siyah bir arka plan üzerinde kırmızı metin kullanan "Hatalı TCP" adlı bir renklendirme kuralına sahiptir. Bu renklendirme kuralı "</a:t>
            </a:r>
            <a:r>
              <a:rPr lang="tr-TR" sz="1600" dirty="0" err="1" smtClean="0"/>
              <a:t>tcp</a:t>
            </a:r>
            <a:r>
              <a:rPr lang="tr-TR" sz="1600" dirty="0" smtClean="0"/>
              <a:t>" koşuluyla </a:t>
            </a:r>
            <a:r>
              <a:rPr lang="tr-TR" sz="1600" dirty="0" err="1" smtClean="0"/>
              <a:t>eşleşir.analiz.bayraklar</a:t>
            </a:r>
            <a:r>
              <a:rPr lang="tr-TR" sz="1600" dirty="0" smtClean="0"/>
              <a:t>". Muhtemelen gördüğün şey budur. Kendi başına, bu bilgi muazzam derecede yararlı değildir, çünkü </a:t>
            </a:r>
            <a:r>
              <a:rPr lang="tr-TR" sz="1600" dirty="0" err="1" smtClean="0"/>
              <a:t>tcp.analiz.bayraklar</a:t>
            </a:r>
            <a:r>
              <a:rPr lang="tr-TR" sz="1600" dirty="0" smtClean="0"/>
              <a:t> birkaç farklı TCP koşuluyla eşleşir. Bunlardan bazıları kendiliğinden kötü değildir ve sorun gidermeye çalıştığınız sorunla doğrudan ilgili olmayabilir. Aşağıda bir kaç tane (</a:t>
            </a:r>
            <a:r>
              <a:rPr lang="tr-TR" sz="1600" dirty="0" err="1" smtClean="0"/>
              <a:t>Bad</a:t>
            </a:r>
            <a:r>
              <a:rPr lang="tr-TR" sz="1600" dirty="0" smtClean="0"/>
              <a:t> TCP) paketini </a:t>
            </a:r>
            <a:r>
              <a:rPr lang="tr-TR" sz="1600" dirty="0" err="1" smtClean="0"/>
              <a:t>mustso’dan</a:t>
            </a:r>
            <a:r>
              <a:rPr lang="tr-TR" sz="1600" dirty="0" smtClean="0"/>
              <a:t> yakaladık. </a:t>
            </a:r>
            <a:endParaRPr lang="tr-TR" sz="1600" dirty="0"/>
          </a:p>
          <a:p>
            <a:pPr marL="0" indent="0">
              <a:buNone/>
            </a:pPr>
            <a:r>
              <a:rPr lang="tr-TR" sz="1600" dirty="0" err="1" smtClean="0"/>
              <a:t>Bad</a:t>
            </a:r>
            <a:r>
              <a:rPr lang="tr-TR" sz="1600" dirty="0" smtClean="0"/>
              <a:t> TCP (Komutu) - </a:t>
            </a:r>
            <a:r>
              <a:rPr lang="tr-TR" sz="1600" dirty="0" err="1" smtClean="0"/>
              <a:t>tcp.analysis.flags</a:t>
            </a:r>
            <a:r>
              <a:rPr lang="tr-TR" sz="1600" dirty="0" smtClean="0"/>
              <a:t> &amp;&amp; !</a:t>
            </a:r>
            <a:r>
              <a:rPr lang="tr-TR" sz="1600" dirty="0" err="1" smtClean="0"/>
              <a:t>tcp.analysis.window_update</a:t>
            </a:r>
            <a:r>
              <a:rPr lang="tr-TR" sz="1600" dirty="0" smtClean="0"/>
              <a:t> &amp;&amp; !</a:t>
            </a:r>
            <a:r>
              <a:rPr lang="tr-TR" sz="1600" dirty="0" err="1" smtClean="0"/>
              <a:t>tcp.analysis.keep_alive</a:t>
            </a:r>
            <a:r>
              <a:rPr lang="tr-TR" sz="1600" dirty="0" smtClean="0"/>
              <a:t> &amp;&amp; !</a:t>
            </a:r>
            <a:r>
              <a:rPr lang="tr-TR" sz="1600" dirty="0" err="1" smtClean="0"/>
              <a:t>tcp.analysis.keep_alive_ack</a:t>
            </a:r>
            <a:endParaRPr lang="tr-TR" sz="1600" dirty="0"/>
          </a:p>
        </p:txBody>
      </p:sp>
      <p:pic>
        <p:nvPicPr>
          <p:cNvPr id="6" name="İçerik Yer Tutucusu 5"/>
          <p:cNvPicPr>
            <a:picLocks noGrp="1" noChangeAspect="1"/>
          </p:cNvPicPr>
          <p:nvPr>
            <p:ph sz="half" idx="2"/>
          </p:nvPr>
        </p:nvPicPr>
        <p:blipFill>
          <a:blip r:embed="rId2"/>
          <a:stretch>
            <a:fillRect/>
          </a:stretch>
        </p:blipFill>
        <p:spPr>
          <a:xfrm>
            <a:off x="3491345" y="3067720"/>
            <a:ext cx="7998691" cy="3700075"/>
          </a:xfrm>
          <a:prstGeom prst="rect">
            <a:avLst/>
          </a:prstGeom>
        </p:spPr>
      </p:pic>
    </p:spTree>
    <p:extLst>
      <p:ext uri="{BB962C8B-B14F-4D97-AF65-F5344CB8AC3E}">
        <p14:creationId xmlns:p14="http://schemas.microsoft.com/office/powerpoint/2010/main" val="759503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smtClean="0">
                <a:latin typeface="Gilroy-ExtraBoldItalic" panose="00000900000000000000" pitchFamily="2" charset="-94"/>
              </a:rPr>
              <a:t>ARP (</a:t>
            </a:r>
            <a:r>
              <a:rPr lang="tr-TR" dirty="0" err="1" smtClean="0">
                <a:latin typeface="Gilroy-ExtraBoldItalic" panose="00000900000000000000" pitchFamily="2" charset="-94"/>
              </a:rPr>
              <a:t>Address</a:t>
            </a:r>
            <a:r>
              <a:rPr lang="tr-TR" dirty="0" smtClean="0">
                <a:latin typeface="Gilroy-ExtraBoldItalic" panose="00000900000000000000" pitchFamily="2" charset="-94"/>
              </a:rPr>
              <a:t> </a:t>
            </a:r>
            <a:r>
              <a:rPr lang="tr-TR" dirty="0" err="1" smtClean="0">
                <a:latin typeface="Gilroy-ExtraBoldItalic" panose="00000900000000000000" pitchFamily="2" charset="-94"/>
              </a:rPr>
              <a:t>Resulation</a:t>
            </a:r>
            <a:r>
              <a:rPr lang="tr-TR" dirty="0" smtClean="0">
                <a:latin typeface="Gilroy-ExtraBoldItalic" panose="00000900000000000000" pitchFamily="2" charset="-94"/>
              </a:rPr>
              <a:t> Protocol)</a:t>
            </a:r>
            <a:endParaRPr lang="tr-TR" dirty="0">
              <a:latin typeface="Gilroy-ExtraBoldItalic" panose="00000900000000000000" pitchFamily="2" charset="-94"/>
            </a:endParaRPr>
          </a:p>
        </p:txBody>
      </p:sp>
      <p:sp>
        <p:nvSpPr>
          <p:cNvPr id="6" name="İçerik Yer Tutucusu 5"/>
          <p:cNvSpPr>
            <a:spLocks noGrp="1"/>
          </p:cNvSpPr>
          <p:nvPr>
            <p:ph idx="1"/>
          </p:nvPr>
        </p:nvSpPr>
        <p:spPr>
          <a:xfrm>
            <a:off x="838200" y="1391516"/>
            <a:ext cx="10515600" cy="4351338"/>
          </a:xfrm>
        </p:spPr>
        <p:txBody>
          <a:bodyPr>
            <a:normAutofit/>
          </a:bodyPr>
          <a:lstStyle/>
          <a:p>
            <a:pPr marL="0" indent="0">
              <a:buNone/>
            </a:pPr>
            <a:r>
              <a:rPr lang="tr-TR" sz="2000" dirty="0" smtClean="0"/>
              <a:t>Adres Çözümleme Protokolü, katman 3 (protokol) ve katman 2 (donanım) adresi arasındaki eşlemeyi dinamik olarak keşfetmek için kullanılır. Tipik bir kullanım, bir IP adresinin (ör. 192.168.0.10) temel Ethernet adresine (ör. 01:02:03:04:05:06) eşlenmesidir. ARP bu adreslerin keşfedilme şekli olduğundan, genellikle bir konuşmanın başında ARP paketlerini görürsünüz. Aşağıda 9 tane (ARP) paketini </a:t>
            </a:r>
            <a:r>
              <a:rPr lang="tr-TR" sz="2000" dirty="0" err="1" smtClean="0"/>
              <a:t>mustso’dan</a:t>
            </a:r>
            <a:r>
              <a:rPr lang="tr-TR" sz="2000" dirty="0" smtClean="0"/>
              <a:t> yakaladık. ARP bizim için önemli bir bilgidir.</a:t>
            </a:r>
            <a:endParaRPr lang="tr-TR" sz="2000" dirty="0"/>
          </a:p>
        </p:txBody>
      </p:sp>
      <p:pic>
        <p:nvPicPr>
          <p:cNvPr id="7" name="Resim 6"/>
          <p:cNvPicPr>
            <a:picLocks noChangeAspect="1"/>
          </p:cNvPicPr>
          <p:nvPr/>
        </p:nvPicPr>
        <p:blipFill>
          <a:blip r:embed="rId2"/>
          <a:stretch>
            <a:fillRect/>
          </a:stretch>
        </p:blipFill>
        <p:spPr>
          <a:xfrm>
            <a:off x="2041235" y="3016043"/>
            <a:ext cx="7952051" cy="3678030"/>
          </a:xfrm>
          <a:prstGeom prst="rect">
            <a:avLst/>
          </a:prstGeom>
        </p:spPr>
      </p:pic>
    </p:spTree>
    <p:extLst>
      <p:ext uri="{BB962C8B-B14F-4D97-AF65-F5344CB8AC3E}">
        <p14:creationId xmlns:p14="http://schemas.microsoft.com/office/powerpoint/2010/main" val="2354785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latin typeface="Gilroy-ExtraBoldItalic" panose="00000900000000000000" pitchFamily="2" charset="-94"/>
              </a:rPr>
              <a:t>HTTP (</a:t>
            </a:r>
            <a:r>
              <a:rPr lang="tr-TR" dirty="0" err="1" smtClean="0">
                <a:latin typeface="Gilroy-ExtraBoldItalic" panose="00000900000000000000" pitchFamily="2" charset="-94"/>
              </a:rPr>
              <a:t>Hypertext</a:t>
            </a:r>
            <a:r>
              <a:rPr lang="tr-TR" dirty="0" smtClean="0">
                <a:latin typeface="Gilroy-ExtraBoldItalic" panose="00000900000000000000" pitchFamily="2" charset="-94"/>
              </a:rPr>
              <a:t> Transfer Protocol)</a:t>
            </a:r>
            <a:endParaRPr lang="tr-TR" dirty="0">
              <a:latin typeface="Gilroy-ExtraBoldItalic" panose="00000900000000000000" pitchFamily="2" charset="-94"/>
            </a:endParaRPr>
          </a:p>
        </p:txBody>
      </p:sp>
      <p:pic>
        <p:nvPicPr>
          <p:cNvPr id="4" name="İçerik Yer Tutucusu 3"/>
          <p:cNvPicPr>
            <a:picLocks noGrp="1" noChangeAspect="1"/>
          </p:cNvPicPr>
          <p:nvPr>
            <p:ph sz="half" idx="1"/>
          </p:nvPr>
        </p:nvPicPr>
        <p:blipFill>
          <a:blip r:embed="rId2"/>
          <a:stretch>
            <a:fillRect/>
          </a:stretch>
        </p:blipFill>
        <p:spPr>
          <a:xfrm>
            <a:off x="838200" y="1464735"/>
            <a:ext cx="8508879" cy="4538901"/>
          </a:xfrm>
          <a:prstGeom prst="rect">
            <a:avLst/>
          </a:prstGeom>
        </p:spPr>
      </p:pic>
      <p:sp>
        <p:nvSpPr>
          <p:cNvPr id="5" name="İçerik Yer Tutucusu 4"/>
          <p:cNvSpPr>
            <a:spLocks noGrp="1"/>
          </p:cNvSpPr>
          <p:nvPr>
            <p:ph sz="half" idx="2"/>
          </p:nvPr>
        </p:nvSpPr>
        <p:spPr>
          <a:xfrm>
            <a:off x="9421091" y="1825625"/>
            <a:ext cx="2586181" cy="4351338"/>
          </a:xfrm>
        </p:spPr>
        <p:txBody>
          <a:bodyPr>
            <a:normAutofit/>
          </a:bodyPr>
          <a:lstStyle/>
          <a:p>
            <a:pPr marL="0" indent="0">
              <a:buNone/>
            </a:pPr>
            <a:r>
              <a:rPr lang="tr-TR" sz="2400" dirty="0" smtClean="0"/>
              <a:t>Buradan tüm dosya isteklerini görebilirsin ama istersen dosyaya gitmeniz gereken asıl dosya ve bu seçenek denir. </a:t>
            </a:r>
          </a:p>
          <a:p>
            <a:pPr marL="0" indent="0">
              <a:buNone/>
            </a:pPr>
            <a:r>
              <a:rPr lang="tr-TR" sz="2400" dirty="0" smtClean="0"/>
              <a:t>Nesneleri dışa aktarır ve tüm </a:t>
            </a:r>
            <a:r>
              <a:rPr lang="tr-TR" sz="2400" dirty="0" err="1" smtClean="0"/>
              <a:t>HTTP'yi</a:t>
            </a:r>
            <a:r>
              <a:rPr lang="tr-TR" sz="2400" dirty="0" smtClean="0"/>
              <a:t> görebilirsiniz.</a:t>
            </a:r>
            <a:endParaRPr lang="tr-TR" sz="2400" dirty="0"/>
          </a:p>
        </p:txBody>
      </p:sp>
    </p:spTree>
    <p:extLst>
      <p:ext uri="{BB962C8B-B14F-4D97-AF65-F5344CB8AC3E}">
        <p14:creationId xmlns:p14="http://schemas.microsoft.com/office/powerpoint/2010/main" val="3232796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çerik Yer Tutucusu 10"/>
          <p:cNvSpPr>
            <a:spLocks noGrp="1"/>
          </p:cNvSpPr>
          <p:nvPr>
            <p:ph idx="1"/>
          </p:nvPr>
        </p:nvSpPr>
        <p:spPr>
          <a:xfrm>
            <a:off x="838200" y="365125"/>
            <a:ext cx="10515600" cy="1500619"/>
          </a:xfrm>
        </p:spPr>
        <p:txBody>
          <a:bodyPr>
            <a:normAutofit/>
          </a:bodyPr>
          <a:lstStyle/>
          <a:p>
            <a:pPr marL="0" indent="0">
              <a:buNone/>
            </a:pPr>
            <a:r>
              <a:rPr lang="tr-TR" sz="2000" dirty="0" smtClean="0"/>
              <a:t>Çok fazla içerik türü (</a:t>
            </a:r>
            <a:r>
              <a:rPr lang="tr-TR" sz="2000" dirty="0" err="1" smtClean="0"/>
              <a:t>content</a:t>
            </a:r>
            <a:r>
              <a:rPr lang="tr-TR" sz="2000" dirty="0" smtClean="0"/>
              <a:t> </a:t>
            </a:r>
            <a:r>
              <a:rPr lang="tr-TR" sz="2000" dirty="0" err="1" smtClean="0"/>
              <a:t>types</a:t>
            </a:r>
            <a:r>
              <a:rPr lang="tr-TR" sz="2000" dirty="0" smtClean="0"/>
              <a:t>) vb. </a:t>
            </a:r>
            <a:r>
              <a:rPr lang="tr-TR" dirty="0"/>
              <a:t>k</a:t>
            </a:r>
            <a:r>
              <a:rPr lang="tr-TR" sz="2000" dirty="0" smtClean="0"/>
              <a:t>ötü amaçlı ve yazılım ararken kullandığınız etiket içerik türü ve uygulama türüdür. </a:t>
            </a:r>
            <a:r>
              <a:rPr lang="tr-TR" sz="2000" dirty="0" err="1" smtClean="0"/>
              <a:t>Genelikle</a:t>
            </a:r>
            <a:r>
              <a:rPr lang="tr-TR" sz="2000" dirty="0" smtClean="0"/>
              <a:t> </a:t>
            </a:r>
            <a:r>
              <a:rPr lang="tr-TR" sz="2000" dirty="0" err="1" smtClean="0"/>
              <a:t>application</a:t>
            </a:r>
            <a:r>
              <a:rPr lang="tr-TR" sz="2000" dirty="0" smtClean="0"/>
              <a:t> ile başlayanları kötü amaçlı olarak kullanabiliriz, onları indirip ondan sonra deneyebiliriz ve eğer o uygulama çalışırsa </a:t>
            </a:r>
            <a:r>
              <a:rPr lang="tr-TR" sz="2000" dirty="0" err="1" smtClean="0"/>
              <a:t>hack</a:t>
            </a:r>
            <a:r>
              <a:rPr lang="tr-TR" sz="2000" dirty="0" smtClean="0"/>
              <a:t> ve kötü amaçlı olarak kullanabilir, o yüzden http protokolü çok önemli bir protokoldür. </a:t>
            </a:r>
            <a:endParaRPr lang="tr-TR" sz="2000" dirty="0"/>
          </a:p>
        </p:txBody>
      </p:sp>
      <p:pic>
        <p:nvPicPr>
          <p:cNvPr id="12" name="Resim 11"/>
          <p:cNvPicPr>
            <a:picLocks noChangeAspect="1"/>
          </p:cNvPicPr>
          <p:nvPr/>
        </p:nvPicPr>
        <p:blipFill>
          <a:blip r:embed="rId2"/>
          <a:stretch>
            <a:fillRect/>
          </a:stretch>
        </p:blipFill>
        <p:spPr>
          <a:xfrm>
            <a:off x="1449712" y="1616363"/>
            <a:ext cx="9292576" cy="4951127"/>
          </a:xfrm>
          <a:prstGeom prst="rect">
            <a:avLst/>
          </a:prstGeom>
        </p:spPr>
      </p:pic>
    </p:spTree>
    <p:extLst>
      <p:ext uri="{BB962C8B-B14F-4D97-AF65-F5344CB8AC3E}">
        <p14:creationId xmlns:p14="http://schemas.microsoft.com/office/powerpoint/2010/main" val="3943280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750579"/>
            <a:ext cx="10515600" cy="1325563"/>
          </a:xfrm>
        </p:spPr>
        <p:txBody>
          <a:bodyPr>
            <a:normAutofit/>
          </a:bodyPr>
          <a:lstStyle/>
          <a:p>
            <a:pPr algn="ctr"/>
            <a:r>
              <a:rPr lang="tr-TR" dirty="0" err="1" smtClean="0">
                <a:latin typeface="Gilroy-ExtraBoldItalic" panose="00000900000000000000" pitchFamily="2" charset="-94"/>
              </a:rPr>
              <a:t>Nessus</a:t>
            </a:r>
            <a:r>
              <a:rPr lang="tr-TR" dirty="0" smtClean="0">
                <a:latin typeface="Gilroy-ExtraBoldItalic" panose="00000900000000000000" pitchFamily="2" charset="-94"/>
              </a:rPr>
              <a:t> ile Görevli Üyeler</a:t>
            </a:r>
            <a:endParaRPr lang="tr-TR" dirty="0">
              <a:latin typeface="Gilroy-ExtraBoldItalic" panose="00000900000000000000" pitchFamily="2" charset="-94"/>
            </a:endParaRPr>
          </a:p>
        </p:txBody>
      </p:sp>
      <p:sp>
        <p:nvSpPr>
          <p:cNvPr id="3" name="İçerik Yer Tutucusu 2"/>
          <p:cNvSpPr>
            <a:spLocks noGrp="1"/>
          </p:cNvSpPr>
          <p:nvPr>
            <p:ph idx="1"/>
          </p:nvPr>
        </p:nvSpPr>
        <p:spPr>
          <a:xfrm>
            <a:off x="838200" y="3211079"/>
            <a:ext cx="10515600" cy="1841211"/>
          </a:xfrm>
        </p:spPr>
        <p:txBody>
          <a:bodyPr>
            <a:normAutofit fontScale="92500" lnSpcReduction="10000"/>
          </a:bodyPr>
          <a:lstStyle/>
          <a:p>
            <a:pPr marL="0" indent="0" algn="ctr">
              <a:buNone/>
            </a:pPr>
            <a:r>
              <a:rPr lang="tr-TR" sz="2400" dirty="0" smtClean="0"/>
              <a:t>175541038 Muhammed Can Görücü – Bilgi Toplama/Tarama </a:t>
            </a:r>
          </a:p>
          <a:p>
            <a:pPr marL="0" indent="0" algn="ctr">
              <a:buNone/>
            </a:pPr>
            <a:r>
              <a:rPr lang="tr-TR" sz="2400" dirty="0" smtClean="0"/>
              <a:t>175541008 Meliha Arslan – Bilgi Toplama/Sunu</a:t>
            </a:r>
          </a:p>
          <a:p>
            <a:pPr marL="0" indent="0" algn="ctr">
              <a:buNone/>
            </a:pPr>
            <a:r>
              <a:rPr lang="tr-TR" sz="2400" dirty="0" smtClean="0"/>
              <a:t>170542003 Sümeyye Aydın – Sunum/Tarama</a:t>
            </a:r>
          </a:p>
          <a:p>
            <a:pPr marL="0" indent="0" algn="ctr">
              <a:buNone/>
            </a:pPr>
            <a:r>
              <a:rPr lang="tr-TR" sz="2400" dirty="0" smtClean="0"/>
              <a:t>170542012 Buğra </a:t>
            </a:r>
            <a:r>
              <a:rPr lang="tr-TR" sz="2400" dirty="0" err="1" smtClean="0"/>
              <a:t>Çaydam</a:t>
            </a:r>
            <a:r>
              <a:rPr lang="tr-TR" sz="2400" dirty="0" smtClean="0"/>
              <a:t> – Raporlama</a:t>
            </a:r>
            <a:endParaRPr lang="tr-TR" sz="2400" dirty="0"/>
          </a:p>
        </p:txBody>
      </p:sp>
    </p:spTree>
    <p:extLst>
      <p:ext uri="{BB962C8B-B14F-4D97-AF65-F5344CB8AC3E}">
        <p14:creationId xmlns:p14="http://schemas.microsoft.com/office/powerpoint/2010/main" val="1086678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Gilroy-ExtraBoldItalic" panose="00000900000000000000" pitchFamily="2" charset="-94"/>
              </a:rPr>
              <a:t>Grup Üyeleri</a:t>
            </a:r>
            <a:endParaRPr lang="tr-TR" dirty="0">
              <a:latin typeface="Gilroy-ExtraBoldItalic" panose="00000900000000000000" pitchFamily="2" charset="-94"/>
            </a:endParaRPr>
          </a:p>
        </p:txBody>
      </p:sp>
      <p:sp>
        <p:nvSpPr>
          <p:cNvPr id="4" name="İçerik Yer Tutucusu 3"/>
          <p:cNvSpPr>
            <a:spLocks noGrp="1"/>
          </p:cNvSpPr>
          <p:nvPr>
            <p:ph sz="half" idx="1"/>
          </p:nvPr>
        </p:nvSpPr>
        <p:spPr/>
        <p:txBody>
          <a:bodyPr>
            <a:normAutofit fontScale="92500" lnSpcReduction="10000"/>
          </a:bodyPr>
          <a:lstStyle/>
          <a:p>
            <a:r>
              <a:rPr lang="tr-TR" sz="1800" dirty="0" err="1" smtClean="0">
                <a:latin typeface="Gilroy-ExtraBoldItalic" panose="00000900000000000000" pitchFamily="2" charset="-94"/>
              </a:rPr>
              <a:t>Nessus</a:t>
            </a:r>
            <a:endParaRPr lang="tr-TR" sz="1800" dirty="0" smtClean="0">
              <a:latin typeface="Gilroy-ExtraBoldItalic" panose="00000900000000000000" pitchFamily="2" charset="-94"/>
            </a:endParaRPr>
          </a:p>
          <a:p>
            <a:pPr marL="0" indent="0">
              <a:buNone/>
            </a:pPr>
            <a:r>
              <a:rPr lang="tr-TR" sz="1800" dirty="0"/>
              <a:t>175541038 Muhammed Can </a:t>
            </a:r>
            <a:r>
              <a:rPr lang="tr-TR" sz="1800" dirty="0" smtClean="0"/>
              <a:t>Görücü</a:t>
            </a:r>
            <a:endParaRPr lang="tr-TR" sz="1800" dirty="0"/>
          </a:p>
          <a:p>
            <a:pPr marL="0" indent="0">
              <a:buNone/>
            </a:pPr>
            <a:r>
              <a:rPr lang="tr-TR" sz="1800" dirty="0"/>
              <a:t>175541008 Meliha Arslan </a:t>
            </a:r>
            <a:endParaRPr lang="tr-TR" sz="1800" dirty="0" smtClean="0"/>
          </a:p>
          <a:p>
            <a:pPr marL="0" indent="0">
              <a:buNone/>
            </a:pPr>
            <a:r>
              <a:rPr lang="tr-TR" sz="1800" dirty="0" smtClean="0"/>
              <a:t>170542003 </a:t>
            </a:r>
            <a:r>
              <a:rPr lang="tr-TR" sz="1800" dirty="0"/>
              <a:t>Sümeyye Aydın </a:t>
            </a:r>
            <a:endParaRPr lang="tr-TR" sz="1800" dirty="0" smtClean="0"/>
          </a:p>
          <a:p>
            <a:pPr marL="0" indent="0">
              <a:buNone/>
            </a:pPr>
            <a:r>
              <a:rPr lang="tr-TR" sz="1800" dirty="0" smtClean="0"/>
              <a:t>170542012 </a:t>
            </a:r>
            <a:r>
              <a:rPr lang="tr-TR" sz="1800" dirty="0"/>
              <a:t>Buğra </a:t>
            </a:r>
            <a:r>
              <a:rPr lang="tr-TR" sz="1800" dirty="0" err="1" smtClean="0"/>
              <a:t>Çaydam</a:t>
            </a:r>
            <a:endParaRPr lang="tr-TR" sz="1800" dirty="0" smtClean="0"/>
          </a:p>
          <a:p>
            <a:pPr marL="0" indent="0">
              <a:buNone/>
            </a:pPr>
            <a:endParaRPr lang="tr-TR" sz="1800" dirty="0" smtClean="0"/>
          </a:p>
          <a:p>
            <a:r>
              <a:rPr lang="tr-TR" sz="1800" dirty="0" err="1" smtClean="0">
                <a:latin typeface="Gilroy-ExtraBoldItalic" panose="00000900000000000000" pitchFamily="2" charset="-94"/>
              </a:rPr>
              <a:t>WireShark</a:t>
            </a:r>
            <a:endParaRPr lang="tr-TR" sz="1800" dirty="0" smtClean="0">
              <a:latin typeface="Gilroy-ExtraBoldItalic" panose="00000900000000000000" pitchFamily="2" charset="-94"/>
            </a:endParaRPr>
          </a:p>
          <a:p>
            <a:pPr marL="0" indent="0">
              <a:buNone/>
            </a:pPr>
            <a:r>
              <a:rPr lang="tr-TR" sz="1800" dirty="0" smtClean="0"/>
              <a:t>175541009 Alihan Koç </a:t>
            </a:r>
          </a:p>
          <a:p>
            <a:pPr marL="0" indent="0">
              <a:buNone/>
            </a:pPr>
            <a:r>
              <a:rPr lang="tr-TR" sz="1800" dirty="0" smtClean="0"/>
              <a:t>175541006 Osman Uslu </a:t>
            </a:r>
          </a:p>
          <a:p>
            <a:pPr marL="0" indent="0">
              <a:buNone/>
            </a:pPr>
            <a:r>
              <a:rPr lang="tr-TR" sz="1800" dirty="0" smtClean="0"/>
              <a:t>175541038 Ali Fuat Karaaslan </a:t>
            </a:r>
          </a:p>
          <a:p>
            <a:pPr marL="0" indent="0">
              <a:buNone/>
            </a:pPr>
            <a:r>
              <a:rPr lang="tr-TR" sz="1800" dirty="0" smtClean="0"/>
              <a:t>175541611 </a:t>
            </a:r>
            <a:r>
              <a:rPr lang="tr-TR" sz="1800" dirty="0" err="1" smtClean="0"/>
              <a:t>Mohammed</a:t>
            </a:r>
            <a:r>
              <a:rPr lang="tr-TR" sz="1800" dirty="0" smtClean="0"/>
              <a:t> Amin </a:t>
            </a:r>
            <a:r>
              <a:rPr lang="tr-TR" sz="1800" dirty="0" err="1" smtClean="0"/>
              <a:t>Aslami</a:t>
            </a:r>
            <a:endParaRPr lang="tr-TR" sz="1800" dirty="0"/>
          </a:p>
        </p:txBody>
      </p:sp>
      <p:sp>
        <p:nvSpPr>
          <p:cNvPr id="5" name="İçerik Yer Tutucusu 4"/>
          <p:cNvSpPr>
            <a:spLocks noGrp="1"/>
          </p:cNvSpPr>
          <p:nvPr>
            <p:ph sz="half" idx="2"/>
          </p:nvPr>
        </p:nvSpPr>
        <p:spPr/>
        <p:txBody>
          <a:bodyPr>
            <a:normAutofit fontScale="92500" lnSpcReduction="10000"/>
          </a:bodyPr>
          <a:lstStyle/>
          <a:p>
            <a:r>
              <a:rPr lang="tr-TR" sz="1800" dirty="0" smtClean="0">
                <a:latin typeface="Gilroy-ExtraBoldItalic" panose="00000900000000000000" pitchFamily="2" charset="-94"/>
              </a:rPr>
              <a:t>Netsparker</a:t>
            </a:r>
            <a:endParaRPr lang="tr-TR" sz="1800" dirty="0">
              <a:latin typeface="Gilroy-ExtraBoldItalic" panose="00000900000000000000" pitchFamily="2" charset="-94"/>
            </a:endParaRPr>
          </a:p>
          <a:p>
            <a:pPr marL="0" indent="0">
              <a:buNone/>
            </a:pPr>
            <a:r>
              <a:rPr lang="tr-TR" sz="1800" dirty="0" smtClean="0"/>
              <a:t>210541101 Aslan Koyuncu </a:t>
            </a:r>
          </a:p>
          <a:p>
            <a:pPr marL="0" indent="0">
              <a:buNone/>
            </a:pPr>
            <a:r>
              <a:rPr lang="tr-TR" sz="1800" dirty="0" smtClean="0"/>
              <a:t>170542019 Hasan Çakmakçı </a:t>
            </a:r>
          </a:p>
          <a:p>
            <a:pPr marL="0" indent="0">
              <a:buNone/>
            </a:pPr>
            <a:r>
              <a:rPr lang="tr-TR" sz="1800" dirty="0" smtClean="0"/>
              <a:t>175541008 Bekir </a:t>
            </a:r>
            <a:r>
              <a:rPr lang="tr-TR" sz="1800" dirty="0" err="1" smtClean="0"/>
              <a:t>Öndeş</a:t>
            </a:r>
            <a:r>
              <a:rPr lang="tr-TR" sz="1800" dirty="0" smtClean="0"/>
              <a:t> </a:t>
            </a:r>
          </a:p>
          <a:p>
            <a:pPr marL="0" indent="0">
              <a:buNone/>
            </a:pPr>
            <a:r>
              <a:rPr lang="tr-TR" sz="1800" dirty="0" smtClean="0"/>
              <a:t>170542018 Mustafa Ali Kağan Küçük</a:t>
            </a:r>
          </a:p>
          <a:p>
            <a:pPr marL="0" indent="0">
              <a:buNone/>
            </a:pPr>
            <a:endParaRPr lang="tr-TR" sz="1800" dirty="0"/>
          </a:p>
          <a:p>
            <a:r>
              <a:rPr lang="tr-TR" sz="1800" dirty="0" err="1" smtClean="0">
                <a:latin typeface="Gilroy-ExtraBoldItalic" panose="00000900000000000000" pitchFamily="2" charset="-94"/>
              </a:rPr>
              <a:t>Nmap</a:t>
            </a:r>
            <a:endParaRPr lang="tr-TR" sz="1800" dirty="0">
              <a:latin typeface="Gilroy-ExtraBoldItalic" panose="00000900000000000000" pitchFamily="2" charset="-94"/>
            </a:endParaRPr>
          </a:p>
          <a:p>
            <a:pPr marL="0" indent="0">
              <a:buNone/>
            </a:pPr>
            <a:r>
              <a:rPr lang="tr-TR" sz="1800" dirty="0" smtClean="0"/>
              <a:t>170541065 Miraç </a:t>
            </a:r>
            <a:r>
              <a:rPr lang="tr-TR" sz="1800" dirty="0" err="1" smtClean="0"/>
              <a:t>Gökatalay</a:t>
            </a:r>
            <a:endParaRPr lang="tr-TR" sz="1800" dirty="0" smtClean="0"/>
          </a:p>
          <a:p>
            <a:pPr marL="0" indent="0">
              <a:buNone/>
            </a:pPr>
            <a:r>
              <a:rPr lang="tr-TR" sz="1800" dirty="0"/>
              <a:t>210541101 Aslan Koyuncu </a:t>
            </a:r>
          </a:p>
        </p:txBody>
      </p:sp>
    </p:spTree>
    <p:extLst>
      <p:ext uri="{BB962C8B-B14F-4D97-AF65-F5344CB8AC3E}">
        <p14:creationId xmlns:p14="http://schemas.microsoft.com/office/powerpoint/2010/main" val="388229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latin typeface="Gilroy-ExtraBoldItalic" panose="00000900000000000000" pitchFamily="2" charset="-94"/>
              </a:rPr>
              <a:t>Nessus</a:t>
            </a:r>
            <a:r>
              <a:rPr lang="tr-TR" dirty="0" smtClean="0">
                <a:latin typeface="Gilroy-ExtraBoldItalic" panose="00000900000000000000" pitchFamily="2" charset="-94"/>
              </a:rPr>
              <a:t> Rapor Özeti</a:t>
            </a:r>
            <a:endParaRPr lang="tr-TR" dirty="0">
              <a:latin typeface="Gilroy-ExtraBoldItalic" panose="00000900000000000000" pitchFamily="2" charset="-94"/>
            </a:endParaRPr>
          </a:p>
        </p:txBody>
      </p:sp>
      <p:sp>
        <p:nvSpPr>
          <p:cNvPr id="3" name="İçerik Yer Tutucusu 2"/>
          <p:cNvSpPr>
            <a:spLocks noGrp="1"/>
          </p:cNvSpPr>
          <p:nvPr>
            <p:ph idx="1"/>
          </p:nvPr>
        </p:nvSpPr>
        <p:spPr>
          <a:xfrm>
            <a:off x="838200" y="1825625"/>
            <a:ext cx="5479473" cy="4351338"/>
          </a:xfrm>
        </p:spPr>
        <p:txBody>
          <a:bodyPr>
            <a:normAutofit/>
          </a:bodyPr>
          <a:lstStyle/>
          <a:p>
            <a:pPr marL="0" indent="0">
              <a:buNone/>
            </a:pPr>
            <a:r>
              <a:rPr lang="tr-TR" sz="2400" dirty="0" err="1" smtClean="0"/>
              <a:t>Nessus</a:t>
            </a:r>
            <a:r>
              <a:rPr lang="tr-TR" sz="2400" dirty="0" smtClean="0"/>
              <a:t> </a:t>
            </a:r>
            <a:r>
              <a:rPr lang="tr-TR" sz="2400" dirty="0"/>
              <a:t>ile yapılan tarama sonucu 8</a:t>
            </a:r>
            <a:r>
              <a:rPr lang="tr-TR" sz="2400" dirty="0" smtClean="0"/>
              <a:t> </a:t>
            </a:r>
            <a:r>
              <a:rPr lang="tr-TR" sz="2400" dirty="0"/>
              <a:t>düşük düzey, </a:t>
            </a:r>
            <a:r>
              <a:rPr lang="tr-TR" sz="2400" dirty="0" smtClean="0"/>
              <a:t>2 </a:t>
            </a:r>
            <a:r>
              <a:rPr lang="tr-TR" sz="2400" dirty="0"/>
              <a:t>orta düzey olmak üzere toplamda </a:t>
            </a:r>
            <a:r>
              <a:rPr lang="tr-TR" sz="2400" dirty="0" smtClean="0"/>
              <a:t>10 </a:t>
            </a:r>
            <a:r>
              <a:rPr lang="tr-TR" sz="2400" dirty="0"/>
              <a:t>risk unsuru bulunmuştur. </a:t>
            </a:r>
            <a:r>
              <a:rPr lang="tr-TR" sz="2400" dirty="0" smtClean="0"/>
              <a:t>9 tane bilgi içeriği bulunurken yüksek </a:t>
            </a:r>
            <a:r>
              <a:rPr lang="tr-TR" sz="2400" dirty="0"/>
              <a:t>risk unsuru bandıran herhangi bir sonuç elde edilmemiştir. IP adresinin risk düzeyi ise orta düzey olarak belirlenmiştir.</a:t>
            </a:r>
          </a:p>
          <a:p>
            <a:pPr marL="0" indent="0">
              <a:buNone/>
            </a:pPr>
            <a:endParaRPr lang="tr-TR" sz="2400" dirty="0"/>
          </a:p>
          <a:p>
            <a:pPr marL="0" indent="0">
              <a:buNone/>
            </a:pPr>
            <a:r>
              <a:rPr lang="tr-TR" sz="2400" dirty="0"/>
              <a:t>Tarama sonuçları yan resimde verilmiştir.</a:t>
            </a:r>
          </a:p>
          <a:p>
            <a:pPr marL="0" indent="0">
              <a:buNone/>
            </a:pPr>
            <a:endParaRPr lang="tr-TR" sz="2400" dirty="0"/>
          </a:p>
        </p:txBody>
      </p:sp>
      <p:pic>
        <p:nvPicPr>
          <p:cNvPr id="5" name="Resim 4"/>
          <p:cNvPicPr>
            <a:picLocks noChangeAspect="1"/>
          </p:cNvPicPr>
          <p:nvPr/>
        </p:nvPicPr>
        <p:blipFill>
          <a:blip r:embed="rId3"/>
          <a:stretch>
            <a:fillRect/>
          </a:stretch>
        </p:blipFill>
        <p:spPr>
          <a:xfrm>
            <a:off x="7048500" y="1825625"/>
            <a:ext cx="4800600" cy="1809750"/>
          </a:xfrm>
          <a:prstGeom prst="rect">
            <a:avLst/>
          </a:prstGeom>
        </p:spPr>
      </p:pic>
      <p:pic>
        <p:nvPicPr>
          <p:cNvPr id="6" name="Resim 5"/>
          <p:cNvPicPr>
            <a:picLocks noChangeAspect="1"/>
          </p:cNvPicPr>
          <p:nvPr/>
        </p:nvPicPr>
        <p:blipFill>
          <a:blip r:embed="rId4"/>
          <a:stretch>
            <a:fillRect/>
          </a:stretch>
        </p:blipFill>
        <p:spPr>
          <a:xfrm>
            <a:off x="7048501" y="3437659"/>
            <a:ext cx="4800600" cy="2342171"/>
          </a:xfrm>
          <a:prstGeom prst="rect">
            <a:avLst/>
          </a:prstGeom>
        </p:spPr>
      </p:pic>
    </p:spTree>
    <p:extLst>
      <p:ext uri="{BB962C8B-B14F-4D97-AF65-F5344CB8AC3E}">
        <p14:creationId xmlns:p14="http://schemas.microsoft.com/office/powerpoint/2010/main" val="4214145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Port Açıklığı</a:t>
            </a:r>
            <a:endParaRPr lang="tr-TR" dirty="0"/>
          </a:p>
        </p:txBody>
      </p:sp>
      <p:sp>
        <p:nvSpPr>
          <p:cNvPr id="10" name="İçerik Yer Tutucusu 9"/>
          <p:cNvSpPr>
            <a:spLocks noGrp="1"/>
          </p:cNvSpPr>
          <p:nvPr>
            <p:ph sz="half" idx="1"/>
          </p:nvPr>
        </p:nvSpPr>
        <p:spPr/>
        <p:txBody>
          <a:bodyPr>
            <a:normAutofit/>
          </a:bodyPr>
          <a:lstStyle/>
          <a:p>
            <a:pPr marL="0" indent="0">
              <a:buNone/>
            </a:pPr>
            <a:r>
              <a:rPr lang="tr-TR" sz="2000" dirty="0" smtClean="0"/>
              <a:t>Bu eklenti bir SYN yarı açık port tarayıcıdır. Portların durumları açık ise port üzerinde gerçekleşen bağlantılar dinlenilip bağlantının güvenli olup olmadığı ve hangi servisler üzerinden işlemler yapılıp yapılmadığını tespit edilir. SYN saldırısı (SYN </a:t>
            </a:r>
            <a:r>
              <a:rPr lang="tr-TR" sz="2000" dirty="0" err="1" smtClean="0"/>
              <a:t>flood</a:t>
            </a:r>
            <a:r>
              <a:rPr lang="tr-TR" sz="2000" dirty="0" smtClean="0"/>
              <a:t>), </a:t>
            </a:r>
            <a:r>
              <a:rPr lang="tr-TR" sz="2000" dirty="0" err="1" smtClean="0"/>
              <a:t>DoS</a:t>
            </a:r>
            <a:r>
              <a:rPr lang="tr-TR" sz="2000" dirty="0" smtClean="0"/>
              <a:t> saldırısının bir biçimidir. Bu saldırı biçiminde bir saldırgan sistemin yasal trafiğini isteklere cevap veremeyecek duruma getirmek için yeterli sunucu kaynaklarını tüketme girişiminde bulunarak, hedef alınan sisteme ardışık SYN istekleri (SYN </a:t>
            </a:r>
            <a:r>
              <a:rPr lang="tr-TR" sz="2000" dirty="0" err="1" smtClean="0"/>
              <a:t>requests</a:t>
            </a:r>
            <a:r>
              <a:rPr lang="tr-TR" sz="2000" dirty="0" smtClean="0"/>
              <a:t>) gönderir. </a:t>
            </a:r>
            <a:endParaRPr lang="tr-TR" sz="2000" dirty="0"/>
          </a:p>
        </p:txBody>
      </p:sp>
      <p:pic>
        <p:nvPicPr>
          <p:cNvPr id="12" name="İçerik Yer Tutucusu 11"/>
          <p:cNvPicPr>
            <a:picLocks noGrp="1" noChangeAspect="1"/>
          </p:cNvPicPr>
          <p:nvPr>
            <p:ph sz="half" idx="2"/>
          </p:nvPr>
        </p:nvPicPr>
        <p:blipFill>
          <a:blip r:embed="rId2"/>
          <a:stretch>
            <a:fillRect/>
          </a:stretch>
        </p:blipFill>
        <p:spPr>
          <a:xfrm>
            <a:off x="6172200" y="1825625"/>
            <a:ext cx="5353348" cy="4216076"/>
          </a:xfrm>
          <a:prstGeom prst="rect">
            <a:avLst/>
          </a:prstGeom>
        </p:spPr>
      </p:pic>
    </p:spTree>
    <p:extLst>
      <p:ext uri="{BB962C8B-B14F-4D97-AF65-F5344CB8AC3E}">
        <p14:creationId xmlns:p14="http://schemas.microsoft.com/office/powerpoint/2010/main" val="1819082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sz="3200" dirty="0" smtClean="0">
                <a:latin typeface="Gilroy-ExtraBoldItalic" panose="00000900000000000000" pitchFamily="2" charset="-94"/>
              </a:rPr>
              <a:t>Microsoft DNS Sunucusu Ters Sorgu </a:t>
            </a:r>
            <a:br>
              <a:rPr lang="tr-TR" sz="3200" dirty="0" smtClean="0">
                <a:latin typeface="Gilroy-ExtraBoldItalic" panose="00000900000000000000" pitchFamily="2" charset="-94"/>
              </a:rPr>
            </a:br>
            <a:r>
              <a:rPr lang="tr-TR" sz="3200" dirty="0" smtClean="0">
                <a:latin typeface="Gilroy-ExtraBoldItalic" panose="00000900000000000000" pitchFamily="2" charset="-94"/>
              </a:rPr>
              <a:t>Arabelleği Aşırı Okuma</a:t>
            </a:r>
            <a:endParaRPr lang="tr-TR" sz="3200" dirty="0">
              <a:latin typeface="Gilroy-ExtraBoldItalic" panose="00000900000000000000" pitchFamily="2" charset="-94"/>
            </a:endParaRPr>
          </a:p>
        </p:txBody>
      </p:sp>
      <p:sp>
        <p:nvSpPr>
          <p:cNvPr id="5" name="İçerik Yer Tutucusu 4"/>
          <p:cNvSpPr>
            <a:spLocks noGrp="1"/>
          </p:cNvSpPr>
          <p:nvPr>
            <p:ph idx="1"/>
          </p:nvPr>
        </p:nvSpPr>
        <p:spPr/>
        <p:txBody>
          <a:bodyPr/>
          <a:lstStyle/>
          <a:p>
            <a:pPr marL="0" indent="0">
              <a:buNone/>
            </a:pPr>
            <a:r>
              <a:rPr lang="tr-TR" dirty="0" smtClean="0"/>
              <a:t>Uzak ana bilgisayarda çalışan Microsoft DNS sunucusunda ters sorgu işlevi etkindir. Bu nedenle, hata nedeniyle </a:t>
            </a:r>
            <a:r>
              <a:rPr lang="tr-TR" dirty="0" err="1" smtClean="0"/>
              <a:t>dns.exe!answerIQuery</a:t>
            </a:r>
            <a:r>
              <a:rPr lang="tr-TR" dirty="0" smtClean="0"/>
              <a:t>() işlevinde bir arabellek aşırı okuma hatasından etkilenir. Bir ters sorgu paketinde Kaynak Kaydı doğru şekilde ayrıştırın. Kimliği doğrulanmamış, uzak bir saldırgan şunları yapabilir: </a:t>
            </a:r>
          </a:p>
          <a:p>
            <a:pPr marL="0" indent="0">
              <a:buNone/>
            </a:pPr>
            <a:r>
              <a:rPr lang="tr-TR" dirty="0" smtClean="0"/>
              <a:t>Hizmet reddine neden olmak veya bilgileri ifşa etmek için bunu kullanmak. Yukarıda risk faktörü orta, temel skor ve geçici skor puanı, eklenti bilgisi ve eklenti çıktısı sonuçlandırılmıştır.</a:t>
            </a:r>
            <a:endParaRPr lang="tr-TR" dirty="0"/>
          </a:p>
        </p:txBody>
      </p:sp>
    </p:spTree>
    <p:extLst>
      <p:ext uri="{BB962C8B-B14F-4D97-AF65-F5344CB8AC3E}">
        <p14:creationId xmlns:p14="http://schemas.microsoft.com/office/powerpoint/2010/main" val="1347156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Gilroy-ExtraBoldItalic" panose="00000900000000000000" pitchFamily="2" charset="-94"/>
              </a:rPr>
              <a:t>İzleme Yolu Bilgileri</a:t>
            </a:r>
            <a:endParaRPr lang="tr-TR" dirty="0">
              <a:latin typeface="Gilroy-ExtraBoldItalic" panose="00000900000000000000" pitchFamily="2" charset="-94"/>
            </a:endParaRPr>
          </a:p>
        </p:txBody>
      </p:sp>
      <p:sp>
        <p:nvSpPr>
          <p:cNvPr id="4" name="İçerik Yer Tutucusu 3"/>
          <p:cNvSpPr>
            <a:spLocks noGrp="1"/>
          </p:cNvSpPr>
          <p:nvPr>
            <p:ph sz="half" idx="1"/>
          </p:nvPr>
        </p:nvSpPr>
        <p:spPr/>
        <p:txBody>
          <a:bodyPr>
            <a:noAutofit/>
          </a:bodyPr>
          <a:lstStyle/>
          <a:p>
            <a:r>
              <a:rPr lang="tr-TR" sz="2200" dirty="0" err="1" smtClean="0"/>
              <a:t>Traceroute</a:t>
            </a:r>
            <a:r>
              <a:rPr lang="tr-TR" sz="2200" dirty="0" smtClean="0"/>
              <a:t> eklentisi yalnızca yol atlama &gt; 1 olduğunda rapor verir. İnternetteki verilerin kaynağından hedefine nasıl seyahat ettiğini gösteren bir harita sağlar. İnternet Kontrol Mesaj Protokolü (ICMP) paketleri göndererek çalışır ve veri aktarımına dahil olan her yönlendirici bu paketleri alır. ICMP paketleri, iletimde kullanılan yönlendiricilerin verileri etkin bir şekilde aktarıp aktaramadığı hakkında bilgi sağlar. İzleme yolu bilgileri bulunmuş ve atlama sayısı 2 olarak tespit edilmiştir. </a:t>
            </a:r>
            <a:endParaRPr lang="tr-TR" sz="2200" dirty="0"/>
          </a:p>
        </p:txBody>
      </p:sp>
      <p:pic>
        <p:nvPicPr>
          <p:cNvPr id="6" name="İçerik Yer Tutucusu 5"/>
          <p:cNvPicPr>
            <a:picLocks noGrp="1" noChangeAspect="1"/>
          </p:cNvPicPr>
          <p:nvPr>
            <p:ph sz="half" idx="2"/>
          </p:nvPr>
        </p:nvPicPr>
        <p:blipFill>
          <a:blip r:embed="rId2"/>
          <a:stretch>
            <a:fillRect/>
          </a:stretch>
        </p:blipFill>
        <p:spPr>
          <a:xfrm>
            <a:off x="6019800" y="2244438"/>
            <a:ext cx="5970447" cy="2956792"/>
          </a:xfrm>
          <a:prstGeom prst="rect">
            <a:avLst/>
          </a:prstGeom>
        </p:spPr>
      </p:pic>
    </p:spTree>
    <p:extLst>
      <p:ext uri="{BB962C8B-B14F-4D97-AF65-F5344CB8AC3E}">
        <p14:creationId xmlns:p14="http://schemas.microsoft.com/office/powerpoint/2010/main" val="1123691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750579"/>
            <a:ext cx="10515600" cy="1325563"/>
          </a:xfrm>
        </p:spPr>
        <p:txBody>
          <a:bodyPr>
            <a:normAutofit/>
          </a:bodyPr>
          <a:lstStyle/>
          <a:p>
            <a:pPr algn="ctr"/>
            <a:r>
              <a:rPr lang="tr-TR" dirty="0" err="1" smtClean="0">
                <a:latin typeface="Gilroy-ExtraBoldItalic" panose="00000900000000000000" pitchFamily="2" charset="-94"/>
              </a:rPr>
              <a:t>Nmap</a:t>
            </a:r>
            <a:r>
              <a:rPr lang="tr-TR" dirty="0" smtClean="0">
                <a:latin typeface="Gilroy-ExtraBoldItalic" panose="00000900000000000000" pitchFamily="2" charset="-94"/>
              </a:rPr>
              <a:t> ile Görevli Üyeler</a:t>
            </a:r>
            <a:endParaRPr lang="tr-TR" dirty="0">
              <a:latin typeface="Gilroy-ExtraBoldItalic" panose="00000900000000000000" pitchFamily="2" charset="-94"/>
            </a:endParaRPr>
          </a:p>
        </p:txBody>
      </p:sp>
      <p:sp>
        <p:nvSpPr>
          <p:cNvPr id="3" name="İçerik Yer Tutucusu 2"/>
          <p:cNvSpPr>
            <a:spLocks noGrp="1"/>
          </p:cNvSpPr>
          <p:nvPr>
            <p:ph idx="1"/>
          </p:nvPr>
        </p:nvSpPr>
        <p:spPr>
          <a:xfrm>
            <a:off x="838200" y="3211079"/>
            <a:ext cx="10515600" cy="1841211"/>
          </a:xfrm>
        </p:spPr>
        <p:txBody>
          <a:bodyPr>
            <a:normAutofit/>
          </a:bodyPr>
          <a:lstStyle/>
          <a:p>
            <a:pPr marL="0" indent="0" algn="ctr">
              <a:buNone/>
            </a:pPr>
            <a:r>
              <a:rPr lang="tr-TR" sz="2400" dirty="0" smtClean="0"/>
              <a:t>170541065 Miraç </a:t>
            </a:r>
            <a:r>
              <a:rPr lang="tr-TR" sz="2400" dirty="0" err="1" smtClean="0"/>
              <a:t>Gökatalay</a:t>
            </a:r>
            <a:r>
              <a:rPr lang="tr-TR" sz="2400" dirty="0" smtClean="0"/>
              <a:t> – Bilgi Toplama/Sunum</a:t>
            </a:r>
          </a:p>
          <a:p>
            <a:pPr marL="0" indent="0" algn="ctr">
              <a:buNone/>
            </a:pPr>
            <a:r>
              <a:rPr lang="tr-TR" sz="2400" dirty="0"/>
              <a:t>210541101 Aslan Koyuncu </a:t>
            </a:r>
            <a:r>
              <a:rPr lang="tr-TR" sz="2400" dirty="0" smtClean="0"/>
              <a:t>– Raporlama</a:t>
            </a:r>
            <a:endParaRPr lang="tr-TR" sz="2400" dirty="0"/>
          </a:p>
        </p:txBody>
      </p:sp>
    </p:spTree>
    <p:extLst>
      <p:ext uri="{BB962C8B-B14F-4D97-AF65-F5344CB8AC3E}">
        <p14:creationId xmlns:p14="http://schemas.microsoft.com/office/powerpoint/2010/main" val="354822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1" dirty="0">
                <a:latin typeface="Gilroy-ExtraBoldItalic" panose="00000900000000000000" pitchFamily="2" charset="-94"/>
              </a:rPr>
              <a:t>Hizmet Reddi (</a:t>
            </a:r>
            <a:r>
              <a:rPr lang="tr-TR" b="1" i="1" dirty="0" err="1">
                <a:latin typeface="Gilroy-ExtraBoldItalic" panose="00000900000000000000" pitchFamily="2" charset="-94"/>
              </a:rPr>
              <a:t>DoS</a:t>
            </a:r>
            <a:r>
              <a:rPr lang="tr-TR" b="1" i="1" dirty="0">
                <a:latin typeface="Gilroy-ExtraBoldItalic" panose="00000900000000000000" pitchFamily="2" charset="-94"/>
              </a:rPr>
              <a:t>) Güvenlik </a:t>
            </a:r>
            <a:r>
              <a:rPr lang="tr-TR" b="1" i="1" dirty="0" smtClean="0">
                <a:latin typeface="Gilroy-ExtraBoldItalic" panose="00000900000000000000" pitchFamily="2" charset="-94"/>
              </a:rPr>
              <a:t>Açığı</a:t>
            </a:r>
            <a:endParaRPr lang="tr-TR" dirty="0">
              <a:latin typeface="Gilroy-ExtraBoldItalic" panose="00000900000000000000" pitchFamily="2" charset="-94"/>
            </a:endParaRPr>
          </a:p>
        </p:txBody>
      </p:sp>
      <p:sp>
        <p:nvSpPr>
          <p:cNvPr id="3" name="İçerik Yer Tutucusu 2"/>
          <p:cNvSpPr>
            <a:spLocks noGrp="1"/>
          </p:cNvSpPr>
          <p:nvPr>
            <p:ph idx="1"/>
          </p:nvPr>
        </p:nvSpPr>
        <p:spPr/>
        <p:txBody>
          <a:bodyPr>
            <a:normAutofit fontScale="92500" lnSpcReduction="20000"/>
          </a:bodyPr>
          <a:lstStyle/>
          <a:p>
            <a:pPr marL="0" indent="0">
              <a:buNone/>
            </a:pPr>
            <a:r>
              <a:rPr lang="tr-TR" sz="2400" b="1" dirty="0">
                <a:latin typeface="+mj-lt"/>
              </a:rPr>
              <a:t>CVE-ID:</a:t>
            </a:r>
            <a:r>
              <a:rPr lang="tr-TR" sz="2400" b="1" dirty="0">
                <a:latin typeface="+mj-lt"/>
                <a:hlinkClick r:id="rId2"/>
              </a:rPr>
              <a:t>CVE-2022-23712</a:t>
            </a:r>
            <a:endParaRPr lang="tr-TR" sz="2400" dirty="0">
              <a:latin typeface="+mj-lt"/>
            </a:endParaRPr>
          </a:p>
          <a:p>
            <a:pPr marL="0" indent="0">
              <a:buNone/>
            </a:pPr>
            <a:r>
              <a:rPr lang="tr-TR" sz="2400" dirty="0"/>
              <a:t>Sunucu ,Hizmet </a:t>
            </a:r>
            <a:r>
              <a:rPr lang="tr-TR" sz="2400" dirty="0" err="1"/>
              <a:t>Reddi'ne</a:t>
            </a:r>
            <a:r>
              <a:rPr lang="tr-TR" sz="2400" dirty="0"/>
              <a:t> (</a:t>
            </a:r>
            <a:r>
              <a:rPr lang="tr-TR" sz="2400" dirty="0" err="1"/>
              <a:t>DoS</a:t>
            </a:r>
            <a:r>
              <a:rPr lang="tr-TR" sz="2400" dirty="0"/>
              <a:t>) karşı savunmasızdır.</a:t>
            </a:r>
          </a:p>
          <a:p>
            <a:pPr marL="0" indent="0">
              <a:buNone/>
            </a:pPr>
            <a:r>
              <a:rPr lang="tr-TR" sz="2400" dirty="0"/>
              <a:t>Hizmet reddi (</a:t>
            </a:r>
            <a:r>
              <a:rPr lang="tr-TR" sz="2400" dirty="0" err="1"/>
              <a:t>DoS</a:t>
            </a:r>
            <a:r>
              <a:rPr lang="tr-TR" sz="2400" dirty="0"/>
              <a:t>) saldırısı, meşru kullanıcıların beklenen hizmetlere ve kaynaklara erişmesini engelleyen cihazlara, bilgi sistemlerine veya diğer ağ kaynaklarına yönelik bir siber saldırıdır.</a:t>
            </a:r>
          </a:p>
          <a:p>
            <a:pPr marL="0" indent="0">
              <a:buNone/>
            </a:pPr>
            <a:r>
              <a:rPr lang="tr-TR" sz="2400" dirty="0"/>
              <a:t>Bu genellikle, hedef yanıt veremeyene veya kilitlenene kadar hedeflenen ana bilgisayarı veya ağı trafikle doldurarak gerçekleştirilir. </a:t>
            </a:r>
            <a:r>
              <a:rPr lang="tr-TR" sz="2400" dirty="0" err="1"/>
              <a:t>DoS</a:t>
            </a:r>
            <a:r>
              <a:rPr lang="tr-TR" sz="2400" dirty="0"/>
              <a:t> saldırıları, birkaç saatten birkaç aya kadar sürebilir ve kaynakları ve hizmetleri mevcut olmadığında şirketlere zaman ve paraya mal olabilir.</a:t>
            </a:r>
          </a:p>
          <a:p>
            <a:r>
              <a:rPr lang="tr-TR" sz="2400" dirty="0"/>
              <a:t>Bir </a:t>
            </a:r>
            <a:r>
              <a:rPr lang="tr-TR" sz="2400" dirty="0" err="1"/>
              <a:t>DoS</a:t>
            </a:r>
            <a:r>
              <a:rPr lang="tr-TR" sz="2400" dirty="0"/>
              <a:t> saldırısında, sunucunun bant genişliğini aşırı yüklemek için hızlı ve sürekli çevrimiçi istekler hedef sunucuya gönderilir.</a:t>
            </a:r>
          </a:p>
          <a:p>
            <a:pPr marL="0" indent="0">
              <a:buNone/>
            </a:pPr>
            <a:endParaRPr lang="tr-TR" sz="2400" dirty="0"/>
          </a:p>
        </p:txBody>
      </p:sp>
    </p:spTree>
    <p:extLst>
      <p:ext uri="{BB962C8B-B14F-4D97-AF65-F5344CB8AC3E}">
        <p14:creationId xmlns:p14="http://schemas.microsoft.com/office/powerpoint/2010/main" val="168575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Gilroy-ExtraBoldItalic" panose="00000900000000000000" pitchFamily="2" charset="-94"/>
              </a:rPr>
              <a:t>Öneriler</a:t>
            </a:r>
            <a:endParaRPr lang="tr-TR" dirty="0">
              <a:latin typeface="Gilroy-ExtraBoldItalic" panose="00000900000000000000" pitchFamily="2" charset="-94"/>
            </a:endParaRPr>
          </a:p>
        </p:txBody>
      </p:sp>
      <p:sp>
        <p:nvSpPr>
          <p:cNvPr id="3" name="İçerik Yer Tutucusu 2"/>
          <p:cNvSpPr>
            <a:spLocks noGrp="1"/>
          </p:cNvSpPr>
          <p:nvPr>
            <p:ph idx="1"/>
          </p:nvPr>
        </p:nvSpPr>
        <p:spPr/>
        <p:txBody>
          <a:bodyPr>
            <a:normAutofit fontScale="92500" lnSpcReduction="20000"/>
          </a:bodyPr>
          <a:lstStyle/>
          <a:p>
            <a:pPr lvl="0"/>
            <a:r>
              <a:rPr lang="tr-TR" sz="2400" dirty="0"/>
              <a:t>İletişim, azaltma ve kurtarma dahil olmak üzere bir saldırıyı ele almanın tüm yönlerini kapsayan bir </a:t>
            </a:r>
            <a:r>
              <a:rPr lang="tr-TR" sz="2400" dirty="0" err="1"/>
              <a:t>DoS</a:t>
            </a:r>
            <a:r>
              <a:rPr lang="tr-TR" sz="2400" dirty="0"/>
              <a:t> yanıt planı oluşturun.</a:t>
            </a:r>
          </a:p>
          <a:p>
            <a:pPr lvl="0"/>
            <a:r>
              <a:rPr lang="tr-TR" sz="2400" dirty="0"/>
              <a:t>Virüsten koruma ve kötü amaçlı yazılımdan koruma yazılımı yükleyerek ve gelen trafiği izleyen ve yöneten bir güvenlik duvarı kurarak ağ güvenliğinizi iyileştirin ve genel güvenlik duruşunuzu güçlendirin.</a:t>
            </a:r>
          </a:p>
          <a:p>
            <a:pPr lvl="0"/>
            <a:r>
              <a:rPr lang="tr-TR" sz="2400" dirty="0"/>
              <a:t>Kötü niyetli trafiği filtreleyen ve yeniden yönlendiren ve bilinen saldırı imzalarını tespit edebilen bir </a:t>
            </a:r>
            <a:r>
              <a:rPr lang="tr-TR" sz="2400" dirty="0" err="1"/>
              <a:t>DoS</a:t>
            </a:r>
            <a:r>
              <a:rPr lang="tr-TR" sz="2400" dirty="0"/>
              <a:t> koruma hizmetine (izinsiz giriş tespit sistemi) kaydolun.</a:t>
            </a:r>
          </a:p>
          <a:p>
            <a:pPr lvl="0"/>
            <a:r>
              <a:rPr lang="tr-TR" sz="2400" dirty="0"/>
              <a:t>Sistemleri ayrı alt ağlara ayırmak için ağ </a:t>
            </a:r>
            <a:r>
              <a:rPr lang="tr-TR" sz="2400" dirty="0" err="1"/>
              <a:t>segmentasyonu</a:t>
            </a:r>
            <a:r>
              <a:rPr lang="tr-TR" sz="2400" dirty="0"/>
              <a:t> eklemeyi düşünün ve tüm ağın taşmasını önleyin.</a:t>
            </a:r>
          </a:p>
          <a:p>
            <a:pPr lvl="0"/>
            <a:r>
              <a:rPr lang="tr-TR" sz="2400" dirty="0"/>
              <a:t>Güvenlik ayarlarınızı ve uygulamalarınızı değerlendirin ve gerektiğinde iyileştirmeler yapın.</a:t>
            </a:r>
          </a:p>
          <a:p>
            <a:endParaRPr lang="tr-TR" sz="2400" dirty="0"/>
          </a:p>
        </p:txBody>
      </p:sp>
    </p:spTree>
    <p:extLst>
      <p:ext uri="{BB962C8B-B14F-4D97-AF65-F5344CB8AC3E}">
        <p14:creationId xmlns:p14="http://schemas.microsoft.com/office/powerpoint/2010/main" val="942338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i="1" dirty="0">
                <a:latin typeface="Gilroy-ExtraBoldItalic" panose="00000900000000000000" pitchFamily="2" charset="-94"/>
              </a:rPr>
              <a:t>Ayrıcalık Yükseltme Güvenlik </a:t>
            </a:r>
            <a:r>
              <a:rPr lang="tr-TR" b="1" i="1" dirty="0" smtClean="0">
                <a:latin typeface="Gilroy-ExtraBoldItalic" panose="00000900000000000000" pitchFamily="2" charset="-94"/>
              </a:rPr>
              <a:t>Açığı</a:t>
            </a:r>
            <a:endParaRPr lang="tr-TR" dirty="0">
              <a:latin typeface="Gilroy-ExtraBoldItalic" panose="00000900000000000000" pitchFamily="2" charset="-94"/>
            </a:endParaRPr>
          </a:p>
        </p:txBody>
      </p:sp>
      <p:sp>
        <p:nvSpPr>
          <p:cNvPr id="3" name="İçerik Yer Tutucusu 2"/>
          <p:cNvSpPr>
            <a:spLocks noGrp="1"/>
          </p:cNvSpPr>
          <p:nvPr>
            <p:ph idx="1"/>
          </p:nvPr>
        </p:nvSpPr>
        <p:spPr/>
        <p:txBody>
          <a:bodyPr>
            <a:noAutofit/>
          </a:bodyPr>
          <a:lstStyle/>
          <a:p>
            <a:pPr marL="0" indent="0">
              <a:buNone/>
            </a:pPr>
            <a:r>
              <a:rPr lang="tr-TR" sz="1600" b="1" dirty="0"/>
              <a:t>Risk </a:t>
            </a:r>
            <a:r>
              <a:rPr lang="tr-TR" sz="1600" b="1" dirty="0" err="1"/>
              <a:t>Seviyesi:Orta</a:t>
            </a:r>
            <a:r>
              <a:rPr lang="tr-TR" sz="1600" b="1" dirty="0"/>
              <a:t> </a:t>
            </a:r>
          </a:p>
          <a:p>
            <a:pPr marL="0" indent="0">
              <a:buNone/>
            </a:pPr>
            <a:r>
              <a:rPr lang="tr-TR" sz="1600" b="1" dirty="0" smtClean="0"/>
              <a:t>CVE-ID:CVE-2022-23708</a:t>
            </a:r>
            <a:endParaRPr lang="tr-TR" sz="1600" dirty="0"/>
          </a:p>
          <a:p>
            <a:pPr marL="0" indent="0">
              <a:buNone/>
            </a:pPr>
            <a:r>
              <a:rPr lang="tr-TR" sz="1600" dirty="0">
                <a:hlinkClick r:id="rId2"/>
              </a:rPr>
              <a:t>Sunucu</a:t>
            </a:r>
            <a:r>
              <a:rPr lang="tr-TR" sz="1600" dirty="0"/>
              <a:t> Ayrıcalık Yükseltmesine karşı savunmasızdır</a:t>
            </a:r>
            <a:r>
              <a:rPr lang="tr-TR" sz="1600" dirty="0" smtClean="0"/>
              <a:t>.</a:t>
            </a:r>
            <a:endParaRPr lang="tr-TR" sz="1600" dirty="0"/>
          </a:p>
          <a:p>
            <a:pPr marL="0" indent="0">
              <a:buNone/>
            </a:pPr>
            <a:r>
              <a:rPr lang="tr-TR" sz="1600" dirty="0" smtClean="0"/>
              <a:t>Güvenlik </a:t>
            </a:r>
            <a:r>
              <a:rPr lang="tr-TR" sz="1600" dirty="0"/>
              <a:t>açığı, yerel bir kullanıcının sistemdeki ayrıcalıkları yükseltmesine olanak </a:t>
            </a:r>
            <a:r>
              <a:rPr lang="tr-TR" sz="1600" dirty="0" smtClean="0"/>
              <a:t>tanır. Güvenlik </a:t>
            </a:r>
            <a:r>
              <a:rPr lang="tr-TR" sz="1600" dirty="0"/>
              <a:t>açığı, uygulamanın Windows DWM Çekirdek Kitaplığı'nda güvenlik kısıtlamalarını gerektiği gibi uygulamaması nedeniyle oluşur ve bu da güvenlik kısıtlamalarının atlanmasına ve ayrıcalık yükselmesine neden </a:t>
            </a:r>
            <a:r>
              <a:rPr lang="tr-TR" sz="1600" dirty="0" smtClean="0"/>
              <a:t>olur. Sunucu</a:t>
            </a:r>
            <a:r>
              <a:rPr lang="tr-TR" sz="1600" dirty="0"/>
              <a:t>, ayrıcalık yükseltmeye karşı savunmasızdır. Saldırgan, güvenlik dizinindeki yerleşik korumaları devre dışı bırakarak geçerli dizine `*' dizin izniyle erişim </a:t>
            </a:r>
            <a:r>
              <a:rPr lang="tr-TR" sz="1600" dirty="0" smtClean="0"/>
              <a:t>sağlayabilir. Bu </a:t>
            </a:r>
            <a:r>
              <a:rPr lang="tr-TR" sz="1600" dirty="0"/>
              <a:t>güvenlik açığından yerel olarak yararlanılabilir. Saldırganın kimlik doğrulama bilgilerine sahip olması ve sistemde başarılı bir şekilde kimlik doğrulaması yapması </a:t>
            </a:r>
            <a:r>
              <a:rPr lang="tr-TR" sz="1600" dirty="0" smtClean="0"/>
              <a:t>gerekir.</a:t>
            </a:r>
            <a:endParaRPr lang="tr-TR" sz="1600" dirty="0"/>
          </a:p>
          <a:p>
            <a:pPr marL="0" indent="0">
              <a:buNone/>
            </a:pPr>
            <a:r>
              <a:rPr lang="tr-TR" sz="1600" dirty="0"/>
              <a:t>Güvenlik açığı bulunan yazılım sürümleri</a:t>
            </a:r>
          </a:p>
          <a:p>
            <a:pPr marL="0" indent="0">
              <a:buNone/>
            </a:pPr>
            <a:r>
              <a:rPr lang="tr-TR" sz="1600" dirty="0"/>
              <a:t>Windows:: 10 - 11 21H2</a:t>
            </a:r>
          </a:p>
          <a:p>
            <a:pPr marL="0" indent="0">
              <a:buNone/>
            </a:pPr>
            <a:r>
              <a:rPr lang="tr-TR" sz="1600" dirty="0"/>
              <a:t>Windows Sunucusu: 2019 – 2022</a:t>
            </a:r>
          </a:p>
          <a:p>
            <a:pPr marL="0" indent="0">
              <a:buNone/>
            </a:pPr>
            <a:r>
              <a:rPr lang="tr-TR" sz="1600" dirty="0"/>
              <a:t> </a:t>
            </a:r>
          </a:p>
          <a:p>
            <a:pPr marL="0" indent="0">
              <a:buNone/>
            </a:pPr>
            <a:r>
              <a:rPr lang="tr-TR" sz="1600" b="1" i="1" dirty="0"/>
              <a:t>Öneri:</a:t>
            </a:r>
          </a:p>
          <a:p>
            <a:pPr marL="0" lvl="0" indent="0">
              <a:buNone/>
            </a:pPr>
            <a:r>
              <a:rPr lang="tr-TR" sz="1600" b="1" i="1" dirty="0"/>
              <a:t>Web sitesine güncellemeleri yükleyin.</a:t>
            </a:r>
          </a:p>
          <a:p>
            <a:pPr marL="0" indent="0">
              <a:buNone/>
            </a:pPr>
            <a:endParaRPr lang="tr-TR" sz="1600" dirty="0"/>
          </a:p>
        </p:txBody>
      </p:sp>
    </p:spTree>
    <p:extLst>
      <p:ext uri="{BB962C8B-B14F-4D97-AF65-F5344CB8AC3E}">
        <p14:creationId xmlns:p14="http://schemas.microsoft.com/office/powerpoint/2010/main" val="3319504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63525"/>
            <a:ext cx="10515600" cy="1325563"/>
          </a:xfrm>
        </p:spPr>
        <p:txBody>
          <a:bodyPr>
            <a:normAutofit fontScale="90000"/>
          </a:bodyPr>
          <a:lstStyle/>
          <a:p>
            <a:r>
              <a:rPr lang="tr-TR" sz="4000" b="1" i="1" dirty="0" err="1">
                <a:latin typeface="Gilroy-ExtraBoldItalic" panose="00000900000000000000" pitchFamily="2" charset="-94"/>
              </a:rPr>
              <a:t>Mysql</a:t>
            </a:r>
            <a:r>
              <a:rPr lang="tr-TR" sz="4000" b="1" i="1" dirty="0">
                <a:latin typeface="Gilroy-ExtraBoldItalic" panose="00000900000000000000" pitchFamily="2" charset="-94"/>
              </a:rPr>
              <a:t> Node.JS modülü uzaktan belleğe Maruz kalmaya karşı </a:t>
            </a:r>
            <a:r>
              <a:rPr lang="tr-TR" sz="4000" b="1" i="1" dirty="0" smtClean="0">
                <a:latin typeface="Gilroy-ExtraBoldItalic" panose="00000900000000000000" pitchFamily="2" charset="-94"/>
              </a:rPr>
              <a:t>savunmasız</a:t>
            </a:r>
            <a:endParaRPr lang="tr-TR" sz="4000" dirty="0">
              <a:latin typeface="Gilroy-ExtraBoldItalic" panose="00000900000000000000" pitchFamily="2" charset="-94"/>
            </a:endParaRPr>
          </a:p>
        </p:txBody>
      </p:sp>
      <p:sp>
        <p:nvSpPr>
          <p:cNvPr id="3" name="İçerik Yer Tutucusu 2"/>
          <p:cNvSpPr>
            <a:spLocks noGrp="1"/>
          </p:cNvSpPr>
          <p:nvPr>
            <p:ph idx="1"/>
          </p:nvPr>
        </p:nvSpPr>
        <p:spPr>
          <a:xfrm>
            <a:off x="838200" y="1589088"/>
            <a:ext cx="10515600" cy="4351338"/>
          </a:xfrm>
        </p:spPr>
        <p:txBody>
          <a:bodyPr>
            <a:noAutofit/>
          </a:bodyPr>
          <a:lstStyle/>
          <a:p>
            <a:pPr marL="0" indent="0">
              <a:buNone/>
            </a:pPr>
            <a:r>
              <a:rPr lang="tr-TR" sz="1400" dirty="0"/>
              <a:t>Genel Bakış</a:t>
            </a:r>
          </a:p>
          <a:p>
            <a:pPr marL="0" indent="0">
              <a:buNone/>
            </a:pPr>
            <a:r>
              <a:rPr lang="tr-TR" sz="1400" dirty="0" err="1"/>
              <a:t>BufferList</a:t>
            </a:r>
            <a:r>
              <a:rPr lang="tr-TR" sz="1400" dirty="0"/>
              <a:t> , arabellekleri toplamanıza ve standart bir okunabilir arabellek arabirimiyle erişmenize izin veren bir </a:t>
            </a:r>
            <a:r>
              <a:rPr lang="tr-TR" sz="1400" dirty="0" smtClean="0"/>
              <a:t>kitaplıktır. Bu </a:t>
            </a:r>
            <a:r>
              <a:rPr lang="tr-TR" sz="1400" dirty="0"/>
              <a:t>paketin etkilenen sürümleri, Uzak Belleğe Maruz Kalmaya karşı savunmasızdır. Kullanıcı girişi </a:t>
            </a:r>
            <a:r>
              <a:rPr lang="tr-TR" sz="1400" dirty="0" err="1"/>
              <a:t>consume</a:t>
            </a:r>
            <a:r>
              <a:rPr lang="tr-TR" sz="1400" dirty="0"/>
              <a:t>() argümanla sonuçlanır ve negatif hale gelebilirse, </a:t>
            </a:r>
            <a:r>
              <a:rPr lang="tr-TR" sz="1400" dirty="0" err="1"/>
              <a:t>BufferList</a:t>
            </a:r>
            <a:r>
              <a:rPr lang="tr-TR" sz="1400" dirty="0"/>
              <a:t> durumu bozulabilir ve normal .</a:t>
            </a:r>
            <a:r>
              <a:rPr lang="tr-TR" sz="1400" dirty="0" err="1"/>
              <a:t>slice</a:t>
            </a:r>
            <a:r>
              <a:rPr lang="tr-TR" sz="1400" dirty="0"/>
              <a:t>() çağrılar yoluyla başlatılmamış belleği açığa çıkarması için kandırılabilir.</a:t>
            </a:r>
          </a:p>
          <a:p>
            <a:pPr marL="0" indent="0">
              <a:buNone/>
            </a:pPr>
            <a:r>
              <a:rPr lang="tr-TR" sz="1400" dirty="0"/>
              <a:t> </a:t>
            </a:r>
            <a:r>
              <a:rPr lang="tr-TR" sz="1400" dirty="0" smtClean="0"/>
              <a:t>Mysql2.14.0'dan </a:t>
            </a:r>
            <a:r>
              <a:rPr lang="tr-TR" sz="1400" dirty="0"/>
              <a:t>önceki sürümler, bellek </a:t>
            </a:r>
            <a:r>
              <a:rPr lang="tr-TR" sz="1400" dirty="0" err="1"/>
              <a:t>maruziyetini</a:t>
            </a:r>
            <a:r>
              <a:rPr lang="tr-TR" sz="1400" dirty="0"/>
              <a:t> ortadan kaldırmaya açıktır.</a:t>
            </a:r>
          </a:p>
          <a:p>
            <a:pPr marL="0" indent="0">
              <a:buNone/>
            </a:pPr>
            <a:r>
              <a:rPr lang="tr-TR" sz="1400" dirty="0"/>
              <a:t>Paketin etkilenen sürümleri, </a:t>
            </a:r>
            <a:r>
              <a:rPr lang="tr-TR" sz="1400" dirty="0" err="1"/>
              <a:t>mysqlparola</a:t>
            </a:r>
            <a:r>
              <a:rPr lang="tr-TR" sz="1400" dirty="0"/>
              <a:t> olarak bir numara sağlandığında ağ üzerinden başlatılmamış bir bellek ayırır ve </a:t>
            </a:r>
            <a:r>
              <a:rPr lang="tr-TR" sz="1400" dirty="0" smtClean="0"/>
              <a:t>gönderir. Daha </a:t>
            </a:r>
            <a:r>
              <a:rPr lang="tr-TR" sz="1400" dirty="0"/>
              <a:t>yeni node.js sürümlerinde eklenen bir atış nedeniyle yalnızca mysql6.0.0'ın altındaki Node.js sürümlerinde çalıştırma etkilenir</a:t>
            </a:r>
            <a:r>
              <a:rPr lang="tr-TR" sz="1400" dirty="0" smtClean="0"/>
              <a:t>.</a:t>
            </a:r>
            <a:endParaRPr lang="tr-TR" sz="1400" dirty="0"/>
          </a:p>
          <a:p>
            <a:pPr marL="0" indent="0">
              <a:buNone/>
            </a:pPr>
            <a:r>
              <a:rPr lang="tr-TR" sz="1400" dirty="0"/>
              <a:t>Kavramın ispatı:</a:t>
            </a:r>
          </a:p>
          <a:p>
            <a:pPr marL="0" indent="0">
              <a:buNone/>
            </a:pPr>
            <a:r>
              <a:rPr lang="tr-TR" sz="1400" dirty="0" err="1"/>
              <a:t>require</a:t>
            </a:r>
            <a:r>
              <a:rPr lang="tr-TR" sz="1400" dirty="0"/>
              <a:t>('</a:t>
            </a:r>
            <a:r>
              <a:rPr lang="tr-TR" sz="1400" dirty="0" err="1"/>
              <a:t>mysql</a:t>
            </a:r>
            <a:r>
              <a:rPr lang="tr-TR" sz="1400" dirty="0"/>
              <a:t>').</a:t>
            </a:r>
            <a:r>
              <a:rPr lang="tr-TR" sz="1400" dirty="0" err="1"/>
              <a:t>createConnection</a:t>
            </a:r>
            <a:r>
              <a:rPr lang="tr-TR" sz="1400" dirty="0"/>
              <a:t>({</a:t>
            </a:r>
          </a:p>
          <a:p>
            <a:pPr marL="0" indent="0">
              <a:buNone/>
            </a:pPr>
            <a:r>
              <a:rPr lang="tr-TR" sz="1400" dirty="0"/>
              <a:t>  </a:t>
            </a:r>
            <a:r>
              <a:rPr lang="tr-TR" sz="1400" dirty="0" err="1"/>
              <a:t>host</a:t>
            </a:r>
            <a:r>
              <a:rPr lang="tr-TR" sz="1400" dirty="0"/>
              <a:t>: '</a:t>
            </a:r>
            <a:r>
              <a:rPr lang="tr-TR" sz="1400" dirty="0" err="1"/>
              <a:t>localhost</a:t>
            </a:r>
            <a:r>
              <a:rPr lang="tr-TR" sz="1400" dirty="0"/>
              <a:t>',</a:t>
            </a:r>
          </a:p>
          <a:p>
            <a:pPr marL="0" indent="0">
              <a:buNone/>
            </a:pPr>
            <a:r>
              <a:rPr lang="tr-TR" sz="1400" dirty="0"/>
              <a:t>  </a:t>
            </a:r>
            <a:r>
              <a:rPr lang="tr-TR" sz="1400" dirty="0" err="1"/>
              <a:t>user</a:t>
            </a:r>
            <a:r>
              <a:rPr lang="tr-TR" sz="1400" dirty="0"/>
              <a:t>: '</a:t>
            </a:r>
            <a:r>
              <a:rPr lang="tr-TR" sz="1400" dirty="0" err="1"/>
              <a:t>user</a:t>
            </a:r>
            <a:r>
              <a:rPr lang="tr-TR" sz="1400" dirty="0"/>
              <a:t>',</a:t>
            </a:r>
          </a:p>
          <a:p>
            <a:pPr marL="0" indent="0">
              <a:buNone/>
            </a:pPr>
            <a:r>
              <a:rPr lang="tr-TR" sz="1400" dirty="0"/>
              <a:t>  </a:t>
            </a:r>
            <a:r>
              <a:rPr lang="tr-TR" sz="1400" dirty="0" err="1"/>
              <a:t>password</a:t>
            </a:r>
            <a:r>
              <a:rPr lang="tr-TR" sz="1400" dirty="0"/>
              <a:t> : USERPROVIDEDINPUT,  // </a:t>
            </a:r>
            <a:r>
              <a:rPr lang="tr-TR" sz="1400" dirty="0" err="1"/>
              <a:t>number</a:t>
            </a:r>
            <a:endParaRPr lang="tr-TR" sz="1400" dirty="0"/>
          </a:p>
          <a:p>
            <a:pPr marL="0" indent="0">
              <a:buNone/>
            </a:pPr>
            <a:r>
              <a:rPr lang="tr-TR" sz="1400" dirty="0"/>
              <a:t>  </a:t>
            </a:r>
            <a:r>
              <a:rPr lang="tr-TR" sz="1400" dirty="0" err="1"/>
              <a:t>database</a:t>
            </a:r>
            <a:r>
              <a:rPr lang="tr-TR" sz="1400" dirty="0"/>
              <a:t> : '</a:t>
            </a:r>
            <a:r>
              <a:rPr lang="tr-TR" sz="1400" dirty="0" err="1"/>
              <a:t>my_db</a:t>
            </a:r>
            <a:r>
              <a:rPr lang="tr-TR" sz="1400" dirty="0"/>
              <a:t>'</a:t>
            </a:r>
          </a:p>
          <a:p>
            <a:pPr marL="0" indent="0">
              <a:buNone/>
            </a:pPr>
            <a:r>
              <a:rPr lang="tr-TR" sz="1400" dirty="0"/>
              <a:t>}).</a:t>
            </a:r>
            <a:r>
              <a:rPr lang="tr-TR" sz="1400" dirty="0" err="1"/>
              <a:t>connect</a:t>
            </a:r>
            <a:r>
              <a:rPr lang="tr-TR" sz="1400" dirty="0" smtClean="0"/>
              <a:t>();</a:t>
            </a:r>
          </a:p>
          <a:p>
            <a:pPr marL="0" indent="0">
              <a:buNone/>
            </a:pPr>
            <a:endParaRPr lang="tr-TR" sz="1400" dirty="0"/>
          </a:p>
          <a:p>
            <a:pPr marL="0" indent="0">
              <a:buNone/>
            </a:pPr>
            <a:r>
              <a:rPr lang="tr-TR" sz="1400" b="1" i="1" dirty="0"/>
              <a:t>Öneri:</a:t>
            </a:r>
          </a:p>
          <a:p>
            <a:pPr marL="0" indent="0">
              <a:buNone/>
            </a:pPr>
            <a:r>
              <a:rPr lang="tr-TR" sz="1400" b="1" i="1" dirty="0" err="1"/>
              <a:t>Mysql</a:t>
            </a:r>
            <a:r>
              <a:rPr lang="tr-TR" sz="1400" b="1" i="1" dirty="0"/>
              <a:t> 2.14.0 veya sonraki bir sürüme güncelleyin.</a:t>
            </a:r>
          </a:p>
          <a:p>
            <a:pPr marL="0" indent="0">
              <a:buNone/>
            </a:pPr>
            <a:endParaRPr lang="tr-TR" sz="1400" dirty="0"/>
          </a:p>
        </p:txBody>
      </p:sp>
    </p:spTree>
    <p:extLst>
      <p:ext uri="{BB962C8B-B14F-4D97-AF65-F5344CB8AC3E}">
        <p14:creationId xmlns:p14="http://schemas.microsoft.com/office/powerpoint/2010/main" val="418254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a:xfrm>
            <a:off x="1370693" y="2955637"/>
            <a:ext cx="9440034" cy="762777"/>
          </a:xfrm>
        </p:spPr>
        <p:txBody>
          <a:bodyPr>
            <a:normAutofit fontScale="90000"/>
          </a:bodyPr>
          <a:lstStyle/>
          <a:p>
            <a:r>
              <a:rPr lang="tr-TR" dirty="0" smtClean="0"/>
              <a:t>Teşekkürler…</a:t>
            </a:r>
            <a:endParaRPr lang="tr-TR" dirty="0"/>
          </a:p>
        </p:txBody>
      </p:sp>
    </p:spTree>
    <p:extLst>
      <p:ext uri="{BB962C8B-B14F-4D97-AF65-F5344CB8AC3E}">
        <p14:creationId xmlns:p14="http://schemas.microsoft.com/office/powerpoint/2010/main" val="1333654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750579"/>
            <a:ext cx="10515600" cy="1325563"/>
          </a:xfrm>
        </p:spPr>
        <p:txBody>
          <a:bodyPr>
            <a:normAutofit/>
          </a:bodyPr>
          <a:lstStyle/>
          <a:p>
            <a:pPr algn="ctr"/>
            <a:r>
              <a:rPr lang="tr-TR" dirty="0" smtClean="0">
                <a:latin typeface="Gilroy-ExtraBoldItalic" panose="00000900000000000000" pitchFamily="2" charset="-94"/>
              </a:rPr>
              <a:t>Netsparker ile Görevli Üyeler</a:t>
            </a:r>
            <a:endParaRPr lang="tr-TR" dirty="0">
              <a:latin typeface="Gilroy-ExtraBoldItalic" panose="00000900000000000000" pitchFamily="2" charset="-94"/>
            </a:endParaRPr>
          </a:p>
        </p:txBody>
      </p:sp>
      <p:sp>
        <p:nvSpPr>
          <p:cNvPr id="3" name="İçerik Yer Tutucusu 2"/>
          <p:cNvSpPr>
            <a:spLocks noGrp="1"/>
          </p:cNvSpPr>
          <p:nvPr>
            <p:ph idx="1"/>
          </p:nvPr>
        </p:nvSpPr>
        <p:spPr>
          <a:xfrm>
            <a:off x="838200" y="3211079"/>
            <a:ext cx="10515600" cy="1841211"/>
          </a:xfrm>
        </p:spPr>
        <p:txBody>
          <a:bodyPr>
            <a:normAutofit fontScale="92500" lnSpcReduction="10000"/>
          </a:bodyPr>
          <a:lstStyle/>
          <a:p>
            <a:pPr marL="0" indent="0" algn="ctr">
              <a:buNone/>
            </a:pPr>
            <a:r>
              <a:rPr lang="tr-TR" sz="2400" dirty="0" smtClean="0"/>
              <a:t>210541101 Aslan Koyuncu – Sunum</a:t>
            </a:r>
          </a:p>
          <a:p>
            <a:pPr marL="0" indent="0" algn="ctr">
              <a:buNone/>
            </a:pPr>
            <a:r>
              <a:rPr lang="tr-TR" sz="2400" dirty="0" smtClean="0"/>
              <a:t>170542019 Hasan Çakmakçı – Bilgi Toplama</a:t>
            </a:r>
          </a:p>
          <a:p>
            <a:pPr marL="0" indent="0" algn="ctr">
              <a:buNone/>
            </a:pPr>
            <a:r>
              <a:rPr lang="tr-TR" sz="2400" dirty="0" smtClean="0"/>
              <a:t>175541008 Bekir </a:t>
            </a:r>
            <a:r>
              <a:rPr lang="tr-TR" sz="2400" dirty="0" err="1" smtClean="0"/>
              <a:t>Öndeş</a:t>
            </a:r>
            <a:r>
              <a:rPr lang="tr-TR" sz="2400" dirty="0" smtClean="0"/>
              <a:t> – Bilgi Toplama</a:t>
            </a:r>
          </a:p>
          <a:p>
            <a:pPr marL="0" indent="0" algn="ctr">
              <a:buNone/>
            </a:pPr>
            <a:r>
              <a:rPr lang="tr-TR" sz="2400" dirty="0" smtClean="0"/>
              <a:t>170542018 Mustafa Ali Kağan Küçük – Raporlama/Sunum</a:t>
            </a:r>
            <a:endParaRPr lang="tr-TR" sz="2400" dirty="0"/>
          </a:p>
        </p:txBody>
      </p:sp>
    </p:spTree>
    <p:extLst>
      <p:ext uri="{BB962C8B-B14F-4D97-AF65-F5344CB8AC3E}">
        <p14:creationId xmlns:p14="http://schemas.microsoft.com/office/powerpoint/2010/main" val="126540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Gilroy-ExtraBoldItalic" panose="00000900000000000000" pitchFamily="2" charset="-94"/>
              </a:rPr>
              <a:t>Netsparker Rapor Özeti</a:t>
            </a:r>
            <a:endParaRPr lang="tr-TR" dirty="0"/>
          </a:p>
        </p:txBody>
      </p:sp>
      <p:sp>
        <p:nvSpPr>
          <p:cNvPr id="3" name="İçerik Yer Tutucusu 2"/>
          <p:cNvSpPr>
            <a:spLocks noGrp="1"/>
          </p:cNvSpPr>
          <p:nvPr>
            <p:ph sz="half" idx="1"/>
          </p:nvPr>
        </p:nvSpPr>
        <p:spPr/>
        <p:txBody>
          <a:bodyPr>
            <a:normAutofit/>
          </a:bodyPr>
          <a:lstStyle/>
          <a:p>
            <a:pPr marL="0" indent="0">
              <a:buNone/>
            </a:pPr>
            <a:r>
              <a:rPr lang="tr-TR" sz="2400" dirty="0" smtClean="0"/>
              <a:t>Netsparker ile yapılan tarama sonucu 12 düşük düzey, 6 orta düzey olmak üzere toplamda 18 risk unsuru bulunmuştur. Yüksek risk unsuru bandıran herhangi bir sonuç elde edilmemiştir. IP adresinin risk düzeyi ise orta düzey olarak belirlenmiştir.</a:t>
            </a:r>
          </a:p>
          <a:p>
            <a:pPr marL="0" indent="0">
              <a:buNone/>
            </a:pPr>
            <a:endParaRPr lang="tr-TR" sz="2400" dirty="0"/>
          </a:p>
          <a:p>
            <a:pPr marL="0" indent="0">
              <a:buNone/>
            </a:pPr>
            <a:r>
              <a:rPr lang="tr-TR" sz="2400" dirty="0" smtClean="0"/>
              <a:t>Tarama sonuçları yan resimde verilmiştir.</a:t>
            </a:r>
            <a:endParaRPr lang="tr-TR" sz="2400" dirty="0"/>
          </a:p>
        </p:txBody>
      </p:sp>
      <p:pic>
        <p:nvPicPr>
          <p:cNvPr id="4" name="Resim 3"/>
          <p:cNvPicPr>
            <a:picLocks noChangeAspect="1"/>
          </p:cNvPicPr>
          <p:nvPr/>
        </p:nvPicPr>
        <p:blipFill>
          <a:blip r:embed="rId2"/>
          <a:stretch>
            <a:fillRect/>
          </a:stretch>
        </p:blipFill>
        <p:spPr>
          <a:xfrm>
            <a:off x="6498135" y="1825625"/>
            <a:ext cx="5314396" cy="4351338"/>
          </a:xfrm>
          <a:prstGeom prst="rect">
            <a:avLst/>
          </a:prstGeom>
        </p:spPr>
      </p:pic>
    </p:spTree>
    <p:extLst>
      <p:ext uri="{BB962C8B-B14F-4D97-AF65-F5344CB8AC3E}">
        <p14:creationId xmlns:p14="http://schemas.microsoft.com/office/powerpoint/2010/main" val="1279370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sz="4000" dirty="0" err="1" smtClean="0">
                <a:latin typeface="Gilroy-ExtraBoldItalic" panose="00000900000000000000" pitchFamily="2" charset="-94"/>
              </a:rPr>
              <a:t>Weak</a:t>
            </a:r>
            <a:r>
              <a:rPr lang="tr-TR" sz="4000" dirty="0" smtClean="0">
                <a:latin typeface="Gilroy-ExtraBoldItalic" panose="00000900000000000000" pitchFamily="2" charset="-94"/>
              </a:rPr>
              <a:t> </a:t>
            </a:r>
            <a:r>
              <a:rPr lang="tr-TR" sz="4000" dirty="0" err="1" smtClean="0">
                <a:latin typeface="Gilroy-ExtraBoldItalic" panose="00000900000000000000" pitchFamily="2" charset="-94"/>
              </a:rPr>
              <a:t>Ciphers</a:t>
            </a:r>
            <a:r>
              <a:rPr lang="tr-TR" sz="4000" dirty="0" smtClean="0">
                <a:latin typeface="Gilroy-ExtraBoldItalic" panose="00000900000000000000" pitchFamily="2" charset="-94"/>
              </a:rPr>
              <a:t> </a:t>
            </a:r>
            <a:r>
              <a:rPr lang="tr-TR" sz="4000" dirty="0" err="1" smtClean="0">
                <a:latin typeface="Gilroy-ExtraBoldItalic" panose="00000900000000000000" pitchFamily="2" charset="-94"/>
              </a:rPr>
              <a:t>Enabled</a:t>
            </a:r>
            <a:r>
              <a:rPr lang="tr-TR" sz="4000" dirty="0" smtClean="0">
                <a:latin typeface="Gilroy-ExtraBoldItalic" panose="00000900000000000000" pitchFamily="2" charset="-94"/>
              </a:rPr>
              <a:t> (Zayıf Şifreler Etkin)</a:t>
            </a:r>
            <a:endParaRPr lang="tr-TR" sz="4000" dirty="0">
              <a:latin typeface="Gilroy-ExtraBoldItalic" panose="00000900000000000000" pitchFamily="2" charset="-94"/>
            </a:endParaRPr>
          </a:p>
        </p:txBody>
      </p:sp>
      <p:sp>
        <p:nvSpPr>
          <p:cNvPr id="3" name="İçerik Yer Tutucusu 2"/>
          <p:cNvSpPr>
            <a:spLocks noGrp="1"/>
          </p:cNvSpPr>
          <p:nvPr>
            <p:ph idx="1"/>
          </p:nvPr>
        </p:nvSpPr>
        <p:spPr/>
        <p:txBody>
          <a:bodyPr>
            <a:normAutofit/>
          </a:bodyPr>
          <a:lstStyle/>
          <a:p>
            <a:pPr marL="0" indent="0">
              <a:buNone/>
            </a:pPr>
            <a:r>
              <a:rPr lang="tr-TR" sz="2400" dirty="0" smtClean="0"/>
              <a:t>Orta derecede risk barındıran sorunlardan biri ise Zayıf </a:t>
            </a:r>
            <a:r>
              <a:rPr lang="tr-TR" sz="2400" dirty="0" err="1" smtClean="0"/>
              <a:t>Şifrelemerdir</a:t>
            </a:r>
            <a:r>
              <a:rPr lang="tr-TR" sz="2400" dirty="0" smtClean="0"/>
              <a:t>.</a:t>
            </a:r>
          </a:p>
          <a:p>
            <a:pPr marL="0" indent="0">
              <a:buNone/>
            </a:pPr>
            <a:endParaRPr lang="tr-TR" sz="2400" dirty="0"/>
          </a:p>
          <a:p>
            <a:pPr marL="0" indent="0">
              <a:buNone/>
            </a:pPr>
            <a:r>
              <a:rPr lang="tr-TR" sz="2400" dirty="0" err="1" smtClean="0"/>
              <a:t>Netsparker</a:t>
            </a:r>
            <a:r>
              <a:rPr lang="tr-TR" sz="2400" dirty="0" smtClean="0"/>
              <a:t>, </a:t>
            </a:r>
            <a:r>
              <a:rPr lang="tr-TR" sz="2400" dirty="0" smtClean="0"/>
              <a:t>güvenli iletişim (SSL) sırasında zayıf şifrelerin etkinleştirildiğini tespit etti. Ziyaretçilerinizle güvenli iletişimi korumak için web sunucunuzda yalnızca güçlü şifrelere izin vermelisiniz.</a:t>
            </a:r>
          </a:p>
          <a:p>
            <a:pPr marL="0" indent="0">
              <a:buNone/>
            </a:pPr>
            <a:endParaRPr lang="tr-TR" sz="2400" dirty="0"/>
          </a:p>
          <a:p>
            <a:pPr marL="0" indent="0">
              <a:buNone/>
            </a:pPr>
            <a:r>
              <a:rPr lang="tr-TR" sz="2400" dirty="0" smtClean="0"/>
              <a:t>Saldırganlar, sunucunuz ve ziyaretçileriniz arasındaki SSL trafiğinin şifresini çözebilir. </a:t>
            </a:r>
            <a:endParaRPr lang="tr-TR" sz="2400" dirty="0"/>
          </a:p>
        </p:txBody>
      </p:sp>
    </p:spTree>
    <p:extLst>
      <p:ext uri="{BB962C8B-B14F-4D97-AF65-F5344CB8AC3E}">
        <p14:creationId xmlns:p14="http://schemas.microsoft.com/office/powerpoint/2010/main" val="1296750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971144" y="2733767"/>
            <a:ext cx="4712854" cy="1325563"/>
          </a:xfrm>
        </p:spPr>
        <p:txBody>
          <a:bodyPr/>
          <a:lstStyle/>
          <a:p>
            <a:r>
              <a:rPr lang="tr-TR" dirty="0" smtClean="0">
                <a:latin typeface="Gilroy-ExtraBoldItalic" panose="00000900000000000000" pitchFamily="2" charset="-94"/>
              </a:rPr>
              <a:t>Yapılması Gerekenler</a:t>
            </a:r>
            <a:endParaRPr lang="tr-TR" dirty="0">
              <a:latin typeface="Gilroy-ExtraBoldItalic" panose="00000900000000000000" pitchFamily="2" charset="-94"/>
            </a:endParaRPr>
          </a:p>
        </p:txBody>
      </p:sp>
      <p:sp>
        <p:nvSpPr>
          <p:cNvPr id="3" name="İçerik Yer Tutucusu 2"/>
          <p:cNvSpPr>
            <a:spLocks noGrp="1"/>
          </p:cNvSpPr>
          <p:nvPr>
            <p:ph idx="1"/>
          </p:nvPr>
        </p:nvSpPr>
        <p:spPr/>
        <p:txBody>
          <a:bodyPr/>
          <a:lstStyle/>
          <a:p>
            <a:endParaRPr lang="tr-TR"/>
          </a:p>
        </p:txBody>
      </p:sp>
      <p:pic>
        <p:nvPicPr>
          <p:cNvPr id="5" name="İçerik Yer Tutucusu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29" y="357042"/>
            <a:ext cx="5651007" cy="6111062"/>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485641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971144" y="2733767"/>
            <a:ext cx="4712854" cy="1325563"/>
          </a:xfrm>
        </p:spPr>
        <p:txBody>
          <a:bodyPr/>
          <a:lstStyle/>
          <a:p>
            <a:r>
              <a:rPr lang="tr-TR" dirty="0" smtClean="0">
                <a:latin typeface="Gilroy-ExtraBoldItalic" panose="00000900000000000000" pitchFamily="2" charset="-94"/>
              </a:rPr>
              <a:t>Yapılması Gerekenler</a:t>
            </a:r>
            <a:endParaRPr lang="tr-TR" dirty="0">
              <a:latin typeface="Gilroy-ExtraBoldItalic" panose="00000900000000000000" pitchFamily="2" charset="-94"/>
            </a:endParaRPr>
          </a:p>
        </p:txBody>
      </p:sp>
      <p:sp>
        <p:nvSpPr>
          <p:cNvPr id="6" name="İçerik Yer Tutucusu 2"/>
          <p:cNvSpPr txBox="1">
            <a:spLocks/>
          </p:cNvSpPr>
          <p:nvPr/>
        </p:nvSpPr>
        <p:spPr>
          <a:xfrm>
            <a:off x="600471" y="0"/>
            <a:ext cx="5181600" cy="62068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dirty="0"/>
              <a:t>YÜKSEK - </a:t>
            </a:r>
            <a:r>
              <a:rPr lang="tr-TR" sz="1600" dirty="0" err="1"/>
              <a:t>Triple</a:t>
            </a:r>
            <a:r>
              <a:rPr lang="tr-TR" sz="1600" dirty="0"/>
              <a:t>-DES kullanan tüm şifreler etkinleştirilir ORTA - 128 bit şifrelemeli tüm şifreler etkinleştirilir !</a:t>
            </a:r>
            <a:r>
              <a:rPr lang="tr-TR" sz="1600" dirty="0" err="1"/>
              <a:t>aNULL</a:t>
            </a:r>
            <a:r>
              <a:rPr lang="tr-TR" sz="1600" dirty="0"/>
              <a:t> - Boş kimlik doğrulama devre dışı bırakılır ve daha sonra bir "+" (artı) işareti aracılığıyla dizeye yeniden eklenemez !MD5 - MD5 karma devre dışı bırakılır ve daha sonra "+" (artı) işaretiyle dizeye yeniden </a:t>
            </a:r>
            <a:r>
              <a:rPr lang="tr-TR" sz="1600" dirty="0" smtClean="0"/>
              <a:t>eklenemez.</a:t>
            </a:r>
          </a:p>
          <a:p>
            <a:pPr marL="0" indent="0">
              <a:buNone/>
            </a:pPr>
            <a:endParaRPr lang="tr-TR" sz="1600" dirty="0" smtClean="0"/>
          </a:p>
          <a:p>
            <a:pPr marL="0" indent="0">
              <a:buNone/>
            </a:pPr>
            <a:endParaRPr lang="tr-TR" sz="1600" dirty="0" smtClean="0"/>
          </a:p>
          <a:p>
            <a:pPr marL="0" indent="0">
              <a:buNone/>
            </a:pPr>
            <a:endParaRPr lang="tr-TR" sz="1600" dirty="0" smtClean="0"/>
          </a:p>
          <a:p>
            <a:pPr marL="0" indent="0">
              <a:buNone/>
            </a:pPr>
            <a:r>
              <a:rPr lang="tr-TR" sz="1600" dirty="0" smtClean="0"/>
              <a:t>tüm </a:t>
            </a:r>
            <a:r>
              <a:rPr lang="tr-TR" sz="1600" dirty="0" err="1"/>
              <a:t>SSLCipherSuite</a:t>
            </a:r>
            <a:r>
              <a:rPr lang="tr-TR" sz="1600" dirty="0"/>
              <a:t> dizesini '</a:t>
            </a:r>
            <a:r>
              <a:rPr lang="tr-TR" sz="1600" dirty="0" err="1"/>
              <a:t>openssl</a:t>
            </a:r>
            <a:r>
              <a:rPr lang="tr-TR" sz="1600" dirty="0"/>
              <a:t> şifreleri' ile de belirtebilirsiniz. </a:t>
            </a:r>
            <a:endParaRPr lang="tr-TR" sz="1600" dirty="0"/>
          </a:p>
          <a:p>
            <a:pPr marL="0" indent="0">
              <a:buNone/>
            </a:pPr>
            <a:r>
              <a:rPr lang="tr-TR" sz="1600" dirty="0" smtClean="0"/>
              <a:t>"</a:t>
            </a:r>
            <a:r>
              <a:rPr lang="tr-TR" sz="1600" dirty="0"/>
              <a:t>güçlü" tanımı, istediğiniz kullanım durumlarına, tehdit modellerinize ve kabul edilebilir risk seviyelerinize bağlıdır. </a:t>
            </a:r>
            <a:r>
              <a:rPr lang="tr-TR" sz="1600" dirty="0" err="1"/>
              <a:t>Apache</a:t>
            </a:r>
            <a:r>
              <a:rPr lang="tr-TR" sz="1600" dirty="0"/>
              <a:t> HTTP Sunucusu ekibi bunları sizin için belirleyemez</a:t>
            </a:r>
            <a:r>
              <a:rPr lang="tr-TR" sz="1600" dirty="0" smtClean="0"/>
              <a:t>.</a:t>
            </a:r>
            <a:r>
              <a:rPr lang="tr-TR" sz="1600" i="1" dirty="0"/>
              <a:t> Güçlü şifrelemenin</a:t>
            </a:r>
            <a:r>
              <a:rPr lang="tr-TR" sz="1600" dirty="0"/>
              <a:t> tek başına güçlü </a:t>
            </a:r>
            <a:r>
              <a:rPr lang="tr-TR" sz="1600" i="1" dirty="0"/>
              <a:t>güvenlik</a:t>
            </a:r>
            <a:r>
              <a:rPr lang="tr-TR" sz="1600" dirty="0"/>
              <a:t> sağlamadığını lütfen unutmayın </a:t>
            </a:r>
            <a:r>
              <a:rPr lang="tr-TR" sz="1600" dirty="0" smtClean="0"/>
              <a:t>.</a:t>
            </a:r>
          </a:p>
          <a:p>
            <a:pPr marL="0" indent="0">
              <a:buNone/>
            </a:pPr>
            <a:endParaRPr lang="tr-TR" sz="1600" dirty="0"/>
          </a:p>
          <a:p>
            <a:pPr marL="0" indent="0">
              <a:buNone/>
            </a:pPr>
            <a:endParaRPr lang="tr-TR" sz="1600" dirty="0"/>
          </a:p>
        </p:txBody>
      </p:sp>
      <p:sp>
        <p:nvSpPr>
          <p:cNvPr id="7" name="Dikdörtgen 6"/>
          <p:cNvSpPr/>
          <p:nvPr/>
        </p:nvSpPr>
        <p:spPr>
          <a:xfrm>
            <a:off x="600471" y="4382602"/>
            <a:ext cx="6096000" cy="2554545"/>
          </a:xfrm>
          <a:prstGeom prst="rect">
            <a:avLst/>
          </a:prstGeom>
        </p:spPr>
        <p:txBody>
          <a:bodyPr>
            <a:spAutoFit/>
          </a:bodyPr>
          <a:lstStyle/>
          <a:p>
            <a:endParaRPr lang="tr-TR" sz="1600" dirty="0" smtClean="0"/>
          </a:p>
          <a:p>
            <a:r>
              <a:rPr lang="tr-TR" sz="1600" dirty="0" err="1" smtClean="0"/>
              <a:t>Lighttpd</a:t>
            </a:r>
            <a:r>
              <a:rPr lang="tr-TR" sz="1600" dirty="0" smtClean="0"/>
              <a:t>(</a:t>
            </a:r>
            <a:r>
              <a:rPr lang="tr-TR" sz="1600" dirty="0" err="1" smtClean="0"/>
              <a:t>lighty</a:t>
            </a:r>
            <a:r>
              <a:rPr lang="tr-TR" sz="1600" dirty="0" smtClean="0"/>
              <a:t>), </a:t>
            </a:r>
            <a:r>
              <a:rPr lang="tr-TR" sz="1600" dirty="0"/>
              <a:t>hızlı, güvenli, esnek ve standartlara sadık olacak şekilde tasarlanmış bir web sunucusudur. Hızın çok önemli olduğu ortamlar için optimize edilmiştir. Bunun nedeni, diğer sunuculardan daha az CPU ve RAM tüketmesidir.</a:t>
            </a:r>
            <a:r>
              <a:rPr lang="tr-TR" sz="1600" dirty="0"/>
              <a:t/>
            </a:r>
            <a:br>
              <a:rPr lang="tr-TR" sz="1600" dirty="0"/>
            </a:br>
            <a:r>
              <a:rPr lang="tr-TR" sz="1600" dirty="0" err="1"/>
              <a:t>Lighttpd</a:t>
            </a:r>
            <a:r>
              <a:rPr lang="tr-TR" sz="1600" dirty="0"/>
              <a:t>, yük sorunları olan herhangi bir sunucu için uygundur. Ücretsiz bir yazılımdır ve BSD lisansı altında dağıtılmaktadır. Resmi olarak GNU / Linux ve UNIX üzerinde çalışır.</a:t>
            </a:r>
            <a:r>
              <a:rPr lang="tr-TR" sz="1600" dirty="0"/>
              <a:t/>
            </a:r>
            <a:br>
              <a:rPr lang="tr-TR" sz="1600" dirty="0"/>
            </a:br>
            <a:r>
              <a:rPr lang="tr-TR" sz="1600" dirty="0"/>
              <a:t>Microsoft Windows için </a:t>
            </a:r>
            <a:r>
              <a:rPr lang="tr-TR" sz="1600" dirty="0" err="1"/>
              <a:t>Kevin</a:t>
            </a:r>
            <a:r>
              <a:rPr lang="tr-TR" sz="1600" dirty="0"/>
              <a:t> </a:t>
            </a:r>
            <a:r>
              <a:rPr lang="tr-TR" sz="1600" dirty="0" err="1"/>
              <a:t>Worthington</a:t>
            </a:r>
            <a:r>
              <a:rPr lang="tr-TR" sz="1600" dirty="0"/>
              <a:t> tarafından sağlanan </a:t>
            </a:r>
            <a:r>
              <a:rPr lang="tr-TR" sz="1600" dirty="0" err="1"/>
              <a:t>Lighttpd</a:t>
            </a:r>
            <a:r>
              <a:rPr lang="tr-TR" sz="1600" dirty="0"/>
              <a:t> </a:t>
            </a:r>
            <a:r>
              <a:rPr lang="tr-TR" sz="1600" dirty="0" err="1"/>
              <a:t>For</a:t>
            </a:r>
            <a:r>
              <a:rPr lang="tr-TR" sz="1600" dirty="0"/>
              <a:t> Windows olarak bilinen bir dağıtım vardır.</a:t>
            </a:r>
            <a:endParaRPr lang="tr-TR" sz="1600" dirty="0"/>
          </a:p>
        </p:txBody>
      </p:sp>
      <p:sp>
        <p:nvSpPr>
          <p:cNvPr id="8" name="Rectangle 3"/>
          <p:cNvSpPr>
            <a:spLocks noChangeArrowheads="1"/>
          </p:cNvSpPr>
          <p:nvPr/>
        </p:nvSpPr>
        <p:spPr bwMode="auto">
          <a:xfrm>
            <a:off x="600471" y="1732449"/>
            <a:ext cx="1012764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smtClean="0">
                <a:ln>
                  <a:noFill/>
                </a:ln>
                <a:solidFill>
                  <a:schemeClr val="tx1"/>
                </a:solidFill>
                <a:effectLst/>
                <a:latin typeface="+mj-lt"/>
              </a:rPr>
              <a:t>$ </a:t>
            </a:r>
            <a:r>
              <a:rPr kumimoji="0" lang="tr-TR" altLang="tr-TR" sz="1200" b="0" i="0" u="none" strike="noStrike" cap="none" normalizeH="0" baseline="0" dirty="0" err="1" smtClean="0">
                <a:ln>
                  <a:noFill/>
                </a:ln>
                <a:solidFill>
                  <a:schemeClr val="tx1"/>
                </a:solidFill>
                <a:effectLst/>
                <a:latin typeface="+mj-lt"/>
              </a:rPr>
              <a:t>openssl</a:t>
            </a:r>
            <a:r>
              <a:rPr kumimoji="0" lang="tr-TR" altLang="tr-TR" sz="1200" b="0" i="0" u="none" strike="noStrike" cap="none" normalizeH="0" baseline="0" dirty="0" smtClean="0">
                <a:ln>
                  <a:noFill/>
                </a:ln>
                <a:solidFill>
                  <a:schemeClr val="tx1"/>
                </a:solidFill>
                <a:effectLst/>
                <a:latin typeface="+mj-lt"/>
              </a:rPr>
              <a:t> </a:t>
            </a:r>
            <a:r>
              <a:rPr kumimoji="0" lang="tr-TR" altLang="tr-TR" sz="1200" b="0" i="0" u="none" strike="noStrike" cap="none" normalizeH="0" baseline="0" dirty="0" err="1" smtClean="0">
                <a:ln>
                  <a:noFill/>
                </a:ln>
                <a:solidFill>
                  <a:schemeClr val="tx1"/>
                </a:solidFill>
                <a:effectLst/>
                <a:latin typeface="+mj-lt"/>
              </a:rPr>
              <a:t>ciphers</a:t>
            </a:r>
            <a:r>
              <a:rPr kumimoji="0" lang="tr-TR" altLang="tr-TR" sz="1200" b="0" i="0" u="none" strike="noStrike" cap="none" normalizeH="0" baseline="0" dirty="0" smtClean="0">
                <a:ln>
                  <a:noFill/>
                </a:ln>
                <a:solidFill>
                  <a:schemeClr val="tx1"/>
                </a:solidFill>
                <a:effectLst/>
                <a:latin typeface="+mj-lt"/>
              </a:rPr>
              <a:t> 'HIGH' ADH-AES256-SHA:DHE-RSA-AES256-SHA:DHE-DSS-AES256-SHA:AES256-SHA:ADH-AES128-SHA:DHE-RSA-AES128-SHA:DHE-DSS-AES128-SHA:</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smtClean="0">
                <a:ln>
                  <a:noFill/>
                </a:ln>
                <a:solidFill>
                  <a:schemeClr val="tx1"/>
                </a:solidFill>
                <a:effectLst/>
                <a:latin typeface="+mj-lt"/>
              </a:rPr>
              <a:t>AES128-SHA:ADH-DES-CBC3-SHA:EDH-RSA-DES-CBC3-SHA:EDH-DSS-DES-CBC3-SHA:DES-CBC3-SHA:DES-CBC3-MD5</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smtClean="0">
                <a:ln>
                  <a:noFill/>
                </a:ln>
                <a:solidFill>
                  <a:schemeClr val="tx1"/>
                </a:solidFill>
                <a:effectLst/>
                <a:latin typeface="+mj-lt"/>
              </a:rPr>
              <a:t> $ </a:t>
            </a:r>
            <a:r>
              <a:rPr kumimoji="0" lang="tr-TR" altLang="tr-TR" sz="1200" b="0" i="0" u="none" strike="noStrike" cap="none" normalizeH="0" baseline="0" dirty="0" err="1" smtClean="0">
                <a:ln>
                  <a:noFill/>
                </a:ln>
                <a:solidFill>
                  <a:schemeClr val="tx1"/>
                </a:solidFill>
                <a:effectLst/>
                <a:latin typeface="+mj-lt"/>
              </a:rPr>
              <a:t>openssl</a:t>
            </a:r>
            <a:r>
              <a:rPr kumimoji="0" lang="tr-TR" altLang="tr-TR" sz="1200" b="0" i="0" u="none" strike="noStrike" cap="none" normalizeH="0" baseline="0" dirty="0" smtClean="0">
                <a:ln>
                  <a:noFill/>
                </a:ln>
                <a:solidFill>
                  <a:schemeClr val="tx1"/>
                </a:solidFill>
                <a:effectLst/>
                <a:latin typeface="+mj-lt"/>
              </a:rPr>
              <a:t> </a:t>
            </a:r>
            <a:r>
              <a:rPr kumimoji="0" lang="tr-TR" altLang="tr-TR" sz="1200" b="0" i="0" u="none" strike="noStrike" cap="none" normalizeH="0" baseline="0" dirty="0" err="1" smtClean="0">
                <a:ln>
                  <a:noFill/>
                </a:ln>
                <a:solidFill>
                  <a:schemeClr val="tx1"/>
                </a:solidFill>
                <a:effectLst/>
                <a:latin typeface="+mj-lt"/>
              </a:rPr>
              <a:t>ciphers</a:t>
            </a:r>
            <a:r>
              <a:rPr kumimoji="0" lang="tr-TR" altLang="tr-TR" sz="1200" b="0" i="0" u="none" strike="noStrike" cap="none" normalizeH="0" baseline="0" dirty="0" smtClean="0">
                <a:ln>
                  <a:noFill/>
                </a:ln>
                <a:solidFill>
                  <a:schemeClr val="tx1"/>
                </a:solidFill>
                <a:effectLst/>
                <a:latin typeface="+mj-lt"/>
              </a:rPr>
              <a:t> 'MEDIUM' ADH-SEED-SHA:DHE-RSA-SEED-SHA:DHE-DSS-SEED-SHA:SEED-SHA:ADH-RC4-MD5:RC4-SHA:RC4-MD5:RC2-CBC-MD5:RC4-MD5</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smtClean="0">
                <a:ln>
                  <a:noFill/>
                </a:ln>
                <a:solidFill>
                  <a:schemeClr val="tx1"/>
                </a:solidFill>
                <a:effectLst/>
                <a:latin typeface="+mj-lt"/>
              </a:rPr>
              <a:t> $ </a:t>
            </a:r>
            <a:r>
              <a:rPr kumimoji="0" lang="tr-TR" altLang="tr-TR" sz="1200" b="0" i="0" u="none" strike="noStrike" cap="none" normalizeH="0" baseline="0" dirty="0" err="1" smtClean="0">
                <a:ln>
                  <a:noFill/>
                </a:ln>
                <a:solidFill>
                  <a:schemeClr val="tx1"/>
                </a:solidFill>
                <a:effectLst/>
                <a:latin typeface="+mj-lt"/>
              </a:rPr>
              <a:t>openssl</a:t>
            </a:r>
            <a:r>
              <a:rPr kumimoji="0" lang="tr-TR" altLang="tr-TR" sz="1200" b="0" i="0" u="none" strike="noStrike" cap="none" normalizeH="0" baseline="0" dirty="0" smtClean="0">
                <a:ln>
                  <a:noFill/>
                </a:ln>
                <a:solidFill>
                  <a:schemeClr val="tx1"/>
                </a:solidFill>
                <a:effectLst/>
                <a:latin typeface="+mj-lt"/>
              </a:rPr>
              <a:t> </a:t>
            </a:r>
            <a:r>
              <a:rPr kumimoji="0" lang="tr-TR" altLang="tr-TR" sz="1200" b="0" i="0" u="none" strike="noStrike" cap="none" normalizeH="0" baseline="0" dirty="0" err="1" smtClean="0">
                <a:ln>
                  <a:noFill/>
                </a:ln>
                <a:solidFill>
                  <a:schemeClr val="tx1"/>
                </a:solidFill>
                <a:effectLst/>
                <a:latin typeface="+mj-lt"/>
              </a:rPr>
              <a:t>ciphers</a:t>
            </a:r>
            <a:r>
              <a:rPr kumimoji="0" lang="tr-TR" altLang="tr-TR" sz="1200" b="0" i="0" u="none" strike="noStrike" cap="none" normalizeH="0" baseline="0" dirty="0" smtClean="0">
                <a:ln>
                  <a:noFill/>
                </a:ln>
                <a:solidFill>
                  <a:schemeClr val="tx1"/>
                </a:solidFill>
                <a:effectLst/>
                <a:latin typeface="+mj-lt"/>
              </a:rPr>
              <a:t> 'LOW' ADH-DES-CBC-SHA:EDH-RSA-DES-CBC-SHA:EDH-DSS-DES-CBC-SHA:DES-CBC-SHA:DES-CBC-MD5 </a:t>
            </a:r>
          </a:p>
        </p:txBody>
      </p:sp>
    </p:spTree>
    <p:extLst>
      <p:ext uri="{BB962C8B-B14F-4D97-AF65-F5344CB8AC3E}">
        <p14:creationId xmlns:p14="http://schemas.microsoft.com/office/powerpoint/2010/main" val="1324887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en-US" sz="3200" dirty="0" smtClean="0">
                <a:latin typeface="Gilroy-ExtraBoldItalic" panose="00000900000000000000" pitchFamily="2" charset="-94"/>
              </a:rPr>
              <a:t>Out-of-date Version (IIS), </a:t>
            </a:r>
            <a:r>
              <a:rPr lang="tr-TR" sz="3200" dirty="0" smtClean="0">
                <a:latin typeface="Gilroy-ExtraBoldItalic" panose="00000900000000000000" pitchFamily="2" charset="-94"/>
              </a:rPr>
              <a:t/>
            </a:r>
            <a:br>
              <a:rPr lang="tr-TR" sz="3200" dirty="0" smtClean="0">
                <a:latin typeface="Gilroy-ExtraBoldItalic" panose="00000900000000000000" pitchFamily="2" charset="-94"/>
              </a:rPr>
            </a:br>
            <a:r>
              <a:rPr lang="en-US" sz="3200" dirty="0" err="1" smtClean="0">
                <a:latin typeface="Gilroy-ExtraBoldItalic" panose="00000900000000000000" pitchFamily="2" charset="-94"/>
              </a:rPr>
              <a:t>Güncel</a:t>
            </a:r>
            <a:r>
              <a:rPr lang="en-US" sz="3200" dirty="0" smtClean="0">
                <a:latin typeface="Gilroy-ExtraBoldItalic" panose="00000900000000000000" pitchFamily="2" charset="-94"/>
              </a:rPr>
              <a:t> </a:t>
            </a:r>
            <a:r>
              <a:rPr lang="en-US" sz="3200" dirty="0" err="1" smtClean="0">
                <a:latin typeface="Gilroy-ExtraBoldItalic" panose="00000900000000000000" pitchFamily="2" charset="-94"/>
              </a:rPr>
              <a:t>Olmayan</a:t>
            </a:r>
            <a:r>
              <a:rPr lang="en-US" sz="3200" dirty="0" smtClean="0">
                <a:latin typeface="Gilroy-ExtraBoldItalic" panose="00000900000000000000" pitchFamily="2" charset="-94"/>
              </a:rPr>
              <a:t> </a:t>
            </a:r>
            <a:r>
              <a:rPr lang="en-US" sz="3200" dirty="0" err="1" smtClean="0">
                <a:latin typeface="Gilroy-ExtraBoldItalic" panose="00000900000000000000" pitchFamily="2" charset="-94"/>
              </a:rPr>
              <a:t>Sürüm</a:t>
            </a:r>
            <a:endParaRPr lang="tr-TR" sz="3200" dirty="0">
              <a:latin typeface="Gilroy-ExtraBoldItalic" panose="00000900000000000000" pitchFamily="2" charset="-94"/>
            </a:endParaRPr>
          </a:p>
        </p:txBody>
      </p:sp>
      <p:sp>
        <p:nvSpPr>
          <p:cNvPr id="3" name="İçerik Yer Tutucusu 2"/>
          <p:cNvSpPr>
            <a:spLocks noGrp="1"/>
          </p:cNvSpPr>
          <p:nvPr>
            <p:ph idx="1"/>
          </p:nvPr>
        </p:nvSpPr>
        <p:spPr/>
        <p:txBody>
          <a:bodyPr/>
          <a:lstStyle/>
          <a:p>
            <a:pPr marL="0" indent="0">
              <a:buNone/>
            </a:pPr>
            <a:r>
              <a:rPr lang="tr-TR" dirty="0" err="1" smtClean="0"/>
              <a:t>Netsparker</a:t>
            </a:r>
            <a:r>
              <a:rPr lang="tr-TR" dirty="0" smtClean="0"/>
              <a:t>, </a:t>
            </a:r>
            <a:r>
              <a:rPr lang="tr-TR" dirty="0" smtClean="0"/>
              <a:t>hedef web sitesinin IIS kullandığını belirledi ve güncel olmadığını tespit etti.</a:t>
            </a:r>
          </a:p>
          <a:p>
            <a:pPr marL="0" indent="0">
              <a:buNone/>
            </a:pPr>
            <a:endParaRPr lang="tr-TR" dirty="0"/>
          </a:p>
          <a:p>
            <a:pPr marL="0" indent="0">
              <a:buNone/>
            </a:pPr>
            <a:r>
              <a:rPr lang="tr-TR" dirty="0" smtClean="0"/>
              <a:t>Bu, yazılımın eski bir sürümü olduğundan saldırılara açık olabilir.</a:t>
            </a:r>
            <a:endParaRPr lang="tr-TR" dirty="0"/>
          </a:p>
        </p:txBody>
      </p:sp>
    </p:spTree>
    <p:extLst>
      <p:ext uri="{BB962C8B-B14F-4D97-AF65-F5344CB8AC3E}">
        <p14:creationId xmlns:p14="http://schemas.microsoft.com/office/powerpoint/2010/main" val="3556584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Gilroy-ExtraBoldItalic" panose="00000900000000000000" pitchFamily="2" charset="-94"/>
              </a:rPr>
              <a:t>Yapılması Gerekenler</a:t>
            </a:r>
            <a:endParaRPr lang="tr-TR" dirty="0">
              <a:latin typeface="Gilroy-ExtraBoldItalic" panose="00000900000000000000" pitchFamily="2" charset="-94"/>
            </a:endParaRPr>
          </a:p>
        </p:txBody>
      </p:sp>
      <p:sp>
        <p:nvSpPr>
          <p:cNvPr id="3" name="İçerik Yer Tutucusu 2"/>
          <p:cNvSpPr>
            <a:spLocks noGrp="1"/>
          </p:cNvSpPr>
          <p:nvPr>
            <p:ph idx="1"/>
          </p:nvPr>
        </p:nvSpPr>
        <p:spPr>
          <a:xfrm>
            <a:off x="838200" y="1825625"/>
            <a:ext cx="9146309" cy="4351338"/>
          </a:xfrm>
        </p:spPr>
        <p:txBody>
          <a:bodyPr>
            <a:normAutofit lnSpcReduction="10000"/>
          </a:bodyPr>
          <a:lstStyle/>
          <a:p>
            <a:pPr marL="0" indent="0">
              <a:buNone/>
            </a:pPr>
            <a:r>
              <a:rPr lang="tr-TR" sz="2400" dirty="0" err="1" smtClean="0"/>
              <a:t>IIS'yi</a:t>
            </a:r>
            <a:r>
              <a:rPr lang="tr-TR" sz="2400" dirty="0" smtClean="0"/>
              <a:t> daha yüksek bir sürüme yükseltmek, bağımsız bir işlem değildir. IIS sürümü, büyük ölçüde sunucu makinenizde kullandığınız Windows işletim sistemi sürümüne bağlıdır. </a:t>
            </a:r>
          </a:p>
          <a:p>
            <a:pPr marL="0" indent="0">
              <a:buNone/>
            </a:pPr>
            <a:endParaRPr lang="tr-TR" sz="2400" dirty="0"/>
          </a:p>
          <a:p>
            <a:pPr marL="0" indent="0">
              <a:buNone/>
            </a:pPr>
            <a:r>
              <a:rPr lang="tr-TR" sz="2400" dirty="0" smtClean="0"/>
              <a:t>Bu tür bir nedenle </a:t>
            </a:r>
            <a:r>
              <a:rPr lang="tr-TR" sz="2400" dirty="0" err="1" smtClean="0"/>
              <a:t>IIS'yi</a:t>
            </a:r>
            <a:r>
              <a:rPr lang="tr-TR" sz="2400" dirty="0" smtClean="0"/>
              <a:t> daha yüksek bir sürüme yükseltmek mümkün değilse, satıcı tarafından yayınlanan yamaları izlemenizi ve uygulamanızı şiddetle tavsiye ederiz. </a:t>
            </a:r>
          </a:p>
          <a:p>
            <a:pPr marL="0" indent="0">
              <a:buNone/>
            </a:pPr>
            <a:endParaRPr lang="tr-TR" sz="2400" dirty="0"/>
          </a:p>
          <a:p>
            <a:pPr marL="0" indent="0">
              <a:buNone/>
            </a:pPr>
            <a:r>
              <a:rPr lang="tr-TR" sz="2400" dirty="0" smtClean="0"/>
              <a:t>Lütfen tüm IIS güncellemelerinin ve yamalarının Windows Güncellemeleri olarak geldiğini unutmayın. Ayrıca, hangi güncelleme paketinin/paketlerinin uygulanacağını da seçebilirsiniz.</a:t>
            </a:r>
            <a:endParaRPr lang="tr-TR" sz="2400" dirty="0"/>
          </a:p>
        </p:txBody>
      </p:sp>
    </p:spTree>
    <p:extLst>
      <p:ext uri="{BB962C8B-B14F-4D97-AF65-F5344CB8AC3E}">
        <p14:creationId xmlns:p14="http://schemas.microsoft.com/office/powerpoint/2010/main" val="2480168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TM04033929[[fn=Kurşun Rengi]]</Template>
  <TotalTime>165</TotalTime>
  <Words>1976</Words>
  <Application>Microsoft Office PowerPoint</Application>
  <PresentationFormat>Geniş ekran</PresentationFormat>
  <Paragraphs>153</Paragraphs>
  <Slides>29</Slides>
  <Notes>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29</vt:i4>
      </vt:variant>
    </vt:vector>
  </HeadingPairs>
  <TitlesOfParts>
    <vt:vector size="37" baseType="lpstr">
      <vt:lpstr>Adobe Gothic Std B</vt:lpstr>
      <vt:lpstr>Arial</vt:lpstr>
      <vt:lpstr>Calibri</vt:lpstr>
      <vt:lpstr>Calisto MT</vt:lpstr>
      <vt:lpstr>Gilroy-ExtraBoldItalic</vt:lpstr>
      <vt:lpstr>Trebuchet MS</vt:lpstr>
      <vt:lpstr>Wingdings 2</vt:lpstr>
      <vt:lpstr>Kurşun Rengi</vt:lpstr>
      <vt:lpstr>Muş Ticaret ve Sanayi Odası Tarama Raporu Sunumu</vt:lpstr>
      <vt:lpstr>Grup Üyeleri</vt:lpstr>
      <vt:lpstr>Netsparker ile Görevli Üyeler</vt:lpstr>
      <vt:lpstr>Netsparker Rapor Özeti</vt:lpstr>
      <vt:lpstr>Weak Ciphers Enabled (Zayıf Şifreler Etkin)</vt:lpstr>
      <vt:lpstr>Yapılması Gerekenler</vt:lpstr>
      <vt:lpstr>Yapılması Gerekenler</vt:lpstr>
      <vt:lpstr>Out-of-date Version (IIS),  Güncel Olmayan Sürüm</vt:lpstr>
      <vt:lpstr>Yapılması Gerekenler</vt:lpstr>
      <vt:lpstr>Email Address Disclosure  E-posta Adresi Açıklaması</vt:lpstr>
      <vt:lpstr>Yapılması Gerekenler</vt:lpstr>
      <vt:lpstr>HTTP Strict Transport Security (HSTS)  PolicyNot Enabled (HTTP Sıkı Aktarım Güvenliği (HSTS) Politikası Etkin Değil)</vt:lpstr>
      <vt:lpstr>Yapılması Gerekenler</vt:lpstr>
      <vt:lpstr>WireShark ile Görevli Üyeler</vt:lpstr>
      <vt:lpstr>Bad TCP (Yakalama) </vt:lpstr>
      <vt:lpstr>ARP (Address Resulation Protocol)</vt:lpstr>
      <vt:lpstr>HTTP (Hypertext Transfer Protocol)</vt:lpstr>
      <vt:lpstr>PowerPoint Sunusu</vt:lpstr>
      <vt:lpstr>Nessus ile Görevli Üyeler</vt:lpstr>
      <vt:lpstr>Nessus Rapor Özeti</vt:lpstr>
      <vt:lpstr>Port Açıklığı</vt:lpstr>
      <vt:lpstr>Microsoft DNS Sunucusu Ters Sorgu  Arabelleği Aşırı Okuma</vt:lpstr>
      <vt:lpstr>İzleme Yolu Bilgileri</vt:lpstr>
      <vt:lpstr>Nmap ile Görevli Üyeler</vt:lpstr>
      <vt:lpstr>Hizmet Reddi (DoS) Güvenlik Açığı</vt:lpstr>
      <vt:lpstr>Öneriler</vt:lpstr>
      <vt:lpstr>Ayrıcalık Yükseltme Güvenlik Açığı</vt:lpstr>
      <vt:lpstr>Mysql Node.JS modülü uzaktan belleğe Maruz kalmaya karşı savunmasız</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Muş Ticaret ve Sanayi Odası Tarama Raporu Sunumu</dc:title>
  <dc:creator>Muhammet Can</dc:creator>
  <cp:lastModifiedBy>Kagan</cp:lastModifiedBy>
  <cp:revision>18</cp:revision>
  <dcterms:created xsi:type="dcterms:W3CDTF">2022-08-23T12:24:00Z</dcterms:created>
  <dcterms:modified xsi:type="dcterms:W3CDTF">2022-08-24T14:28:30Z</dcterms:modified>
</cp:coreProperties>
</file>