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61" r:id="rId9"/>
    <p:sldId id="270" r:id="rId10"/>
    <p:sldId id="271" r:id="rId11"/>
    <p:sldId id="272" r:id="rId12"/>
    <p:sldId id="273" r:id="rId13"/>
    <p:sldId id="276" r:id="rId14"/>
    <p:sldId id="277" r:id="rId15"/>
    <p:sldId id="278" r:id="rId16"/>
    <p:sldId id="279" r:id="rId17"/>
    <p:sldId id="268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762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0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4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98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98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19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3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5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2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64B7-369D-492A-9E1B-7EE238BB60B5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0F3-F1A8-4BCC-9F90-CD3BC7BF1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1600" dirty="0" smtClean="0">
                <a:latin typeface="+mj-lt"/>
              </a:rPr>
              <a:t>175541038 – Muhammet Can Görücü</a:t>
            </a:r>
          </a:p>
          <a:p>
            <a:r>
              <a:rPr lang="tr-TR" sz="1600" dirty="0" smtClean="0">
                <a:latin typeface="+mj-lt"/>
              </a:rPr>
              <a:t>175542008 – Meliha Arslan</a:t>
            </a:r>
          </a:p>
          <a:p>
            <a:r>
              <a:rPr lang="tr-TR" sz="1600" dirty="0" smtClean="0">
                <a:latin typeface="+mj-lt"/>
              </a:rPr>
              <a:t>170542003 – Sümeyye Aydın</a:t>
            </a:r>
          </a:p>
          <a:p>
            <a:r>
              <a:rPr lang="tr-TR" sz="1600" dirty="0" smtClean="0">
                <a:latin typeface="+mj-lt"/>
              </a:rPr>
              <a:t>170542012 – Buğra </a:t>
            </a:r>
            <a:r>
              <a:rPr lang="tr-TR" sz="1600" dirty="0" err="1" smtClean="0">
                <a:latin typeface="+mj-lt"/>
              </a:rPr>
              <a:t>Çaydam</a:t>
            </a:r>
            <a:endParaRPr lang="tr-TR" sz="1600" dirty="0"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68" y="1522338"/>
            <a:ext cx="6499063" cy="20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NESSUS NASIL KURULUR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1922132"/>
            <a:ext cx="5460999" cy="4334735"/>
          </a:xfrm>
        </p:spPr>
      </p:pic>
      <p:sp>
        <p:nvSpPr>
          <p:cNvPr id="5" name="Dikdörtgen 4"/>
          <p:cNvSpPr/>
          <p:nvPr/>
        </p:nvSpPr>
        <p:spPr>
          <a:xfrm>
            <a:off x="6866466" y="2700066"/>
            <a:ext cx="4258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    </a:t>
            </a:r>
            <a:r>
              <a:rPr lang="tr-TR" dirty="0"/>
              <a:t> cd komutu ile dosyamızın bulunduğu klasöre gidiyoruz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sudo</a:t>
            </a:r>
            <a:r>
              <a:rPr lang="tr-TR" dirty="0" smtClean="0"/>
              <a:t> </a:t>
            </a:r>
            <a:r>
              <a:rPr lang="tr-TR" dirty="0" err="1" smtClean="0"/>
              <a:t>dpkg</a:t>
            </a:r>
            <a:r>
              <a:rPr lang="tr-TR" dirty="0" smtClean="0"/>
              <a:t> </a:t>
            </a:r>
            <a:r>
              <a:rPr lang="tr-TR" dirty="0"/>
              <a:t>-i Nessus-8.11.1-debian6_amd64.deb  komutu ile kurulumu </a:t>
            </a:r>
            <a:r>
              <a:rPr lang="tr-TR" dirty="0" smtClean="0"/>
              <a:t>başlatıyoruz.</a:t>
            </a:r>
          </a:p>
          <a:p>
            <a:r>
              <a:rPr lang="tr-TR" dirty="0" smtClean="0"/>
              <a:t>      /</a:t>
            </a:r>
            <a:r>
              <a:rPr lang="tr-TR" dirty="0"/>
              <a:t>bin/</a:t>
            </a:r>
            <a:r>
              <a:rPr lang="tr-TR" dirty="0" err="1"/>
              <a:t>systemctl</a:t>
            </a:r>
            <a:r>
              <a:rPr lang="tr-TR" dirty="0"/>
              <a:t> start </a:t>
            </a:r>
            <a:r>
              <a:rPr lang="tr-TR" dirty="0" err="1"/>
              <a:t>nessusd.service</a:t>
            </a:r>
            <a:r>
              <a:rPr lang="tr-TR" dirty="0"/>
              <a:t> komutu ile servisimizi başlatıyoruz. Daha sonra </a:t>
            </a:r>
            <a:r>
              <a:rPr lang="tr-TR" b="1" dirty="0"/>
              <a:t>https</a:t>
            </a:r>
            <a:r>
              <a:rPr lang="tr-TR" b="1" dirty="0" smtClean="0"/>
              <a:t>://kali:8834</a:t>
            </a:r>
            <a:r>
              <a:rPr lang="tr-TR" b="1" dirty="0"/>
              <a:t>/</a:t>
            </a:r>
            <a:r>
              <a:rPr lang="tr-TR" dirty="0"/>
              <a:t> </a:t>
            </a:r>
            <a:r>
              <a:rPr lang="tr-TR" dirty="0" smtClean="0"/>
              <a:t>linkinden </a:t>
            </a:r>
            <a:r>
              <a:rPr lang="tr-TR" dirty="0" err="1"/>
              <a:t>Nessus</a:t>
            </a:r>
            <a:r>
              <a:rPr lang="tr-TR" dirty="0"/>
              <a:t> </a:t>
            </a:r>
            <a:r>
              <a:rPr lang="tr-TR" dirty="0" smtClean="0"/>
              <a:t>paneline gidiyoruz.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763510" y="2700066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746917" y="3244334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780445" y="4065600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9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NESSUS NASIL KURULUR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8" y="1621570"/>
            <a:ext cx="4198984" cy="3878916"/>
          </a:xfrm>
        </p:spPr>
      </p:pic>
      <p:sp>
        <p:nvSpPr>
          <p:cNvPr id="5" name="Dikdörtgen 4"/>
          <p:cNvSpPr/>
          <p:nvPr/>
        </p:nvSpPr>
        <p:spPr>
          <a:xfrm>
            <a:off x="1161706" y="5843601"/>
            <a:ext cx="330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Yukarıda ki gibi ekran gelecektir.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1676400"/>
            <a:ext cx="4021666" cy="39370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171265" y="5765800"/>
            <a:ext cx="3276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b="1" dirty="0" err="1" smtClean="0"/>
              <a:t>Skip</a:t>
            </a:r>
            <a:r>
              <a:rPr lang="tr-TR" dirty="0"/>
              <a:t> ile atlıyoruz, </a:t>
            </a:r>
            <a:r>
              <a:rPr lang="tr-TR" dirty="0" smtClean="0"/>
              <a:t>çünkü aktivasyon kodunu aldık</a:t>
            </a:r>
            <a:r>
              <a:rPr lang="tr-TR" dirty="0"/>
              <a:t>.</a:t>
            </a:r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NESSUS NASIL KURULUR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2" y="1871134"/>
            <a:ext cx="3673387" cy="352213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52" y="1828800"/>
            <a:ext cx="3529447" cy="371686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202268" y="5520265"/>
            <a:ext cx="3505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Geçici mail </a:t>
            </a:r>
            <a:r>
              <a:rPr lang="tr-TR" dirty="0" smtClean="0"/>
              <a:t>adresine </a:t>
            </a:r>
            <a:r>
              <a:rPr lang="tr-TR" dirty="0"/>
              <a:t>gelen aktivasyon </a:t>
            </a:r>
            <a:r>
              <a:rPr lang="tr-TR" dirty="0" smtClean="0"/>
              <a:t>kodunu yukarıdaki kısma </a:t>
            </a:r>
            <a:r>
              <a:rPr lang="tr-TR" dirty="0"/>
              <a:t>yapıştırıyoruz.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387663" y="5637999"/>
            <a:ext cx="466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Daha sonra kullanıcı adı ve şifremizi belirliyoruz.</a:t>
            </a:r>
          </a:p>
        </p:txBody>
      </p:sp>
    </p:spTree>
    <p:extLst>
      <p:ext uri="{BB962C8B-B14F-4D97-AF65-F5344CB8AC3E}">
        <p14:creationId xmlns:p14="http://schemas.microsoft.com/office/powerpoint/2010/main" val="5975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NESSUS İLE TARAMA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1761067"/>
            <a:ext cx="5522876" cy="416189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1761067"/>
            <a:ext cx="5118880" cy="4085115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838200" y="5993341"/>
            <a:ext cx="10515600" cy="629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dirty="0" smtClean="0"/>
              <a:t>Örnek olarak bir ‘Basic Network </a:t>
            </a:r>
            <a:r>
              <a:rPr lang="tr-TR" sz="1600" dirty="0" err="1" smtClean="0"/>
              <a:t>Scan</a:t>
            </a:r>
            <a:r>
              <a:rPr lang="tr-TR" sz="1600" dirty="0" smtClean="0"/>
              <a:t>’ taraması gerçekleştirdik. Sağ tarafta bulunan name kısmı tarama isminin ne olacağını belirtiyor. </a:t>
            </a:r>
            <a:r>
              <a:rPr lang="tr-TR" sz="1600" dirty="0" err="1" smtClean="0"/>
              <a:t>Description</a:t>
            </a:r>
            <a:r>
              <a:rPr lang="tr-TR" sz="1600" dirty="0" smtClean="0"/>
              <a:t> açıklama kısmını belirtiyor. </a:t>
            </a:r>
            <a:r>
              <a:rPr lang="tr-TR" sz="1600" dirty="0" err="1" smtClean="0"/>
              <a:t>Targets</a:t>
            </a:r>
            <a:r>
              <a:rPr lang="tr-TR" sz="1600" dirty="0" smtClean="0"/>
              <a:t> kısmında ise hedef IP giriliyor.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525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NESSUS İLE TARAMA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2" y="1805873"/>
            <a:ext cx="7848598" cy="3860166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8876144" y="1805873"/>
            <a:ext cx="3075711" cy="38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dirty="0" smtClean="0"/>
              <a:t>Sorunlu bir </a:t>
            </a:r>
            <a:r>
              <a:rPr lang="tr-TR" sz="1600" dirty="0" err="1" smtClean="0"/>
              <a:t>host</a:t>
            </a:r>
            <a:r>
              <a:rPr lang="tr-TR" sz="1600" dirty="0" smtClean="0"/>
              <a:t> olmasını tercih ettiğimizden önceden sorun yaşadığını bildiğim ‘Kocaelispor.com.tr’ adresini tarattırdık.</a:t>
            </a:r>
          </a:p>
          <a:p>
            <a:pPr marL="0" indent="0">
              <a:buNone/>
            </a:pPr>
            <a:r>
              <a:rPr lang="tr-TR" sz="1600" dirty="0" smtClean="0"/>
              <a:t>4 </a:t>
            </a:r>
            <a:r>
              <a:rPr lang="tr-TR" sz="1600" dirty="0" err="1" smtClean="0"/>
              <a:t>Medium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 smtClean="0"/>
              <a:t>42 </a:t>
            </a:r>
            <a:r>
              <a:rPr lang="tr-TR" sz="1600" dirty="0" err="1" smtClean="0"/>
              <a:t>İnfo</a:t>
            </a:r>
            <a:r>
              <a:rPr lang="tr-TR" sz="1600" dirty="0" smtClean="0"/>
              <a:t> olmak üzere sonuç taramayı </a:t>
            </a:r>
            <a:r>
              <a:rPr lang="tr-TR" sz="1600" dirty="0" err="1" smtClean="0"/>
              <a:t>tamamlandırdı</a:t>
            </a:r>
            <a:r>
              <a:rPr lang="tr-TR" sz="1600" dirty="0" smtClean="0"/>
              <a:t>.</a:t>
            </a:r>
          </a:p>
          <a:p>
            <a:pPr marL="0" indent="0">
              <a:buNone/>
            </a:pPr>
            <a:r>
              <a:rPr lang="tr-TR" sz="1600" dirty="0" smtClean="0"/>
              <a:t>Burada bahsedilen Critical, High </a:t>
            </a:r>
            <a:r>
              <a:rPr lang="tr-TR" sz="1600" dirty="0" err="1" smtClean="0"/>
              <a:t>Medium</a:t>
            </a:r>
            <a:r>
              <a:rPr lang="tr-TR" sz="1600" dirty="0"/>
              <a:t> </a:t>
            </a:r>
            <a:r>
              <a:rPr lang="tr-TR" sz="1600" dirty="0" smtClean="0"/>
              <a:t>ve </a:t>
            </a:r>
            <a:r>
              <a:rPr lang="tr-TR" sz="1600" dirty="0" err="1" smtClean="0"/>
              <a:t>Low</a:t>
            </a:r>
            <a:r>
              <a:rPr lang="tr-TR" sz="1600" dirty="0" smtClean="0"/>
              <a:t> tehdit yüksekliklerini belirtmektedir.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 err="1" smtClean="0"/>
              <a:t>Info</a:t>
            </a:r>
            <a:r>
              <a:rPr lang="tr-TR" sz="1600" dirty="0" smtClean="0"/>
              <a:t> ise bilgi amaçlı içerik sunuyor.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4175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NESSUS </a:t>
            </a:r>
            <a:r>
              <a:rPr lang="tr-TR" b="1" dirty="0"/>
              <a:t>İLE TARAMA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4" y="1943894"/>
            <a:ext cx="8145702" cy="3838839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8783780" y="1943894"/>
            <a:ext cx="3075711" cy="383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dirty="0" smtClean="0"/>
              <a:t>İçerikleri kontrol ettiğimizde portların hepsinin açık olduğunu gördük. 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SMTP adresini bulduk.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465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NESSUS </a:t>
            </a:r>
            <a:r>
              <a:rPr lang="tr-TR" b="1" dirty="0"/>
              <a:t>İLE TARAMA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1" y="1876160"/>
            <a:ext cx="8458199" cy="4114800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9208655" y="1876160"/>
            <a:ext cx="2650836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dirty="0" smtClean="0"/>
              <a:t>Burada ise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olarak belirtilen risk seviyesinde SSL Sertifikasının güvenilir olmadığını söylüyor ve Sertifikanın kendinden imzalı olduğunu söylüyor. Maliyeti ucuz olduğu için böyle bir yol izlense de aslında güvenlik için </a:t>
            </a:r>
            <a:r>
              <a:rPr lang="tr-TR" sz="1600" smtClean="0"/>
              <a:t>bir sorundur.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734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latin typeface="+mn-lt"/>
              </a:rPr>
              <a:t>Nessus’un</a:t>
            </a:r>
            <a:r>
              <a:rPr lang="tr-TR" b="1" dirty="0" smtClean="0">
                <a:latin typeface="+mn-lt"/>
              </a:rPr>
              <a:t> Diğerlerine Göre Farkları</a:t>
            </a:r>
            <a:endParaRPr lang="tr-TR" b="1" dirty="0">
              <a:latin typeface="+mn-lt"/>
            </a:endParaRPr>
          </a:p>
        </p:txBody>
      </p:sp>
      <p:graphicFrame>
        <p:nvGraphicFramePr>
          <p:cNvPr id="9" name="İçerik Yer Tutucus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62335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087727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09286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4918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09581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350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Nessus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Nmap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Wireshark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Netsparker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7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Güvenlik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Güvenli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Zayıf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Zayıf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İzleme Araçları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Zayıf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Gizlilik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Zayıf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Güvenli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Web Uygulama Güvenliği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Çok Güvenli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Zayıf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</a:t>
                      </a:r>
                      <a:r>
                        <a:rPr lang="tr-TR" baseline="0" dirty="0" smtClean="0"/>
                        <a:t> Zayıf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Zayıf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8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Ağ Taraması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Çok</a:t>
                      </a:r>
                      <a:r>
                        <a:rPr lang="tr-TR" baseline="0" dirty="0" smtClean="0"/>
                        <a:t> Zayıf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Güvenli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8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Günlük Yönetimi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Çok</a:t>
                      </a:r>
                      <a:r>
                        <a:rPr lang="tr-TR" baseline="0" dirty="0" smtClean="0"/>
                        <a:t> Zayıf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Güçlü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45088"/>
                  </a:ext>
                </a:extLst>
              </a:tr>
            </a:tbl>
          </a:graphicData>
        </a:graphic>
      </p:graphicFrame>
      <p:graphicFrame>
        <p:nvGraphicFramePr>
          <p:cNvPr id="12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911164"/>
              </p:ext>
            </p:extLst>
          </p:nvPr>
        </p:nvGraphicFramePr>
        <p:xfrm>
          <a:off x="838200" y="501217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101948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295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81237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724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325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Çok Güvenli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Güvenli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Zayıf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Zayıf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80-100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60-80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40-60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20-40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0-20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76607"/>
                  </a:ext>
                </a:extLst>
              </a:tr>
            </a:tbl>
          </a:graphicData>
        </a:graphic>
      </p:graphicFrame>
      <p:sp>
        <p:nvSpPr>
          <p:cNvPr id="13" name="İçerik Yer Tutucusu 2"/>
          <p:cNvSpPr txBox="1">
            <a:spLocks/>
          </p:cNvSpPr>
          <p:nvPr/>
        </p:nvSpPr>
        <p:spPr>
          <a:xfrm>
            <a:off x="4156221" y="6075275"/>
            <a:ext cx="3879558" cy="3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dirty="0" smtClean="0"/>
              <a:t>*www.saashub.com kaynak olarak alınmıştır.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6297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latin typeface="+mn-lt"/>
                <a:ea typeface="Adobe Gothic Std B" panose="020B0800000000000000" pitchFamily="34" charset="-128"/>
              </a:rPr>
              <a:t>Nessus</a:t>
            </a:r>
            <a:r>
              <a:rPr lang="tr-TR" b="1" dirty="0" smtClean="0">
                <a:latin typeface="+mn-lt"/>
                <a:ea typeface="Adobe Gothic Std B" panose="020B0800000000000000" pitchFamily="34" charset="-128"/>
              </a:rPr>
              <a:t> nedir?</a:t>
            </a:r>
            <a:endParaRPr lang="tr-TR" b="1" dirty="0">
              <a:latin typeface="+mn-lt"/>
              <a:ea typeface="Adobe Gothic Std B" panose="020B0800000000000000" pitchFamily="34" charset="-128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/>
              <a:t>, dünyada birçok global firma tarafından kullanılan güvenlik zafiyeti tarama aracıdır. Ağlar arası ve web uygulamalarında güvenlik testi </a:t>
            </a:r>
            <a:r>
              <a:rPr lang="tr-TR" sz="2400" dirty="0" smtClean="0"/>
              <a:t>yapmaya </a:t>
            </a:r>
            <a:r>
              <a:rPr lang="tr-TR" sz="2400" dirty="0"/>
              <a:t>yarar. </a:t>
            </a:r>
            <a:endParaRPr lang="tr-TR" sz="24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tr-TR" sz="2400" dirty="0" smtClean="0"/>
              <a:t>➢</a:t>
            </a:r>
            <a:r>
              <a:rPr lang="tr-TR" sz="24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 smtClean="0"/>
              <a:t>, bilinen güvenlik açıklarını test etmek ve ortaya çıkarmak için düzenlenmiş çok iyi bir araçtır</a:t>
            </a:r>
            <a:r>
              <a:rPr lang="tr-TR" sz="2400" dirty="0"/>
              <a:t>. </a:t>
            </a:r>
            <a:endParaRPr lang="tr-TR" sz="24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tr-TR" sz="2400" dirty="0" smtClean="0"/>
              <a:t>➢</a:t>
            </a:r>
            <a:r>
              <a:rPr lang="tr-TR" sz="24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>
                <a:solidFill>
                  <a:srgbClr val="292929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Fiziksel taramalar ve zafiyet analizleri için kullanılan bir güvenlik aracıdır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2400" dirty="0"/>
              <a:t>➢</a:t>
            </a:r>
            <a:r>
              <a:rPr lang="tr-TR" sz="2400" dirty="0" err="1">
                <a:solidFill>
                  <a:srgbClr val="292929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Nessus</a:t>
            </a:r>
            <a:r>
              <a:rPr lang="tr-TR" sz="2400" dirty="0">
                <a:solidFill>
                  <a:srgbClr val="292929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 Professional, varlık bulma, yapılandırma denetimi, hedef profilleme, kötü amaçlı yazılım tespiti, hassas veri bulma gibi diğer özellikleri de barındırmaktadır</a:t>
            </a:r>
            <a:r>
              <a:rPr lang="tr-TR" sz="24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61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latin typeface="+mn-lt"/>
                <a:ea typeface="Adobe Gothic Std B" panose="020B0800000000000000" pitchFamily="34" charset="-128"/>
              </a:rPr>
              <a:t>Nessus’un</a:t>
            </a:r>
            <a:r>
              <a:rPr lang="tr-TR" b="1" dirty="0" smtClean="0">
                <a:latin typeface="+mn-lt"/>
                <a:ea typeface="Adobe Gothic Std B" panose="020B0800000000000000" pitchFamily="34" charset="-128"/>
              </a:rPr>
              <a:t> </a:t>
            </a:r>
            <a:r>
              <a:rPr lang="tr-TR" b="1" dirty="0">
                <a:latin typeface="+mn-lt"/>
                <a:ea typeface="Adobe Gothic Std B" panose="020B0800000000000000" pitchFamily="34" charset="-128"/>
              </a:rPr>
              <a:t>Özellikleri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68606"/>
            <a:ext cx="10515600" cy="4371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 smtClean="0"/>
              <a:t>, GPL lisansıyla dağıtılan bir kamuya açık yazılımdır. </a:t>
            </a:r>
            <a:r>
              <a:rPr lang="tr-TR" sz="2400" dirty="0"/>
              <a:t>G</a:t>
            </a:r>
            <a:r>
              <a:rPr lang="tr-TR" sz="2400" dirty="0" smtClean="0"/>
              <a:t>üncel sürümler artık GPL lisansına sahip olmayacaktır. Kaynak kodu da kapatılmasına rağmen ücretsiz olarak dağıtılmaktadır.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/>
              <a:t>, yüksek-hızlı varlık tespiti, yapılandırma denetimi, hedef </a:t>
            </a:r>
            <a:r>
              <a:rPr lang="tr-TR" sz="2400" dirty="0" err="1"/>
              <a:t>ayrımlama</a:t>
            </a:r>
            <a:r>
              <a:rPr lang="tr-TR" sz="2400" dirty="0"/>
              <a:t>, zararlı yazılım tespiti ve hassas veri tespiti özelliklerinin yanı sıra pek çok başka özellikle birlikte sunulmaktadır.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Nessus'un</a:t>
            </a:r>
            <a:r>
              <a:rPr lang="tr-TR" sz="2400" dirty="0" smtClean="0"/>
              <a:t> en göze çarpan ve çok güçlü özelliği onun istemci sunucu teknolojisidir.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Sunucular bir bilgisayar ağının (network) değişik yerlerden kontrol edilme testine izin veren çeşitli stratejik noktalara yerleştirilmiş olabilir.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Ana istemci veya çoklu sınıflama yapılmış istemciler bütün sunucuları kontrol edebilir.</a:t>
            </a:r>
          </a:p>
          <a:p>
            <a:endParaRPr lang="tr-TR" sz="20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099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367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 smtClean="0"/>
              <a:t> sunucu, gerçek test için istemcilerin ayar ve raporlama yapmalarına olanak sağlar.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err="1" smtClean="0"/>
              <a:t>Nessus</a:t>
            </a:r>
            <a:r>
              <a:rPr lang="tr-TR" sz="2400" dirty="0" smtClean="0"/>
              <a:t> sayesinde kurumun saldırı düzeyleri küçültülür.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Geniş ve kapsamlı bir tarama sağlar.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Saldırıları sınıflandırma özelliği ile ölçeklendirilebilir bir yapı sunar.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Düşük maliyet sunar.</a:t>
            </a:r>
          </a:p>
          <a:p>
            <a:pPr marL="0" indent="0">
              <a:buNone/>
            </a:pPr>
            <a:r>
              <a:rPr lang="tr-TR" sz="2400" dirty="0"/>
              <a:t>➢</a:t>
            </a:r>
            <a:r>
              <a:rPr lang="tr-TR" sz="24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sz="2400" dirty="0" smtClean="0"/>
              <a:t>Her geçen gün gelişen saldırı teknik ve taktiklere karşı güncel çözümler ve tarama teknikleri sunmaktadır.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2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02434"/>
            <a:ext cx="10515600" cy="1325563"/>
          </a:xfrm>
        </p:spPr>
        <p:txBody>
          <a:bodyPr/>
          <a:lstStyle/>
          <a:p>
            <a:r>
              <a:rPr lang="tr-TR" b="1" dirty="0" err="1" smtClean="0">
                <a:latin typeface="+mn-lt"/>
              </a:rPr>
              <a:t>Nessus</a:t>
            </a:r>
            <a:r>
              <a:rPr lang="tr-TR" b="1" dirty="0" smtClean="0">
                <a:latin typeface="+mn-lt"/>
              </a:rPr>
              <a:t> ile neler yapılır?</a:t>
            </a:r>
            <a:endParaRPr lang="tr-TR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dirty="0" smtClean="0"/>
              <a:t>Hangi işletim sisteminin çalıştığı</a:t>
            </a:r>
          </a:p>
          <a:p>
            <a:pPr marL="0" indent="0">
              <a:buNone/>
            </a:pPr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dirty="0" smtClean="0"/>
              <a:t>Hangi servislerin hangi port üzerinde çalıştığı</a:t>
            </a:r>
          </a:p>
          <a:p>
            <a:pPr marL="0" indent="0">
              <a:buNone/>
            </a:pPr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dirty="0" smtClean="0"/>
              <a:t>İşletim sistemi ve servislere ait açıklıklar </a:t>
            </a:r>
          </a:p>
          <a:p>
            <a:pPr marL="0" indent="0">
              <a:buNone/>
            </a:pPr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dirty="0" smtClean="0"/>
              <a:t>Ağ protokollerinin sahip olduğu </a:t>
            </a:r>
            <a:r>
              <a:rPr lang="tr-TR" dirty="0" err="1" smtClean="0"/>
              <a:t>zaafiyetler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tr-TR" dirty="0" smtClean="0"/>
              <a:t>Uyumluluk gereksinimlerin ne durumda olduğu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82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NESSUS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2800" y="1774825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tr-TR" sz="3200" dirty="0"/>
              <a:t>➢</a:t>
            </a:r>
            <a:r>
              <a:rPr lang="tr-TR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Yüksek hızlı hassas tarama ve düşük </a:t>
            </a:r>
            <a:r>
              <a:rPr lang="tr-TR" dirty="0" err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false-positives</a:t>
            </a:r>
            <a:endParaRPr lang="tr-TR" sz="18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tr-TR" sz="3200" dirty="0"/>
              <a:t>➢</a:t>
            </a:r>
            <a:r>
              <a:rPr lang="tr-TR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Düşük maliyetli güvenlik açığı taraması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tr-TR" sz="3200" dirty="0"/>
              <a:t>➢</a:t>
            </a:r>
            <a:r>
              <a:rPr lang="tr-TR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Kolay kurulumu ve bakım kolaylığı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tr-TR" sz="3200" dirty="0"/>
              <a:t>➢</a:t>
            </a:r>
            <a:r>
              <a:rPr lang="tr-TR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Bugün 20.000 ’den fazla kuruluş </a:t>
            </a:r>
            <a:r>
              <a:rPr lang="tr-TR" dirty="0" err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Nessus</a:t>
            </a:r>
            <a:r>
              <a:rPr lang="tr-TR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Professional’ı kullanmakta ve dünya çapında 1.5 milyondan fazla kullanıcısı bulunmaktadır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tr-TR" sz="3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09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NESSUS SWOT ANALİZİ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</a:t>
            </a:r>
            <a:r>
              <a:rPr lang="tr-TR" dirty="0" smtClean="0"/>
              <a:t> ➢ Bilgisayarda güvenlik açıklarını ve yanlış yapılandırmaları tespit      edebilir.</a:t>
            </a:r>
          </a:p>
          <a:p>
            <a:pPr marL="0" indent="0">
              <a:buNone/>
            </a:pPr>
            <a:r>
              <a:rPr lang="tr-TR" dirty="0" smtClean="0"/>
              <a:t>Kullanıcı dostu ara yüze sahip.</a:t>
            </a:r>
          </a:p>
          <a:p>
            <a:pPr marL="0" indent="0">
              <a:buNone/>
            </a:pPr>
            <a:r>
              <a:rPr lang="tr-TR" dirty="0" smtClean="0"/>
              <a:t>İstemci sunucu özelliğine sahiptir.</a:t>
            </a:r>
          </a:p>
          <a:p>
            <a:pPr marL="0" indent="0">
              <a:buNone/>
            </a:pPr>
            <a:r>
              <a:rPr lang="tr-TR" b="1" dirty="0" smtClean="0"/>
              <a:t>W</a:t>
            </a:r>
            <a:r>
              <a:rPr lang="tr-TR" dirty="0"/>
              <a:t> </a:t>
            </a:r>
            <a:r>
              <a:rPr lang="tr-TR" dirty="0" smtClean="0"/>
              <a:t>➢Birden fazla tarayıcıdan gelen raporları tek bir raporda göstermez.</a:t>
            </a:r>
          </a:p>
          <a:p>
            <a:pPr marL="0" indent="0">
              <a:buNone/>
            </a:pPr>
            <a:r>
              <a:rPr lang="tr-TR" dirty="0" smtClean="0"/>
              <a:t>Tarama süreleri uzundur çünkü aşırı sistem kaynağı kullanılır.</a:t>
            </a:r>
          </a:p>
          <a:p>
            <a:pPr marL="0" indent="0">
              <a:buNone/>
            </a:pPr>
            <a:r>
              <a:rPr lang="tr-TR" b="1" dirty="0" smtClean="0"/>
              <a:t>O</a:t>
            </a:r>
            <a:r>
              <a:rPr lang="tr-TR" dirty="0"/>
              <a:t> </a:t>
            </a:r>
            <a:r>
              <a:rPr lang="tr-TR" dirty="0" smtClean="0"/>
              <a:t>➢Yeni eklentiler </a:t>
            </a:r>
            <a:r>
              <a:rPr lang="tr-TR" b="1" dirty="0" err="1" smtClean="0"/>
              <a:t>nasl</a:t>
            </a:r>
            <a:r>
              <a:rPr lang="tr-TR" b="1" dirty="0" smtClean="0"/>
              <a:t> </a:t>
            </a:r>
            <a:r>
              <a:rPr lang="tr-TR" dirty="0" smtClean="0"/>
              <a:t>dilinde indirilebilir veya yazılabilir.</a:t>
            </a:r>
          </a:p>
          <a:p>
            <a:pPr marL="0" indent="0">
              <a:buNone/>
            </a:pPr>
            <a:r>
              <a:rPr lang="tr-TR" b="1" dirty="0" smtClean="0"/>
              <a:t>T</a:t>
            </a:r>
            <a:r>
              <a:rPr lang="tr-TR" dirty="0"/>
              <a:t> </a:t>
            </a:r>
            <a:r>
              <a:rPr lang="tr-TR" dirty="0" smtClean="0"/>
              <a:t>➢ Bazı eklentiler sorunludur ve test sistemi çökebilir.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114800" y="2743200"/>
            <a:ext cx="31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1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+mn-lt"/>
              </a:rPr>
              <a:t>NESSUS NASIL KURULUR </a:t>
            </a:r>
            <a:endParaRPr lang="tr-TR" b="1" dirty="0">
              <a:latin typeface="+mn-l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739467" y="2914134"/>
            <a:ext cx="4766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Kali</a:t>
            </a:r>
            <a:r>
              <a:rPr lang="tr-TR" dirty="0" smtClean="0"/>
              <a:t> Linux işletim sistemi için en uygun sürümü indiriyoruz.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  <p:sp>
        <p:nvSpPr>
          <p:cNvPr id="8" name="Sağ Ok 7"/>
          <p:cNvSpPr/>
          <p:nvPr/>
        </p:nvSpPr>
        <p:spPr>
          <a:xfrm>
            <a:off x="5611764" y="2082800"/>
            <a:ext cx="179436" cy="84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Ok 8"/>
          <p:cNvSpPr/>
          <p:nvPr/>
        </p:nvSpPr>
        <p:spPr>
          <a:xfrm>
            <a:off x="5643995" y="2717800"/>
            <a:ext cx="179436" cy="84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9" y="1881201"/>
            <a:ext cx="5847050" cy="4351338"/>
          </a:xfrm>
        </p:spPr>
      </p:pic>
    </p:spTree>
    <p:extLst>
      <p:ext uri="{BB962C8B-B14F-4D97-AF65-F5344CB8AC3E}">
        <p14:creationId xmlns:p14="http://schemas.microsoft.com/office/powerpoint/2010/main" val="27847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NESSUS NASIL KURULUR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7" y="2040466"/>
            <a:ext cx="4627456" cy="3547533"/>
          </a:xfrm>
        </p:spPr>
      </p:pic>
      <p:sp>
        <p:nvSpPr>
          <p:cNvPr id="5" name="Dikdörtgen 4"/>
          <p:cNvSpPr/>
          <p:nvPr/>
        </p:nvSpPr>
        <p:spPr>
          <a:xfrm>
            <a:off x="6430086" y="2879635"/>
            <a:ext cx="4474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     Temp.mail.org adresinden mail oluşturuyoruz</a:t>
            </a:r>
          </a:p>
          <a:p>
            <a:r>
              <a:rPr lang="tr-TR" dirty="0" smtClean="0"/>
              <a:t>      Mail adresine aktivasyon kodu gelecektir bu işlem yaklaşık 10 dakika sürecektir.  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302749" y="2879635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302411" y="3429000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➢</a:t>
            </a:r>
            <a:r>
              <a:rPr lang="tr-TR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86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521</Words>
  <Application>Microsoft Office PowerPoint</Application>
  <PresentationFormat>Geniş ekran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Georgia</vt:lpstr>
      <vt:lpstr>Roboto</vt:lpstr>
      <vt:lpstr>Office Teması</vt:lpstr>
      <vt:lpstr>PowerPoint Sunusu</vt:lpstr>
      <vt:lpstr>Nessus nedir?</vt:lpstr>
      <vt:lpstr>Nessus’un Özellikleri</vt:lpstr>
      <vt:lpstr>PowerPoint Sunusu</vt:lpstr>
      <vt:lpstr>Nessus ile neler yapılır?</vt:lpstr>
      <vt:lpstr>NEDEN NESSUS</vt:lpstr>
      <vt:lpstr>NESSUS SWOT ANALİZİ</vt:lpstr>
      <vt:lpstr>NESSUS NASIL KURULUR </vt:lpstr>
      <vt:lpstr>NESSUS NASIL KURULUR </vt:lpstr>
      <vt:lpstr>NESSUS NASIL KURULUR </vt:lpstr>
      <vt:lpstr>NESSUS NASIL KURULUR </vt:lpstr>
      <vt:lpstr>NESSUS NASIL KURULUR </vt:lpstr>
      <vt:lpstr>NESSUS İLE TARAMA</vt:lpstr>
      <vt:lpstr>NESSUS İLE TARAMA</vt:lpstr>
      <vt:lpstr>NESSUS İLE TARAMA</vt:lpstr>
      <vt:lpstr>NESSUS İLE TARAMA</vt:lpstr>
      <vt:lpstr>Nessus’un Diğerlerine Göre Farkları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Can</dc:creator>
  <cp:lastModifiedBy>Muhammet Can</cp:lastModifiedBy>
  <cp:revision>33</cp:revision>
  <dcterms:created xsi:type="dcterms:W3CDTF">2022-08-06T13:18:08Z</dcterms:created>
  <dcterms:modified xsi:type="dcterms:W3CDTF">2022-08-15T10:57:36Z</dcterms:modified>
</cp:coreProperties>
</file>