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41"/>
  </p:notesMasterIdLst>
  <p:handoutMasterIdLst>
    <p:handoutMasterId r:id="rId42"/>
  </p:handoutMasterIdLst>
  <p:sldIdLst>
    <p:sldId id="256" r:id="rId2"/>
    <p:sldId id="341" r:id="rId3"/>
    <p:sldId id="342" r:id="rId4"/>
    <p:sldId id="353" r:id="rId5"/>
    <p:sldId id="343" r:id="rId6"/>
    <p:sldId id="339" r:id="rId7"/>
    <p:sldId id="300" r:id="rId8"/>
    <p:sldId id="301" r:id="rId9"/>
    <p:sldId id="302" r:id="rId10"/>
    <p:sldId id="303" r:id="rId11"/>
    <p:sldId id="304" r:id="rId12"/>
    <p:sldId id="305" r:id="rId13"/>
    <p:sldId id="344" r:id="rId14"/>
    <p:sldId id="345" r:id="rId15"/>
    <p:sldId id="346" r:id="rId16"/>
    <p:sldId id="347" r:id="rId17"/>
    <p:sldId id="348" r:id="rId18"/>
    <p:sldId id="349" r:id="rId19"/>
    <p:sldId id="350" r:id="rId20"/>
    <p:sldId id="351" r:id="rId21"/>
    <p:sldId id="334" r:id="rId22"/>
    <p:sldId id="336" r:id="rId23"/>
    <p:sldId id="337" r:id="rId24"/>
    <p:sldId id="307" r:id="rId25"/>
    <p:sldId id="310" r:id="rId26"/>
    <p:sldId id="311" r:id="rId27"/>
    <p:sldId id="316" r:id="rId28"/>
    <p:sldId id="317" r:id="rId29"/>
    <p:sldId id="318" r:id="rId30"/>
    <p:sldId id="319" r:id="rId31"/>
    <p:sldId id="320" r:id="rId32"/>
    <p:sldId id="322" r:id="rId33"/>
    <p:sldId id="324" r:id="rId34"/>
    <p:sldId id="325" r:id="rId35"/>
    <p:sldId id="326" r:id="rId36"/>
    <p:sldId id="328" r:id="rId37"/>
    <p:sldId id="330" r:id="rId38"/>
    <p:sldId id="331" r:id="rId39"/>
    <p:sldId id="332" r:id="rId40"/>
  </p:sldIdLst>
  <p:sldSz cx="9144000" cy="6858000" type="screen4x3"/>
  <p:notesSz cx="6669088" cy="9926638"/>
  <p:defaultTextStyle>
    <a:defPPr>
      <a:defRPr lang="en-US"/>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7" autoAdjust="0"/>
    <p:restoredTop sz="94660"/>
  </p:normalViewPr>
  <p:slideViewPr>
    <p:cSldViewPr>
      <p:cViewPr varScale="1">
        <p:scale>
          <a:sx n="74" d="100"/>
          <a:sy n="74" d="100"/>
        </p:scale>
        <p:origin x="12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916"/>
    </p:cViewPr>
  </p:sorterViewPr>
  <p:notesViewPr>
    <p:cSldViewPr>
      <p:cViewPr>
        <p:scale>
          <a:sx n="80" d="100"/>
          <a:sy n="80" d="100"/>
        </p:scale>
        <p:origin x="-2280" y="1326"/>
      </p:cViewPr>
      <p:guideLst>
        <p:guide orient="horz" pos="3126"/>
        <p:guide pos="21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43"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44"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445"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AD360E2-1788-409A-9ECF-B46B6628251D}" type="slidenum">
              <a:rPr lang="en-US"/>
              <a:pPr/>
              <a:t>‹#›</a:t>
            </a:fld>
            <a:endParaRPr lang="en-US"/>
          </a:p>
        </p:txBody>
      </p:sp>
    </p:spTree>
    <p:extLst>
      <p:ext uri="{BB962C8B-B14F-4D97-AF65-F5344CB8AC3E}">
        <p14:creationId xmlns:p14="http://schemas.microsoft.com/office/powerpoint/2010/main" val="2224382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8915"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8916"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ffectLst/>
        </p:spPr>
      </p:sp>
      <p:sp>
        <p:nvSpPr>
          <p:cNvPr id="38917"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918"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8919"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02F3F72-C4DE-4F0F-9FB8-B47DA071DB3B}" type="slidenum">
              <a:rPr lang="en-US"/>
              <a:pPr/>
              <a:t>‹#›</a:t>
            </a:fld>
            <a:endParaRPr lang="en-US"/>
          </a:p>
        </p:txBody>
      </p:sp>
    </p:spTree>
    <p:extLst>
      <p:ext uri="{BB962C8B-B14F-4D97-AF65-F5344CB8AC3E}">
        <p14:creationId xmlns:p14="http://schemas.microsoft.com/office/powerpoint/2010/main" val="18700904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Objective </a:t>
            </a:r>
            <a:r>
              <a:rPr lang="en-US" b="1" dirty="0" err="1" smtClean="0"/>
              <a:t>vs</a:t>
            </a:r>
            <a:r>
              <a:rPr lang="en-US" b="1" dirty="0" smtClean="0"/>
              <a:t> subjective:</a:t>
            </a:r>
          </a:p>
          <a:p>
            <a:r>
              <a:rPr lang="en-US" b="1" dirty="0" smtClean="0"/>
              <a:t>Subjective information</a:t>
            </a:r>
            <a:r>
              <a:rPr lang="en-US" dirty="0" smtClean="0"/>
              <a:t> or writing is based on personal opinions, interpretations, points of view, emotions and judgment. It is often considered ill-suited for scenarios like news reporting or decision making in business or politics. </a:t>
            </a:r>
            <a:r>
              <a:rPr lang="en-US" b="1" dirty="0" smtClean="0"/>
              <a:t>Objective information</a:t>
            </a:r>
            <a:r>
              <a:rPr lang="en-US" dirty="0" smtClean="0"/>
              <a:t> or analysis is fact-based, measurable and observable.</a:t>
            </a:r>
            <a:endParaRPr lang="en-US" dirty="0"/>
          </a:p>
        </p:txBody>
      </p:sp>
      <p:sp>
        <p:nvSpPr>
          <p:cNvPr id="4" name="Slide Number Placeholder 3"/>
          <p:cNvSpPr>
            <a:spLocks noGrp="1"/>
          </p:cNvSpPr>
          <p:nvPr>
            <p:ph type="sldNum" sz="quarter" idx="10"/>
          </p:nvPr>
        </p:nvSpPr>
        <p:spPr/>
        <p:txBody>
          <a:bodyPr/>
          <a:lstStyle/>
          <a:p>
            <a:fld id="{C02F3F72-C4DE-4F0F-9FB8-B47DA071DB3B}" type="slidenum">
              <a:rPr lang="en-US" smtClean="0"/>
              <a:pPr/>
              <a:t>30</a:t>
            </a:fld>
            <a:endParaRPr lang="en-US"/>
          </a:p>
        </p:txBody>
      </p:sp>
    </p:spTree>
    <p:extLst>
      <p:ext uri="{BB962C8B-B14F-4D97-AF65-F5344CB8AC3E}">
        <p14:creationId xmlns:p14="http://schemas.microsoft.com/office/powerpoint/2010/main" val="632854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Defining a model:</a:t>
            </a:r>
          </a:p>
          <a:p>
            <a:r>
              <a:rPr lang="en-US" dirty="0" smtClean="0"/>
              <a:t>In </a:t>
            </a:r>
            <a:r>
              <a:rPr lang="en-US" b="1" dirty="0" smtClean="0"/>
              <a:t>science</a:t>
            </a:r>
            <a:r>
              <a:rPr lang="en-US" dirty="0" smtClean="0"/>
              <a:t>, a </a:t>
            </a:r>
            <a:r>
              <a:rPr lang="en-US" b="1" dirty="0" smtClean="0"/>
              <a:t>model</a:t>
            </a:r>
            <a:r>
              <a:rPr lang="en-US" dirty="0" smtClean="0"/>
              <a:t> is a representation of an idea, an object or even a process or a system that is used to describe and explain phenomena that cannot be experienced directly. Models are central to what scientists do, both in their research as well as when communicating their explanations</a:t>
            </a:r>
            <a:endParaRPr lang="en-US" dirty="0"/>
          </a:p>
        </p:txBody>
      </p:sp>
      <p:sp>
        <p:nvSpPr>
          <p:cNvPr id="4" name="Slide Number Placeholder 3"/>
          <p:cNvSpPr>
            <a:spLocks noGrp="1"/>
          </p:cNvSpPr>
          <p:nvPr>
            <p:ph type="sldNum" sz="quarter" idx="10"/>
          </p:nvPr>
        </p:nvSpPr>
        <p:spPr/>
        <p:txBody>
          <a:bodyPr/>
          <a:lstStyle/>
          <a:p>
            <a:fld id="{C02F3F72-C4DE-4F0F-9FB8-B47DA071DB3B}" type="slidenum">
              <a:rPr lang="en-US" smtClean="0"/>
              <a:pPr/>
              <a:t>32</a:t>
            </a:fld>
            <a:endParaRPr lang="en-US"/>
          </a:p>
        </p:txBody>
      </p:sp>
    </p:spTree>
    <p:extLst>
      <p:ext uri="{BB962C8B-B14F-4D97-AF65-F5344CB8AC3E}">
        <p14:creationId xmlns:p14="http://schemas.microsoft.com/office/powerpoint/2010/main" val="1563076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GB" smtClean="0"/>
              <a:t>BIT 2301: Research Methodology-</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8442339-D61F-42C2-B2B0-1AF32DC4AD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smtClean="0"/>
              <a:t>BIT 2301: Research Methodology-</a:t>
            </a:r>
            <a:endParaRPr lang="en-US"/>
          </a:p>
        </p:txBody>
      </p:sp>
      <p:sp>
        <p:nvSpPr>
          <p:cNvPr id="6" name="Slide Number Placeholder 5"/>
          <p:cNvSpPr>
            <a:spLocks noGrp="1"/>
          </p:cNvSpPr>
          <p:nvPr>
            <p:ph type="sldNum" sz="quarter" idx="12"/>
          </p:nvPr>
        </p:nvSpPr>
        <p:spPr/>
        <p:txBody>
          <a:bodyPr/>
          <a:lstStyle/>
          <a:p>
            <a:fld id="{D2606FB0-D258-431E-8884-78C2128454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GB" smtClean="0"/>
              <a:t>BIT 2301: Research Methodology-</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09FE4DF-2CDC-44DB-A805-052A333985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smtClean="0"/>
              <a:t>BIT 2301: Research Methodology-</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D77CA61-E98F-4FC9-99D7-23EC3546C9B5}"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EDAE8AE-F54F-4C16-A273-D9171746B9E2}" type="slidenum">
              <a:rPr lang="en-US" smtClean="0"/>
              <a:pPr/>
              <a:t>‹#›</a:t>
            </a:fld>
            <a:endParaRPr lang="en-US"/>
          </a:p>
        </p:txBody>
      </p:sp>
      <p:sp>
        <p:nvSpPr>
          <p:cNvPr id="14" name="Footer Placeholder 13"/>
          <p:cNvSpPr>
            <a:spLocks noGrp="1"/>
          </p:cNvSpPr>
          <p:nvPr>
            <p:ph type="ftr" sz="quarter" idx="12"/>
          </p:nvPr>
        </p:nvSpPr>
        <p:spPr/>
        <p:txBody>
          <a:bodyPr/>
          <a:lstStyle/>
          <a:p>
            <a:r>
              <a:rPr lang="en-GB" smtClean="0"/>
              <a:t>BIT 2301: Research Methodology-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fld id="{E50C88C4-2818-4E0F-87BA-0F722A6250DD}" type="slidenum">
              <a:rPr lang="en-US" smtClean="0"/>
              <a:pPr/>
              <a:t>‹#›</a:t>
            </a:fld>
            <a:endParaRPr lang="en-US"/>
          </a:p>
        </p:txBody>
      </p:sp>
      <p:sp>
        <p:nvSpPr>
          <p:cNvPr id="12" name="Footer Placeholder 11"/>
          <p:cNvSpPr>
            <a:spLocks noGrp="1"/>
          </p:cNvSpPr>
          <p:nvPr>
            <p:ph type="ftr" sz="quarter" idx="17"/>
          </p:nvPr>
        </p:nvSpPr>
        <p:spPr/>
        <p:txBody>
          <a:bodyPr rtlCol="0"/>
          <a:lstStyle/>
          <a:p>
            <a:r>
              <a:rPr lang="en-GB" smtClean="0"/>
              <a:t>BIT 2301: Research Methodology-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fld id="{C2067FE6-DAD7-41D0-B01D-E82D2A1F7513}" type="slidenum">
              <a:rPr lang="en-US" smtClean="0"/>
              <a:pPr/>
              <a:t>‹#›</a:t>
            </a:fld>
            <a:endParaRPr lang="en-US"/>
          </a:p>
        </p:txBody>
      </p:sp>
      <p:sp>
        <p:nvSpPr>
          <p:cNvPr id="14" name="Footer Placeholder 13"/>
          <p:cNvSpPr>
            <a:spLocks noGrp="1"/>
          </p:cNvSpPr>
          <p:nvPr>
            <p:ph type="ftr" sz="quarter" idx="17"/>
          </p:nvPr>
        </p:nvSpPr>
        <p:spPr/>
        <p:txBody>
          <a:bodyPr rtlCol="0"/>
          <a:lstStyle/>
          <a:p>
            <a:r>
              <a:rPr lang="en-GB" smtClean="0"/>
              <a:t>BIT 2301: Research Methodology-</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smtClean="0"/>
              <a:t>BIT 2301: Research Methodology-</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58F59AC-27E9-4F27-A783-CAA072EB11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smtClean="0"/>
              <a:t>BIT 2301: Research Methodology-</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556D282-CEF7-4B90-8546-965F6177D3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smtClean="0"/>
              <a:t>BIT 2301: Research Methodology-</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E7D1577-2576-4034-A013-79735CC365FE}"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0431037-16D0-4DEC-A1D9-19302721645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GB" smtClean="0"/>
              <a:t>BIT 2301: Research Methodology-</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GB" smtClean="0"/>
              <a:t>BIT 2301: Research Methodology-</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C53B8B7-C07B-46A5-9937-8C34FD6315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vert="horz" anchor="b">
            <a:normAutofit/>
            <a:scene3d>
              <a:camera prst="orthographicFront"/>
              <a:lightRig rig="soft" dir="t"/>
            </a:scene3d>
            <a:sp3d prstMaterial="softEdge">
              <a:bevelT w="25400" h="25400"/>
            </a:sp3d>
          </a:bodyPr>
          <a:lstStyle/>
          <a:p>
            <a:pPr algn="ctr"/>
            <a:r>
              <a:rPr lang="en-US" sz="4000" b="1" dirty="0" smtClean="0">
                <a:solidFill>
                  <a:srgbClr val="002060"/>
                </a:solidFill>
              </a:rPr>
              <a:t>BCT 2402:</a:t>
            </a:r>
            <a:br>
              <a:rPr lang="en-US" sz="4000" b="1" dirty="0" smtClean="0">
                <a:solidFill>
                  <a:srgbClr val="002060"/>
                </a:solidFill>
              </a:rPr>
            </a:br>
            <a:r>
              <a:rPr lang="en-US" sz="4000" b="1" dirty="0" smtClean="0">
                <a:solidFill>
                  <a:srgbClr val="002060"/>
                </a:solidFill>
              </a:rPr>
              <a:t>Research Methodology</a:t>
            </a:r>
          </a:p>
        </p:txBody>
      </p:sp>
      <p:sp>
        <p:nvSpPr>
          <p:cNvPr id="2051" name="Rectangle 3"/>
          <p:cNvSpPr>
            <a:spLocks noGrp="1" noChangeArrowheads="1"/>
          </p:cNvSpPr>
          <p:nvPr>
            <p:ph type="subTitle" idx="1"/>
          </p:nvPr>
        </p:nvSpPr>
        <p:spPr/>
        <p:txBody>
          <a:bodyPr>
            <a:normAutofit/>
          </a:bodyPr>
          <a:lstStyle/>
          <a:p>
            <a:pPr algn="ctr"/>
            <a:r>
              <a:rPr lang="en-US" sz="2400" b="1" dirty="0" smtClean="0">
                <a:solidFill>
                  <a:srgbClr val="C00000"/>
                </a:solidFill>
              </a:rPr>
              <a:t>Chapter 1:Introduction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More understanding of research</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10</a:t>
            </a:fld>
            <a:endParaRPr lang="en-US"/>
          </a:p>
        </p:txBody>
      </p:sp>
      <p:sp>
        <p:nvSpPr>
          <p:cNvPr id="2" name="Content Placeholder 1"/>
          <p:cNvSpPr>
            <a:spLocks noGrp="1"/>
          </p:cNvSpPr>
          <p:nvPr>
            <p:ph sz="quarter" idx="1"/>
          </p:nvPr>
        </p:nvSpPr>
        <p:spPr>
          <a:xfrm>
            <a:off x="457200" y="1481328"/>
            <a:ext cx="8382000" cy="4538472"/>
          </a:xfrm>
        </p:spPr>
        <p:txBody>
          <a:bodyPr>
            <a:normAutofit fontScale="92500" lnSpcReduction="20000"/>
          </a:bodyPr>
          <a:lstStyle/>
          <a:p>
            <a:pPr algn="just"/>
            <a:r>
              <a:rPr lang="en-GB" dirty="0" smtClean="0">
                <a:latin typeface="Times New Roman" pitchFamily="18" charset="0"/>
                <a:cs typeface="Times New Roman" pitchFamily="18" charset="0"/>
              </a:rPr>
              <a:t>Research is a careful and systematic process of inquiry to find answers to </a:t>
            </a:r>
            <a:r>
              <a:rPr lang="en-GB" b="1" dirty="0" smtClean="0">
                <a:latin typeface="Times New Roman" pitchFamily="18" charset="0"/>
                <a:cs typeface="Times New Roman" pitchFamily="18" charset="0"/>
              </a:rPr>
              <a:t>problem</a:t>
            </a:r>
            <a:r>
              <a:rPr lang="en-GB" dirty="0" smtClean="0">
                <a:latin typeface="Times New Roman" pitchFamily="18" charset="0"/>
                <a:cs typeface="Times New Roman" pitchFamily="18" charset="0"/>
              </a:rPr>
              <a:t> of interest.</a:t>
            </a: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Research includes: use of </a:t>
            </a:r>
            <a:r>
              <a:rPr lang="en-GB" b="1" dirty="0" smtClean="0">
                <a:latin typeface="Times New Roman" pitchFamily="18" charset="0"/>
                <a:cs typeface="Times New Roman" pitchFamily="18" charset="0"/>
              </a:rPr>
              <a:t>facts</a:t>
            </a:r>
            <a:r>
              <a:rPr lang="en-GB" dirty="0" smtClean="0">
                <a:latin typeface="Times New Roman" pitchFamily="18" charset="0"/>
                <a:cs typeface="Times New Roman" pitchFamily="18" charset="0"/>
              </a:rPr>
              <a:t>, use of </a:t>
            </a:r>
            <a:r>
              <a:rPr lang="en-GB" b="1" dirty="0" smtClean="0">
                <a:latin typeface="Times New Roman" pitchFamily="18" charset="0"/>
                <a:cs typeface="Times New Roman" pitchFamily="18" charset="0"/>
              </a:rPr>
              <a:t>theories</a:t>
            </a:r>
            <a:r>
              <a:rPr lang="en-GB" dirty="0" smtClean="0">
                <a:latin typeface="Times New Roman" pitchFamily="18" charset="0"/>
                <a:cs typeface="Times New Roman" pitchFamily="18" charset="0"/>
              </a:rPr>
              <a:t>, data(fact) </a:t>
            </a:r>
            <a:r>
              <a:rPr lang="en-GB" b="1" dirty="0" smtClean="0">
                <a:latin typeface="Times New Roman" pitchFamily="18" charset="0"/>
                <a:cs typeface="Times New Roman" pitchFamily="18" charset="0"/>
              </a:rPr>
              <a:t>analysis</a:t>
            </a:r>
            <a:r>
              <a:rPr lang="en-GB" dirty="0" smtClean="0">
                <a:latin typeface="Times New Roman" pitchFamily="18" charset="0"/>
                <a:cs typeface="Times New Roman" pitchFamily="18" charset="0"/>
              </a:rPr>
              <a:t>, sampling, doing an experiment, going to library to read up on a topic</a:t>
            </a: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To do research is to </a:t>
            </a:r>
            <a:r>
              <a:rPr lang="en-GB" b="1" dirty="0" smtClean="0">
                <a:latin typeface="Times New Roman" pitchFamily="18" charset="0"/>
                <a:cs typeface="Times New Roman" pitchFamily="18" charset="0"/>
              </a:rPr>
              <a:t>investigate the problem </a:t>
            </a:r>
            <a:r>
              <a:rPr lang="en-GB" dirty="0" smtClean="0">
                <a:latin typeface="Times New Roman" pitchFamily="18" charset="0"/>
                <a:cs typeface="Times New Roman" pitchFamily="18" charset="0"/>
              </a:rPr>
              <a:t>systematically and thoroughly</a:t>
            </a: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Goal of research is to solve ‘</a:t>
            </a:r>
            <a:r>
              <a:rPr lang="en-GB" b="1" dirty="0" smtClean="0">
                <a:latin typeface="Times New Roman" pitchFamily="18" charset="0"/>
                <a:cs typeface="Times New Roman" pitchFamily="18" charset="0"/>
              </a:rPr>
              <a:t>problem</a:t>
            </a:r>
            <a:r>
              <a:rPr lang="en-GB" dirty="0" smtClean="0">
                <a:latin typeface="Times New Roman" pitchFamily="18" charset="0"/>
                <a:cs typeface="Times New Roman" pitchFamily="18" charset="0"/>
              </a:rPr>
              <a:t>’ of interest</a:t>
            </a:r>
          </a:p>
          <a:p>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Research characteristics</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11</a:t>
            </a:fld>
            <a:endParaRPr lang="en-US"/>
          </a:p>
        </p:txBody>
      </p:sp>
      <p:sp>
        <p:nvSpPr>
          <p:cNvPr id="2" name="Content Placeholder 1"/>
          <p:cNvSpPr>
            <a:spLocks noGrp="1"/>
          </p:cNvSpPr>
          <p:nvPr>
            <p:ph sz="quarter" idx="1"/>
          </p:nvPr>
        </p:nvSpPr>
        <p:spPr/>
        <p:txBody>
          <a:bodyPr>
            <a:normAutofit lnSpcReduction="10000"/>
          </a:bodyPr>
          <a:lstStyle/>
          <a:p>
            <a:pPr marL="624078" indent="-514350">
              <a:buFont typeface="+mj-lt"/>
              <a:buAutoNum type="arabicPeriod"/>
            </a:pPr>
            <a:r>
              <a:rPr lang="en-GB" dirty="0" smtClean="0"/>
              <a:t>Originates with a question or problem.</a:t>
            </a:r>
          </a:p>
          <a:p>
            <a:pPr marL="624078" indent="-514350">
              <a:buFont typeface="+mj-lt"/>
              <a:buAutoNum type="arabicPeriod"/>
            </a:pPr>
            <a:r>
              <a:rPr lang="en-GB" dirty="0" smtClean="0"/>
              <a:t>Requires clear articulation of a goal.</a:t>
            </a:r>
          </a:p>
          <a:p>
            <a:pPr marL="624078" indent="-514350">
              <a:buFont typeface="+mj-lt"/>
              <a:buAutoNum type="arabicPeriod"/>
            </a:pPr>
            <a:r>
              <a:rPr lang="en-GB" dirty="0" smtClean="0"/>
              <a:t>Follows a specific plan or procedure.</a:t>
            </a:r>
          </a:p>
          <a:p>
            <a:pPr marL="624078" indent="-514350">
              <a:buFont typeface="+mj-lt"/>
              <a:buAutoNum type="arabicPeriod"/>
            </a:pPr>
            <a:r>
              <a:rPr lang="en-GB" dirty="0" smtClean="0"/>
              <a:t>Often divides main problem into sub-problems.</a:t>
            </a:r>
          </a:p>
          <a:p>
            <a:pPr marL="624078" indent="-514350">
              <a:buFont typeface="+mj-lt"/>
              <a:buAutoNum type="arabicPeriod"/>
            </a:pPr>
            <a:r>
              <a:rPr lang="en-GB" dirty="0" smtClean="0"/>
              <a:t>Guided by specific problem, question, or hypothesis</a:t>
            </a:r>
          </a:p>
          <a:p>
            <a:pPr marL="624078" indent="-514350">
              <a:buFont typeface="+mj-lt"/>
              <a:buAutoNum type="arabicPeriod"/>
            </a:pPr>
            <a:r>
              <a:rPr lang="en-GB" dirty="0" smtClean="0"/>
              <a:t>Accepts certain critical assumptions.</a:t>
            </a:r>
          </a:p>
          <a:p>
            <a:pPr marL="624078" indent="-514350">
              <a:buFont typeface="+mj-lt"/>
              <a:buAutoNum type="arabicPeriod"/>
            </a:pPr>
            <a:r>
              <a:rPr lang="en-GB" dirty="0" smtClean="0"/>
              <a:t>Requires collection and interpretation of data.</a:t>
            </a:r>
          </a:p>
          <a:p>
            <a:pPr marL="624078" indent="-514350">
              <a:buFont typeface="+mj-lt"/>
              <a:buAutoNum type="arabicPeriod"/>
            </a:pPr>
            <a:r>
              <a:rPr lang="en-GB" dirty="0" smtClean="0"/>
              <a:t>Cyclical(helical) in nature.</a:t>
            </a:r>
          </a:p>
          <a:p>
            <a:pPr marL="624078" indent="-514350">
              <a:buFont typeface="+mj-lt"/>
              <a:buAutoNum type="arabicPeriod"/>
            </a:pP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Objectives of research</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12</a:t>
            </a:fld>
            <a:endParaRPr lang="en-US"/>
          </a:p>
        </p:txBody>
      </p:sp>
      <p:sp>
        <p:nvSpPr>
          <p:cNvPr id="2" name="Content Placeholder 1"/>
          <p:cNvSpPr>
            <a:spLocks noGrp="1"/>
          </p:cNvSpPr>
          <p:nvPr>
            <p:ph sz="quarter" idx="1"/>
          </p:nvPr>
        </p:nvSpPr>
        <p:spPr/>
        <p:txBody>
          <a:bodyPr>
            <a:normAutofit/>
          </a:bodyPr>
          <a:lstStyle/>
          <a:p>
            <a:r>
              <a:rPr lang="en-US" dirty="0" smtClean="0"/>
              <a:t>The purpose of research is to discover answers to questions through the application of scientific procedures. </a:t>
            </a:r>
          </a:p>
          <a:p>
            <a:r>
              <a:rPr lang="en-US" dirty="0" smtClean="0"/>
              <a:t>The main aim of research is to find out the truth which is hidden and which has not been discovered as yet. </a:t>
            </a:r>
            <a:endParaRPr lang="en-GB" dirty="0" smtClean="0"/>
          </a:p>
          <a:p>
            <a:endParaRPr lang="en-GB"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Broad groupings of research objectives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4D77CA61-E98F-4FC9-99D7-23EC3546C9B5}" type="slidenum">
              <a:rPr lang="en-US" smtClean="0"/>
              <a:pPr/>
              <a:t>13</a:t>
            </a:fld>
            <a:endParaRPr lang="en-US"/>
          </a:p>
        </p:txBody>
      </p:sp>
      <p:sp>
        <p:nvSpPr>
          <p:cNvPr id="5" name="Content Placeholder 4"/>
          <p:cNvSpPr>
            <a:spLocks noGrp="1"/>
          </p:cNvSpPr>
          <p:nvPr>
            <p:ph sz="quarter" idx="1"/>
          </p:nvPr>
        </p:nvSpPr>
        <p:spPr>
          <a:xfrm>
            <a:off x="612648" y="1600200"/>
            <a:ext cx="8150352" cy="4648200"/>
          </a:xfrm>
        </p:spPr>
        <p:txBody>
          <a:bodyPr>
            <a:normAutofit fontScale="92500" lnSpcReduction="20000"/>
          </a:bodyPr>
          <a:lstStyle/>
          <a:p>
            <a:pPr>
              <a:lnSpc>
                <a:spcPct val="110000"/>
              </a:lnSpc>
              <a:spcBef>
                <a:spcPts val="600"/>
              </a:spcBef>
              <a:spcAft>
                <a:spcPts val="600"/>
              </a:spcAft>
            </a:pPr>
            <a:r>
              <a:rPr lang="en-US" dirty="0" smtClean="0"/>
              <a:t>To gain familiarity with a phenomenon or to achieve new insights into it (</a:t>
            </a:r>
            <a:r>
              <a:rPr lang="en-US" i="1" dirty="0" smtClean="0"/>
              <a:t>exploratory or </a:t>
            </a:r>
            <a:r>
              <a:rPr lang="en-US" i="1" dirty="0" err="1" smtClean="0"/>
              <a:t>formulative</a:t>
            </a:r>
            <a:r>
              <a:rPr lang="en-US" i="1" dirty="0" smtClean="0"/>
              <a:t> research studies);</a:t>
            </a:r>
          </a:p>
          <a:p>
            <a:pPr>
              <a:lnSpc>
                <a:spcPct val="110000"/>
              </a:lnSpc>
              <a:spcBef>
                <a:spcPts val="600"/>
              </a:spcBef>
              <a:spcAft>
                <a:spcPts val="600"/>
              </a:spcAft>
            </a:pPr>
            <a:r>
              <a:rPr lang="en-US" dirty="0" smtClean="0"/>
              <a:t>To portray accurately the characteristics of a particular individual, situation or a group (</a:t>
            </a:r>
            <a:r>
              <a:rPr lang="en-US" i="1" dirty="0" smtClean="0"/>
              <a:t>descriptive research studies);</a:t>
            </a:r>
          </a:p>
          <a:p>
            <a:pPr>
              <a:lnSpc>
                <a:spcPct val="110000"/>
              </a:lnSpc>
              <a:spcBef>
                <a:spcPts val="600"/>
              </a:spcBef>
              <a:spcAft>
                <a:spcPts val="600"/>
              </a:spcAft>
            </a:pPr>
            <a:r>
              <a:rPr lang="en-US" dirty="0" smtClean="0"/>
              <a:t>To determine the frequency with which something occurs or with which it is associated with something else (</a:t>
            </a:r>
            <a:r>
              <a:rPr lang="en-US" i="1" dirty="0" smtClean="0"/>
              <a:t>diagnostic research </a:t>
            </a:r>
            <a:r>
              <a:rPr lang="en-US" dirty="0" smtClean="0"/>
              <a:t>studies);</a:t>
            </a:r>
          </a:p>
          <a:p>
            <a:pPr>
              <a:lnSpc>
                <a:spcPct val="110000"/>
              </a:lnSpc>
              <a:spcBef>
                <a:spcPts val="600"/>
              </a:spcBef>
              <a:spcAft>
                <a:spcPts val="600"/>
              </a:spcAft>
            </a:pPr>
            <a:r>
              <a:rPr lang="en-US" dirty="0" smtClean="0"/>
              <a:t>To test a hypothesis of a causal relationship between variables (</a:t>
            </a:r>
            <a:r>
              <a:rPr lang="en-US" i="1" dirty="0" smtClean="0"/>
              <a:t>hypothesis-testing research studies).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in Research</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4D77CA61-E98F-4FC9-99D7-23EC3546C9B5}" type="slidenum">
              <a:rPr lang="en-US" smtClean="0"/>
              <a:pPr/>
              <a:t>14</a:t>
            </a:fld>
            <a:endParaRPr lang="en-US"/>
          </a:p>
        </p:txBody>
      </p:sp>
      <p:sp>
        <p:nvSpPr>
          <p:cNvPr id="5" name="Content Placeholder 4"/>
          <p:cNvSpPr>
            <a:spLocks noGrp="1"/>
          </p:cNvSpPr>
          <p:nvPr>
            <p:ph sz="quarter" idx="1"/>
          </p:nvPr>
        </p:nvSpPr>
        <p:spPr>
          <a:xfrm>
            <a:off x="612648" y="1600200"/>
            <a:ext cx="8153400" cy="4724400"/>
          </a:xfrm>
        </p:spPr>
        <p:txBody>
          <a:bodyPr>
            <a:noAutofit/>
          </a:bodyPr>
          <a:lstStyle/>
          <a:p>
            <a:pPr>
              <a:lnSpc>
                <a:spcPct val="120000"/>
              </a:lnSpc>
              <a:spcBef>
                <a:spcPts val="0"/>
              </a:spcBef>
              <a:spcAft>
                <a:spcPts val="600"/>
              </a:spcAft>
            </a:pPr>
            <a:r>
              <a:rPr lang="en-US" sz="2000" dirty="0" smtClean="0"/>
              <a:t>Desire to get a research degree along with its consequential benefits;</a:t>
            </a:r>
          </a:p>
          <a:p>
            <a:pPr>
              <a:lnSpc>
                <a:spcPct val="120000"/>
              </a:lnSpc>
              <a:spcBef>
                <a:spcPts val="0"/>
              </a:spcBef>
              <a:spcAft>
                <a:spcPts val="600"/>
              </a:spcAft>
            </a:pPr>
            <a:r>
              <a:rPr lang="en-US" sz="2000" dirty="0" smtClean="0"/>
              <a:t>Desire to face the challenge in solving the unsolved problems, i.e., concern over practical problems</a:t>
            </a:r>
          </a:p>
          <a:p>
            <a:pPr>
              <a:lnSpc>
                <a:spcPct val="120000"/>
              </a:lnSpc>
              <a:spcBef>
                <a:spcPts val="0"/>
              </a:spcBef>
              <a:spcAft>
                <a:spcPts val="600"/>
              </a:spcAft>
            </a:pPr>
            <a:r>
              <a:rPr lang="en-US" sz="2000" dirty="0" smtClean="0"/>
              <a:t>Desire to get intellectual joy of doing some creative work;</a:t>
            </a:r>
          </a:p>
          <a:p>
            <a:pPr>
              <a:lnSpc>
                <a:spcPct val="120000"/>
              </a:lnSpc>
              <a:spcBef>
                <a:spcPts val="0"/>
              </a:spcBef>
              <a:spcAft>
                <a:spcPts val="600"/>
              </a:spcAft>
            </a:pPr>
            <a:r>
              <a:rPr lang="en-US" sz="2000" dirty="0" smtClean="0"/>
              <a:t>Desire to be of service to society;</a:t>
            </a:r>
          </a:p>
          <a:p>
            <a:pPr>
              <a:lnSpc>
                <a:spcPct val="120000"/>
              </a:lnSpc>
              <a:spcBef>
                <a:spcPts val="0"/>
              </a:spcBef>
              <a:spcAft>
                <a:spcPts val="600"/>
              </a:spcAft>
            </a:pPr>
            <a:r>
              <a:rPr lang="en-US" sz="2000" dirty="0" smtClean="0"/>
              <a:t>Desire to get respectability</a:t>
            </a:r>
          </a:p>
          <a:p>
            <a:pPr>
              <a:lnSpc>
                <a:spcPct val="120000"/>
              </a:lnSpc>
              <a:spcBef>
                <a:spcPts val="0"/>
              </a:spcBef>
              <a:spcAft>
                <a:spcPts val="600"/>
              </a:spcAft>
            </a:pPr>
            <a:r>
              <a:rPr lang="en-US" sz="2000" dirty="0" smtClean="0"/>
              <a:t>Directives of government</a:t>
            </a:r>
          </a:p>
          <a:p>
            <a:pPr>
              <a:lnSpc>
                <a:spcPct val="120000"/>
              </a:lnSpc>
              <a:spcBef>
                <a:spcPts val="0"/>
              </a:spcBef>
              <a:spcAft>
                <a:spcPts val="600"/>
              </a:spcAft>
            </a:pPr>
            <a:r>
              <a:rPr lang="en-US" sz="2000" dirty="0" smtClean="0"/>
              <a:t>Employment conditions</a:t>
            </a:r>
          </a:p>
          <a:p>
            <a:pPr>
              <a:lnSpc>
                <a:spcPct val="120000"/>
              </a:lnSpc>
              <a:spcBef>
                <a:spcPts val="0"/>
              </a:spcBef>
              <a:spcAft>
                <a:spcPts val="600"/>
              </a:spcAft>
            </a:pPr>
            <a:r>
              <a:rPr lang="en-US" sz="2000" dirty="0" smtClean="0"/>
              <a:t>Curiosity about new things </a:t>
            </a:r>
          </a:p>
          <a:p>
            <a:pPr>
              <a:lnSpc>
                <a:spcPct val="120000"/>
              </a:lnSpc>
              <a:spcBef>
                <a:spcPts val="0"/>
              </a:spcBef>
              <a:spcAft>
                <a:spcPts val="600"/>
              </a:spcAft>
            </a:pPr>
            <a:r>
              <a:rPr lang="en-US" sz="2000" dirty="0" smtClean="0"/>
              <a:t>Desire to understand causal relationships </a:t>
            </a:r>
          </a:p>
          <a:p>
            <a:pPr>
              <a:lnSpc>
                <a:spcPct val="120000"/>
              </a:lnSpc>
              <a:spcBef>
                <a:spcPts val="0"/>
              </a:spcBef>
              <a:spcAft>
                <a:spcPts val="600"/>
              </a:spcAft>
            </a:pPr>
            <a:r>
              <a:rPr lang="en-US" sz="2000" dirty="0" smtClean="0"/>
              <a:t>Social thinking and awakening,</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0600" cy="990600"/>
          </a:xfrm>
        </p:spPr>
        <p:txBody>
          <a:bodyPr>
            <a:noAutofit/>
          </a:bodyPr>
          <a:lstStyle/>
          <a:p>
            <a:r>
              <a:rPr lang="en-US" sz="3600" dirty="0" smtClean="0"/>
              <a:t>Types of Research: </a:t>
            </a:r>
            <a:r>
              <a:rPr lang="en-US" sz="3600" i="1" dirty="0" smtClean="0"/>
              <a:t>Descriptive vs. Analytical:</a:t>
            </a:r>
            <a:r>
              <a:rPr lang="en-US" sz="3600" b="1" i="1" dirty="0" smtClean="0"/>
              <a:t/>
            </a:r>
            <a:br>
              <a:rPr lang="en-US" sz="3600" b="1" i="1" dirty="0" smtClean="0"/>
            </a:b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4D77CA61-E98F-4FC9-99D7-23EC3546C9B5}" type="slidenum">
              <a:rPr lang="en-US" smtClean="0"/>
              <a:pPr/>
              <a:t>15</a:t>
            </a:fld>
            <a:endParaRPr lang="en-US"/>
          </a:p>
        </p:txBody>
      </p:sp>
      <p:sp>
        <p:nvSpPr>
          <p:cNvPr id="5" name="Content Placeholder 4"/>
          <p:cNvSpPr>
            <a:spLocks noGrp="1"/>
          </p:cNvSpPr>
          <p:nvPr>
            <p:ph sz="quarter" idx="1"/>
          </p:nvPr>
        </p:nvSpPr>
        <p:spPr>
          <a:xfrm>
            <a:off x="612648" y="1600200"/>
            <a:ext cx="8153400" cy="4876800"/>
          </a:xfrm>
        </p:spPr>
        <p:txBody>
          <a:bodyPr>
            <a:normAutofit fontScale="70000" lnSpcReduction="20000"/>
          </a:bodyPr>
          <a:lstStyle/>
          <a:p>
            <a:pPr>
              <a:buNone/>
            </a:pPr>
            <a:endParaRPr lang="en-US" b="1" i="1" dirty="0" smtClean="0"/>
          </a:p>
          <a:p>
            <a:pPr>
              <a:lnSpc>
                <a:spcPct val="120000"/>
              </a:lnSpc>
              <a:spcAft>
                <a:spcPts val="600"/>
              </a:spcAft>
            </a:pPr>
            <a:r>
              <a:rPr lang="en-US" sz="3100" i="1" dirty="0" smtClean="0"/>
              <a:t> </a:t>
            </a:r>
            <a:r>
              <a:rPr lang="en-US" sz="3100" dirty="0" smtClean="0"/>
              <a:t>Descriptive research includes surveys and fact-finding enquiries of different kinds. The major purpose of descriptive research is description of the state of affairs as it exists at present.</a:t>
            </a:r>
          </a:p>
          <a:p>
            <a:pPr>
              <a:lnSpc>
                <a:spcPct val="120000"/>
              </a:lnSpc>
              <a:spcAft>
                <a:spcPts val="600"/>
              </a:spcAft>
            </a:pPr>
            <a:r>
              <a:rPr lang="en-US" sz="3100" dirty="0" smtClean="0"/>
              <a:t>The researcher has no control over the variables; he can only report what has happened or what is happening</a:t>
            </a:r>
          </a:p>
          <a:p>
            <a:pPr>
              <a:lnSpc>
                <a:spcPct val="120000"/>
              </a:lnSpc>
              <a:spcAft>
                <a:spcPts val="600"/>
              </a:spcAft>
            </a:pPr>
            <a:r>
              <a:rPr lang="en-US" sz="3100" dirty="0" smtClean="0"/>
              <a:t>However, such studies may include attempts by researchers to discover causes even when they cannot control the variables.</a:t>
            </a:r>
          </a:p>
          <a:p>
            <a:pPr>
              <a:lnSpc>
                <a:spcPct val="120000"/>
              </a:lnSpc>
              <a:spcAft>
                <a:spcPts val="600"/>
              </a:spcAft>
            </a:pPr>
            <a:r>
              <a:rPr lang="en-US" sz="3100" dirty="0" smtClean="0"/>
              <a:t>In </a:t>
            </a:r>
            <a:r>
              <a:rPr lang="en-US" sz="3100" i="1" dirty="0" smtClean="0"/>
              <a:t>analytical research, on the </a:t>
            </a:r>
            <a:r>
              <a:rPr lang="en-US" sz="3100" dirty="0" smtClean="0"/>
              <a:t>other hand, the researcher has to use facts or information already available, and analyze these to make a critical evaluation of the material.</a:t>
            </a:r>
            <a:endParaRPr lang="en-US" sz="3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Types of Research: </a:t>
            </a:r>
            <a:r>
              <a:rPr lang="en-US" sz="3600" i="1" dirty="0" smtClean="0"/>
              <a:t>Applied vs. Fundamental</a:t>
            </a:r>
            <a:endParaRPr lang="en-US" sz="3600" dirty="0"/>
          </a:p>
        </p:txBody>
      </p:sp>
      <p:sp>
        <p:nvSpPr>
          <p:cNvPr id="3" name="Slide Number Placeholder 2"/>
          <p:cNvSpPr>
            <a:spLocks noGrp="1"/>
          </p:cNvSpPr>
          <p:nvPr>
            <p:ph type="sldNum" sz="quarter" idx="12"/>
          </p:nvPr>
        </p:nvSpPr>
        <p:spPr/>
        <p:txBody>
          <a:bodyPr>
            <a:normAutofit fontScale="85000" lnSpcReduction="20000"/>
          </a:bodyPr>
          <a:lstStyle/>
          <a:p>
            <a:fld id="{4D77CA61-E98F-4FC9-99D7-23EC3546C9B5}" type="slidenum">
              <a:rPr lang="en-US" smtClean="0"/>
              <a:pPr/>
              <a:t>16</a:t>
            </a:fld>
            <a:endParaRPr lang="en-US"/>
          </a:p>
        </p:txBody>
      </p:sp>
      <p:sp>
        <p:nvSpPr>
          <p:cNvPr id="4" name="Content Placeholder 3"/>
          <p:cNvSpPr>
            <a:spLocks noGrp="1"/>
          </p:cNvSpPr>
          <p:nvPr>
            <p:ph sz="quarter" idx="1"/>
          </p:nvPr>
        </p:nvSpPr>
        <p:spPr>
          <a:xfrm>
            <a:off x="612648" y="1600200"/>
            <a:ext cx="8153400" cy="4800600"/>
          </a:xfrm>
        </p:spPr>
        <p:txBody>
          <a:bodyPr>
            <a:normAutofit fontScale="92500" lnSpcReduction="20000"/>
          </a:bodyPr>
          <a:lstStyle/>
          <a:p>
            <a:pPr>
              <a:buNone/>
            </a:pPr>
            <a:r>
              <a:rPr lang="en-US" i="1" dirty="0" smtClean="0"/>
              <a:t>:</a:t>
            </a:r>
          </a:p>
          <a:p>
            <a:pPr>
              <a:lnSpc>
                <a:spcPct val="110000"/>
              </a:lnSpc>
              <a:spcAft>
                <a:spcPts val="600"/>
              </a:spcAft>
            </a:pPr>
            <a:r>
              <a:rPr lang="en-US" dirty="0" smtClean="0"/>
              <a:t>Applied research aims at finding a solution for some pressing practical problem facing a society or an industrial/business </a:t>
            </a:r>
            <a:r>
              <a:rPr lang="en-US" dirty="0" err="1" smtClean="0"/>
              <a:t>organisation</a:t>
            </a:r>
            <a:endParaRPr lang="en-US" dirty="0" smtClean="0"/>
          </a:p>
          <a:p>
            <a:pPr>
              <a:lnSpc>
                <a:spcPct val="110000"/>
              </a:lnSpc>
              <a:spcAft>
                <a:spcPts val="600"/>
              </a:spcAft>
            </a:pPr>
            <a:r>
              <a:rPr lang="en-US" dirty="0" smtClean="0"/>
              <a:t>Fundamental research is mainly concerned with </a:t>
            </a:r>
            <a:r>
              <a:rPr lang="en-US" dirty="0" err="1" smtClean="0"/>
              <a:t>generalisations</a:t>
            </a:r>
            <a:r>
              <a:rPr lang="en-US" dirty="0" smtClean="0"/>
              <a:t> and with the formulation of a theory </a:t>
            </a:r>
          </a:p>
          <a:p>
            <a:pPr lvl="1">
              <a:lnSpc>
                <a:spcPct val="110000"/>
              </a:lnSpc>
              <a:spcAft>
                <a:spcPts val="600"/>
              </a:spcAft>
            </a:pPr>
            <a:r>
              <a:rPr lang="en-US" dirty="0" smtClean="0"/>
              <a:t> basic research  directed towards finding information that has a broad base of applications and thus, adds to the already existing organized body of scientific knowledge.</a:t>
            </a:r>
          </a:p>
          <a:p>
            <a:pPr lvl="2">
              <a:lnSpc>
                <a:spcPct val="110000"/>
              </a:lnSpc>
              <a:spcAft>
                <a:spcPts val="600"/>
              </a:spcAft>
            </a:pPr>
            <a:r>
              <a:rPr lang="en-US" dirty="0" smtClean="0"/>
              <a:t>Example-Research relating to pure mathematics, or research studies carried on with a view to make </a:t>
            </a:r>
            <a:r>
              <a:rPr lang="en-US" dirty="0" err="1" smtClean="0"/>
              <a:t>generalisations</a:t>
            </a:r>
            <a:r>
              <a:rPr lang="en-US" dirty="0" smtClean="0"/>
              <a:t> about human </a:t>
            </a:r>
            <a:r>
              <a:rPr lang="en-US" dirty="0" err="1" smtClean="0"/>
              <a:t>behaviour</a:t>
            </a: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990600"/>
          </a:xfrm>
        </p:spPr>
        <p:txBody>
          <a:bodyPr>
            <a:noAutofit/>
          </a:bodyPr>
          <a:lstStyle/>
          <a:p>
            <a:r>
              <a:rPr lang="en-US" sz="3600" dirty="0" smtClean="0"/>
              <a:t>Types of Research:</a:t>
            </a:r>
            <a:r>
              <a:rPr lang="en-US" sz="3600" i="1" dirty="0" smtClean="0"/>
              <a:t> Quantitative vs. Qualitative</a:t>
            </a:r>
            <a:endParaRPr lang="en-US" sz="3600" dirty="0"/>
          </a:p>
        </p:txBody>
      </p:sp>
      <p:sp>
        <p:nvSpPr>
          <p:cNvPr id="3" name="Slide Number Placeholder 2"/>
          <p:cNvSpPr>
            <a:spLocks noGrp="1"/>
          </p:cNvSpPr>
          <p:nvPr>
            <p:ph type="sldNum" sz="quarter" idx="12"/>
          </p:nvPr>
        </p:nvSpPr>
        <p:spPr/>
        <p:txBody>
          <a:bodyPr>
            <a:normAutofit fontScale="85000" lnSpcReduction="20000"/>
          </a:bodyPr>
          <a:lstStyle/>
          <a:p>
            <a:fld id="{4D77CA61-E98F-4FC9-99D7-23EC3546C9B5}" type="slidenum">
              <a:rPr lang="en-US" smtClean="0"/>
              <a:pPr/>
              <a:t>17</a:t>
            </a:fld>
            <a:endParaRPr lang="en-US"/>
          </a:p>
        </p:txBody>
      </p:sp>
      <p:sp>
        <p:nvSpPr>
          <p:cNvPr id="4" name="Content Placeholder 3"/>
          <p:cNvSpPr>
            <a:spLocks noGrp="1"/>
          </p:cNvSpPr>
          <p:nvPr>
            <p:ph sz="quarter" idx="1"/>
          </p:nvPr>
        </p:nvSpPr>
        <p:spPr/>
        <p:txBody>
          <a:bodyPr/>
          <a:lstStyle/>
          <a:p>
            <a:pPr>
              <a:spcAft>
                <a:spcPts val="600"/>
              </a:spcAft>
            </a:pPr>
            <a:r>
              <a:rPr lang="en-US" dirty="0" smtClean="0"/>
              <a:t>Quantitative research is based on the measurement of quantity or amount. </a:t>
            </a:r>
          </a:p>
          <a:p>
            <a:pPr lvl="1">
              <a:spcAft>
                <a:spcPts val="600"/>
              </a:spcAft>
            </a:pPr>
            <a:r>
              <a:rPr lang="en-US" dirty="0" smtClean="0"/>
              <a:t>It is applicable to phenomena that can be expressed in terms of quantity</a:t>
            </a:r>
          </a:p>
          <a:p>
            <a:pPr>
              <a:spcAft>
                <a:spcPts val="600"/>
              </a:spcAft>
            </a:pPr>
            <a:r>
              <a:rPr lang="en-US" dirty="0" smtClean="0"/>
              <a:t>Qualitative research, on the other hand, is concerned with qualitative phenomenon</a:t>
            </a:r>
          </a:p>
          <a:p>
            <a:pPr lvl="1">
              <a:spcAft>
                <a:spcPts val="600"/>
              </a:spcAft>
            </a:pPr>
            <a:r>
              <a:rPr lang="en-US" dirty="0" smtClean="0"/>
              <a:t>For instance, when we are interested in investigating the reasons for human </a:t>
            </a:r>
            <a:r>
              <a:rPr lang="en-US" dirty="0" err="1" smtClean="0"/>
              <a:t>behaviour</a:t>
            </a:r>
            <a:r>
              <a:rPr lang="en-US" dirty="0" smtClean="0"/>
              <a:t>, seeking underlying motives and desires, attitude or opinions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normAutofit fontScale="90000"/>
          </a:bodyPr>
          <a:lstStyle/>
          <a:p>
            <a:r>
              <a:rPr lang="en-US" dirty="0" smtClean="0"/>
              <a:t> </a:t>
            </a:r>
            <a:r>
              <a:rPr lang="en-US" sz="4000" dirty="0" smtClean="0"/>
              <a:t>Types of Research:</a:t>
            </a:r>
            <a:r>
              <a:rPr lang="en-US" sz="4000" i="1" dirty="0" smtClean="0"/>
              <a:t> Conceptual vs. Empirical:</a:t>
            </a:r>
            <a:endParaRPr lang="en-US" sz="4000" dirty="0"/>
          </a:p>
        </p:txBody>
      </p:sp>
      <p:sp>
        <p:nvSpPr>
          <p:cNvPr id="3" name="Slide Number Placeholder 2"/>
          <p:cNvSpPr>
            <a:spLocks noGrp="1"/>
          </p:cNvSpPr>
          <p:nvPr>
            <p:ph type="sldNum" sz="quarter" idx="12"/>
          </p:nvPr>
        </p:nvSpPr>
        <p:spPr/>
        <p:txBody>
          <a:bodyPr>
            <a:normAutofit fontScale="85000" lnSpcReduction="20000"/>
          </a:bodyPr>
          <a:lstStyle/>
          <a:p>
            <a:fld id="{4D77CA61-E98F-4FC9-99D7-23EC3546C9B5}" type="slidenum">
              <a:rPr lang="en-US" smtClean="0"/>
              <a:pPr/>
              <a:t>18</a:t>
            </a:fld>
            <a:endParaRPr lang="en-US"/>
          </a:p>
        </p:txBody>
      </p:sp>
      <p:sp>
        <p:nvSpPr>
          <p:cNvPr id="4" name="Content Placeholder 3"/>
          <p:cNvSpPr>
            <a:spLocks noGrp="1"/>
          </p:cNvSpPr>
          <p:nvPr>
            <p:ph sz="quarter" idx="1"/>
          </p:nvPr>
        </p:nvSpPr>
        <p:spPr>
          <a:xfrm>
            <a:off x="612648" y="1600200"/>
            <a:ext cx="8302752" cy="4876800"/>
          </a:xfrm>
        </p:spPr>
        <p:txBody>
          <a:bodyPr/>
          <a:lstStyle/>
          <a:p>
            <a:r>
              <a:rPr lang="en-US" dirty="0" smtClean="0"/>
              <a:t>Conceptual research is that related to some abstract idea(s) or theory. It is generally used by philosophers and thinkers to develop new concepts or to reinterpret existing ones</a:t>
            </a:r>
          </a:p>
          <a:p>
            <a:r>
              <a:rPr lang="en-US" dirty="0" smtClean="0"/>
              <a:t>Empirical research relies on experience or observation - is data-based research, coming up with conclusions which are capable of being verified by observation or experiment</a:t>
            </a:r>
          </a:p>
          <a:p>
            <a:pPr lvl="1"/>
            <a:r>
              <a:rPr lang="en-US" dirty="0" smtClean="0"/>
              <a:t>appropriate when proof is sought that certain variables affect other variables in some way.</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smtClean="0"/>
              <a:t>Other</a:t>
            </a:r>
            <a:r>
              <a:rPr lang="en-US" i="1" dirty="0" smtClean="0"/>
              <a:t> </a:t>
            </a:r>
            <a:r>
              <a:rPr lang="en-US" sz="3600" i="1" dirty="0" smtClean="0"/>
              <a:t>types of research</a:t>
            </a:r>
            <a:endParaRPr lang="en-US" sz="3600" dirty="0"/>
          </a:p>
        </p:txBody>
      </p:sp>
      <p:sp>
        <p:nvSpPr>
          <p:cNvPr id="3" name="Slide Number Placeholder 2"/>
          <p:cNvSpPr>
            <a:spLocks noGrp="1"/>
          </p:cNvSpPr>
          <p:nvPr>
            <p:ph type="sldNum" sz="quarter" idx="12"/>
          </p:nvPr>
        </p:nvSpPr>
        <p:spPr/>
        <p:txBody>
          <a:bodyPr>
            <a:normAutofit fontScale="85000" lnSpcReduction="20000"/>
          </a:bodyPr>
          <a:lstStyle/>
          <a:p>
            <a:fld id="{4D77CA61-E98F-4FC9-99D7-23EC3546C9B5}" type="slidenum">
              <a:rPr lang="en-US" smtClean="0"/>
              <a:pPr/>
              <a:t>19</a:t>
            </a:fld>
            <a:endParaRPr lang="en-US"/>
          </a:p>
        </p:txBody>
      </p:sp>
      <p:sp>
        <p:nvSpPr>
          <p:cNvPr id="4" name="Content Placeholder 3"/>
          <p:cNvSpPr>
            <a:spLocks noGrp="1"/>
          </p:cNvSpPr>
          <p:nvPr>
            <p:ph sz="quarter" idx="1"/>
          </p:nvPr>
        </p:nvSpPr>
        <p:spPr>
          <a:xfrm>
            <a:off x="612648" y="1600200"/>
            <a:ext cx="8153400" cy="4876800"/>
          </a:xfrm>
        </p:spPr>
        <p:txBody>
          <a:bodyPr>
            <a:normAutofit fontScale="92500" lnSpcReduction="20000"/>
          </a:bodyPr>
          <a:lstStyle/>
          <a:p>
            <a:r>
              <a:rPr lang="en-US" i="1" dirty="0" smtClean="0"/>
              <a:t>one-time research or longitudinal research </a:t>
            </a:r>
            <a:r>
              <a:rPr lang="en-US" dirty="0" smtClean="0"/>
              <a:t>– based on time period over which its carried out</a:t>
            </a:r>
          </a:p>
          <a:p>
            <a:r>
              <a:rPr lang="en-US" i="1" dirty="0" smtClean="0"/>
              <a:t>field-setting research or laboratory research or simulation research – </a:t>
            </a:r>
            <a:r>
              <a:rPr lang="en-US" dirty="0" smtClean="0"/>
              <a:t>based on environment in which its carried out</a:t>
            </a:r>
          </a:p>
          <a:p>
            <a:r>
              <a:rPr lang="en-US" i="1" dirty="0" smtClean="0"/>
              <a:t>Exploratory </a:t>
            </a:r>
            <a:r>
              <a:rPr lang="en-US" dirty="0" smtClean="0"/>
              <a:t>or formalized- The objective of exploratory research is the development of hypotheses rather than their testing, whereas formalized research studies are those with substantial structure and with specific hypotheses to be tested</a:t>
            </a:r>
          </a:p>
          <a:p>
            <a:r>
              <a:rPr lang="en-US" i="1" dirty="0" smtClean="0"/>
              <a:t>Historical research</a:t>
            </a:r>
          </a:p>
          <a:p>
            <a:r>
              <a:rPr lang="en-US" i="1" dirty="0" smtClean="0"/>
              <a:t>Conclusion-oriented research</a:t>
            </a:r>
          </a:p>
          <a:p>
            <a:r>
              <a:rPr lang="en-US" i="1" dirty="0" smtClean="0"/>
              <a:t>Decision-oriented research</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Purpose of the course: 	</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4D77CA61-E98F-4FC9-99D7-23EC3546C9B5}" type="slidenum">
              <a:rPr lang="en-US" smtClean="0"/>
              <a:pPr/>
              <a:t>2</a:t>
            </a:fld>
            <a:endParaRPr lang="en-US"/>
          </a:p>
        </p:txBody>
      </p:sp>
      <p:sp>
        <p:nvSpPr>
          <p:cNvPr id="5" name="Content Placeholder 4"/>
          <p:cNvSpPr>
            <a:spLocks noGrp="1"/>
          </p:cNvSpPr>
          <p:nvPr>
            <p:ph sz="quarter" idx="1"/>
          </p:nvPr>
        </p:nvSpPr>
        <p:spPr/>
        <p:txBody>
          <a:bodyPr/>
          <a:lstStyle/>
          <a:p>
            <a:r>
              <a:rPr lang="en-US" dirty="0" smtClean="0"/>
              <a:t>To impart necessary skills required for preparing a well-constructed research proposal and applying the basic principles of computing and IT research.</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Approaches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4D77CA61-E98F-4FC9-99D7-23EC3546C9B5}" type="slidenum">
              <a:rPr lang="en-US" smtClean="0"/>
              <a:pPr/>
              <a:t>20</a:t>
            </a:fld>
            <a:endParaRPr lang="en-US"/>
          </a:p>
        </p:txBody>
      </p:sp>
      <p:sp>
        <p:nvSpPr>
          <p:cNvPr id="4" name="Content Placeholder 3"/>
          <p:cNvSpPr>
            <a:spLocks noGrp="1"/>
          </p:cNvSpPr>
          <p:nvPr>
            <p:ph sz="quarter" idx="1"/>
          </p:nvPr>
        </p:nvSpPr>
        <p:spPr>
          <a:xfrm>
            <a:off x="612648" y="1600200"/>
            <a:ext cx="8226552" cy="5029200"/>
          </a:xfrm>
        </p:spPr>
        <p:txBody>
          <a:bodyPr>
            <a:normAutofit fontScale="77500" lnSpcReduction="20000"/>
          </a:bodyPr>
          <a:lstStyle/>
          <a:p>
            <a:pPr>
              <a:buNone/>
            </a:pPr>
            <a:r>
              <a:rPr lang="en-US" i="1" dirty="0" smtClean="0"/>
              <a:t>quantitative approach </a:t>
            </a:r>
          </a:p>
          <a:p>
            <a:r>
              <a:rPr lang="en-US" dirty="0" smtClean="0"/>
              <a:t>involves the generation of data in quantitative form which can be subjected to rigorous quantitative analysis in a formal and rigid fashion. </a:t>
            </a:r>
            <a:r>
              <a:rPr lang="en-US" i="1" dirty="0" smtClean="0"/>
              <a:t>Further subdivided into:</a:t>
            </a:r>
          </a:p>
          <a:p>
            <a:pPr lvl="1"/>
            <a:r>
              <a:rPr lang="en-US" i="1" dirty="0" smtClean="0"/>
              <a:t>Inferential - </a:t>
            </a:r>
            <a:r>
              <a:rPr lang="en-US" dirty="0" smtClean="0"/>
              <a:t>form a data base from which to infer characteristics or relationships of population</a:t>
            </a:r>
            <a:endParaRPr lang="en-US" i="1" dirty="0" smtClean="0"/>
          </a:p>
          <a:p>
            <a:pPr lvl="1"/>
            <a:r>
              <a:rPr lang="en-US" i="1" dirty="0" smtClean="0"/>
              <a:t>Experimental -  </a:t>
            </a:r>
            <a:r>
              <a:rPr lang="en-US" dirty="0" smtClean="0"/>
              <a:t>much greater control over the research environment - some variables are manipulated to observe their effect on other variables.</a:t>
            </a:r>
            <a:endParaRPr lang="en-US" i="1" dirty="0" smtClean="0"/>
          </a:p>
          <a:p>
            <a:pPr lvl="1"/>
            <a:r>
              <a:rPr lang="en-US" i="1" dirty="0" smtClean="0"/>
              <a:t>Simulation - </a:t>
            </a:r>
            <a:r>
              <a:rPr lang="en-US" dirty="0" smtClean="0"/>
              <a:t>involves the construction of an artificial environment within which relevant information and data can be generated</a:t>
            </a:r>
            <a:endParaRPr lang="en-US" i="1" dirty="0" smtClean="0"/>
          </a:p>
          <a:p>
            <a:pPr>
              <a:buNone/>
            </a:pPr>
            <a:r>
              <a:rPr lang="en-US" i="1" dirty="0" smtClean="0"/>
              <a:t>qualitative approach </a:t>
            </a:r>
          </a:p>
          <a:p>
            <a:pPr lvl="1"/>
            <a:r>
              <a:rPr lang="en-US" dirty="0" smtClean="0"/>
              <a:t>concerned with subjective assessment of attitudes, opinions and </a:t>
            </a:r>
            <a:r>
              <a:rPr lang="en-US" dirty="0" err="1" smtClean="0"/>
              <a:t>behaviour</a:t>
            </a:r>
            <a:r>
              <a:rPr lang="en-US" dirty="0" smtClean="0"/>
              <a:t>. </a:t>
            </a:r>
          </a:p>
          <a:p>
            <a:pPr lvl="1"/>
            <a:r>
              <a:rPr lang="en-US" dirty="0" smtClean="0"/>
              <a:t>Research in such a situation is a function of researcher’s insights and impressions</a:t>
            </a:r>
            <a:endParaRPr lang="en-US" i="1"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Scientific methods</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21</a:t>
            </a:fld>
            <a:endParaRPr lang="en-US"/>
          </a:p>
        </p:txBody>
      </p:sp>
      <p:sp>
        <p:nvSpPr>
          <p:cNvPr id="4" name="Content Placeholder 3"/>
          <p:cNvSpPr>
            <a:spLocks noGrp="1"/>
          </p:cNvSpPr>
          <p:nvPr>
            <p:ph sz="quarter" idx="1"/>
          </p:nvPr>
        </p:nvSpPr>
        <p:spPr/>
        <p:txBody>
          <a:bodyPr/>
          <a:lstStyle/>
          <a:p>
            <a:r>
              <a:rPr lang="en-GB" dirty="0" smtClean="0"/>
              <a:t>“</a:t>
            </a:r>
            <a:r>
              <a:rPr lang="en-GB" dirty="0" err="1" smtClean="0"/>
              <a:t>Methodos</a:t>
            </a:r>
            <a:r>
              <a:rPr lang="en-GB" dirty="0" smtClean="0"/>
              <a:t>” means way</a:t>
            </a:r>
          </a:p>
          <a:p>
            <a:r>
              <a:rPr lang="en-GB" dirty="0" smtClean="0"/>
              <a:t>Methodology is the discipline of scientific procedures</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a:bodyPr>
          <a:lstStyle/>
          <a:p>
            <a:r>
              <a:rPr lang="en-GB" dirty="0" smtClean="0"/>
              <a:t>What is methodology?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22</a:t>
            </a:fld>
            <a:endParaRPr lang="en-US"/>
          </a:p>
        </p:txBody>
      </p:sp>
      <p:sp>
        <p:nvSpPr>
          <p:cNvPr id="2" name="Content Placeholder 1"/>
          <p:cNvSpPr>
            <a:spLocks noGrp="1"/>
          </p:cNvSpPr>
          <p:nvPr>
            <p:ph sz="quarter" idx="1"/>
          </p:nvPr>
        </p:nvSpPr>
        <p:spPr/>
        <p:txBody>
          <a:bodyPr>
            <a:normAutofit fontScale="85000" lnSpcReduction="20000"/>
          </a:bodyPr>
          <a:lstStyle/>
          <a:p>
            <a:pPr algn="just">
              <a:lnSpc>
                <a:spcPct val="150000"/>
              </a:lnSpc>
              <a:buFont typeface="Wingdings" pitchFamily="2" charset="2"/>
              <a:buChar char="q"/>
            </a:pPr>
            <a:r>
              <a:rPr lang="en-GB" dirty="0" smtClean="0">
                <a:latin typeface="Times New Roman" pitchFamily="18" charset="0"/>
                <a:cs typeface="Times New Roman" pitchFamily="18" charset="0"/>
              </a:rPr>
              <a:t>A formalized approach to conduct research</a:t>
            </a:r>
          </a:p>
          <a:p>
            <a:pPr lvl="1" algn="just">
              <a:lnSpc>
                <a:spcPct val="150000"/>
              </a:lnSpc>
              <a:buFont typeface="Wingdings" pitchFamily="2" charset="2"/>
              <a:buChar char="q"/>
            </a:pPr>
            <a:r>
              <a:rPr lang="en-GB" dirty="0" smtClean="0">
                <a:latin typeface="Times New Roman" pitchFamily="18" charset="0"/>
                <a:cs typeface="Times New Roman" pitchFamily="18" charset="0"/>
              </a:rPr>
              <a:t>A series of steps and deliverables</a:t>
            </a:r>
          </a:p>
          <a:p>
            <a:pPr algn="just">
              <a:lnSpc>
                <a:spcPct val="150000"/>
              </a:lnSpc>
              <a:buFont typeface="Wingdings" pitchFamily="2" charset="2"/>
              <a:buChar char="q"/>
            </a:pPr>
            <a:r>
              <a:rPr lang="en-US" dirty="0" smtClean="0">
                <a:latin typeface="Times New Roman" pitchFamily="18" charset="0"/>
                <a:cs typeface="Times New Roman" pitchFamily="18" charset="0"/>
              </a:rPr>
              <a:t>A way to systematically solve the research problem.</a:t>
            </a:r>
            <a:endParaRPr lang="en-GB" dirty="0" smtClean="0">
              <a:latin typeface="Times New Roman" pitchFamily="18" charset="0"/>
              <a:cs typeface="Times New Roman" pitchFamily="18" charset="0"/>
            </a:endParaRPr>
          </a:p>
          <a:p>
            <a:pPr algn="just">
              <a:lnSpc>
                <a:spcPct val="150000"/>
              </a:lnSpc>
              <a:buFont typeface="Wingdings" pitchFamily="2" charset="2"/>
              <a:buChar char="q"/>
            </a:pPr>
            <a:r>
              <a:rPr lang="en-GB" dirty="0" smtClean="0">
                <a:latin typeface="Times New Roman" pitchFamily="18" charset="0"/>
                <a:cs typeface="Times New Roman" pitchFamily="18" charset="0"/>
              </a:rPr>
              <a:t>Research methodology in computer science/Information System/Information Technology</a:t>
            </a:r>
          </a:p>
          <a:p>
            <a:pPr algn="just">
              <a:lnSpc>
                <a:spcPct val="150000"/>
              </a:lnSpc>
              <a:buNone/>
            </a:pPr>
            <a:r>
              <a:rPr lang="en-GB" dirty="0" smtClean="0">
                <a:latin typeface="Times New Roman" pitchFamily="18" charset="0"/>
                <a:cs typeface="Times New Roman" pitchFamily="18" charset="0"/>
              </a:rPr>
              <a:t>“ A collection of methods, procedures, techniques, tools and documentation aids which help the researcher in their efforts to conduct a research in the field of CS/IS/IT”.</a:t>
            </a:r>
          </a:p>
          <a:p>
            <a:pPr algn="just">
              <a:lnSpc>
                <a:spcPct val="150000"/>
              </a:lnSpc>
              <a:buNone/>
            </a:pP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r>
              <a:rPr lang="en-GB" dirty="0" smtClean="0"/>
              <a:t>Research Methodology Vs. Research Method</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23</a:t>
            </a:fld>
            <a:endParaRPr lang="en-US"/>
          </a:p>
        </p:txBody>
      </p:sp>
      <p:sp>
        <p:nvSpPr>
          <p:cNvPr id="2" name="Content Placeholder 1"/>
          <p:cNvSpPr>
            <a:spLocks noGrp="1"/>
          </p:cNvSpPr>
          <p:nvPr>
            <p:ph sz="quarter" idx="1"/>
          </p:nvPr>
        </p:nvSpPr>
        <p:spPr/>
        <p:txBody>
          <a:bodyPr>
            <a:normAutofit lnSpcReduction="10000"/>
          </a:bodyPr>
          <a:lstStyle/>
          <a:p>
            <a:pPr>
              <a:lnSpc>
                <a:spcPct val="150000"/>
              </a:lnSpc>
            </a:pPr>
            <a:r>
              <a:rPr lang="en-GB" b="1" i="1" dirty="0" smtClean="0">
                <a:latin typeface="Times New Roman" pitchFamily="18" charset="0"/>
                <a:cs typeface="Times New Roman" pitchFamily="18" charset="0"/>
              </a:rPr>
              <a:t>Research methodology:</a:t>
            </a:r>
          </a:p>
          <a:p>
            <a:pPr lvl="1">
              <a:lnSpc>
                <a:spcPct val="150000"/>
              </a:lnSpc>
            </a:pPr>
            <a:r>
              <a:rPr lang="en-GB" dirty="0" smtClean="0">
                <a:latin typeface="Times New Roman" pitchFamily="18" charset="0"/>
                <a:cs typeface="Times New Roman" pitchFamily="18" charset="0"/>
              </a:rPr>
              <a:t>conceptual frameworks and assumptions used to inform research</a:t>
            </a:r>
          </a:p>
          <a:p>
            <a:pPr lvl="1">
              <a:lnSpc>
                <a:spcPct val="150000"/>
              </a:lnSpc>
            </a:pPr>
            <a:r>
              <a:rPr lang="en-GB" dirty="0" smtClean="0">
                <a:latin typeface="Times New Roman" pitchFamily="18" charset="0"/>
                <a:cs typeface="Times New Roman" pitchFamily="18" charset="0"/>
              </a:rPr>
              <a:t>Elaboration of research method</a:t>
            </a:r>
          </a:p>
          <a:p>
            <a:pPr>
              <a:lnSpc>
                <a:spcPct val="150000"/>
              </a:lnSpc>
              <a:buFont typeface="Wingdings" pitchFamily="2" charset="2"/>
              <a:buChar char="q"/>
            </a:pPr>
            <a:r>
              <a:rPr lang="en-GB" b="1" i="1" dirty="0" smtClean="0">
                <a:latin typeface="Times New Roman" pitchFamily="18" charset="0"/>
                <a:cs typeface="Times New Roman" pitchFamily="18" charset="0"/>
              </a:rPr>
              <a:t>Research method:</a:t>
            </a:r>
          </a:p>
          <a:p>
            <a:pPr lvl="1">
              <a:lnSpc>
                <a:spcPct val="150000"/>
              </a:lnSpc>
            </a:pPr>
            <a:r>
              <a:rPr lang="en-GB" dirty="0" smtClean="0">
                <a:latin typeface="Times New Roman" pitchFamily="18" charset="0"/>
                <a:cs typeface="Times New Roman" pitchFamily="18" charset="0"/>
              </a:rPr>
              <a:t>Research technique or procedure used to gather and analyses data</a:t>
            </a: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Research methodology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24</a:t>
            </a:fld>
            <a:endParaRPr lang="en-US"/>
          </a:p>
        </p:txBody>
      </p:sp>
      <p:sp>
        <p:nvSpPr>
          <p:cNvPr id="2" name="Content Placeholder 1"/>
          <p:cNvSpPr>
            <a:spLocks noGrp="1"/>
          </p:cNvSpPr>
          <p:nvPr>
            <p:ph sz="quarter" idx="1"/>
          </p:nvPr>
        </p:nvSpPr>
        <p:spPr/>
        <p:txBody>
          <a:bodyPr>
            <a:normAutofit fontScale="85000" lnSpcReduction="20000"/>
          </a:bodyPr>
          <a:lstStyle/>
          <a:p>
            <a:r>
              <a:rPr lang="en-US" dirty="0" smtClean="0"/>
              <a:t>A research methodology has many dimensions and research methods do constitute a part of the research methodology</a:t>
            </a:r>
            <a:endParaRPr lang="en-GB" dirty="0" smtClean="0"/>
          </a:p>
          <a:p>
            <a:pPr>
              <a:lnSpc>
                <a:spcPct val="110000"/>
              </a:lnSpc>
              <a:spcAft>
                <a:spcPts val="600"/>
              </a:spcAft>
              <a:buFont typeface="Courier New" pitchFamily="49" charset="0"/>
              <a:buChar char="o"/>
            </a:pPr>
            <a:r>
              <a:rPr lang="en-GB" dirty="0" smtClean="0"/>
              <a:t>Research methodology will consist of phases, sub-phases, which will guide the researchers in their choice of methods, techniques, procedures, tools, etc., that might be appropriate at each stage of the research and also help them plan, manage, control and evaluate the progress of research.</a:t>
            </a:r>
          </a:p>
          <a:p>
            <a:pPr>
              <a:lnSpc>
                <a:spcPct val="110000"/>
              </a:lnSpc>
              <a:spcAft>
                <a:spcPts val="600"/>
              </a:spcAft>
              <a:buFont typeface="Courier New" pitchFamily="49" charset="0"/>
              <a:buChar char="o"/>
            </a:pPr>
            <a:r>
              <a:rPr lang="en-GB" dirty="0" smtClean="0"/>
              <a:t>A research methodology represents a way to develop research systematically.</a:t>
            </a:r>
          </a:p>
          <a:p>
            <a:pPr>
              <a:lnSpc>
                <a:spcPct val="110000"/>
              </a:lnSpc>
              <a:spcAft>
                <a:spcPts val="600"/>
              </a:spcAft>
              <a:buFont typeface="Courier New" pitchFamily="49" charset="0"/>
              <a:buChar char="o"/>
            </a:pPr>
            <a:r>
              <a:rPr lang="en-GB" dirty="0" smtClean="0"/>
              <a:t>A research methodology represents a way to do scientific inquiry.</a:t>
            </a:r>
          </a:p>
          <a:p>
            <a:pPr>
              <a:lnSpc>
                <a:spcPct val="110000"/>
              </a:lnSpc>
              <a:spcAft>
                <a:spcPts val="600"/>
              </a:spcAft>
              <a:buFont typeface="Courier New" pitchFamily="49" charset="0"/>
              <a:buChar char="o"/>
            </a:pPr>
            <a:endParaRPr lang="en-GB" dirty="0" smtClean="0"/>
          </a:p>
          <a:p>
            <a:pPr>
              <a:buFont typeface="Courier New" pitchFamily="49" charset="0"/>
              <a:buChar char="o"/>
            </a:pP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a:bodyPr>
          <a:lstStyle/>
          <a:p>
            <a:r>
              <a:rPr lang="en-GB" dirty="0" smtClean="0"/>
              <a:t>How to start a research</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25</a:t>
            </a:fld>
            <a:endParaRPr lang="en-US"/>
          </a:p>
        </p:txBody>
      </p:sp>
      <p:sp>
        <p:nvSpPr>
          <p:cNvPr id="2" name="Content Placeholder 1"/>
          <p:cNvSpPr>
            <a:spLocks noGrp="1"/>
          </p:cNvSpPr>
          <p:nvPr>
            <p:ph sz="quarter" idx="1"/>
          </p:nvPr>
        </p:nvSpPr>
        <p:spPr/>
        <p:txBody>
          <a:bodyPr>
            <a:normAutofit fontScale="77500" lnSpcReduction="20000"/>
          </a:bodyPr>
          <a:lstStyle/>
          <a:p>
            <a:pPr algn="just">
              <a:lnSpc>
                <a:spcPct val="150000"/>
              </a:lnSpc>
            </a:pPr>
            <a:r>
              <a:rPr lang="en-GB" dirty="0" smtClean="0">
                <a:latin typeface="Times New Roman" pitchFamily="18" charset="0"/>
                <a:cs typeface="Times New Roman" pitchFamily="18" charset="0"/>
              </a:rPr>
              <a:t>Determine a well defined problem:</a:t>
            </a:r>
          </a:p>
          <a:p>
            <a:pPr lvl="1" algn="just">
              <a:lnSpc>
                <a:spcPct val="150000"/>
              </a:lnSpc>
            </a:pPr>
            <a:r>
              <a:rPr lang="en-GB" dirty="0" smtClean="0">
                <a:latin typeface="Times New Roman" pitchFamily="18" charset="0"/>
                <a:cs typeface="Times New Roman" pitchFamily="18" charset="0"/>
              </a:rPr>
              <a:t>Understanding about something</a:t>
            </a:r>
          </a:p>
          <a:p>
            <a:pPr lvl="2" algn="just">
              <a:lnSpc>
                <a:spcPct val="150000"/>
              </a:lnSpc>
            </a:pPr>
            <a:r>
              <a:rPr lang="en-GB" b="1" i="1" dirty="0" smtClean="0">
                <a:latin typeface="Times New Roman" pitchFamily="18" charset="0"/>
                <a:cs typeface="Times New Roman" pitchFamily="18" charset="0"/>
              </a:rPr>
              <a:t>Science approach: </a:t>
            </a:r>
            <a:r>
              <a:rPr lang="en-GB" dirty="0" smtClean="0">
                <a:latin typeface="Times New Roman" pitchFamily="18" charset="0"/>
                <a:cs typeface="Times New Roman" pitchFamily="18" charset="0"/>
              </a:rPr>
              <a:t>phenomena, theory, hypothesis, experiment.</a:t>
            </a:r>
          </a:p>
          <a:p>
            <a:pPr lvl="1" algn="just">
              <a:lnSpc>
                <a:spcPct val="150000"/>
              </a:lnSpc>
            </a:pPr>
            <a:r>
              <a:rPr lang="en-GB" dirty="0" smtClean="0">
                <a:latin typeface="Times New Roman" pitchFamily="18" charset="0"/>
                <a:cs typeface="Times New Roman" pitchFamily="18" charset="0"/>
              </a:rPr>
              <a:t>Constructing product</a:t>
            </a:r>
          </a:p>
          <a:p>
            <a:pPr lvl="2" algn="just">
              <a:lnSpc>
                <a:spcPct val="150000"/>
              </a:lnSpc>
            </a:pPr>
            <a:r>
              <a:rPr lang="en-GB" b="1" i="1" dirty="0" smtClean="0">
                <a:latin typeface="Times New Roman" pitchFamily="18" charset="0"/>
                <a:cs typeface="Times New Roman" pitchFamily="18" charset="0"/>
              </a:rPr>
              <a:t>Engineering approach: </a:t>
            </a:r>
            <a:r>
              <a:rPr lang="en-GB" dirty="0" smtClean="0">
                <a:latin typeface="Times New Roman" pitchFamily="18" charset="0"/>
                <a:cs typeface="Times New Roman" pitchFamily="18" charset="0"/>
              </a:rPr>
              <a:t>build a system that performs a (unique) task, experiment, convergence results (stable)..</a:t>
            </a:r>
          </a:p>
          <a:p>
            <a:pPr algn="just">
              <a:lnSpc>
                <a:spcPct val="150000"/>
              </a:lnSpc>
            </a:pPr>
            <a:r>
              <a:rPr lang="en-GB" sz="2800" dirty="0" smtClean="0">
                <a:latin typeface="Times New Roman" pitchFamily="18" charset="0"/>
                <a:cs typeface="Times New Roman" pitchFamily="18" charset="0"/>
              </a:rPr>
              <a:t>Follow the steps in the research methodology</a:t>
            </a:r>
          </a:p>
          <a:p>
            <a:pPr algn="just">
              <a:lnSpc>
                <a:spcPct val="150000"/>
              </a:lnSpc>
            </a:pPr>
            <a:r>
              <a:rPr lang="en-GB" dirty="0" smtClean="0">
                <a:latin typeface="Times New Roman" pitchFamily="18" charset="0"/>
                <a:cs typeface="Times New Roman" pitchFamily="18" charset="0"/>
              </a:rPr>
              <a:t>Research results: knowledge, algorithm, methods, products(system), model, etc… </a:t>
            </a: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81000" y="1219200"/>
            <a:ext cx="6324600"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smtClean="0"/>
              <a:t>Problem Formulation</a:t>
            </a:r>
            <a:endParaRPr lang="en-GB" dirty="0"/>
          </a:p>
        </p:txBody>
      </p:sp>
      <p:sp>
        <p:nvSpPr>
          <p:cNvPr id="4" name="Title 3"/>
          <p:cNvSpPr>
            <a:spLocks noGrp="1"/>
          </p:cNvSpPr>
          <p:nvPr>
            <p:ph type="title"/>
          </p:nvPr>
        </p:nvSpPr>
        <p:spPr/>
        <p:txBody>
          <a:bodyPr/>
          <a:lstStyle/>
          <a:p>
            <a:r>
              <a:rPr lang="en-GB" dirty="0" smtClean="0">
                <a:latin typeface="Times New Roman" pitchFamily="18" charset="0"/>
                <a:cs typeface="Times New Roman" pitchFamily="18" charset="0"/>
              </a:rPr>
              <a:t>Problem Formulation</a:t>
            </a:r>
            <a:endParaRPr lang="en-GB"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26</a:t>
            </a:fld>
            <a:endParaRPr lang="en-US"/>
          </a:p>
        </p:txBody>
      </p:sp>
      <p:sp>
        <p:nvSpPr>
          <p:cNvPr id="2" name="Content Placeholder 1"/>
          <p:cNvSpPr>
            <a:spLocks noGrp="1"/>
          </p:cNvSpPr>
          <p:nvPr>
            <p:ph sz="quarter" idx="1"/>
          </p:nvPr>
        </p:nvSpPr>
        <p:spPr>
          <a:xfrm>
            <a:off x="612648" y="1600200"/>
            <a:ext cx="5788152" cy="4114800"/>
          </a:xfrm>
          <a:ln cmpd="sng">
            <a:solidFill>
              <a:schemeClr val="tx1"/>
            </a:solidFill>
          </a:ln>
        </p:spPr>
        <p:txBody>
          <a:bodyPr>
            <a:normAutofit fontScale="85000" lnSpcReduction="20000"/>
          </a:bodyPr>
          <a:lstStyle/>
          <a:p>
            <a:pPr>
              <a:lnSpc>
                <a:spcPct val="150000"/>
              </a:lnSpc>
              <a:buFont typeface="Wingdings" pitchFamily="2" charset="2"/>
              <a:buChar char="§"/>
            </a:pPr>
            <a:r>
              <a:rPr lang="en-GB" b="1" dirty="0" smtClean="0">
                <a:latin typeface="Times New Roman" pitchFamily="18" charset="0"/>
                <a:cs typeface="Times New Roman" pitchFamily="18" charset="0"/>
              </a:rPr>
              <a:t>Identification of research problem</a:t>
            </a:r>
          </a:p>
          <a:p>
            <a:pPr>
              <a:lnSpc>
                <a:spcPct val="150000"/>
              </a:lnSpc>
              <a:buFont typeface="Wingdings" pitchFamily="2" charset="2"/>
              <a:buChar char="§"/>
            </a:pPr>
            <a:endParaRPr lang="en-GB" b="1" dirty="0" smtClean="0">
              <a:latin typeface="Times New Roman" pitchFamily="18" charset="0"/>
              <a:cs typeface="Times New Roman" pitchFamily="18" charset="0"/>
            </a:endParaRPr>
          </a:p>
          <a:p>
            <a:pPr>
              <a:lnSpc>
                <a:spcPct val="150000"/>
              </a:lnSpc>
              <a:buFont typeface="Wingdings" pitchFamily="2" charset="2"/>
              <a:buChar char="§"/>
            </a:pPr>
            <a:r>
              <a:rPr lang="en-GB" b="1" dirty="0" smtClean="0">
                <a:latin typeface="Times New Roman" pitchFamily="18" charset="0"/>
                <a:cs typeface="Times New Roman" pitchFamily="18" charset="0"/>
              </a:rPr>
              <a:t>Identification of scope of research</a:t>
            </a:r>
          </a:p>
          <a:p>
            <a:pPr>
              <a:lnSpc>
                <a:spcPct val="150000"/>
              </a:lnSpc>
              <a:buFont typeface="Wingdings" pitchFamily="2" charset="2"/>
              <a:buChar char="§"/>
            </a:pPr>
            <a:endParaRPr lang="en-GB" b="1" dirty="0" smtClean="0">
              <a:latin typeface="Times New Roman" pitchFamily="18" charset="0"/>
              <a:cs typeface="Times New Roman" pitchFamily="18" charset="0"/>
            </a:endParaRPr>
          </a:p>
          <a:p>
            <a:pPr>
              <a:lnSpc>
                <a:spcPct val="150000"/>
              </a:lnSpc>
              <a:buFont typeface="Wingdings" pitchFamily="2" charset="2"/>
              <a:buChar char="§"/>
            </a:pPr>
            <a:r>
              <a:rPr lang="en-GB" b="1" dirty="0" smtClean="0">
                <a:latin typeface="Times New Roman" pitchFamily="18" charset="0"/>
                <a:cs typeface="Times New Roman" pitchFamily="18" charset="0"/>
              </a:rPr>
              <a:t>Identification of research questions</a:t>
            </a:r>
          </a:p>
          <a:p>
            <a:pPr>
              <a:lnSpc>
                <a:spcPct val="150000"/>
              </a:lnSpc>
              <a:buFont typeface="Wingdings" pitchFamily="2" charset="2"/>
              <a:buChar char="§"/>
            </a:pPr>
            <a:endParaRPr lang="en-GB" b="1" dirty="0" smtClean="0">
              <a:latin typeface="Times New Roman" pitchFamily="18" charset="0"/>
              <a:cs typeface="Times New Roman" pitchFamily="18" charset="0"/>
            </a:endParaRPr>
          </a:p>
          <a:p>
            <a:pPr>
              <a:lnSpc>
                <a:spcPct val="150000"/>
              </a:lnSpc>
              <a:buFont typeface="Wingdings" pitchFamily="2" charset="2"/>
              <a:buChar char="§"/>
            </a:pPr>
            <a:r>
              <a:rPr lang="en-GB" b="1" dirty="0" smtClean="0">
                <a:latin typeface="Times New Roman" pitchFamily="18" charset="0"/>
                <a:cs typeface="Times New Roman" pitchFamily="18" charset="0"/>
              </a:rPr>
              <a:t>Identification of research objectives</a:t>
            </a:r>
            <a:endParaRPr lang="en-GB" b="1" dirty="0">
              <a:latin typeface="Times New Roman" pitchFamily="18" charset="0"/>
              <a:cs typeface="Times New Roman" pitchFamily="18" charset="0"/>
            </a:endParaRPr>
          </a:p>
        </p:txBody>
      </p:sp>
      <p:sp>
        <p:nvSpPr>
          <p:cNvPr id="6" name="TextBox 5"/>
          <p:cNvSpPr txBox="1"/>
          <p:nvPr/>
        </p:nvSpPr>
        <p:spPr>
          <a:xfrm>
            <a:off x="7162800" y="2895600"/>
            <a:ext cx="1709122" cy="461665"/>
          </a:xfrm>
          <a:prstGeom prst="rect">
            <a:avLst/>
          </a:prstGeom>
          <a:noFill/>
        </p:spPr>
        <p:txBody>
          <a:bodyPr wrap="none" rtlCol="0">
            <a:spAutoFit/>
          </a:bodyPr>
          <a:lstStyle/>
          <a:p>
            <a:r>
              <a:rPr lang="en-GB" dirty="0" smtClean="0"/>
              <a:t>Hypothesis</a:t>
            </a:r>
            <a:endParaRPr lang="en-GB" dirty="0"/>
          </a:p>
        </p:txBody>
      </p:sp>
      <p:sp>
        <p:nvSpPr>
          <p:cNvPr id="7" name="Right Arrow 6"/>
          <p:cNvSpPr/>
          <p:nvPr/>
        </p:nvSpPr>
        <p:spPr>
          <a:xfrm>
            <a:off x="6400800" y="3048000"/>
            <a:ext cx="8382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Down Arrow 7"/>
          <p:cNvSpPr/>
          <p:nvPr/>
        </p:nvSpPr>
        <p:spPr>
          <a:xfrm>
            <a:off x="3124200" y="21336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3124200" y="33528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3124200" y="44958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a:bodyPr>
          <a:lstStyle/>
          <a:p>
            <a:pPr>
              <a:lnSpc>
                <a:spcPct val="150000"/>
              </a:lnSpc>
            </a:pPr>
            <a:r>
              <a:rPr lang="en-GB" sz="3600" b="1" dirty="0" smtClean="0"/>
              <a:t>Scientific Inquiry</a:t>
            </a:r>
            <a:endParaRPr lang="en-GB" sz="4000" b="1"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27</a:t>
            </a:fld>
            <a:endParaRPr lang="en-US"/>
          </a:p>
        </p:txBody>
      </p:sp>
      <p:sp>
        <p:nvSpPr>
          <p:cNvPr id="2" name="Content Placeholder 1"/>
          <p:cNvSpPr>
            <a:spLocks noGrp="1"/>
          </p:cNvSpPr>
          <p:nvPr>
            <p:ph sz="quarter" idx="1"/>
          </p:nvPr>
        </p:nvSpPr>
        <p:spPr/>
        <p:txBody>
          <a:bodyPr>
            <a:normAutofit/>
          </a:bodyPr>
          <a:lstStyle/>
          <a:p>
            <a:pPr>
              <a:lnSpc>
                <a:spcPct val="150000"/>
              </a:lnSpc>
            </a:pPr>
            <a:r>
              <a:rPr lang="en-GB" sz="3200" dirty="0" smtClean="0">
                <a:latin typeface="Times New Roman" pitchFamily="18" charset="0"/>
                <a:cs typeface="Times New Roman" pitchFamily="18" charset="0"/>
              </a:rPr>
              <a:t>What is Scientific Inquiry?</a:t>
            </a:r>
          </a:p>
          <a:p>
            <a:pPr>
              <a:lnSpc>
                <a:spcPct val="150000"/>
              </a:lnSpc>
            </a:pPr>
            <a:r>
              <a:rPr lang="en-GB" sz="3200" dirty="0" smtClean="0">
                <a:latin typeface="Times New Roman" pitchFamily="18" charset="0"/>
                <a:cs typeface="Times New Roman" pitchFamily="18" charset="0"/>
              </a:rPr>
              <a:t>Model of Scientific Inquiry</a:t>
            </a:r>
          </a:p>
          <a:p>
            <a:pPr>
              <a:lnSpc>
                <a:spcPct val="150000"/>
              </a:lnSpc>
            </a:pPr>
            <a:r>
              <a:rPr lang="en-GB" sz="3200" dirty="0" smtClean="0">
                <a:latin typeface="Times New Roman" pitchFamily="18" charset="0"/>
                <a:cs typeface="Times New Roman" pitchFamily="18" charset="0"/>
              </a:rPr>
              <a:t>Inductive and Deductive Logical Thinking</a:t>
            </a:r>
          </a:p>
          <a:p>
            <a:pPr>
              <a:lnSpc>
                <a:spcPct val="150000"/>
              </a:lnSpc>
            </a:pPr>
            <a:r>
              <a:rPr lang="en-GB" sz="3200" dirty="0" smtClean="0">
                <a:latin typeface="Times New Roman" pitchFamily="18" charset="0"/>
                <a:cs typeface="Times New Roman" pitchFamily="18" charset="0"/>
              </a:rPr>
              <a:t>Types of Research methods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pPr>
              <a:lnSpc>
                <a:spcPct val="150000"/>
              </a:lnSpc>
            </a:pPr>
            <a:r>
              <a:rPr lang="en-GB" sz="4000" b="1" dirty="0" smtClean="0"/>
              <a:t>What is Scientific Inquiry?</a:t>
            </a:r>
            <a:endParaRPr lang="en-GB" sz="4000" b="1"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28</a:t>
            </a:fld>
            <a:endParaRPr lang="en-US"/>
          </a:p>
        </p:txBody>
      </p:sp>
      <p:sp>
        <p:nvSpPr>
          <p:cNvPr id="2" name="Content Placeholder 1"/>
          <p:cNvSpPr>
            <a:spLocks noGrp="1"/>
          </p:cNvSpPr>
          <p:nvPr>
            <p:ph sz="quarter" idx="1"/>
          </p:nvPr>
        </p:nvSpPr>
        <p:spPr/>
        <p:txBody>
          <a:bodyPr>
            <a:noAutofit/>
          </a:bodyPr>
          <a:lstStyle/>
          <a:p>
            <a:pPr algn="just"/>
            <a:r>
              <a:rPr lang="en-GB" sz="2600" dirty="0" smtClean="0">
                <a:latin typeface="Times New Roman" pitchFamily="18" charset="0"/>
                <a:cs typeface="Times New Roman" pitchFamily="18" charset="0"/>
              </a:rPr>
              <a:t>Scientific Inquiry is a term that </a:t>
            </a:r>
            <a:r>
              <a:rPr lang="en-GB" sz="2600" i="1" dirty="0" smtClean="0">
                <a:latin typeface="Times New Roman" pitchFamily="18" charset="0"/>
                <a:cs typeface="Times New Roman" pitchFamily="18" charset="0"/>
              </a:rPr>
              <a:t>encompasses a variety of techniques</a:t>
            </a:r>
            <a:r>
              <a:rPr lang="en-GB" sz="2600" dirty="0" smtClean="0">
                <a:latin typeface="Times New Roman" pitchFamily="18" charset="0"/>
                <a:cs typeface="Times New Roman" pitchFamily="18" charset="0"/>
              </a:rPr>
              <a:t> that scientists use </a:t>
            </a:r>
            <a:r>
              <a:rPr lang="en-GB" sz="2600" i="1" dirty="0" smtClean="0">
                <a:latin typeface="Times New Roman" pitchFamily="18" charset="0"/>
                <a:cs typeface="Times New Roman" pitchFamily="18" charset="0"/>
              </a:rPr>
              <a:t>to explore the natural world </a:t>
            </a:r>
            <a:r>
              <a:rPr lang="en-GB" sz="2600" dirty="0" smtClean="0">
                <a:latin typeface="Times New Roman" pitchFamily="18" charset="0"/>
                <a:cs typeface="Times New Roman" pitchFamily="18" charset="0"/>
              </a:rPr>
              <a:t>and propose explanations based on the evidence they find.</a:t>
            </a:r>
          </a:p>
          <a:p>
            <a:pPr algn="just"/>
            <a:r>
              <a:rPr lang="en-GB" sz="2600" dirty="0" smtClean="0">
                <a:latin typeface="Times New Roman" pitchFamily="18" charset="0"/>
                <a:cs typeface="Times New Roman" pitchFamily="18" charset="0"/>
              </a:rPr>
              <a:t>The objective of scientific inquiry is </a:t>
            </a:r>
            <a:r>
              <a:rPr lang="en-GB" sz="2600" i="1" dirty="0" smtClean="0">
                <a:latin typeface="Times New Roman" pitchFamily="18" charset="0"/>
                <a:cs typeface="Times New Roman" pitchFamily="18" charset="0"/>
              </a:rPr>
              <a:t>to find and to characterize the patterns</a:t>
            </a:r>
            <a:r>
              <a:rPr lang="en-GB" sz="2600" dirty="0" smtClean="0">
                <a:latin typeface="Times New Roman" pitchFamily="18" charset="0"/>
                <a:cs typeface="Times New Roman" pitchFamily="18" charset="0"/>
              </a:rPr>
              <a:t> as resulted from the exploration.</a:t>
            </a:r>
          </a:p>
          <a:p>
            <a:pPr algn="just"/>
            <a:r>
              <a:rPr lang="en-GB" sz="2600" dirty="0" smtClean="0">
                <a:latin typeface="Times New Roman" pitchFamily="18" charset="0"/>
                <a:cs typeface="Times New Roman" pitchFamily="18" charset="0"/>
              </a:rPr>
              <a:t>Scientific inquiry is founded on </a:t>
            </a:r>
            <a:r>
              <a:rPr lang="en-GB" sz="2600" i="1" dirty="0" smtClean="0">
                <a:latin typeface="Times New Roman" pitchFamily="18" charset="0"/>
                <a:cs typeface="Times New Roman" pitchFamily="18" charset="0"/>
              </a:rPr>
              <a:t>experiment and observations</a:t>
            </a:r>
            <a:r>
              <a:rPr lang="en-GB" sz="2600" dirty="0" smtClean="0">
                <a:latin typeface="Times New Roman" pitchFamily="18" charset="0"/>
                <a:cs typeface="Times New Roman" pitchFamily="18" charset="0"/>
              </a:rPr>
              <a:t> as opposed to purely rational or isolated logical thought</a:t>
            </a:r>
          </a:p>
          <a:p>
            <a:pPr algn="just"/>
            <a:r>
              <a:rPr lang="en-GB" sz="2600" dirty="0" smtClean="0">
                <a:latin typeface="Times New Roman" pitchFamily="18" charset="0"/>
                <a:cs typeface="Times New Roman" pitchFamily="18" charset="0"/>
              </a:rPr>
              <a:t>Scientific inquiry can enrich our understanding of science</a:t>
            </a:r>
            <a:endParaRPr lang="en-GB"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pPr>
              <a:lnSpc>
                <a:spcPct val="150000"/>
              </a:lnSpc>
            </a:pPr>
            <a:r>
              <a:rPr lang="en-GB" sz="4000" b="1" dirty="0" smtClean="0"/>
              <a:t>Why Scientific Inquiry?</a:t>
            </a:r>
            <a:endParaRPr lang="en-GB" sz="4000" b="1"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29</a:t>
            </a:fld>
            <a:endParaRPr lang="en-US"/>
          </a:p>
        </p:txBody>
      </p:sp>
      <p:sp>
        <p:nvSpPr>
          <p:cNvPr id="2" name="Content Placeholder 1"/>
          <p:cNvSpPr>
            <a:spLocks noGrp="1"/>
          </p:cNvSpPr>
          <p:nvPr>
            <p:ph sz="quarter" idx="1"/>
          </p:nvPr>
        </p:nvSpPr>
        <p:spPr/>
        <p:txBody>
          <a:bodyPr/>
          <a:lstStyle/>
          <a:p>
            <a:pPr algn="just"/>
            <a:r>
              <a:rPr lang="en-GB" dirty="0" smtClean="0">
                <a:latin typeface="Times New Roman" pitchFamily="18" charset="0"/>
                <a:cs typeface="Times New Roman" pitchFamily="18" charset="0"/>
              </a:rPr>
              <a:t>It will make you more knowledgeable about something.</a:t>
            </a:r>
          </a:p>
          <a:p>
            <a:pPr algn="just"/>
            <a:r>
              <a:rPr lang="en-GB" dirty="0" smtClean="0">
                <a:latin typeface="Times New Roman" pitchFamily="18" charset="0"/>
                <a:cs typeface="Times New Roman" pitchFamily="18" charset="0"/>
              </a:rPr>
              <a:t>You will be able to explain about something more thoroughly</a:t>
            </a:r>
          </a:p>
          <a:p>
            <a:pPr algn="just"/>
            <a:r>
              <a:rPr lang="en-GB" dirty="0" smtClean="0">
                <a:latin typeface="Times New Roman" pitchFamily="18" charset="0"/>
                <a:cs typeface="Times New Roman" pitchFamily="18" charset="0"/>
              </a:rPr>
              <a:t>It will make you a more literate and cultured person.</a:t>
            </a:r>
          </a:p>
          <a:p>
            <a:pPr algn="just"/>
            <a:r>
              <a:rPr lang="en-GB" dirty="0" smtClean="0">
                <a:latin typeface="Times New Roman" pitchFamily="18" charset="0"/>
                <a:cs typeface="Times New Roman" pitchFamily="18" charset="0"/>
              </a:rPr>
              <a:t>It will provide you more ideas</a:t>
            </a:r>
          </a:p>
          <a:p>
            <a:pPr algn="just"/>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Course description</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4D77CA61-E98F-4FC9-99D7-23EC3546C9B5}" type="slidenum">
              <a:rPr lang="en-US" smtClean="0"/>
              <a:pPr/>
              <a:t>3</a:t>
            </a:fld>
            <a:endParaRPr lang="en-US"/>
          </a:p>
        </p:txBody>
      </p:sp>
      <p:sp>
        <p:nvSpPr>
          <p:cNvPr id="5" name="Content Placeholder 4"/>
          <p:cNvSpPr>
            <a:spLocks noGrp="1"/>
          </p:cNvSpPr>
          <p:nvPr>
            <p:ph sz="quarter" idx="1"/>
          </p:nvPr>
        </p:nvSpPr>
        <p:spPr>
          <a:xfrm>
            <a:off x="612648" y="1600200"/>
            <a:ext cx="8153400" cy="4724400"/>
          </a:xfrm>
        </p:spPr>
        <p:txBody>
          <a:bodyPr>
            <a:normAutofit/>
          </a:bodyPr>
          <a:lstStyle/>
          <a:p>
            <a:r>
              <a:rPr lang="en-US" dirty="0" smtClean="0"/>
              <a:t>Research proposal; </a:t>
            </a:r>
            <a:r>
              <a:rPr lang="en-US" dirty="0" smtClean="0">
                <a:solidFill>
                  <a:srgbClr val="FF0000"/>
                </a:solidFill>
              </a:rPr>
              <a:t>problem identification</a:t>
            </a:r>
            <a:r>
              <a:rPr lang="en-US" dirty="0" smtClean="0"/>
              <a:t>, </a:t>
            </a:r>
            <a:r>
              <a:rPr lang="en-US" dirty="0" smtClean="0">
                <a:solidFill>
                  <a:srgbClr val="FF0000"/>
                </a:solidFill>
              </a:rPr>
              <a:t>literature</a:t>
            </a:r>
            <a:r>
              <a:rPr lang="en-US" dirty="0" smtClean="0"/>
              <a:t> review and identification of gaps in knowledge, </a:t>
            </a:r>
            <a:r>
              <a:rPr lang="en-US" dirty="0" smtClean="0">
                <a:solidFill>
                  <a:srgbClr val="FF0000"/>
                </a:solidFill>
              </a:rPr>
              <a:t>formulation of objectives </a:t>
            </a:r>
            <a:r>
              <a:rPr lang="en-US" dirty="0" smtClean="0"/>
              <a:t>and </a:t>
            </a:r>
            <a:r>
              <a:rPr lang="en-US" dirty="0" smtClean="0">
                <a:solidFill>
                  <a:srgbClr val="FF0000"/>
                </a:solidFill>
              </a:rPr>
              <a:t>methodology</a:t>
            </a:r>
            <a:r>
              <a:rPr lang="en-US" dirty="0" smtClean="0"/>
              <a:t>. </a:t>
            </a:r>
            <a:r>
              <a:rPr lang="en-US" dirty="0" smtClean="0">
                <a:solidFill>
                  <a:srgbClr val="FF0000"/>
                </a:solidFill>
              </a:rPr>
              <a:t>Data analysis</a:t>
            </a:r>
            <a:r>
              <a:rPr lang="en-US" dirty="0" smtClean="0"/>
              <a:t> and packages for statistical analysis. </a:t>
            </a:r>
            <a:r>
              <a:rPr lang="en-US" dirty="0" smtClean="0">
                <a:solidFill>
                  <a:srgbClr val="FF0000"/>
                </a:solidFill>
              </a:rPr>
              <a:t>Report presentation</a:t>
            </a:r>
            <a:r>
              <a:rPr lang="en-US" dirty="0" smtClean="0"/>
              <a:t>; title, abstract, introduction, literature review, results, discussion, conclusions, references.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pPr>
              <a:lnSpc>
                <a:spcPct val="150000"/>
              </a:lnSpc>
            </a:pPr>
            <a:r>
              <a:rPr lang="en-GB" sz="4000" b="1" dirty="0" smtClean="0"/>
              <a:t>Characteristics of Scientific Inquiry</a:t>
            </a:r>
            <a:endParaRPr lang="en-GB" sz="4000" b="1"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30</a:t>
            </a:fld>
            <a:endParaRPr lang="en-US"/>
          </a:p>
        </p:txBody>
      </p:sp>
      <p:sp>
        <p:nvSpPr>
          <p:cNvPr id="2" name="Content Placeholder 1"/>
          <p:cNvSpPr>
            <a:spLocks noGrp="1"/>
          </p:cNvSpPr>
          <p:nvPr>
            <p:ph sz="quarter" idx="1"/>
          </p:nvPr>
        </p:nvSpPr>
        <p:spPr/>
        <p:txBody>
          <a:bodyPr>
            <a:normAutofit fontScale="85000" lnSpcReduction="20000"/>
          </a:bodyPr>
          <a:lstStyle/>
          <a:p>
            <a:pPr>
              <a:lnSpc>
                <a:spcPct val="150000"/>
              </a:lnSpc>
              <a:buFont typeface="Wingdings" pitchFamily="2" charset="2"/>
              <a:buChar char="q"/>
            </a:pPr>
            <a:r>
              <a:rPr lang="en-GB" dirty="0" smtClean="0">
                <a:latin typeface="Times New Roman" pitchFamily="18" charset="0"/>
                <a:cs typeface="Times New Roman" pitchFamily="18" charset="0"/>
              </a:rPr>
              <a:t>Based on facts</a:t>
            </a:r>
          </a:p>
          <a:p>
            <a:pPr>
              <a:lnSpc>
                <a:spcPct val="150000"/>
              </a:lnSpc>
              <a:buFont typeface="Wingdings" pitchFamily="2" charset="2"/>
              <a:buChar char="q"/>
            </a:pPr>
            <a:r>
              <a:rPr lang="en-GB" dirty="0" smtClean="0">
                <a:latin typeface="Times New Roman" pitchFamily="18" charset="0"/>
                <a:cs typeface="Times New Roman" pitchFamily="18" charset="0"/>
              </a:rPr>
              <a:t>Objective Consideration</a:t>
            </a:r>
          </a:p>
          <a:p>
            <a:pPr>
              <a:lnSpc>
                <a:spcPct val="150000"/>
              </a:lnSpc>
              <a:buFont typeface="Wingdings" pitchFamily="2" charset="2"/>
              <a:buChar char="q"/>
            </a:pPr>
            <a:r>
              <a:rPr lang="en-GB" dirty="0" smtClean="0">
                <a:latin typeface="Times New Roman" pitchFamily="18" charset="0"/>
                <a:cs typeface="Times New Roman" pitchFamily="18" charset="0"/>
              </a:rPr>
              <a:t>Analytical</a:t>
            </a:r>
          </a:p>
          <a:p>
            <a:pPr>
              <a:lnSpc>
                <a:spcPct val="150000"/>
              </a:lnSpc>
              <a:buFont typeface="Wingdings" pitchFamily="2" charset="2"/>
              <a:buChar char="q"/>
            </a:pPr>
            <a:r>
              <a:rPr lang="en-GB" dirty="0" smtClean="0">
                <a:latin typeface="Times New Roman" pitchFamily="18" charset="0"/>
                <a:cs typeface="Times New Roman" pitchFamily="18" charset="0"/>
              </a:rPr>
              <a:t>Deductive Logic- </a:t>
            </a:r>
            <a:r>
              <a:rPr lang="en-GB"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"top-down" approach</a:t>
            </a:r>
            <a:r>
              <a:rPr lang="en-GB" sz="2800" dirty="0" smtClean="0">
                <a:latin typeface="Times New Roman" pitchFamily="18" charset="0"/>
                <a:cs typeface="Times New Roman" pitchFamily="18" charset="0"/>
              </a:rPr>
              <a:t>) moves from general to specific</a:t>
            </a:r>
          </a:p>
          <a:p>
            <a:pPr>
              <a:lnSpc>
                <a:spcPct val="150000"/>
              </a:lnSpc>
              <a:buFont typeface="Wingdings" pitchFamily="2" charset="2"/>
              <a:buChar char="q"/>
            </a:pPr>
            <a:r>
              <a:rPr lang="en-GB" dirty="0" smtClean="0">
                <a:latin typeface="Times New Roman" pitchFamily="18" charset="0"/>
                <a:cs typeface="Times New Roman" pitchFamily="18" charset="0"/>
              </a:rPr>
              <a:t>Inductive Logical- </a:t>
            </a:r>
            <a:r>
              <a:rPr lang="en-GB"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"bottom up" approach) moves from specific observations to </a:t>
            </a:r>
            <a:r>
              <a:rPr lang="en-US" dirty="0" smtClean="0"/>
              <a:t>broader </a:t>
            </a:r>
            <a:r>
              <a:rPr lang="en-US" dirty="0" err="1" smtClean="0"/>
              <a:t>generalisations</a:t>
            </a:r>
            <a:r>
              <a:rPr lang="en-US" dirty="0" smtClean="0"/>
              <a:t> and theories. </a:t>
            </a:r>
            <a:endParaRPr lang="en-GB" dirty="0" smtClean="0">
              <a:latin typeface="Times New Roman" pitchFamily="18" charset="0"/>
              <a:cs typeface="Times New Roman" pitchFamily="18" charset="0"/>
            </a:endParaRPr>
          </a:p>
          <a:p>
            <a:pPr>
              <a:lnSpc>
                <a:spcPct val="150000"/>
              </a:lnSpc>
              <a:buFont typeface="Wingdings" pitchFamily="2" charset="2"/>
              <a:buChar char="q"/>
            </a:pP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pPr>
              <a:lnSpc>
                <a:spcPct val="150000"/>
              </a:lnSpc>
            </a:pPr>
            <a:r>
              <a:rPr lang="en-GB" sz="4000" b="1" dirty="0" smtClean="0"/>
              <a:t>Activities in Scientific Inquiry</a:t>
            </a:r>
            <a:endParaRPr lang="en-GB" sz="4000" b="1"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31</a:t>
            </a:fld>
            <a:endParaRPr lang="en-US"/>
          </a:p>
        </p:txBody>
      </p:sp>
      <p:sp>
        <p:nvSpPr>
          <p:cNvPr id="2" name="Content Placeholder 1"/>
          <p:cNvSpPr>
            <a:spLocks noGrp="1"/>
          </p:cNvSpPr>
          <p:nvPr>
            <p:ph sz="quarter" idx="1"/>
          </p:nvPr>
        </p:nvSpPr>
        <p:spPr/>
        <p:txBody>
          <a:bodyPr>
            <a:normAutofit lnSpcReduction="10000"/>
          </a:bodyPr>
          <a:lstStyle/>
          <a:p>
            <a:pPr marL="681228" indent="-571500">
              <a:buFont typeface="Wingdings" pitchFamily="2" charset="2"/>
              <a:buChar char="q"/>
            </a:pPr>
            <a:r>
              <a:rPr lang="en-GB" dirty="0" smtClean="0">
                <a:latin typeface="Times New Roman" pitchFamily="18" charset="0"/>
                <a:cs typeface="Times New Roman" pitchFamily="18" charset="0"/>
              </a:rPr>
              <a:t>Making observations</a:t>
            </a:r>
          </a:p>
          <a:p>
            <a:pPr marL="681228" indent="-571500">
              <a:buFont typeface="Wingdings" pitchFamily="2" charset="2"/>
              <a:buChar char="q"/>
            </a:pPr>
            <a:r>
              <a:rPr lang="en-GB" dirty="0" smtClean="0">
                <a:latin typeface="Times New Roman" pitchFamily="18" charset="0"/>
                <a:cs typeface="Times New Roman" pitchFamily="18" charset="0"/>
              </a:rPr>
              <a:t>Posing questions</a:t>
            </a:r>
          </a:p>
          <a:p>
            <a:pPr marL="681228" indent="-571500">
              <a:buFont typeface="Wingdings" pitchFamily="2" charset="2"/>
              <a:buChar char="q"/>
            </a:pPr>
            <a:r>
              <a:rPr lang="en-GB" dirty="0" smtClean="0">
                <a:latin typeface="Times New Roman" pitchFamily="18" charset="0"/>
                <a:cs typeface="Times New Roman" pitchFamily="18" charset="0"/>
              </a:rPr>
              <a:t>Finding out </a:t>
            </a:r>
            <a:r>
              <a:rPr lang="en-GB" dirty="0" smtClean="0">
                <a:latin typeface="Times New Roman" pitchFamily="18" charset="0"/>
                <a:cs typeface="Times New Roman" pitchFamily="18" charset="0"/>
              </a:rPr>
              <a:t>what is </a:t>
            </a:r>
            <a:r>
              <a:rPr lang="en-GB" dirty="0" smtClean="0">
                <a:latin typeface="Times New Roman" pitchFamily="18" charset="0"/>
                <a:cs typeface="Times New Roman" pitchFamily="18" charset="0"/>
              </a:rPr>
              <a:t>already known</a:t>
            </a:r>
          </a:p>
          <a:p>
            <a:pPr marL="681228" indent="-571500">
              <a:buFont typeface="Wingdings" pitchFamily="2" charset="2"/>
              <a:buChar char="q"/>
            </a:pPr>
            <a:r>
              <a:rPr lang="en-GB" dirty="0" smtClean="0">
                <a:latin typeface="Times New Roman" pitchFamily="18" charset="0"/>
                <a:cs typeface="Times New Roman" pitchFamily="18" charset="0"/>
              </a:rPr>
              <a:t>Planning investigations</a:t>
            </a:r>
          </a:p>
          <a:p>
            <a:pPr marL="681228" indent="-571500">
              <a:buFont typeface="Wingdings" pitchFamily="2" charset="2"/>
              <a:buChar char="q"/>
            </a:pPr>
            <a:r>
              <a:rPr lang="en-GB" dirty="0" smtClean="0">
                <a:latin typeface="Times New Roman" pitchFamily="18" charset="0"/>
                <a:cs typeface="Times New Roman" pitchFamily="18" charset="0"/>
              </a:rPr>
              <a:t>Reviewing past knowledge in light of experimental evidence</a:t>
            </a:r>
          </a:p>
          <a:p>
            <a:pPr marL="681228" indent="-571500">
              <a:buFont typeface="Wingdings" pitchFamily="2" charset="2"/>
              <a:buChar char="q"/>
            </a:pPr>
            <a:r>
              <a:rPr lang="en-GB" dirty="0" smtClean="0">
                <a:latin typeface="Times New Roman" pitchFamily="18" charset="0"/>
                <a:cs typeface="Times New Roman" pitchFamily="18" charset="0"/>
              </a:rPr>
              <a:t>Using tools to gather, analyze, and interpret data </a:t>
            </a:r>
          </a:p>
          <a:p>
            <a:pPr marL="681228" indent="-571500">
              <a:buFont typeface="Wingdings" pitchFamily="2" charset="2"/>
              <a:buChar char="q"/>
            </a:pPr>
            <a:r>
              <a:rPr lang="en-GB" dirty="0" smtClean="0">
                <a:latin typeface="Times New Roman" pitchFamily="18" charset="0"/>
                <a:cs typeface="Times New Roman" pitchFamily="18" charset="0"/>
              </a:rPr>
              <a:t>Proposing explanations</a:t>
            </a:r>
          </a:p>
          <a:p>
            <a:pPr marL="681228" indent="-571500">
              <a:buFont typeface="Wingdings" pitchFamily="2" charset="2"/>
              <a:buChar char="q"/>
            </a:pPr>
            <a:r>
              <a:rPr lang="en-GB" dirty="0" smtClean="0">
                <a:latin typeface="Times New Roman" pitchFamily="18" charset="0"/>
                <a:cs typeface="Times New Roman" pitchFamily="18" charset="0"/>
              </a:rPr>
              <a:t>Communicating results</a:t>
            </a: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pPr>
              <a:lnSpc>
                <a:spcPct val="150000"/>
              </a:lnSpc>
            </a:pPr>
            <a:r>
              <a:rPr lang="en-GB" sz="4000" b="1" dirty="0" smtClean="0"/>
              <a:t>General model of scientific inquiry</a:t>
            </a:r>
            <a:endParaRPr lang="en-GB" sz="4000" b="1"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32</a:t>
            </a:fld>
            <a:endParaRPr lang="en-US"/>
          </a:p>
        </p:txBody>
      </p:sp>
      <p:sp>
        <p:nvSpPr>
          <p:cNvPr id="2" name="Content Placeholder 1"/>
          <p:cNvSpPr>
            <a:spLocks noGrp="1"/>
          </p:cNvSpPr>
          <p:nvPr>
            <p:ph sz="quarter" idx="1"/>
          </p:nvPr>
        </p:nvSpPr>
        <p:spPr/>
        <p:txBody>
          <a:bodyPr>
            <a:normAutofit fontScale="77500" lnSpcReduction="20000"/>
          </a:bodyPr>
          <a:lstStyle/>
          <a:p>
            <a:pPr algn="just">
              <a:lnSpc>
                <a:spcPct val="150000"/>
              </a:lnSpc>
              <a:buFont typeface="Wingdings" pitchFamily="2" charset="2"/>
              <a:buChar char="q"/>
            </a:pPr>
            <a:r>
              <a:rPr lang="en-GB" dirty="0" smtClean="0">
                <a:latin typeface="Times New Roman" pitchFamily="18" charset="0"/>
                <a:cs typeface="Times New Roman" pitchFamily="18" charset="0"/>
              </a:rPr>
              <a:t>State general problem </a:t>
            </a:r>
          </a:p>
          <a:p>
            <a:pPr algn="just">
              <a:lnSpc>
                <a:spcPct val="150000"/>
              </a:lnSpc>
              <a:buFont typeface="Wingdings" pitchFamily="2" charset="2"/>
              <a:buChar char="q"/>
            </a:pPr>
            <a:r>
              <a:rPr lang="en-GB" dirty="0" smtClean="0">
                <a:latin typeface="Times New Roman" pitchFamily="18" charset="0"/>
                <a:cs typeface="Times New Roman" pitchFamily="18" charset="0"/>
              </a:rPr>
              <a:t>Conduct Literature Search</a:t>
            </a:r>
          </a:p>
          <a:p>
            <a:pPr algn="just">
              <a:lnSpc>
                <a:spcPct val="150000"/>
              </a:lnSpc>
              <a:buFont typeface="Wingdings" pitchFamily="2" charset="2"/>
              <a:buChar char="q"/>
            </a:pPr>
            <a:r>
              <a:rPr lang="en-GB" dirty="0" smtClean="0">
                <a:latin typeface="Times New Roman" pitchFamily="18" charset="0"/>
                <a:cs typeface="Times New Roman" pitchFamily="18" charset="0"/>
              </a:rPr>
              <a:t> State Specific problem</a:t>
            </a:r>
          </a:p>
          <a:p>
            <a:pPr algn="just">
              <a:lnSpc>
                <a:spcPct val="150000"/>
              </a:lnSpc>
              <a:buFont typeface="Wingdings" pitchFamily="2" charset="2"/>
              <a:buChar char="q"/>
            </a:pPr>
            <a:r>
              <a:rPr lang="en-GB" dirty="0" smtClean="0">
                <a:latin typeface="Times New Roman" pitchFamily="18" charset="0"/>
                <a:cs typeface="Times New Roman" pitchFamily="18" charset="0"/>
              </a:rPr>
              <a:t>Design methodology</a:t>
            </a:r>
          </a:p>
          <a:p>
            <a:pPr algn="just">
              <a:lnSpc>
                <a:spcPct val="150000"/>
              </a:lnSpc>
              <a:buFont typeface="Wingdings" pitchFamily="2" charset="2"/>
              <a:buChar char="q"/>
            </a:pPr>
            <a:r>
              <a:rPr lang="en-GB" dirty="0" smtClean="0">
                <a:latin typeface="Times New Roman" pitchFamily="18" charset="0"/>
                <a:cs typeface="Times New Roman" pitchFamily="18" charset="0"/>
              </a:rPr>
              <a:t>Gather data</a:t>
            </a:r>
          </a:p>
          <a:p>
            <a:pPr algn="just">
              <a:lnSpc>
                <a:spcPct val="150000"/>
              </a:lnSpc>
              <a:buFont typeface="Wingdings" pitchFamily="2" charset="2"/>
              <a:buChar char="q"/>
            </a:pPr>
            <a:r>
              <a:rPr lang="en-GB" dirty="0" smtClean="0">
                <a:latin typeface="Times New Roman" pitchFamily="18" charset="0"/>
                <a:cs typeface="Times New Roman" pitchFamily="18" charset="0"/>
              </a:rPr>
              <a:t>Analyze data</a:t>
            </a:r>
          </a:p>
          <a:p>
            <a:pPr algn="just">
              <a:lnSpc>
                <a:spcPct val="150000"/>
              </a:lnSpc>
              <a:buFont typeface="Wingdings" pitchFamily="2" charset="2"/>
              <a:buChar char="q"/>
            </a:pPr>
            <a:r>
              <a:rPr lang="en-GB" dirty="0" smtClean="0">
                <a:latin typeface="Times New Roman" pitchFamily="18" charset="0"/>
                <a:cs typeface="Times New Roman" pitchFamily="18" charset="0"/>
              </a:rPr>
              <a:t>Report results</a:t>
            </a:r>
          </a:p>
          <a:p>
            <a:pPr algn="just">
              <a:lnSpc>
                <a:spcPct val="150000"/>
              </a:lnSpc>
              <a:buFont typeface="Wingdings" pitchFamily="2" charset="2"/>
              <a:buChar char="q"/>
            </a:pPr>
            <a:r>
              <a:rPr lang="en-GB" dirty="0" smtClean="0">
                <a:latin typeface="Times New Roman" pitchFamily="18" charset="0"/>
                <a:cs typeface="Times New Roman" pitchFamily="18" charset="0"/>
              </a:rPr>
              <a:t>Refine hypothesis</a:t>
            </a: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pPr>
              <a:lnSpc>
                <a:spcPct val="150000"/>
              </a:lnSpc>
            </a:pPr>
            <a:r>
              <a:rPr lang="en-GB" sz="4000" b="1" dirty="0" smtClean="0"/>
              <a:t>Output of Each step</a:t>
            </a:r>
            <a:endParaRPr lang="en-GB" sz="4000" b="1"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33</a:t>
            </a:fld>
            <a:endParaRPr lang="en-US"/>
          </a:p>
        </p:txBody>
      </p:sp>
      <p:sp>
        <p:nvSpPr>
          <p:cNvPr id="2" name="Content Placeholder 1"/>
          <p:cNvSpPr>
            <a:spLocks noGrp="1"/>
          </p:cNvSpPr>
          <p:nvPr>
            <p:ph sz="quarter" idx="1"/>
          </p:nvPr>
        </p:nvSpPr>
        <p:spPr>
          <a:xfrm>
            <a:off x="609600" y="1371600"/>
            <a:ext cx="8150352" cy="4953000"/>
          </a:xfrm>
        </p:spPr>
        <p:txBody>
          <a:bodyPr>
            <a:noAutofit/>
          </a:bodyPr>
          <a:lstStyle/>
          <a:p>
            <a:pPr algn="just">
              <a:lnSpc>
                <a:spcPct val="170000"/>
              </a:lnSpc>
              <a:buFont typeface="Wingdings" pitchFamily="2" charset="2"/>
              <a:buChar char="q"/>
            </a:pPr>
            <a:r>
              <a:rPr lang="en-GB" sz="2000" dirty="0" smtClean="0">
                <a:latin typeface="Times New Roman" pitchFamily="18" charset="0"/>
                <a:cs typeface="Times New Roman" pitchFamily="18" charset="0"/>
              </a:rPr>
              <a:t>State general problem </a:t>
            </a:r>
          </a:p>
          <a:p>
            <a:pPr lvl="1" algn="just">
              <a:lnSpc>
                <a:spcPct val="170000"/>
              </a:lnSpc>
              <a:buFont typeface="Wingdings" pitchFamily="2" charset="2"/>
              <a:buChar char="q"/>
            </a:pPr>
            <a:r>
              <a:rPr lang="en-GB" sz="1600" dirty="0" smtClean="0">
                <a:latin typeface="Times New Roman" pitchFamily="18" charset="0"/>
                <a:cs typeface="Times New Roman" pitchFamily="18" charset="0"/>
              </a:rPr>
              <a:t>Statement that stated general problems</a:t>
            </a:r>
          </a:p>
          <a:p>
            <a:pPr lvl="1" algn="just">
              <a:lnSpc>
                <a:spcPct val="170000"/>
              </a:lnSpc>
              <a:buFont typeface="Wingdings" pitchFamily="2" charset="2"/>
              <a:buChar char="q"/>
            </a:pPr>
            <a:r>
              <a:rPr lang="en-GB" sz="1600" dirty="0" smtClean="0">
                <a:latin typeface="Times New Roman" pitchFamily="18" charset="0"/>
                <a:cs typeface="Times New Roman" pitchFamily="18" charset="0"/>
              </a:rPr>
              <a:t>Example: will the universe expand for ever?</a:t>
            </a:r>
          </a:p>
          <a:p>
            <a:pPr lvl="2" algn="just">
              <a:lnSpc>
                <a:spcPct val="170000"/>
              </a:lnSpc>
              <a:buFont typeface="Wingdings" pitchFamily="2" charset="2"/>
              <a:buChar char="q"/>
            </a:pPr>
            <a:r>
              <a:rPr lang="en-GB" sz="1400" dirty="0" smtClean="0">
                <a:latin typeface="Times New Roman" pitchFamily="18" charset="0"/>
                <a:cs typeface="Times New Roman" pitchFamily="18" charset="0"/>
              </a:rPr>
              <a:t>Exercise: State at least three general problems on your own.</a:t>
            </a:r>
          </a:p>
          <a:p>
            <a:pPr algn="just">
              <a:lnSpc>
                <a:spcPct val="170000"/>
              </a:lnSpc>
              <a:buFont typeface="Wingdings" pitchFamily="2" charset="2"/>
              <a:buChar char="q"/>
            </a:pPr>
            <a:r>
              <a:rPr lang="en-GB" sz="2000" dirty="0" smtClean="0">
                <a:latin typeface="Times New Roman" pitchFamily="18" charset="0"/>
                <a:cs typeface="Times New Roman" pitchFamily="18" charset="0"/>
              </a:rPr>
              <a:t>Conduct Literature Search</a:t>
            </a:r>
          </a:p>
          <a:p>
            <a:pPr lvl="1" algn="just">
              <a:lnSpc>
                <a:spcPct val="170000"/>
              </a:lnSpc>
              <a:buFont typeface="Wingdings" pitchFamily="2" charset="2"/>
              <a:buChar char="q"/>
            </a:pPr>
            <a:r>
              <a:rPr lang="en-GB" sz="1600" dirty="0" smtClean="0">
                <a:latin typeface="Times New Roman" pitchFamily="18" charset="0"/>
                <a:cs typeface="Times New Roman" pitchFamily="18" charset="0"/>
              </a:rPr>
              <a:t>List all related literatures to the problems stated</a:t>
            </a:r>
          </a:p>
          <a:p>
            <a:pPr lvl="1" algn="just">
              <a:lnSpc>
                <a:spcPct val="170000"/>
              </a:lnSpc>
              <a:buFont typeface="Wingdings" pitchFamily="2" charset="2"/>
              <a:buChar char="q"/>
            </a:pPr>
            <a:r>
              <a:rPr lang="en-GB" sz="1600" dirty="0" smtClean="0">
                <a:latin typeface="Times New Roman" pitchFamily="18" charset="0"/>
                <a:cs typeface="Times New Roman" pitchFamily="18" charset="0"/>
              </a:rPr>
              <a:t>Underline all theories, techniques, methods, findings and so forth that others have found</a:t>
            </a:r>
          </a:p>
          <a:p>
            <a:pPr lvl="1" algn="just">
              <a:lnSpc>
                <a:spcPct val="170000"/>
              </a:lnSpc>
              <a:buFont typeface="Wingdings" pitchFamily="2" charset="2"/>
              <a:buChar char="q"/>
            </a:pPr>
            <a:r>
              <a:rPr lang="en-GB" sz="1600" dirty="0" smtClean="0">
                <a:latin typeface="Times New Roman" pitchFamily="18" charset="0"/>
                <a:cs typeface="Times New Roman" pitchFamily="18" charset="0"/>
              </a:rPr>
              <a:t>Critically analyze all the weaknesses, strengths, similarities, dissimilarities among those theories, techniques, findings above.</a:t>
            </a:r>
          </a:p>
          <a:p>
            <a:pPr lvl="1" algn="just">
              <a:lnSpc>
                <a:spcPct val="170000"/>
              </a:lnSpc>
              <a:buFont typeface="Wingdings" pitchFamily="2" charset="2"/>
              <a:buChar char="q"/>
            </a:pPr>
            <a:r>
              <a:rPr lang="en-GB" sz="1600" dirty="0" smtClean="0">
                <a:latin typeface="Times New Roman" pitchFamily="18" charset="0"/>
                <a:cs typeface="Times New Roman" pitchFamily="18" charset="0"/>
              </a:rPr>
              <a:t>Summarize all those literatures (make annotated bibliographies</a:t>
            </a:r>
            <a:r>
              <a:rPr lang="en-GB" sz="1600" dirty="0" smtClean="0"/>
              <a:t>)</a:t>
            </a:r>
          </a:p>
          <a:p>
            <a:pPr algn="just">
              <a:buFont typeface="Wingdings" pitchFamily="2" charset="2"/>
              <a:buChar char="q"/>
            </a:pPr>
            <a:endParaRPr lang="en-GB"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pPr>
              <a:lnSpc>
                <a:spcPct val="150000"/>
              </a:lnSpc>
            </a:pPr>
            <a:r>
              <a:rPr lang="en-GB" sz="4000" b="1" dirty="0" smtClean="0"/>
              <a:t>Output of Each Step</a:t>
            </a:r>
            <a:endParaRPr lang="en-GB" sz="4000" b="1"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34</a:t>
            </a:fld>
            <a:endParaRPr lang="en-US"/>
          </a:p>
        </p:txBody>
      </p:sp>
      <p:sp>
        <p:nvSpPr>
          <p:cNvPr id="2" name="Content Placeholder 1"/>
          <p:cNvSpPr>
            <a:spLocks noGrp="1"/>
          </p:cNvSpPr>
          <p:nvPr>
            <p:ph sz="quarter" idx="1"/>
          </p:nvPr>
        </p:nvSpPr>
        <p:spPr>
          <a:xfrm>
            <a:off x="457200" y="1481328"/>
            <a:ext cx="8229600" cy="4843272"/>
          </a:xfrm>
        </p:spPr>
        <p:txBody>
          <a:bodyPr>
            <a:noAutofit/>
          </a:bodyPr>
          <a:lstStyle/>
          <a:p>
            <a:pPr algn="just">
              <a:lnSpc>
                <a:spcPct val="170000"/>
              </a:lnSpc>
              <a:buFont typeface="Wingdings" pitchFamily="2" charset="2"/>
              <a:buChar char="q"/>
            </a:pPr>
            <a:r>
              <a:rPr lang="en-GB" sz="1800" dirty="0" smtClean="0">
                <a:latin typeface="Times New Roman" pitchFamily="18" charset="0"/>
                <a:cs typeface="Times New Roman" pitchFamily="18" charset="0"/>
              </a:rPr>
              <a:t>State specific problem</a:t>
            </a:r>
          </a:p>
          <a:p>
            <a:pPr lvl="1" algn="just">
              <a:lnSpc>
                <a:spcPct val="170000"/>
              </a:lnSpc>
              <a:buFont typeface="Wingdings" pitchFamily="2" charset="2"/>
              <a:buChar char="q"/>
            </a:pPr>
            <a:r>
              <a:rPr lang="en-GB" sz="1500" dirty="0" smtClean="0">
                <a:latin typeface="Times New Roman" pitchFamily="18" charset="0"/>
                <a:cs typeface="Times New Roman" pitchFamily="18" charset="0"/>
              </a:rPr>
              <a:t>Statement of general problem to specific problem</a:t>
            </a:r>
          </a:p>
          <a:p>
            <a:pPr lvl="1" algn="just">
              <a:lnSpc>
                <a:spcPct val="170000"/>
              </a:lnSpc>
              <a:buFont typeface="Wingdings" pitchFamily="2" charset="2"/>
              <a:buChar char="q"/>
            </a:pPr>
            <a:r>
              <a:rPr lang="en-GB" sz="1500" dirty="0" smtClean="0">
                <a:latin typeface="Times New Roman" pitchFamily="18" charset="0"/>
                <a:cs typeface="Times New Roman" pitchFamily="18" charset="0"/>
              </a:rPr>
              <a:t>Example: What are the factors that cause the universe expanded?</a:t>
            </a:r>
          </a:p>
          <a:p>
            <a:pPr lvl="2" algn="just">
              <a:lnSpc>
                <a:spcPct val="170000"/>
              </a:lnSpc>
              <a:buFont typeface="Wingdings" pitchFamily="2" charset="2"/>
              <a:buChar char="q"/>
            </a:pPr>
            <a:r>
              <a:rPr lang="en-GB" sz="1200" dirty="0" smtClean="0">
                <a:latin typeface="Times New Roman" pitchFamily="18" charset="0"/>
                <a:cs typeface="Times New Roman" pitchFamily="18" charset="0"/>
              </a:rPr>
              <a:t>Exercise: State at least two specific problems that derived from the above example</a:t>
            </a:r>
          </a:p>
          <a:p>
            <a:pPr algn="just">
              <a:lnSpc>
                <a:spcPct val="170000"/>
              </a:lnSpc>
              <a:buFont typeface="Wingdings" pitchFamily="2" charset="2"/>
              <a:buChar char="q"/>
            </a:pPr>
            <a:r>
              <a:rPr lang="en-GB" sz="1800" dirty="0" smtClean="0">
                <a:latin typeface="Times New Roman" pitchFamily="18" charset="0"/>
                <a:cs typeface="Times New Roman" pitchFamily="18" charset="0"/>
              </a:rPr>
              <a:t>Design Methodology</a:t>
            </a:r>
          </a:p>
          <a:p>
            <a:pPr lvl="1" algn="just">
              <a:lnSpc>
                <a:spcPct val="170000"/>
              </a:lnSpc>
              <a:buFont typeface="Wingdings" pitchFamily="2" charset="2"/>
              <a:buChar char="q"/>
            </a:pPr>
            <a:r>
              <a:rPr lang="en-GB" sz="1500" dirty="0" smtClean="0">
                <a:latin typeface="Times New Roman" pitchFamily="18" charset="0"/>
                <a:cs typeface="Times New Roman" pitchFamily="18" charset="0"/>
              </a:rPr>
              <a:t>List all the steps to be taken in order to answer those stated problems</a:t>
            </a:r>
          </a:p>
          <a:p>
            <a:pPr lvl="1" algn="just">
              <a:lnSpc>
                <a:spcPct val="170000"/>
              </a:lnSpc>
              <a:buFont typeface="Wingdings" pitchFamily="2" charset="2"/>
              <a:buChar char="q"/>
            </a:pPr>
            <a:r>
              <a:rPr lang="en-GB" sz="1500" dirty="0" smtClean="0">
                <a:latin typeface="Times New Roman" pitchFamily="18" charset="0"/>
                <a:cs typeface="Times New Roman" pitchFamily="18" charset="0"/>
              </a:rPr>
              <a:t>Establish the setting of experiment</a:t>
            </a:r>
          </a:p>
          <a:p>
            <a:pPr lvl="1" algn="just">
              <a:lnSpc>
                <a:spcPct val="170000"/>
              </a:lnSpc>
              <a:buFont typeface="Wingdings" pitchFamily="2" charset="2"/>
              <a:buChar char="q"/>
            </a:pPr>
            <a:r>
              <a:rPr lang="en-GB" sz="1500" dirty="0" smtClean="0">
                <a:latin typeface="Times New Roman" pitchFamily="18" charset="0"/>
                <a:cs typeface="Times New Roman" pitchFamily="18" charset="0"/>
              </a:rPr>
              <a:t>Provide all necessary means, tools, instruments</a:t>
            </a:r>
          </a:p>
          <a:p>
            <a:pPr lvl="1" algn="just">
              <a:lnSpc>
                <a:spcPct val="170000"/>
              </a:lnSpc>
              <a:buFont typeface="Wingdings" pitchFamily="2" charset="2"/>
              <a:buChar char="q"/>
            </a:pPr>
            <a:r>
              <a:rPr lang="en-GB" sz="1500" dirty="0" smtClean="0">
                <a:latin typeface="Times New Roman" pitchFamily="18" charset="0"/>
                <a:cs typeface="Times New Roman" pitchFamily="18" charset="0"/>
              </a:rPr>
              <a:t>Define the object, variables, etc</a:t>
            </a:r>
            <a:r>
              <a:rPr lang="en-GB" sz="1800" dirty="0" smtClean="0">
                <a:latin typeface="Times New Roman" pitchFamily="18" charset="0"/>
                <a:cs typeface="Times New Roman" pitchFamily="18" charset="0"/>
              </a:rPr>
              <a:t> </a:t>
            </a:r>
            <a:endParaRPr lang="en-GB"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pPr>
              <a:lnSpc>
                <a:spcPct val="150000"/>
              </a:lnSpc>
            </a:pPr>
            <a:r>
              <a:rPr lang="en-GB" sz="4000" b="1" dirty="0" smtClean="0"/>
              <a:t>Output of Each Step</a:t>
            </a:r>
            <a:endParaRPr lang="en-GB" sz="4000" b="1"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35</a:t>
            </a:fld>
            <a:endParaRPr lang="en-US"/>
          </a:p>
        </p:txBody>
      </p:sp>
      <p:sp>
        <p:nvSpPr>
          <p:cNvPr id="2" name="Content Placeholder 1"/>
          <p:cNvSpPr>
            <a:spLocks noGrp="1"/>
          </p:cNvSpPr>
          <p:nvPr>
            <p:ph sz="quarter" idx="1"/>
          </p:nvPr>
        </p:nvSpPr>
        <p:spPr/>
        <p:txBody>
          <a:bodyPr>
            <a:normAutofit/>
          </a:bodyPr>
          <a:lstStyle/>
          <a:p>
            <a:pPr algn="just">
              <a:buFont typeface="Wingdings" pitchFamily="2" charset="2"/>
              <a:buChar char="q"/>
            </a:pPr>
            <a:r>
              <a:rPr lang="en-GB" sz="2400" dirty="0" smtClean="0">
                <a:latin typeface="Times New Roman" pitchFamily="18" charset="0"/>
                <a:cs typeface="Times New Roman" pitchFamily="18" charset="0"/>
              </a:rPr>
              <a:t>Gather Data</a:t>
            </a:r>
          </a:p>
          <a:p>
            <a:pPr lvl="2" algn="just">
              <a:buFont typeface="Wingdings" pitchFamily="2" charset="2"/>
              <a:buChar char="q"/>
            </a:pPr>
            <a:r>
              <a:rPr lang="en-GB" sz="2100" dirty="0" smtClean="0">
                <a:latin typeface="Times New Roman" pitchFamily="18" charset="0"/>
                <a:cs typeface="Times New Roman" pitchFamily="18" charset="0"/>
              </a:rPr>
              <a:t>Organize data in tables, graphics</a:t>
            </a:r>
          </a:p>
          <a:p>
            <a:pPr lvl="2" algn="just">
              <a:buFont typeface="Wingdings" pitchFamily="2" charset="2"/>
              <a:buChar char="q"/>
            </a:pPr>
            <a:endParaRPr lang="en-GB" sz="2100" dirty="0" smtClean="0">
              <a:latin typeface="Times New Roman" pitchFamily="18" charset="0"/>
              <a:cs typeface="Times New Roman" pitchFamily="18" charset="0"/>
            </a:endParaRPr>
          </a:p>
          <a:p>
            <a:pPr algn="just">
              <a:buFont typeface="Wingdings" pitchFamily="2" charset="2"/>
              <a:buChar char="q"/>
            </a:pPr>
            <a:r>
              <a:rPr lang="en-GB" sz="2400" dirty="0" smtClean="0">
                <a:latin typeface="Times New Roman" pitchFamily="18" charset="0"/>
                <a:cs typeface="Times New Roman" pitchFamily="18" charset="0"/>
              </a:rPr>
              <a:t>Analyze Data</a:t>
            </a:r>
          </a:p>
          <a:p>
            <a:pPr lvl="2" algn="just">
              <a:buFont typeface="Wingdings" pitchFamily="2" charset="2"/>
              <a:buChar char="q"/>
            </a:pPr>
            <a:r>
              <a:rPr lang="en-GB" sz="2100" dirty="0" smtClean="0">
                <a:latin typeface="Times New Roman" pitchFamily="18" charset="0"/>
                <a:cs typeface="Times New Roman" pitchFamily="18" charset="0"/>
              </a:rPr>
              <a:t>Interpret the organized, and processed data</a:t>
            </a:r>
          </a:p>
          <a:p>
            <a:pPr lvl="2" algn="just">
              <a:buFont typeface="Wingdings" pitchFamily="2" charset="2"/>
              <a:buChar char="q"/>
            </a:pPr>
            <a:endParaRPr lang="en-GB" sz="2100" dirty="0" smtClean="0">
              <a:latin typeface="Times New Roman" pitchFamily="18" charset="0"/>
              <a:cs typeface="Times New Roman" pitchFamily="18" charset="0"/>
            </a:endParaRPr>
          </a:p>
          <a:p>
            <a:pPr algn="just">
              <a:buFont typeface="Wingdings" pitchFamily="2" charset="2"/>
              <a:buChar char="q"/>
            </a:pPr>
            <a:r>
              <a:rPr lang="en-GB" sz="2400" dirty="0" smtClean="0">
                <a:latin typeface="Times New Roman" pitchFamily="18" charset="0"/>
                <a:cs typeface="Times New Roman" pitchFamily="18" charset="0"/>
              </a:rPr>
              <a:t>Report the Results      </a:t>
            </a:r>
            <a:endParaRPr lang="en-GB"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r>
              <a:rPr lang="en-GB" sz="4000" b="1" dirty="0" smtClean="0"/>
              <a:t>Model Development in the Physical Science</a:t>
            </a:r>
            <a:endParaRPr lang="en-GB" sz="4000" b="1" dirty="0"/>
          </a:p>
        </p:txBody>
      </p:sp>
      <p:sp>
        <p:nvSpPr>
          <p:cNvPr id="15" name="Slide Number Placeholder 14"/>
          <p:cNvSpPr>
            <a:spLocks noGrp="1"/>
          </p:cNvSpPr>
          <p:nvPr>
            <p:ph type="sldNum" sz="quarter" idx="12"/>
          </p:nvPr>
        </p:nvSpPr>
        <p:spPr/>
        <p:txBody>
          <a:bodyPr>
            <a:normAutofit fontScale="85000" lnSpcReduction="20000"/>
          </a:bodyPr>
          <a:lstStyle/>
          <a:p>
            <a:fld id="{4D77CA61-E98F-4FC9-99D7-23EC3546C9B5}" type="slidenum">
              <a:rPr lang="en-US" smtClean="0"/>
              <a:pPr/>
              <a:t>36</a:t>
            </a:fld>
            <a:endParaRPr lang="en-US"/>
          </a:p>
        </p:txBody>
      </p:sp>
      <p:sp>
        <p:nvSpPr>
          <p:cNvPr id="2" name="Content Placeholder 1"/>
          <p:cNvSpPr>
            <a:spLocks noGrp="1"/>
          </p:cNvSpPr>
          <p:nvPr>
            <p:ph sz="quarter" idx="1"/>
          </p:nvPr>
        </p:nvSpPr>
        <p:spPr/>
        <p:txBody>
          <a:bodyPr/>
          <a:lstStyle/>
          <a:p>
            <a:pPr>
              <a:buNone/>
            </a:pPr>
            <a:r>
              <a:rPr lang="en-GB" dirty="0" smtClean="0"/>
              <a:t>              </a:t>
            </a:r>
            <a:endParaRPr lang="en-GB" dirty="0"/>
          </a:p>
        </p:txBody>
      </p:sp>
      <p:sp>
        <p:nvSpPr>
          <p:cNvPr id="5" name="Oval 4"/>
          <p:cNvSpPr/>
          <p:nvPr/>
        </p:nvSpPr>
        <p:spPr>
          <a:xfrm>
            <a:off x="3124200" y="1219200"/>
            <a:ext cx="3200400" cy="685800"/>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latin typeface="Times New Roman" pitchFamily="18" charset="0"/>
                <a:cs typeface="Times New Roman" pitchFamily="18" charset="0"/>
              </a:rPr>
              <a:t>A Natural Phenomenon</a:t>
            </a:r>
            <a:endParaRPr lang="en-GB" dirty="0">
              <a:latin typeface="Times New Roman" pitchFamily="18" charset="0"/>
              <a:cs typeface="Times New Roman" pitchFamily="18" charset="0"/>
            </a:endParaRPr>
          </a:p>
        </p:txBody>
      </p:sp>
      <p:sp>
        <p:nvSpPr>
          <p:cNvPr id="6" name="Oval 5"/>
          <p:cNvSpPr/>
          <p:nvPr/>
        </p:nvSpPr>
        <p:spPr>
          <a:xfrm>
            <a:off x="3124200" y="1905000"/>
            <a:ext cx="3276600" cy="685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latin typeface="Times New Roman" pitchFamily="18" charset="0"/>
                <a:cs typeface="Times New Roman" pitchFamily="18" charset="0"/>
              </a:rPr>
              <a:t>A Question</a:t>
            </a:r>
            <a:endParaRPr lang="en-GB" dirty="0">
              <a:latin typeface="Times New Roman" pitchFamily="18" charset="0"/>
              <a:cs typeface="Times New Roman" pitchFamily="18" charset="0"/>
            </a:endParaRPr>
          </a:p>
        </p:txBody>
      </p:sp>
      <p:sp>
        <p:nvSpPr>
          <p:cNvPr id="7" name="Oval 6"/>
          <p:cNvSpPr/>
          <p:nvPr/>
        </p:nvSpPr>
        <p:spPr>
          <a:xfrm>
            <a:off x="3352800" y="2590800"/>
            <a:ext cx="2895600" cy="685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2000" dirty="0" smtClean="0">
                <a:latin typeface="Times New Roman" pitchFamily="18" charset="0"/>
                <a:cs typeface="Times New Roman" pitchFamily="18" charset="0"/>
              </a:rPr>
              <a:t>Working Model</a:t>
            </a:r>
            <a:endParaRPr lang="en-GB" sz="2000" dirty="0">
              <a:latin typeface="Times New Roman" pitchFamily="18" charset="0"/>
              <a:cs typeface="Times New Roman" pitchFamily="18" charset="0"/>
            </a:endParaRPr>
          </a:p>
        </p:txBody>
      </p:sp>
      <p:sp>
        <p:nvSpPr>
          <p:cNvPr id="8" name="Oval 7"/>
          <p:cNvSpPr/>
          <p:nvPr/>
        </p:nvSpPr>
        <p:spPr>
          <a:xfrm>
            <a:off x="3200400" y="3276600"/>
            <a:ext cx="3276600" cy="1066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2000" dirty="0" smtClean="0">
                <a:latin typeface="Times New Roman" pitchFamily="18" charset="0"/>
                <a:cs typeface="Times New Roman" pitchFamily="18" charset="0"/>
              </a:rPr>
              <a:t>Experimental Plan to test working model</a:t>
            </a:r>
            <a:endParaRPr lang="en-GB" sz="2000" dirty="0">
              <a:latin typeface="Times New Roman" pitchFamily="18" charset="0"/>
              <a:cs typeface="Times New Roman" pitchFamily="18" charset="0"/>
            </a:endParaRPr>
          </a:p>
        </p:txBody>
      </p:sp>
      <p:sp>
        <p:nvSpPr>
          <p:cNvPr id="9" name="Oval 8"/>
          <p:cNvSpPr/>
          <p:nvPr/>
        </p:nvSpPr>
        <p:spPr>
          <a:xfrm>
            <a:off x="3276600" y="4343400"/>
            <a:ext cx="3048000" cy="685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latin typeface="Times New Roman" pitchFamily="18" charset="0"/>
                <a:cs typeface="Times New Roman" pitchFamily="18" charset="0"/>
              </a:rPr>
              <a:t>Experiment</a:t>
            </a:r>
            <a:r>
              <a:rPr lang="en-GB" dirty="0" smtClean="0"/>
              <a:t> </a:t>
            </a:r>
            <a:endParaRPr lang="en-GB" dirty="0"/>
          </a:p>
        </p:txBody>
      </p:sp>
      <p:sp>
        <p:nvSpPr>
          <p:cNvPr id="10" name="Oval 9"/>
          <p:cNvSpPr/>
          <p:nvPr/>
        </p:nvSpPr>
        <p:spPr>
          <a:xfrm>
            <a:off x="3276600" y="5029200"/>
            <a:ext cx="3505200" cy="1066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2000" dirty="0" smtClean="0">
                <a:latin typeface="Times New Roman" pitchFamily="18" charset="0"/>
                <a:cs typeface="Times New Roman" pitchFamily="18" charset="0"/>
              </a:rPr>
              <a:t>Comparison of Results with Model Predictions</a:t>
            </a:r>
            <a:endParaRPr lang="en-GB" sz="2000" dirty="0">
              <a:latin typeface="Times New Roman" pitchFamily="18" charset="0"/>
              <a:cs typeface="Times New Roman" pitchFamily="18" charset="0"/>
            </a:endParaRPr>
          </a:p>
        </p:txBody>
      </p:sp>
      <p:sp>
        <p:nvSpPr>
          <p:cNvPr id="11" name="Oval 10"/>
          <p:cNvSpPr/>
          <p:nvPr/>
        </p:nvSpPr>
        <p:spPr>
          <a:xfrm>
            <a:off x="838200" y="6172200"/>
            <a:ext cx="2743200" cy="685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800" dirty="0" smtClean="0">
                <a:latin typeface="Times New Roman" pitchFamily="18" charset="0"/>
                <a:cs typeface="Times New Roman" pitchFamily="18" charset="0"/>
              </a:rPr>
              <a:t>Model Requires Revisions</a:t>
            </a:r>
            <a:endParaRPr lang="en-GB" sz="1800" dirty="0">
              <a:latin typeface="Times New Roman" pitchFamily="18" charset="0"/>
              <a:cs typeface="Times New Roman" pitchFamily="18" charset="0"/>
            </a:endParaRPr>
          </a:p>
        </p:txBody>
      </p:sp>
      <p:sp>
        <p:nvSpPr>
          <p:cNvPr id="12" name="Oval 11"/>
          <p:cNvSpPr/>
          <p:nvPr/>
        </p:nvSpPr>
        <p:spPr>
          <a:xfrm>
            <a:off x="6477000" y="6172200"/>
            <a:ext cx="2209800" cy="685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800" dirty="0" smtClean="0">
                <a:latin typeface="Times New Roman" pitchFamily="18" charset="0"/>
                <a:cs typeface="Times New Roman" pitchFamily="18" charset="0"/>
              </a:rPr>
              <a:t>Model Acceptable</a:t>
            </a:r>
            <a:endParaRPr lang="en-GB" sz="1800" dirty="0">
              <a:latin typeface="Times New Roman" pitchFamily="18" charset="0"/>
              <a:cs typeface="Times New Roman" pitchFamily="18" charset="0"/>
            </a:endParaRPr>
          </a:p>
        </p:txBody>
      </p:sp>
      <p:cxnSp>
        <p:nvCxnSpPr>
          <p:cNvPr id="18" name="Straight Arrow Connector 17"/>
          <p:cNvCxnSpPr/>
          <p:nvPr/>
        </p:nvCxnSpPr>
        <p:spPr>
          <a:xfrm flipH="1">
            <a:off x="2895600" y="5715000"/>
            <a:ext cx="38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5562600"/>
            <a:ext cx="457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hape 20"/>
          <p:cNvCxnSpPr>
            <a:endCxn id="7" idx="2"/>
          </p:cNvCxnSpPr>
          <p:nvPr/>
        </p:nvCxnSpPr>
        <p:spPr>
          <a:xfrm rot="5400000" flipH="1" flipV="1">
            <a:off x="628650" y="3524250"/>
            <a:ext cx="3314700" cy="2133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pPr>
              <a:lnSpc>
                <a:spcPct val="150000"/>
              </a:lnSpc>
            </a:pPr>
            <a:r>
              <a:rPr lang="en-GB" sz="4000" b="1" dirty="0" smtClean="0">
                <a:solidFill>
                  <a:schemeClr val="tx2"/>
                </a:solidFill>
                <a:latin typeface="+mj-lt"/>
                <a:ea typeface="+mj-ea"/>
                <a:cs typeface="+mj-cs"/>
              </a:rPr>
              <a:t>Example of Model Development</a:t>
            </a:r>
            <a:endParaRPr lang="en-GB" sz="4000" b="1" dirty="0">
              <a:solidFill>
                <a:schemeClr val="tx2"/>
              </a:solidFill>
              <a:latin typeface="+mj-lt"/>
              <a:ea typeface="+mj-ea"/>
              <a:cs typeface="+mj-cs"/>
            </a:endParaRPr>
          </a:p>
        </p:txBody>
      </p:sp>
      <p:sp>
        <p:nvSpPr>
          <p:cNvPr id="10" name="Slide Number Placeholder 9"/>
          <p:cNvSpPr>
            <a:spLocks noGrp="1"/>
          </p:cNvSpPr>
          <p:nvPr>
            <p:ph type="sldNum" sz="quarter" idx="12"/>
          </p:nvPr>
        </p:nvSpPr>
        <p:spPr/>
        <p:txBody>
          <a:bodyPr>
            <a:normAutofit fontScale="85000" lnSpcReduction="20000"/>
          </a:bodyPr>
          <a:lstStyle/>
          <a:p>
            <a:fld id="{4D77CA61-E98F-4FC9-99D7-23EC3546C9B5}" type="slidenum">
              <a:rPr lang="en-US" smtClean="0"/>
              <a:pPr/>
              <a:t>37</a:t>
            </a:fld>
            <a:endParaRPr lang="en-US"/>
          </a:p>
        </p:txBody>
      </p:sp>
      <p:sp>
        <p:nvSpPr>
          <p:cNvPr id="2" name="Content Placeholder 1"/>
          <p:cNvSpPr>
            <a:spLocks noGrp="1"/>
          </p:cNvSpPr>
          <p:nvPr>
            <p:ph sz="quarter" idx="1"/>
          </p:nvPr>
        </p:nvSpPr>
        <p:spPr>
          <a:xfrm>
            <a:off x="0" y="1481328"/>
            <a:ext cx="9144000" cy="5757672"/>
          </a:xfrm>
          <a:ln w="3175"/>
        </p:spPr>
        <p:style>
          <a:lnRef idx="2">
            <a:schemeClr val="dk1"/>
          </a:lnRef>
          <a:fillRef idx="1">
            <a:schemeClr val="lt1"/>
          </a:fillRef>
          <a:effectRef idx="0">
            <a:schemeClr val="dk1"/>
          </a:effectRef>
          <a:fontRef idx="minor">
            <a:schemeClr val="dk1"/>
          </a:fontRef>
        </p:style>
        <p:txBody>
          <a:bodyPr/>
          <a:lstStyle/>
          <a:p>
            <a:pPr>
              <a:buNone/>
            </a:pPr>
            <a:r>
              <a:rPr lang="en-GB" dirty="0" smtClean="0">
                <a:latin typeface="Times New Roman" pitchFamily="18" charset="0"/>
                <a:cs typeface="Times New Roman" pitchFamily="18" charset="0"/>
              </a:rPr>
              <a:t>What Factors Determine the Visibility of a Rainbow?</a:t>
            </a:r>
          </a:p>
          <a:p>
            <a:pPr>
              <a:buNone/>
            </a:pPr>
            <a:endParaRPr lang="en-GB" dirty="0">
              <a:latin typeface="Times New Roman" pitchFamily="18" charset="0"/>
              <a:cs typeface="Times New Roman" pitchFamily="18" charset="0"/>
            </a:endParaRPr>
          </a:p>
        </p:txBody>
      </p:sp>
      <p:sp>
        <p:nvSpPr>
          <p:cNvPr id="5" name="Rectangle 4"/>
          <p:cNvSpPr/>
          <p:nvPr/>
        </p:nvSpPr>
        <p:spPr>
          <a:xfrm>
            <a:off x="533400" y="1905000"/>
            <a:ext cx="8153400" cy="8382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sz="1800" u="sng" dirty="0" smtClean="0">
                <a:latin typeface="Times New Roman" pitchFamily="18" charset="0"/>
                <a:cs typeface="Times New Roman" pitchFamily="18" charset="0"/>
              </a:rPr>
              <a:t>Working Model</a:t>
            </a:r>
          </a:p>
          <a:p>
            <a:pPr algn="ctr"/>
            <a:r>
              <a:rPr lang="en-GB" sz="1800" dirty="0" smtClean="0">
                <a:latin typeface="Times New Roman" pitchFamily="18" charset="0"/>
                <a:cs typeface="Times New Roman" pitchFamily="18" charset="0"/>
              </a:rPr>
              <a:t>Sunlight travels straight through rain drops where it is dispersed into </a:t>
            </a:r>
            <a:r>
              <a:rPr lang="en-GB" sz="1800" dirty="0" err="1" smtClean="0">
                <a:latin typeface="Times New Roman" pitchFamily="18" charset="0"/>
                <a:cs typeface="Times New Roman" pitchFamily="18" charset="0"/>
              </a:rPr>
              <a:t>colors</a:t>
            </a:r>
            <a:r>
              <a:rPr lang="en-GB" sz="1800" dirty="0" smtClean="0">
                <a:latin typeface="Times New Roman" pitchFamily="18" charset="0"/>
                <a:cs typeface="Times New Roman" pitchFamily="18" charset="0"/>
              </a:rPr>
              <a:t>, and then the light travels straight into my eyes</a:t>
            </a:r>
            <a:endParaRPr lang="en-GB" sz="1800" dirty="0">
              <a:latin typeface="Times New Roman" pitchFamily="18" charset="0"/>
              <a:cs typeface="Times New Roman" pitchFamily="18" charset="0"/>
            </a:endParaRPr>
          </a:p>
        </p:txBody>
      </p:sp>
      <p:sp>
        <p:nvSpPr>
          <p:cNvPr id="6" name="Rectangle 5"/>
          <p:cNvSpPr/>
          <p:nvPr/>
        </p:nvSpPr>
        <p:spPr>
          <a:xfrm>
            <a:off x="609600" y="2895600"/>
            <a:ext cx="8153400" cy="8382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sz="1800" u="sng" dirty="0" smtClean="0">
                <a:latin typeface="Times New Roman" pitchFamily="18" charset="0"/>
                <a:cs typeface="Times New Roman" pitchFamily="18" charset="0"/>
              </a:rPr>
              <a:t>Proposed Experiment</a:t>
            </a:r>
          </a:p>
          <a:p>
            <a:pPr algn="ctr"/>
            <a:r>
              <a:rPr lang="en-GB" sz="1800" dirty="0" smtClean="0">
                <a:latin typeface="Times New Roman" pitchFamily="18" charset="0"/>
                <a:cs typeface="Times New Roman" pitchFamily="18" charset="0"/>
              </a:rPr>
              <a:t>While it is raining early one morning, I will face toward the rising  sun in the east to view a rainbow.</a:t>
            </a:r>
            <a:endParaRPr lang="en-GB" sz="1800" dirty="0">
              <a:latin typeface="Times New Roman" pitchFamily="18" charset="0"/>
              <a:cs typeface="Times New Roman" pitchFamily="18" charset="0"/>
            </a:endParaRPr>
          </a:p>
        </p:txBody>
      </p:sp>
      <p:sp>
        <p:nvSpPr>
          <p:cNvPr id="7" name="Rectangle 6"/>
          <p:cNvSpPr/>
          <p:nvPr/>
        </p:nvSpPr>
        <p:spPr>
          <a:xfrm>
            <a:off x="685800" y="3810000"/>
            <a:ext cx="8153400" cy="8382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sz="1800" u="sng" dirty="0" smtClean="0">
                <a:latin typeface="Times New Roman" pitchFamily="18" charset="0"/>
                <a:cs typeface="Times New Roman" pitchFamily="18" charset="0"/>
              </a:rPr>
              <a:t>Predicted Results</a:t>
            </a:r>
          </a:p>
          <a:p>
            <a:pPr algn="ctr"/>
            <a:r>
              <a:rPr lang="en-GB" sz="1800" dirty="0" smtClean="0">
                <a:latin typeface="Times New Roman" pitchFamily="18" charset="0"/>
                <a:cs typeface="Times New Roman" pitchFamily="18" charset="0"/>
              </a:rPr>
              <a:t>I will see a rainbow in the sky as I look east on a rainy morning</a:t>
            </a:r>
            <a:endParaRPr lang="en-GB" sz="1800" dirty="0">
              <a:latin typeface="Times New Roman" pitchFamily="18" charset="0"/>
              <a:cs typeface="Times New Roman" pitchFamily="18" charset="0"/>
            </a:endParaRPr>
          </a:p>
        </p:txBody>
      </p:sp>
      <p:sp>
        <p:nvSpPr>
          <p:cNvPr id="8" name="Rectangle 7"/>
          <p:cNvSpPr/>
          <p:nvPr/>
        </p:nvSpPr>
        <p:spPr>
          <a:xfrm>
            <a:off x="685800" y="4876800"/>
            <a:ext cx="8153400" cy="8382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sz="1800" u="sng" dirty="0" smtClean="0">
                <a:latin typeface="Times New Roman" pitchFamily="18" charset="0"/>
                <a:cs typeface="Times New Roman" pitchFamily="18" charset="0"/>
              </a:rPr>
              <a:t>Actual Results</a:t>
            </a:r>
          </a:p>
          <a:p>
            <a:pPr algn="ctr"/>
            <a:r>
              <a:rPr lang="en-GB" sz="1800" dirty="0" smtClean="0">
                <a:latin typeface="Times New Roman" pitchFamily="18" charset="0"/>
                <a:cs typeface="Times New Roman" pitchFamily="18" charset="0"/>
              </a:rPr>
              <a:t>No rainbow was observed toward the east. However , I did see rainbow when I turned around and looked west</a:t>
            </a:r>
            <a:endParaRPr lang="en-GB" sz="1800" dirty="0">
              <a:latin typeface="Times New Roman" pitchFamily="18" charset="0"/>
              <a:cs typeface="Times New Roman" pitchFamily="18" charset="0"/>
            </a:endParaRPr>
          </a:p>
        </p:txBody>
      </p:sp>
      <p:sp>
        <p:nvSpPr>
          <p:cNvPr id="9" name="Rectangle 8"/>
          <p:cNvSpPr/>
          <p:nvPr/>
        </p:nvSpPr>
        <p:spPr>
          <a:xfrm>
            <a:off x="762000" y="6019800"/>
            <a:ext cx="8153400" cy="10668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sz="1800" u="sng" dirty="0" smtClean="0">
                <a:latin typeface="Times New Roman" pitchFamily="18" charset="0"/>
                <a:cs typeface="Times New Roman" pitchFamily="18" charset="0"/>
              </a:rPr>
              <a:t>Conclusion </a:t>
            </a:r>
          </a:p>
          <a:p>
            <a:pPr algn="ctr"/>
            <a:r>
              <a:rPr lang="en-GB" sz="1800" dirty="0" smtClean="0">
                <a:latin typeface="Times New Roman" pitchFamily="18" charset="0"/>
                <a:cs typeface="Times New Roman" pitchFamily="18" charset="0"/>
              </a:rPr>
              <a:t>My working model requires revision. The  sun must be behind me to view a rainbow. There must be another effect  in addition to light being dispersed into </a:t>
            </a:r>
            <a:r>
              <a:rPr lang="en-GB" sz="1800" dirty="0" err="1" smtClean="0">
                <a:latin typeface="Times New Roman" pitchFamily="18" charset="0"/>
                <a:cs typeface="Times New Roman" pitchFamily="18" charset="0"/>
              </a:rPr>
              <a:t>color</a:t>
            </a:r>
            <a:r>
              <a:rPr lang="en-GB" sz="1800" dirty="0" smtClean="0">
                <a:latin typeface="Times New Roman" pitchFamily="18" charset="0"/>
                <a:cs typeface="Times New Roman" pitchFamily="18" charset="0"/>
              </a:rPr>
              <a:t> in the rain drop. How can light get redirected into my eyes?</a:t>
            </a:r>
            <a:endParaRPr lang="en-GB"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pPr>
              <a:lnSpc>
                <a:spcPct val="150000"/>
              </a:lnSpc>
            </a:pPr>
            <a:r>
              <a:rPr lang="en-GB" sz="4000" b="1" dirty="0" smtClean="0"/>
              <a:t>Basic Skills of Scientific Inquiry</a:t>
            </a:r>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38</a:t>
            </a:fld>
            <a:endParaRPr lang="en-US"/>
          </a:p>
        </p:txBody>
      </p:sp>
      <p:sp>
        <p:nvSpPr>
          <p:cNvPr id="2" name="Content Placeholder 1"/>
          <p:cNvSpPr>
            <a:spLocks noGrp="1"/>
          </p:cNvSpPr>
          <p:nvPr>
            <p:ph sz="quarter" idx="1"/>
          </p:nvPr>
        </p:nvSpPr>
        <p:spPr/>
        <p:txBody>
          <a:bodyPr>
            <a:noAutofit/>
          </a:bodyPr>
          <a:lstStyle/>
          <a:p>
            <a:pPr>
              <a:lnSpc>
                <a:spcPct val="160000"/>
              </a:lnSpc>
              <a:buFont typeface="Wingdings" pitchFamily="2" charset="2"/>
              <a:buChar char="q"/>
            </a:pPr>
            <a:r>
              <a:rPr lang="en-GB" sz="1400" dirty="0" smtClean="0">
                <a:latin typeface="Times New Roman" pitchFamily="18" charset="0"/>
                <a:cs typeface="Times New Roman" pitchFamily="18" charset="0"/>
              </a:rPr>
              <a:t>Observing </a:t>
            </a:r>
          </a:p>
          <a:p>
            <a:pPr>
              <a:lnSpc>
                <a:spcPct val="160000"/>
              </a:lnSpc>
              <a:buFont typeface="Wingdings" pitchFamily="2" charset="2"/>
              <a:buChar char="q"/>
            </a:pPr>
            <a:r>
              <a:rPr lang="en-GB" sz="1400" dirty="0" smtClean="0">
                <a:latin typeface="Times New Roman" pitchFamily="18" charset="0"/>
                <a:cs typeface="Times New Roman" pitchFamily="18" charset="0"/>
              </a:rPr>
              <a:t>Classifying and sequencing</a:t>
            </a:r>
          </a:p>
          <a:p>
            <a:pPr>
              <a:lnSpc>
                <a:spcPct val="160000"/>
              </a:lnSpc>
              <a:buFont typeface="Wingdings" pitchFamily="2" charset="2"/>
              <a:buChar char="q"/>
            </a:pPr>
            <a:r>
              <a:rPr lang="en-GB" sz="1400" dirty="0" smtClean="0">
                <a:latin typeface="Times New Roman" pitchFamily="18" charset="0"/>
                <a:cs typeface="Times New Roman" pitchFamily="18" charset="0"/>
              </a:rPr>
              <a:t>Communicating</a:t>
            </a:r>
          </a:p>
          <a:p>
            <a:pPr>
              <a:lnSpc>
                <a:spcPct val="160000"/>
              </a:lnSpc>
              <a:buFont typeface="Wingdings" pitchFamily="2" charset="2"/>
              <a:buChar char="q"/>
            </a:pPr>
            <a:r>
              <a:rPr lang="en-GB" sz="1400" dirty="0" smtClean="0">
                <a:latin typeface="Times New Roman" pitchFamily="18" charset="0"/>
                <a:cs typeface="Times New Roman" pitchFamily="18" charset="0"/>
              </a:rPr>
              <a:t>Measuring</a:t>
            </a:r>
          </a:p>
          <a:p>
            <a:pPr>
              <a:lnSpc>
                <a:spcPct val="160000"/>
              </a:lnSpc>
              <a:buFont typeface="Wingdings" pitchFamily="2" charset="2"/>
              <a:buChar char="q"/>
            </a:pPr>
            <a:r>
              <a:rPr lang="en-GB" sz="1400" dirty="0" smtClean="0">
                <a:latin typeface="Times New Roman" pitchFamily="18" charset="0"/>
                <a:cs typeface="Times New Roman" pitchFamily="18" charset="0"/>
              </a:rPr>
              <a:t>Predicting</a:t>
            </a:r>
          </a:p>
          <a:p>
            <a:pPr>
              <a:lnSpc>
                <a:spcPct val="160000"/>
              </a:lnSpc>
              <a:buFont typeface="Wingdings" pitchFamily="2" charset="2"/>
              <a:buChar char="q"/>
            </a:pPr>
            <a:r>
              <a:rPr lang="en-GB" sz="1400" dirty="0" smtClean="0">
                <a:latin typeface="Times New Roman" pitchFamily="18" charset="0"/>
                <a:cs typeface="Times New Roman" pitchFamily="18" charset="0"/>
              </a:rPr>
              <a:t>Hypothesizing </a:t>
            </a:r>
          </a:p>
          <a:p>
            <a:pPr>
              <a:lnSpc>
                <a:spcPct val="160000"/>
              </a:lnSpc>
              <a:buFont typeface="Wingdings" pitchFamily="2" charset="2"/>
              <a:buChar char="q"/>
            </a:pPr>
            <a:r>
              <a:rPr lang="en-GB" sz="1400" dirty="0" smtClean="0">
                <a:latin typeface="Times New Roman" pitchFamily="18" charset="0"/>
                <a:cs typeface="Times New Roman" pitchFamily="18" charset="0"/>
              </a:rPr>
              <a:t>Inferring</a:t>
            </a:r>
          </a:p>
          <a:p>
            <a:pPr>
              <a:lnSpc>
                <a:spcPct val="160000"/>
              </a:lnSpc>
              <a:buFont typeface="Wingdings" pitchFamily="2" charset="2"/>
              <a:buChar char="q"/>
            </a:pPr>
            <a:r>
              <a:rPr lang="en-GB" sz="1400" dirty="0" smtClean="0">
                <a:latin typeface="Times New Roman" pitchFamily="18" charset="0"/>
                <a:cs typeface="Times New Roman" pitchFamily="18" charset="0"/>
              </a:rPr>
              <a:t>Defining, controlling, and manipulating variable in experimentation</a:t>
            </a:r>
          </a:p>
          <a:p>
            <a:pPr>
              <a:lnSpc>
                <a:spcPct val="160000"/>
              </a:lnSpc>
              <a:buFont typeface="Wingdings" pitchFamily="2" charset="2"/>
              <a:buChar char="q"/>
            </a:pPr>
            <a:r>
              <a:rPr lang="en-GB" sz="1400" dirty="0" smtClean="0">
                <a:latin typeface="Times New Roman" pitchFamily="18" charset="0"/>
                <a:cs typeface="Times New Roman" pitchFamily="18" charset="0"/>
              </a:rPr>
              <a:t>Designing, constructing and interpreting models</a:t>
            </a:r>
          </a:p>
          <a:p>
            <a:pPr>
              <a:lnSpc>
                <a:spcPct val="160000"/>
              </a:lnSpc>
              <a:buFont typeface="Wingdings" pitchFamily="2" charset="2"/>
              <a:buChar char="q"/>
            </a:pPr>
            <a:r>
              <a:rPr lang="en-GB" sz="1400" dirty="0" smtClean="0">
                <a:latin typeface="Times New Roman" pitchFamily="18" charset="0"/>
                <a:cs typeface="Times New Roman" pitchFamily="18" charset="0"/>
              </a:rPr>
              <a:t>Interpreting, analyzing and evaluating data</a:t>
            </a:r>
            <a:endParaRPr lang="en-GB"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anchor="ctr">
            <a:normAutofit fontScale="90000"/>
          </a:bodyPr>
          <a:lstStyle/>
          <a:p>
            <a:pPr>
              <a:lnSpc>
                <a:spcPct val="150000"/>
              </a:lnSpc>
            </a:pPr>
            <a:r>
              <a:rPr lang="en-GB" sz="4000" b="1" dirty="0" smtClean="0"/>
              <a:t>Uses of Scientific Inquiry</a:t>
            </a:r>
            <a:endParaRPr lang="en-GB" sz="4000" b="1"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39</a:t>
            </a:fld>
            <a:endParaRPr lang="en-US"/>
          </a:p>
        </p:txBody>
      </p:sp>
      <p:sp>
        <p:nvSpPr>
          <p:cNvPr id="2" name="Content Placeholder 1"/>
          <p:cNvSpPr>
            <a:spLocks noGrp="1"/>
          </p:cNvSpPr>
          <p:nvPr>
            <p:ph sz="quarter" idx="1"/>
          </p:nvPr>
        </p:nvSpPr>
        <p:spPr/>
        <p:txBody>
          <a:bodyPr/>
          <a:lstStyle/>
          <a:p>
            <a:r>
              <a:rPr lang="en-GB" dirty="0" smtClean="0">
                <a:latin typeface="Times New Roman" pitchFamily="18" charset="0"/>
                <a:cs typeface="Times New Roman" pitchFamily="18" charset="0"/>
              </a:rPr>
              <a:t>Make connections with world situations.</a:t>
            </a:r>
          </a:p>
          <a:p>
            <a:r>
              <a:rPr lang="en-GB" dirty="0" smtClean="0">
                <a:latin typeface="Times New Roman" pitchFamily="18" charset="0"/>
                <a:cs typeface="Times New Roman" pitchFamily="18" charset="0"/>
              </a:rPr>
              <a:t>To encourage more active problem solving approach to learning and thinking</a:t>
            </a:r>
          </a:p>
          <a:p>
            <a:r>
              <a:rPr lang="en-GB" dirty="0" smtClean="0">
                <a:latin typeface="Times New Roman" pitchFamily="18" charset="0"/>
                <a:cs typeface="Times New Roman" pitchFamily="18" charset="0"/>
              </a:rPr>
              <a:t>To apply math skills</a:t>
            </a:r>
          </a:p>
          <a:p>
            <a:r>
              <a:rPr lang="en-GB" dirty="0" smtClean="0">
                <a:latin typeface="Times New Roman" pitchFamily="18" charset="0"/>
                <a:cs typeface="Times New Roman" pitchFamily="18" charset="0"/>
              </a:rPr>
              <a:t>Review what is already known in light of experimental evidence</a:t>
            </a:r>
          </a:p>
          <a:p>
            <a:r>
              <a:rPr lang="en-GB" dirty="0" smtClean="0">
                <a:latin typeface="Times New Roman" pitchFamily="18" charset="0"/>
                <a:cs typeface="Times New Roman" pitchFamily="18" charset="0"/>
              </a:rPr>
              <a:t>Proposes answers, explanations and predictions</a:t>
            </a:r>
          </a:p>
          <a:p>
            <a:r>
              <a:rPr lang="en-GB" dirty="0" smtClean="0">
                <a:latin typeface="Times New Roman" pitchFamily="18" charset="0"/>
                <a:cs typeface="Times New Roman" pitchFamily="18" charset="0"/>
              </a:rPr>
              <a:t>Use tools to gather, analyze and interpret data</a:t>
            </a: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Course outline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4D77CA61-E98F-4FC9-99D7-23EC3546C9B5}" type="slidenum">
              <a:rPr lang="en-US" smtClean="0"/>
              <a:pPr/>
              <a:t>4</a:t>
            </a:fld>
            <a:endParaRPr lang="en-US"/>
          </a:p>
        </p:txBody>
      </p:sp>
      <p:sp>
        <p:nvSpPr>
          <p:cNvPr id="5" name="Content Placeholder 4"/>
          <p:cNvSpPr>
            <a:spLocks noGrp="1"/>
          </p:cNvSpPr>
          <p:nvPr>
            <p:ph sz="quarter" idx="1"/>
          </p:nvPr>
        </p:nvSpPr>
        <p:spPr>
          <a:xfrm>
            <a:off x="612648" y="1600200"/>
            <a:ext cx="8302752" cy="4953000"/>
          </a:xfrm>
        </p:spPr>
        <p:txBody>
          <a:bodyPr>
            <a:normAutofit fontScale="62500" lnSpcReduction="20000"/>
          </a:bodyPr>
          <a:lstStyle/>
          <a:p>
            <a:pPr lvl="0">
              <a:spcAft>
                <a:spcPts val="600"/>
              </a:spcAft>
            </a:pPr>
            <a:r>
              <a:rPr lang="en-US" sz="3200" dirty="0" smtClean="0"/>
              <a:t>Introduction – What is research? The role of research; research process overview; Scientific inquiry; models of scientific inquiry (1 wk)       </a:t>
            </a:r>
          </a:p>
          <a:p>
            <a:pPr lvl="0">
              <a:spcAft>
                <a:spcPts val="600"/>
              </a:spcAft>
            </a:pPr>
            <a:r>
              <a:rPr lang="en-US" sz="3200" dirty="0" smtClean="0"/>
              <a:t>The Research Problem– Defining the research problem, Formulation of the research hypotheses, The importance of problems and hypotheses  (2 wks)</a:t>
            </a:r>
          </a:p>
          <a:p>
            <a:pPr lvl="0">
              <a:spcAft>
                <a:spcPts val="600"/>
              </a:spcAft>
            </a:pPr>
            <a:r>
              <a:rPr lang="en-US" sz="3200" dirty="0" smtClean="0"/>
              <a:t>Literature review and plagiarism   (2 wks)</a:t>
            </a:r>
          </a:p>
          <a:p>
            <a:pPr lvl="0">
              <a:spcAft>
                <a:spcPts val="600"/>
              </a:spcAft>
            </a:pPr>
            <a:r>
              <a:rPr lang="en-US" sz="3200" dirty="0" smtClean="0"/>
              <a:t>Methods of data collection – Secondary data collection methods, qualitative methods of data collection, and Survey methods of data collection (2 wks)</a:t>
            </a:r>
          </a:p>
          <a:p>
            <a:pPr lvl="0">
              <a:spcAft>
                <a:spcPts val="600"/>
              </a:spcAft>
            </a:pPr>
            <a:r>
              <a:rPr lang="en-US" sz="3200" dirty="0" smtClean="0"/>
              <a:t>Sampling techniques – The nature of sampling, Probability sampling design, </a:t>
            </a:r>
            <a:r>
              <a:rPr lang="en-US" sz="3200" dirty="0" err="1" smtClean="0"/>
              <a:t>Nonprobability</a:t>
            </a:r>
            <a:r>
              <a:rPr lang="en-US" sz="3200" dirty="0" smtClean="0"/>
              <a:t> sampling design, Determination of sample size (2wks)</a:t>
            </a:r>
          </a:p>
          <a:p>
            <a:pPr lvl="0">
              <a:spcAft>
                <a:spcPts val="600"/>
              </a:spcAft>
            </a:pPr>
            <a:r>
              <a:rPr lang="en-US" sz="3200" dirty="0" smtClean="0"/>
              <a:t>Report generation, report writing, and APA format – Title page, Abstract, Introduction, Methodology, Results, Discussion, References, and Appendices (1 wk)</a:t>
            </a:r>
          </a:p>
          <a:p>
            <a:pPr lvl="0">
              <a:spcAft>
                <a:spcPts val="600"/>
              </a:spcAft>
            </a:pPr>
            <a:r>
              <a:rPr lang="en-US" sz="3200" dirty="0" smtClean="0"/>
              <a:t>Proposal writing and presentation (over the semester)</a:t>
            </a:r>
          </a:p>
          <a:p>
            <a:endParaRPr lang="en-US" sz="3200"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and Course Text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4D77CA61-E98F-4FC9-99D7-23EC3546C9B5}" type="slidenum">
              <a:rPr lang="en-US" smtClean="0"/>
              <a:pPr/>
              <a:t>5</a:t>
            </a:fld>
            <a:endParaRPr lang="en-US"/>
          </a:p>
        </p:txBody>
      </p:sp>
      <p:sp>
        <p:nvSpPr>
          <p:cNvPr id="5" name="Content Placeholder 4"/>
          <p:cNvSpPr>
            <a:spLocks noGrp="1"/>
          </p:cNvSpPr>
          <p:nvPr>
            <p:ph sz="quarter" idx="1"/>
          </p:nvPr>
        </p:nvSpPr>
        <p:spPr/>
        <p:txBody>
          <a:bodyPr>
            <a:normAutofit fontScale="77500" lnSpcReduction="20000"/>
          </a:bodyPr>
          <a:lstStyle/>
          <a:p>
            <a:pPr>
              <a:buNone/>
            </a:pPr>
            <a:r>
              <a:rPr lang="en-US" b="1" dirty="0" smtClean="0"/>
              <a:t>Course assessment: </a:t>
            </a:r>
            <a:endParaRPr lang="en-US" dirty="0" smtClean="0"/>
          </a:p>
          <a:p>
            <a:r>
              <a:rPr lang="en-US" dirty="0" smtClean="0"/>
              <a:t>Continuous assessment tests			30%, </a:t>
            </a:r>
          </a:p>
          <a:p>
            <a:r>
              <a:rPr lang="en-US" dirty="0" smtClean="0"/>
              <a:t>End of semester examination			 70%. </a:t>
            </a:r>
          </a:p>
          <a:p>
            <a:pPr>
              <a:buNone/>
            </a:pPr>
            <a:r>
              <a:rPr lang="en-US" dirty="0" smtClean="0"/>
              <a:t> </a:t>
            </a:r>
          </a:p>
          <a:p>
            <a:pPr>
              <a:buNone/>
            </a:pPr>
            <a:r>
              <a:rPr lang="en-US" b="1" dirty="0" smtClean="0"/>
              <a:t>Course Textbooks</a:t>
            </a:r>
            <a:endParaRPr lang="en-US" dirty="0" smtClean="0"/>
          </a:p>
          <a:p>
            <a:pPr lvl="0"/>
            <a:r>
              <a:rPr lang="en-US" dirty="0" smtClean="0"/>
              <a:t>Kothari, C. R.(2005). Research Methodology: Methods &amp; Techniques. 2nd Edition. New Age International. ISBN: 8122415229, 9788122415223</a:t>
            </a:r>
          </a:p>
          <a:p>
            <a:pPr lvl="0"/>
            <a:r>
              <a:rPr lang="en-US" dirty="0" smtClean="0"/>
              <a:t>Punch, K. F. ( 2000). Developing Effective Research Proposals (Essential Resource Books for Social Research). Sage Publications Ltd. ISBN-10: 0761963561. ISBN-13: 978-0761963561.</a:t>
            </a:r>
          </a:p>
          <a:p>
            <a:pPr lvl="0"/>
            <a:r>
              <a:rPr lang="en-US" dirty="0" smtClean="0"/>
              <a:t>Creswell, J. W. Research Design: Qualitative, Quantitative, and Mixed Methods Approaches. 2008. ISBN-10: 1412965578, ISBN-13: 978-1412965576.</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GB"/>
          </a:p>
        </p:txBody>
      </p:sp>
      <p:sp>
        <p:nvSpPr>
          <p:cNvPr id="6" name="Title 5"/>
          <p:cNvSpPr>
            <a:spLocks noGrp="1"/>
          </p:cNvSpPr>
          <p:nvPr>
            <p:ph type="title"/>
          </p:nvPr>
        </p:nvSpPr>
        <p:spPr/>
        <p:txBody>
          <a:bodyPr/>
          <a:lstStyle/>
          <a:p>
            <a:r>
              <a:rPr lang="en-GB" dirty="0" smtClean="0"/>
              <a:t>What is Research?</a:t>
            </a:r>
            <a:endParaRPr lang="en-GB" dirty="0"/>
          </a:p>
        </p:txBody>
      </p:sp>
      <p:sp>
        <p:nvSpPr>
          <p:cNvPr id="4" name="Slide Number Placeholder 3"/>
          <p:cNvSpPr>
            <a:spLocks noGrp="1"/>
          </p:cNvSpPr>
          <p:nvPr>
            <p:ph type="sldNum" sz="quarter" idx="11"/>
          </p:nvPr>
        </p:nvSpPr>
        <p:spPr/>
        <p:txBody>
          <a:bodyPr>
            <a:normAutofit/>
          </a:bodyPr>
          <a:lstStyle/>
          <a:p>
            <a:fld id="{4D77CA61-E98F-4FC9-99D7-23EC3546C9B5}"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Session Objectives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7</a:t>
            </a:fld>
            <a:endParaRPr lang="en-US"/>
          </a:p>
        </p:txBody>
      </p:sp>
      <p:sp>
        <p:nvSpPr>
          <p:cNvPr id="58371" name="Rectangle 3"/>
          <p:cNvSpPr>
            <a:spLocks noGrp="1" noChangeArrowheads="1"/>
          </p:cNvSpPr>
          <p:nvPr>
            <p:ph sz="quarter" idx="1"/>
          </p:nvPr>
        </p:nvSpPr>
        <p:spPr/>
        <p:txBody>
          <a:bodyPr/>
          <a:lstStyle/>
          <a:p>
            <a:r>
              <a:rPr lang="en-US" dirty="0" smtClean="0"/>
              <a:t>To understand the meaning of research</a:t>
            </a:r>
            <a:endParaRPr lang="en-US" dirty="0"/>
          </a:p>
          <a:p>
            <a:r>
              <a:rPr lang="en-US" dirty="0" smtClean="0"/>
              <a:t>To understand the meaning of research methodology</a:t>
            </a:r>
          </a:p>
          <a:p>
            <a:r>
              <a:rPr lang="en-US" dirty="0" smtClean="0"/>
              <a:t>To understand the objectives of research</a:t>
            </a:r>
          </a:p>
          <a:p>
            <a:r>
              <a:rPr lang="en-US" dirty="0" smtClean="0"/>
              <a:t>To understand the basic steps of conducting research</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Session Outline </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8</a:t>
            </a:fld>
            <a:endParaRPr lang="en-US"/>
          </a:p>
        </p:txBody>
      </p:sp>
      <p:sp>
        <p:nvSpPr>
          <p:cNvPr id="2" name="Content Placeholder 1"/>
          <p:cNvSpPr>
            <a:spLocks noGrp="1"/>
          </p:cNvSpPr>
          <p:nvPr>
            <p:ph sz="quarter" idx="1"/>
          </p:nvPr>
        </p:nvSpPr>
        <p:spPr/>
        <p:txBody>
          <a:bodyPr/>
          <a:lstStyle/>
          <a:p>
            <a:r>
              <a:rPr lang="en-GB" dirty="0" smtClean="0">
                <a:latin typeface="Times New Roman" pitchFamily="18" charset="0"/>
                <a:cs typeface="Times New Roman" pitchFamily="18" charset="0"/>
              </a:rPr>
              <a:t>Definitions:</a:t>
            </a:r>
          </a:p>
          <a:p>
            <a:pPr lvl="1"/>
            <a:r>
              <a:rPr lang="en-GB" dirty="0" smtClean="0">
                <a:latin typeface="Times New Roman" pitchFamily="18" charset="0"/>
                <a:cs typeface="Times New Roman" pitchFamily="18" charset="0"/>
              </a:rPr>
              <a:t>research </a:t>
            </a:r>
          </a:p>
          <a:p>
            <a:pPr lvl="1"/>
            <a:r>
              <a:rPr lang="en-GB" dirty="0" smtClean="0">
                <a:latin typeface="Times New Roman" pitchFamily="18" charset="0"/>
                <a:cs typeface="Times New Roman" pitchFamily="18" charset="0"/>
              </a:rPr>
              <a:t>methodology</a:t>
            </a:r>
          </a:p>
          <a:p>
            <a:pPr lvl="1"/>
            <a:r>
              <a:rPr lang="en-GB" dirty="0" smtClean="0">
                <a:latin typeface="Times New Roman" pitchFamily="18" charset="0"/>
                <a:cs typeface="Times New Roman" pitchFamily="18" charset="0"/>
              </a:rPr>
              <a:t>research methodology</a:t>
            </a:r>
          </a:p>
          <a:p>
            <a:r>
              <a:rPr lang="en-GB" dirty="0" smtClean="0">
                <a:latin typeface="Times New Roman" pitchFamily="18" charset="0"/>
                <a:cs typeface="Times New Roman" pitchFamily="18" charset="0"/>
              </a:rPr>
              <a:t>The aims of research</a:t>
            </a:r>
          </a:p>
          <a:p>
            <a:r>
              <a:rPr lang="en-GB" dirty="0" smtClean="0">
                <a:latin typeface="Times New Roman" pitchFamily="18" charset="0"/>
                <a:cs typeface="Times New Roman" pitchFamily="18" charset="0"/>
              </a:rPr>
              <a:t>Basic steps to conduct research</a:t>
            </a:r>
          </a:p>
          <a:p>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latin typeface="Times New Roman" pitchFamily="18" charset="0"/>
                <a:cs typeface="Times New Roman" pitchFamily="18" charset="0"/>
              </a:rPr>
              <a:t>What is research?</a:t>
            </a:r>
            <a:endParaRPr lang="en-GB"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fld id="{4D77CA61-E98F-4FC9-99D7-23EC3546C9B5}" type="slidenum">
              <a:rPr lang="en-US" smtClean="0"/>
              <a:pPr/>
              <a:t>9</a:t>
            </a:fld>
            <a:endParaRPr lang="en-US"/>
          </a:p>
        </p:txBody>
      </p:sp>
      <p:sp>
        <p:nvSpPr>
          <p:cNvPr id="2" name="Content Placeholder 1"/>
          <p:cNvSpPr>
            <a:spLocks noGrp="1"/>
          </p:cNvSpPr>
          <p:nvPr>
            <p:ph sz="quarter" idx="1"/>
          </p:nvPr>
        </p:nvSpPr>
        <p:spPr/>
        <p:txBody>
          <a:bodyPr/>
          <a:lstStyle/>
          <a:p>
            <a:r>
              <a:rPr lang="en-GB" dirty="0" smtClean="0"/>
              <a:t>Research is the systematic process of collecting and analyzing information (data) in order to increase our understanding of the phenomenon about which we are concerned or interested</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3139</TotalTime>
  <Words>2240</Words>
  <Application>Microsoft Office PowerPoint</Application>
  <PresentationFormat>On-screen Show (4:3)</PresentationFormat>
  <Paragraphs>301</Paragraphs>
  <Slides>39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Courier New</vt:lpstr>
      <vt:lpstr>Times New Roman</vt:lpstr>
      <vt:lpstr>Tw Cen MT</vt:lpstr>
      <vt:lpstr>Wingdings</vt:lpstr>
      <vt:lpstr>Wingdings 2</vt:lpstr>
      <vt:lpstr>Median</vt:lpstr>
      <vt:lpstr>BCT 2402: Research Methodology</vt:lpstr>
      <vt:lpstr>Purpose of the course:   </vt:lpstr>
      <vt:lpstr>Course description </vt:lpstr>
      <vt:lpstr>Course outline</vt:lpstr>
      <vt:lpstr>Assessment and Course Text</vt:lpstr>
      <vt:lpstr>What is Research?</vt:lpstr>
      <vt:lpstr>Session Objectives</vt:lpstr>
      <vt:lpstr>Session Outline </vt:lpstr>
      <vt:lpstr>What is research?</vt:lpstr>
      <vt:lpstr>More understanding of research</vt:lpstr>
      <vt:lpstr>Research characteristics</vt:lpstr>
      <vt:lpstr>Objectives of research</vt:lpstr>
      <vt:lpstr>Broad groupings of research objectives</vt:lpstr>
      <vt:lpstr>Motivation in Research</vt:lpstr>
      <vt:lpstr>Types of Research: Descriptive vs. Analytical: </vt:lpstr>
      <vt:lpstr>Types of Research: Applied vs. Fundamental</vt:lpstr>
      <vt:lpstr>Types of Research: Quantitative vs. Qualitative</vt:lpstr>
      <vt:lpstr> Types of Research: Conceptual vs. Empirical:</vt:lpstr>
      <vt:lpstr>Other types of research</vt:lpstr>
      <vt:lpstr>Research Approaches</vt:lpstr>
      <vt:lpstr>Scientific methods</vt:lpstr>
      <vt:lpstr>What is methodology?</vt:lpstr>
      <vt:lpstr>Research Methodology Vs. Research Method</vt:lpstr>
      <vt:lpstr>Research methodology</vt:lpstr>
      <vt:lpstr>How to start a research</vt:lpstr>
      <vt:lpstr>Problem Formulation</vt:lpstr>
      <vt:lpstr>Scientific Inquiry</vt:lpstr>
      <vt:lpstr>What is Scientific Inquiry?</vt:lpstr>
      <vt:lpstr>Why Scientific Inquiry?</vt:lpstr>
      <vt:lpstr>Characteristics of Scientific Inquiry</vt:lpstr>
      <vt:lpstr>Activities in Scientific Inquiry</vt:lpstr>
      <vt:lpstr>General model of scientific inquiry</vt:lpstr>
      <vt:lpstr>Output of Each step</vt:lpstr>
      <vt:lpstr>Output of Each Step</vt:lpstr>
      <vt:lpstr>Output of Each Step</vt:lpstr>
      <vt:lpstr>Model Development in the Physical Science</vt:lpstr>
      <vt:lpstr>Example of Model Development</vt:lpstr>
      <vt:lpstr>Basic Skills of Scientific Inquiry</vt:lpstr>
      <vt:lpstr>Uses of Scientific Inquiry</vt:lpstr>
    </vt:vector>
  </TitlesOfParts>
  <Company>uum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ICS3209</dc:title>
  <dc:creator>onyango</dc:creator>
  <cp:lastModifiedBy>HP LAPTOP</cp:lastModifiedBy>
  <cp:revision>161</cp:revision>
  <dcterms:created xsi:type="dcterms:W3CDTF">2003-06-03T01:50:23Z</dcterms:created>
  <dcterms:modified xsi:type="dcterms:W3CDTF">2021-06-14T20:08:04Z</dcterms:modified>
</cp:coreProperties>
</file>