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36"/>
  </p:notesMasterIdLst>
  <p:handoutMasterIdLst>
    <p:handoutMasterId r:id="rId37"/>
  </p:handoutMasterIdLst>
  <p:sldIdLst>
    <p:sldId id="351" r:id="rId2"/>
    <p:sldId id="320" r:id="rId3"/>
    <p:sldId id="322" r:id="rId4"/>
    <p:sldId id="324" r:id="rId5"/>
    <p:sldId id="325" r:id="rId6"/>
    <p:sldId id="328" r:id="rId7"/>
    <p:sldId id="329" r:id="rId8"/>
    <p:sldId id="357" r:id="rId9"/>
    <p:sldId id="356" r:id="rId10"/>
    <p:sldId id="330" r:id="rId11"/>
    <p:sldId id="332" r:id="rId12"/>
    <p:sldId id="352" r:id="rId13"/>
    <p:sldId id="353" r:id="rId14"/>
    <p:sldId id="354" r:id="rId15"/>
    <p:sldId id="355" r:id="rId16"/>
    <p:sldId id="358" r:id="rId17"/>
    <p:sldId id="359" r:id="rId18"/>
    <p:sldId id="360" r:id="rId19"/>
    <p:sldId id="362" r:id="rId20"/>
    <p:sldId id="363" r:id="rId21"/>
    <p:sldId id="365" r:id="rId22"/>
    <p:sldId id="366" r:id="rId23"/>
    <p:sldId id="375" r:id="rId24"/>
    <p:sldId id="333" r:id="rId25"/>
    <p:sldId id="334" r:id="rId26"/>
    <p:sldId id="367" r:id="rId27"/>
    <p:sldId id="368" r:id="rId28"/>
    <p:sldId id="369" r:id="rId29"/>
    <p:sldId id="372" r:id="rId30"/>
    <p:sldId id="371" r:id="rId31"/>
    <p:sldId id="370" r:id="rId32"/>
    <p:sldId id="373" r:id="rId33"/>
    <p:sldId id="374" r:id="rId34"/>
    <p:sldId id="341" r:id="rId35"/>
  </p:sldIdLst>
  <p:sldSz cx="9144000" cy="6858000" type="screen4x3"/>
  <p:notesSz cx="6669088" cy="9926638"/>
  <p:defaultTextStyle>
    <a:defPPr>
      <a:defRPr lang="en-US"/>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53" d="100"/>
          <a:sy n="53" d="100"/>
        </p:scale>
        <p:origin x="66" y="5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970" y="-96"/>
      </p:cViewPr>
      <p:guideLst>
        <p:guide orient="horz" pos="3126"/>
        <p:guide pos="21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handoutMaster" Target="handoutMasters/handoutMaster1.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43"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44"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1445"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AD360E2-1788-409A-9ECF-B46B6628251D}" type="slidenum">
              <a:rPr lang="en-US"/>
              <a:pPr/>
              <a:t>‹#›</a:t>
            </a:fld>
            <a:endParaRPr lang="en-US"/>
          </a:p>
        </p:txBody>
      </p:sp>
    </p:spTree>
    <p:extLst>
      <p:ext uri="{BB962C8B-B14F-4D97-AF65-F5344CB8AC3E}">
        <p14:creationId xmlns:p14="http://schemas.microsoft.com/office/powerpoint/2010/main" val="3187341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8915"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8916"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ffectLst/>
        </p:spPr>
      </p:sp>
      <p:sp>
        <p:nvSpPr>
          <p:cNvPr id="38917" name="Rectangle 5"/>
          <p:cNvSpPr>
            <a:spLocks noGrp="1" noChangeArrowheads="1"/>
          </p:cNvSpPr>
          <p:nvPr>
            <p:ph type="body" sz="quarter" idx="3"/>
          </p:nvPr>
        </p:nvSpPr>
        <p:spPr bwMode="auto">
          <a:xfrm>
            <a:off x="889000" y="4714875"/>
            <a:ext cx="48910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918"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8919"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02F3F72-C4DE-4F0F-9FB8-B47DA071DB3B}" type="slidenum">
              <a:rPr lang="en-US"/>
              <a:pPr/>
              <a:t>‹#›</a:t>
            </a:fld>
            <a:endParaRPr lang="en-US"/>
          </a:p>
        </p:txBody>
      </p:sp>
    </p:spTree>
    <p:extLst>
      <p:ext uri="{BB962C8B-B14F-4D97-AF65-F5344CB8AC3E}">
        <p14:creationId xmlns:p14="http://schemas.microsoft.com/office/powerpoint/2010/main" val="36812140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8442339-D61F-42C2-B2B0-1AF32DC4AD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06FB0-D258-431E-8884-78C2128454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09FE4DF-2CDC-44DB-A805-052A3339856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D77CA61-E98F-4FC9-99D7-23EC3546C9B5}"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EDAE8AE-F54F-4C16-A273-D9171746B9E2}"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endParaRPr lang="en-US"/>
          </a:p>
        </p:txBody>
      </p:sp>
      <p:sp>
        <p:nvSpPr>
          <p:cNvPr id="10" name="Slide Number Placeholder 9"/>
          <p:cNvSpPr>
            <a:spLocks noGrp="1"/>
          </p:cNvSpPr>
          <p:nvPr>
            <p:ph type="sldNum" sz="quarter" idx="16"/>
          </p:nvPr>
        </p:nvSpPr>
        <p:spPr/>
        <p:txBody>
          <a:bodyPr rtlCol="0"/>
          <a:lstStyle/>
          <a:p>
            <a:fld id="{E50C88C4-2818-4E0F-87BA-0F722A6250DD}"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endParaRPr lang="en-US"/>
          </a:p>
        </p:txBody>
      </p:sp>
      <p:sp>
        <p:nvSpPr>
          <p:cNvPr id="12" name="Slide Number Placeholder 11"/>
          <p:cNvSpPr>
            <a:spLocks noGrp="1"/>
          </p:cNvSpPr>
          <p:nvPr>
            <p:ph type="sldNum" sz="quarter" idx="16"/>
          </p:nvPr>
        </p:nvSpPr>
        <p:spPr/>
        <p:txBody>
          <a:bodyPr rtlCol="0"/>
          <a:lstStyle/>
          <a:p>
            <a:fld id="{C2067FE6-DAD7-41D0-B01D-E82D2A1F7513}"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58F59AC-27E9-4F27-A783-CAA072EB114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556D282-CEF7-4B90-8546-965F6177D3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E7D1577-2576-4034-A013-79735CC365FE}"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0431037-16D0-4DEC-A1D9-193027216457}"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C53B8B7-C07B-46A5-9937-8C34FD6315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GB" dirty="0"/>
          </a:p>
        </p:txBody>
      </p:sp>
      <p:sp>
        <p:nvSpPr>
          <p:cNvPr id="5" name="Title 4"/>
          <p:cNvSpPr>
            <a:spLocks noGrp="1"/>
          </p:cNvSpPr>
          <p:nvPr>
            <p:ph type="title"/>
          </p:nvPr>
        </p:nvSpPr>
        <p:spPr/>
        <p:txBody>
          <a:bodyPr>
            <a:normAutofit fontScale="90000"/>
          </a:bodyPr>
          <a:lstStyle/>
          <a:p>
            <a:r>
              <a:rPr lang="en-GB" dirty="0"/>
              <a:t>Literature Review and Avoiding Plagiarism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Literature Reviews</a:t>
            </a:r>
          </a:p>
        </p:txBody>
      </p:sp>
      <p:sp>
        <p:nvSpPr>
          <p:cNvPr id="3" name="Content Placeholder 2"/>
          <p:cNvSpPr>
            <a:spLocks noGrp="1"/>
          </p:cNvSpPr>
          <p:nvPr>
            <p:ph sz="quarter" idx="1"/>
          </p:nvPr>
        </p:nvSpPr>
        <p:spPr/>
        <p:txBody>
          <a:bodyPr>
            <a:normAutofit/>
          </a:bodyPr>
          <a:lstStyle/>
          <a:p>
            <a:r>
              <a:rPr lang="en-US" b="1" i="1" dirty="0"/>
              <a:t>Problem formulation</a:t>
            </a:r>
            <a:r>
              <a:rPr lang="en-US" dirty="0"/>
              <a:t>—which topic or field is being examined and what are issues?</a:t>
            </a:r>
          </a:p>
          <a:p>
            <a:r>
              <a:rPr lang="en-US" b="1" i="1" dirty="0"/>
              <a:t>Literature search</a:t>
            </a:r>
            <a:r>
              <a:rPr lang="en-US" dirty="0"/>
              <a:t>—finding materials relevant to the subject being explored</a:t>
            </a:r>
          </a:p>
          <a:p>
            <a:r>
              <a:rPr lang="en-US" b="1" i="1" dirty="0"/>
              <a:t>Data evaluation</a:t>
            </a:r>
            <a:r>
              <a:rPr lang="en-US" dirty="0"/>
              <a:t>—determining which literature makes a significant contribution to the understanding of the topic</a:t>
            </a:r>
          </a:p>
          <a:p>
            <a:r>
              <a:rPr lang="en-US" b="1" i="1" dirty="0"/>
              <a:t>Analysis and interpretation</a:t>
            </a:r>
            <a:r>
              <a:rPr lang="en-US" dirty="0"/>
              <a:t>—discussing the findings and conclusions of pertinent literature</a:t>
            </a:r>
          </a:p>
        </p:txBody>
      </p:sp>
    </p:spTree>
    <p:extLst>
      <p:ext uri="{BB962C8B-B14F-4D97-AF65-F5344CB8AC3E}">
        <p14:creationId xmlns:p14="http://schemas.microsoft.com/office/powerpoint/2010/main" val="2062646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Review Literatures</a:t>
            </a:r>
          </a:p>
        </p:txBody>
      </p:sp>
      <p:sp>
        <p:nvSpPr>
          <p:cNvPr id="3" name="Content Placeholder 2"/>
          <p:cNvSpPr>
            <a:spLocks noGrp="1"/>
          </p:cNvSpPr>
          <p:nvPr>
            <p:ph sz="quarter" idx="1"/>
          </p:nvPr>
        </p:nvSpPr>
        <p:spPr/>
        <p:txBody>
          <a:bodyPr>
            <a:normAutofit fontScale="92500" lnSpcReduction="10000"/>
          </a:bodyPr>
          <a:lstStyle/>
          <a:p>
            <a:r>
              <a:rPr lang="en-US" b="1" i="1" dirty="0"/>
              <a:t>Compare</a:t>
            </a:r>
            <a:r>
              <a:rPr lang="en-US" dirty="0"/>
              <a:t>: try to find the similarities among literatures</a:t>
            </a:r>
          </a:p>
          <a:p>
            <a:pPr lvl="1"/>
            <a:r>
              <a:rPr lang="en-US" dirty="0"/>
              <a:t>Explain how each article similar to the others.</a:t>
            </a:r>
          </a:p>
          <a:p>
            <a:r>
              <a:rPr lang="en-US" b="1" i="1" dirty="0"/>
              <a:t>Contrast</a:t>
            </a:r>
            <a:r>
              <a:rPr lang="en-US" dirty="0"/>
              <a:t>: try to find the differences among literatures</a:t>
            </a:r>
          </a:p>
          <a:p>
            <a:pPr lvl="1"/>
            <a:r>
              <a:rPr lang="en-US" dirty="0"/>
              <a:t>Explain how each article differ from the others</a:t>
            </a:r>
          </a:p>
          <a:p>
            <a:r>
              <a:rPr lang="en-US" dirty="0"/>
              <a:t> </a:t>
            </a:r>
            <a:r>
              <a:rPr lang="en-US" b="1" i="1" dirty="0"/>
              <a:t>Criticize</a:t>
            </a:r>
            <a:r>
              <a:rPr lang="en-US" dirty="0"/>
              <a:t>: put your own opinion on what is written in the literatures</a:t>
            </a:r>
          </a:p>
          <a:p>
            <a:pPr lvl="1"/>
            <a:r>
              <a:rPr lang="en-US" dirty="0"/>
              <a:t>Criticize the strength and weakness of the research</a:t>
            </a:r>
          </a:p>
          <a:p>
            <a:r>
              <a:rPr lang="en-US" b="1" i="1" dirty="0"/>
              <a:t>Synthesize</a:t>
            </a:r>
            <a:r>
              <a:rPr lang="en-US" dirty="0"/>
              <a:t>: combine several literatures into an idea</a:t>
            </a:r>
          </a:p>
          <a:p>
            <a:r>
              <a:rPr lang="en-US" dirty="0"/>
              <a:t> </a:t>
            </a:r>
            <a:r>
              <a:rPr lang="en-US" b="1" i="1" dirty="0"/>
              <a:t>Summarize</a:t>
            </a:r>
            <a:r>
              <a:rPr lang="en-US" dirty="0"/>
              <a:t>: restate the article with your own words in a concise way</a:t>
            </a:r>
          </a:p>
        </p:txBody>
      </p:sp>
    </p:spTree>
    <p:extLst>
      <p:ext uri="{BB962C8B-B14F-4D97-AF65-F5344CB8AC3E}">
        <p14:creationId xmlns:p14="http://schemas.microsoft.com/office/powerpoint/2010/main" val="12652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p>
        </p:txBody>
      </p:sp>
      <p:sp>
        <p:nvSpPr>
          <p:cNvPr id="4" name="Content Placeholder 3"/>
          <p:cNvSpPr>
            <a:spLocks noGrp="1"/>
          </p:cNvSpPr>
          <p:nvPr>
            <p:ph sz="quarter" idx="1"/>
          </p:nvPr>
        </p:nvSpPr>
        <p:spPr/>
        <p:txBody>
          <a:bodyPr/>
          <a:lstStyle/>
          <a:p>
            <a:r>
              <a:rPr lang="en-GB" b="1" i="1" dirty="0"/>
              <a:t>Criticize</a:t>
            </a:r>
            <a:r>
              <a:rPr lang="en-GB" dirty="0"/>
              <a:t>: According to </a:t>
            </a:r>
            <a:r>
              <a:rPr lang="en-GB" dirty="0" err="1"/>
              <a:t>Hadi</a:t>
            </a:r>
            <a:r>
              <a:rPr lang="en-GB" dirty="0"/>
              <a:t> (2005), the Executive Information Systems (EIS) can help leaders make decisions more accurate about 90% compared to not using the EIS. However, </a:t>
            </a:r>
            <a:r>
              <a:rPr lang="en-GB" dirty="0">
                <a:solidFill>
                  <a:srgbClr val="FF0000"/>
                </a:solidFill>
              </a:rPr>
              <a:t>he</a:t>
            </a:r>
            <a:r>
              <a:rPr lang="en-GB" dirty="0"/>
              <a:t> does not explain the size of the EIS sample surveyed, and how the percentage of the accuracy in decision making was reached .</a:t>
            </a:r>
          </a:p>
          <a:p>
            <a:pPr lvl="2"/>
            <a:r>
              <a:rPr lang="en-GB" dirty="0"/>
              <a:t>Note: if not sure its a he, use a </a:t>
            </a:r>
            <a:r>
              <a:rPr lang="en-GB" dirty="0" err="1"/>
              <a:t>generalsed</a:t>
            </a:r>
            <a:r>
              <a:rPr lang="en-GB" dirty="0"/>
              <a:t> reference to the author…</a:t>
            </a:r>
            <a:r>
              <a:rPr lang="en-GB" dirty="0" err="1"/>
              <a:t>eg</a:t>
            </a:r>
            <a:r>
              <a:rPr lang="en-GB" dirty="0"/>
              <a:t> its not explained…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(2)</a:t>
            </a:r>
          </a:p>
        </p:txBody>
      </p:sp>
      <p:sp>
        <p:nvSpPr>
          <p:cNvPr id="4" name="Content Placeholder 3"/>
          <p:cNvSpPr>
            <a:spLocks noGrp="1"/>
          </p:cNvSpPr>
          <p:nvPr>
            <p:ph sz="quarter" idx="1"/>
          </p:nvPr>
        </p:nvSpPr>
        <p:spPr/>
        <p:txBody>
          <a:bodyPr>
            <a:normAutofit lnSpcReduction="10000"/>
          </a:bodyPr>
          <a:lstStyle/>
          <a:p>
            <a:r>
              <a:rPr lang="en-GB" b="1" i="1" dirty="0"/>
              <a:t>Synthesize</a:t>
            </a:r>
            <a:r>
              <a:rPr lang="en-GB" dirty="0"/>
              <a:t>: According to </a:t>
            </a:r>
            <a:r>
              <a:rPr lang="en-GB" dirty="0" err="1"/>
              <a:t>Hadi</a:t>
            </a:r>
            <a:r>
              <a:rPr lang="en-GB" dirty="0"/>
              <a:t> (2005) the success of an Executive Information System (EIS) is determined by the accuracy incidence of each Executive’s needs. On the other hand, according to Amir (2006), the success of EIS is determined by the clarity of a firm’s core business. From these opinions, it can be said that the critical success factors for EIS include: the accuracy with which it captures the needs of leadership, and clarity company's core business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(3)</a:t>
            </a:r>
          </a:p>
        </p:txBody>
      </p:sp>
      <p:sp>
        <p:nvSpPr>
          <p:cNvPr id="4" name="Content Placeholder 3"/>
          <p:cNvSpPr>
            <a:spLocks noGrp="1"/>
          </p:cNvSpPr>
          <p:nvPr>
            <p:ph sz="quarter" idx="1"/>
          </p:nvPr>
        </p:nvSpPr>
        <p:spPr/>
        <p:txBody>
          <a:bodyPr>
            <a:normAutofit/>
          </a:bodyPr>
          <a:lstStyle/>
          <a:p>
            <a:r>
              <a:rPr lang="en-GB" b="1" i="1" dirty="0"/>
              <a:t>Comparing</a:t>
            </a:r>
            <a:r>
              <a:rPr lang="en-GB" dirty="0"/>
              <a:t>:"According to a study conducted by Andrew (1999), the performance of the XYZ is determined by ABC. This is in line with the results of teams of researchers previously performed by the Savoy (1995), Salton (1990), etc.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(4)</a:t>
            </a:r>
          </a:p>
        </p:txBody>
      </p:sp>
      <p:sp>
        <p:nvSpPr>
          <p:cNvPr id="4" name="Content Placeholder 3"/>
          <p:cNvSpPr>
            <a:spLocks noGrp="1"/>
          </p:cNvSpPr>
          <p:nvPr>
            <p:ph sz="quarter" idx="1"/>
          </p:nvPr>
        </p:nvSpPr>
        <p:spPr/>
        <p:txBody>
          <a:bodyPr/>
          <a:lstStyle/>
          <a:p>
            <a:r>
              <a:rPr lang="en-GB" b="1" i="1" dirty="0"/>
              <a:t>Contrasting</a:t>
            </a:r>
            <a:r>
              <a:rPr lang="en-GB" dirty="0"/>
              <a:t>: "Results of research conducted by </a:t>
            </a:r>
            <a:r>
              <a:rPr lang="en-GB" dirty="0" err="1"/>
              <a:t>Santoso</a:t>
            </a:r>
            <a:r>
              <a:rPr lang="en-GB" dirty="0"/>
              <a:t>(2006) suggests that learning style influences the uptake of ICT in education. This is contrary to the results of other teams of researchers who say that the style  does not influence the uptake of ICT in education (YYYY,98;  XXXX, 2010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228600" y="609600"/>
            <a:ext cx="8686800" cy="609600"/>
          </a:xfrm>
          <a:noFill/>
          <a:ln/>
        </p:spPr>
        <p:txBody>
          <a:bodyPr lIns="92075" tIns="46038" rIns="92075" bIns="46038">
            <a:noAutofit/>
          </a:bodyPr>
          <a:lstStyle/>
          <a:p>
            <a:r>
              <a:rPr lang="en-US" sz="4000" dirty="0">
                <a:solidFill>
                  <a:schemeClr val="accent6"/>
                </a:solidFill>
              </a:rPr>
              <a:t>Critiquing an article: Guidelines</a:t>
            </a:r>
          </a:p>
        </p:txBody>
      </p:sp>
      <p:sp>
        <p:nvSpPr>
          <p:cNvPr id="336899" name="Rectangle 3"/>
          <p:cNvSpPr>
            <a:spLocks noGrp="1" noChangeArrowheads="1"/>
          </p:cNvSpPr>
          <p:nvPr>
            <p:ph type="body" idx="1"/>
          </p:nvPr>
        </p:nvSpPr>
        <p:spPr>
          <a:xfrm>
            <a:off x="304800" y="1524000"/>
            <a:ext cx="8610600" cy="5105400"/>
          </a:xfrm>
          <a:noFill/>
          <a:ln/>
        </p:spPr>
        <p:txBody>
          <a:bodyPr lIns="92075" tIns="46038" rIns="92075" bIns="46038">
            <a:normAutofit/>
          </a:bodyPr>
          <a:lstStyle/>
          <a:p>
            <a:pPr marL="381000" indent="-381000">
              <a:lnSpc>
                <a:spcPct val="90000"/>
              </a:lnSpc>
            </a:pPr>
            <a:r>
              <a:rPr lang="en-US" sz="2800" dirty="0">
                <a:cs typeface="Times New Roman" pitchFamily="18" charset="0"/>
              </a:rPr>
              <a:t>Conceptualization</a:t>
            </a:r>
          </a:p>
          <a:p>
            <a:pPr marL="838200" lvl="1" indent="-381000">
              <a:lnSpc>
                <a:spcPct val="90000"/>
              </a:lnSpc>
            </a:pPr>
            <a:r>
              <a:rPr lang="en-US" sz="1800" dirty="0">
                <a:cs typeface="Times New Roman" pitchFamily="18" charset="0"/>
              </a:rPr>
              <a:t>What is the major problem or issue being investigated?</a:t>
            </a:r>
          </a:p>
          <a:p>
            <a:pPr marL="838200" lvl="1" indent="-381000">
              <a:lnSpc>
                <a:spcPct val="90000"/>
              </a:lnSpc>
            </a:pPr>
            <a:r>
              <a:rPr lang="en-US" sz="1800" dirty="0">
                <a:cs typeface="Times New Roman" pitchFamily="18" charset="0"/>
              </a:rPr>
              <a:t>How clearly are the major concepts defined/explained?</a:t>
            </a:r>
          </a:p>
          <a:p>
            <a:pPr marL="381000" indent="-381000">
              <a:lnSpc>
                <a:spcPct val="90000"/>
              </a:lnSpc>
            </a:pPr>
            <a:r>
              <a:rPr lang="en-US" sz="2800" dirty="0">
                <a:cs typeface="Times New Roman" pitchFamily="18" charset="0"/>
              </a:rPr>
              <a:t>Objectives, questions and hypotheses</a:t>
            </a:r>
          </a:p>
          <a:p>
            <a:pPr marL="838200" lvl="1" indent="-381000">
              <a:lnSpc>
                <a:spcPct val="90000"/>
              </a:lnSpc>
            </a:pPr>
            <a:r>
              <a:rPr lang="en-US" sz="1800" dirty="0">
                <a:cs typeface="Times New Roman" pitchFamily="18" charset="0"/>
              </a:rPr>
              <a:t>Is there a clearly stated research question?</a:t>
            </a:r>
          </a:p>
          <a:p>
            <a:pPr marL="838200" lvl="1" indent="-381000">
              <a:lnSpc>
                <a:spcPct val="90000"/>
              </a:lnSpc>
            </a:pPr>
            <a:r>
              <a:rPr lang="en-US" sz="1800" dirty="0">
                <a:cs typeface="Times New Roman" pitchFamily="18" charset="0"/>
              </a:rPr>
              <a:t>Are there hypotheses? Are they clearly stated?</a:t>
            </a:r>
          </a:p>
          <a:p>
            <a:pPr marL="838200" lvl="1" indent="-381000">
              <a:lnSpc>
                <a:spcPct val="90000"/>
              </a:lnSpc>
            </a:pPr>
            <a:r>
              <a:rPr lang="en-US" sz="1800" dirty="0">
                <a:cs typeface="Times New Roman" pitchFamily="18" charset="0"/>
              </a:rPr>
              <a:t>Are the relationships between the main variables explicit and reasonable?</a:t>
            </a:r>
          </a:p>
          <a:p>
            <a:pPr marL="838200" lvl="1" indent="-381000">
              <a:lnSpc>
                <a:spcPct val="90000"/>
              </a:lnSpc>
            </a:pPr>
            <a:r>
              <a:rPr lang="en-US" sz="1800" dirty="0">
                <a:cs typeface="Times New Roman" pitchFamily="18" charset="0"/>
              </a:rPr>
              <a:t>Are the hypotheses stated in a way that makes them testable and the results, no matter what, interpretable?</a:t>
            </a:r>
          </a:p>
          <a:p>
            <a:pPr marL="381000" indent="-381000">
              <a:lnSpc>
                <a:spcPct val="90000"/>
              </a:lnSpc>
            </a:pPr>
            <a:r>
              <a:rPr lang="en-US" sz="2800" dirty="0">
                <a:cs typeface="Times New Roman" pitchFamily="18" charset="0"/>
              </a:rPr>
              <a:t>Literature review and theory</a:t>
            </a:r>
          </a:p>
          <a:p>
            <a:pPr marL="838200" lvl="1" indent="-381000">
              <a:lnSpc>
                <a:spcPct val="90000"/>
              </a:lnSpc>
            </a:pPr>
            <a:r>
              <a:rPr lang="en-US" sz="2000" dirty="0">
                <a:cs typeface="Times New Roman" pitchFamily="18" charset="0"/>
              </a:rPr>
              <a:t>Is there adequate, up-to-date and relevant citation in the specific area of study? </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rot="10800000" flipV="1">
            <a:off x="228600" y="685800"/>
            <a:ext cx="8686800" cy="457200"/>
          </a:xfrm>
          <a:ln/>
        </p:spPr>
        <p:txBody>
          <a:bodyPr lIns="92075" tIns="46038" rIns="92075" bIns="46038">
            <a:noAutofit/>
          </a:bodyPr>
          <a:lstStyle/>
          <a:p>
            <a:r>
              <a:rPr lang="en-US" sz="4000" dirty="0">
                <a:solidFill>
                  <a:schemeClr val="accent6"/>
                </a:solidFill>
              </a:rPr>
              <a:t>Critiquing an article: Guidelines </a:t>
            </a:r>
            <a:r>
              <a:rPr lang="en-US" sz="2800" dirty="0">
                <a:solidFill>
                  <a:schemeClr val="accent6"/>
                </a:solidFill>
              </a:rPr>
              <a:t>cont.</a:t>
            </a:r>
            <a:endParaRPr lang="en-GB" sz="2800" dirty="0">
              <a:solidFill>
                <a:schemeClr val="accent6"/>
              </a:solidFill>
            </a:endParaRPr>
          </a:p>
        </p:txBody>
      </p:sp>
      <p:sp>
        <p:nvSpPr>
          <p:cNvPr id="337923" name="Rectangle 3"/>
          <p:cNvSpPr>
            <a:spLocks noGrp="1" noChangeArrowheads="1"/>
          </p:cNvSpPr>
          <p:nvPr>
            <p:ph type="body" idx="1"/>
          </p:nvPr>
        </p:nvSpPr>
        <p:spPr>
          <a:xfrm>
            <a:off x="228600" y="1447800"/>
            <a:ext cx="8610600" cy="4800600"/>
          </a:xfrm>
          <a:noFill/>
          <a:ln/>
        </p:spPr>
        <p:txBody>
          <a:bodyPr lIns="92075" tIns="46038" rIns="92075" bIns="46038"/>
          <a:lstStyle/>
          <a:p>
            <a:pPr marL="381000" indent="-381000">
              <a:lnSpc>
                <a:spcPct val="90000"/>
              </a:lnSpc>
            </a:pPr>
            <a:r>
              <a:rPr lang="en-US" sz="2800" dirty="0">
                <a:cs typeface="Times New Roman" pitchFamily="18" charset="0"/>
              </a:rPr>
              <a:t>Research design</a:t>
            </a:r>
          </a:p>
          <a:p>
            <a:pPr marL="838200" lvl="1" indent="-381000">
              <a:lnSpc>
                <a:spcPct val="90000"/>
              </a:lnSpc>
            </a:pPr>
            <a:r>
              <a:rPr lang="en-US" sz="2000" dirty="0">
                <a:cs typeface="Times New Roman" pitchFamily="18" charset="0"/>
              </a:rPr>
              <a:t>What is the type of research design?</a:t>
            </a:r>
          </a:p>
          <a:p>
            <a:pPr marL="838200" lvl="1" indent="-381000">
              <a:lnSpc>
                <a:spcPct val="90000"/>
              </a:lnSpc>
            </a:pPr>
            <a:r>
              <a:rPr lang="en-US" sz="2000" dirty="0">
                <a:cs typeface="Times New Roman" pitchFamily="18" charset="0"/>
              </a:rPr>
              <a:t>Could the design be improved?</a:t>
            </a:r>
          </a:p>
          <a:p>
            <a:pPr marL="838200" lvl="1" indent="-381000">
              <a:lnSpc>
                <a:spcPct val="90000"/>
              </a:lnSpc>
            </a:pPr>
            <a:r>
              <a:rPr lang="en-US" sz="2000" dirty="0">
                <a:cs typeface="Times New Roman" pitchFamily="18" charset="0"/>
              </a:rPr>
              <a:t>Are the reliability and validity of the measures discussed? Is the choice of measures appropriate?</a:t>
            </a:r>
          </a:p>
          <a:p>
            <a:pPr marL="838200" lvl="1" indent="-381000">
              <a:lnSpc>
                <a:spcPct val="90000"/>
              </a:lnSpc>
            </a:pPr>
            <a:r>
              <a:rPr lang="en-US" sz="2000" dirty="0">
                <a:cs typeface="Times New Roman" pitchFamily="18" charset="0"/>
              </a:rPr>
              <a:t>Is the population appropriate for the research question being studied? Is the sample specified and appropriate? Can the results reasonably be generalized on the basis of this sample, and to what population?</a:t>
            </a:r>
          </a:p>
          <a:p>
            <a:pPr marL="381000" indent="-381000">
              <a:lnSpc>
                <a:spcPct val="90000"/>
              </a:lnSpc>
            </a:pPr>
            <a:r>
              <a:rPr lang="en-US" sz="2800" dirty="0">
                <a:cs typeface="Times New Roman" pitchFamily="18" charset="0"/>
              </a:rPr>
              <a:t>Results and discussion</a:t>
            </a:r>
          </a:p>
          <a:p>
            <a:pPr marL="838200" lvl="1" indent="-381000">
              <a:lnSpc>
                <a:spcPct val="90000"/>
              </a:lnSpc>
            </a:pPr>
            <a:r>
              <a:rPr lang="en-US" sz="1800" dirty="0">
                <a:cs typeface="Times New Roman" pitchFamily="18" charset="0"/>
              </a:rPr>
              <a:t>Are the data appropriate for the study?</a:t>
            </a:r>
          </a:p>
          <a:p>
            <a:pPr marL="838200" lvl="1" indent="-381000">
              <a:lnSpc>
                <a:spcPct val="90000"/>
              </a:lnSpc>
            </a:pPr>
            <a:r>
              <a:rPr lang="en-US" sz="1800" dirty="0">
                <a:cs typeface="Times New Roman" pitchFamily="18" charset="0"/>
              </a:rPr>
              <a:t>Are the statistical techniques appropriate and adequately described?</a:t>
            </a: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7" name="Rectangle 3"/>
          <p:cNvSpPr>
            <a:spLocks noGrp="1" noChangeArrowheads="1"/>
          </p:cNvSpPr>
          <p:nvPr>
            <p:ph type="body" idx="1"/>
          </p:nvPr>
        </p:nvSpPr>
        <p:spPr>
          <a:xfrm>
            <a:off x="304800" y="1600200"/>
            <a:ext cx="8610600" cy="5029200"/>
          </a:xfrm>
          <a:noFill/>
          <a:ln/>
        </p:spPr>
        <p:txBody>
          <a:bodyPr lIns="92075" tIns="46038" rIns="92075" bIns="46038"/>
          <a:lstStyle/>
          <a:p>
            <a:pPr marL="838200" lvl="1" indent="-381000">
              <a:lnSpc>
                <a:spcPct val="90000"/>
              </a:lnSpc>
            </a:pPr>
            <a:r>
              <a:rPr lang="en-US" dirty="0">
                <a:cs typeface="Times New Roman" pitchFamily="18" charset="0"/>
              </a:rPr>
              <a:t>Are the conclusions of the study consistent with the results of the analysis?</a:t>
            </a:r>
          </a:p>
          <a:p>
            <a:pPr marL="838200" lvl="1" indent="-381000">
              <a:lnSpc>
                <a:spcPct val="90000"/>
              </a:lnSpc>
            </a:pPr>
            <a:r>
              <a:rPr lang="en-US" dirty="0">
                <a:cs typeface="Times New Roman" pitchFamily="18" charset="0"/>
              </a:rPr>
              <a:t>Are alternative conclusions that are consistent with the data discussed and accounted for?</a:t>
            </a:r>
          </a:p>
          <a:p>
            <a:pPr marL="838200" lvl="1" indent="-381000">
              <a:lnSpc>
                <a:spcPct val="90000"/>
              </a:lnSpc>
            </a:pPr>
            <a:r>
              <a:rPr lang="en-US" dirty="0">
                <a:cs typeface="Times New Roman" pitchFamily="18" charset="0"/>
              </a:rPr>
              <a:t>Are the theoretical and practical implications of the results adequately discussed?</a:t>
            </a:r>
          </a:p>
          <a:p>
            <a:pPr marL="838200" lvl="1" indent="-381000">
              <a:lnSpc>
                <a:spcPct val="90000"/>
              </a:lnSpc>
            </a:pPr>
            <a:r>
              <a:rPr lang="en-US" dirty="0">
                <a:cs typeface="Times New Roman" pitchFamily="18" charset="0"/>
              </a:rPr>
              <a:t>Are the limitations of the study noted? </a:t>
            </a:r>
          </a:p>
          <a:p>
            <a:pPr marL="381000" indent="-381000">
              <a:lnSpc>
                <a:spcPct val="90000"/>
              </a:lnSpc>
            </a:pPr>
            <a:r>
              <a:rPr lang="en-US" sz="3600" dirty="0">
                <a:cs typeface="Times New Roman" pitchFamily="18" charset="0"/>
              </a:rPr>
              <a:t>Summary</a:t>
            </a:r>
          </a:p>
          <a:p>
            <a:pPr marL="838200" lvl="1" indent="-381000">
              <a:lnSpc>
                <a:spcPct val="90000"/>
              </a:lnSpc>
            </a:pPr>
            <a:r>
              <a:rPr lang="en-US" dirty="0">
                <a:cs typeface="Times New Roman" pitchFamily="18" charset="0"/>
              </a:rPr>
              <a:t>What is your overall assessment of the adequacy of the study for exploring the research problem?</a:t>
            </a:r>
          </a:p>
          <a:p>
            <a:pPr marL="838200" lvl="1" indent="-381000">
              <a:lnSpc>
                <a:spcPct val="90000"/>
              </a:lnSpc>
            </a:pPr>
            <a:r>
              <a:rPr lang="en-US" dirty="0">
                <a:cs typeface="Times New Roman" pitchFamily="18" charset="0"/>
              </a:rPr>
              <a:t>What is your overall assessment of the contribution of the study to this area of research?</a:t>
            </a:r>
          </a:p>
        </p:txBody>
      </p:sp>
      <p:sp>
        <p:nvSpPr>
          <p:cNvPr id="5" name="TextBox 4"/>
          <p:cNvSpPr txBox="1"/>
          <p:nvPr/>
        </p:nvSpPr>
        <p:spPr>
          <a:xfrm>
            <a:off x="533400" y="609600"/>
            <a:ext cx="8153400" cy="707886"/>
          </a:xfrm>
          <a:prstGeom prst="rect">
            <a:avLst/>
          </a:prstGeom>
          <a:noFill/>
        </p:spPr>
        <p:txBody>
          <a:bodyPr wrap="square" rtlCol="0">
            <a:spAutoFit/>
          </a:bodyPr>
          <a:lstStyle/>
          <a:p>
            <a:r>
              <a:rPr lang="en-US" sz="4000" dirty="0">
                <a:solidFill>
                  <a:schemeClr val="accent6"/>
                </a:solidFill>
                <a:latin typeface="Tw Cen MT"/>
                <a:ea typeface="+mj-ea"/>
                <a:cs typeface="+mj-cs"/>
              </a:rPr>
              <a:t>Critiquing an article: Guidelines </a:t>
            </a:r>
            <a:r>
              <a:rPr lang="en-US" sz="2800" dirty="0">
                <a:solidFill>
                  <a:schemeClr val="accent6"/>
                </a:solidFill>
                <a:latin typeface="Tw Cen MT"/>
                <a:ea typeface="+mj-ea"/>
                <a:cs typeface="+mj-cs"/>
              </a:rPr>
              <a:t>cont.</a:t>
            </a:r>
            <a:endParaRPr lang="en-US" sz="2800" dirty="0">
              <a:solidFill>
                <a:schemeClr val="accent6"/>
              </a:solidFill>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150352" cy="838200"/>
          </a:xfrm>
        </p:spPr>
        <p:txBody>
          <a:bodyPr>
            <a:noAutofit/>
          </a:bodyPr>
          <a:lstStyle/>
          <a:p>
            <a:r>
              <a:rPr lang="en-US" sz="3200" dirty="0">
                <a:solidFill>
                  <a:schemeClr val="accent6"/>
                </a:solidFill>
              </a:rPr>
              <a:t>More on Literature review - Points to Consider When Reviewing  Literature</a:t>
            </a:r>
          </a:p>
        </p:txBody>
      </p:sp>
      <p:sp>
        <p:nvSpPr>
          <p:cNvPr id="3" name="Content Placeholder 2"/>
          <p:cNvSpPr>
            <a:spLocks noGrp="1"/>
          </p:cNvSpPr>
          <p:nvPr>
            <p:ph sz="quarter" idx="1"/>
          </p:nvPr>
        </p:nvSpPr>
        <p:spPr/>
        <p:txBody>
          <a:bodyPr>
            <a:normAutofit fontScale="85000" lnSpcReduction="10000"/>
          </a:bodyPr>
          <a:lstStyle/>
          <a:p>
            <a:r>
              <a:rPr lang="en-US" b="1" i="1" dirty="0"/>
              <a:t>Provenance</a:t>
            </a:r>
            <a:r>
              <a:rPr lang="en-US" dirty="0"/>
              <a:t>—What are the author's credentials? Are the author's arguments supported by evidence (e.g. primary historical material, case studies, narratives, statistics, recent scientific findings)?</a:t>
            </a:r>
          </a:p>
          <a:p>
            <a:r>
              <a:rPr lang="en-US" b="1" i="1" dirty="0"/>
              <a:t>Objectivity</a:t>
            </a:r>
            <a:r>
              <a:rPr lang="en-US" dirty="0"/>
              <a:t>—Is the author's perspective even‐handed or prejudicial? Is contrary data considered or is certain pertinent information ignored to prove the author's point?</a:t>
            </a:r>
          </a:p>
          <a:p>
            <a:r>
              <a:rPr lang="en-US" b="1" i="1" dirty="0"/>
              <a:t>Persuasiveness</a:t>
            </a:r>
            <a:r>
              <a:rPr lang="en-US" dirty="0"/>
              <a:t>—Which of the author's theses are most/least convincing?</a:t>
            </a:r>
          </a:p>
          <a:p>
            <a:r>
              <a:rPr lang="en-US" b="1" i="1" dirty="0"/>
              <a:t>Value</a:t>
            </a:r>
            <a:r>
              <a:rPr lang="en-US" dirty="0"/>
              <a:t>—Are the author's arguments and conclusions convincing? Does the work ultimately contribute in any significant way to an understanding of the subject</a:t>
            </a:r>
          </a:p>
        </p:txBody>
      </p:sp>
    </p:spTree>
    <p:extLst>
      <p:ext uri="{BB962C8B-B14F-4D97-AF65-F5344CB8AC3E}">
        <p14:creationId xmlns:p14="http://schemas.microsoft.com/office/powerpoint/2010/main" val="373487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2">
                    <a:lumMod val="60000"/>
                    <a:lumOff val="40000"/>
                  </a:schemeClr>
                </a:solidFill>
                <a:latin typeface="Times New Roman" panose="02020603050405020304" pitchFamily="18" charset="0"/>
                <a:cs typeface="Times New Roman" panose="02020603050405020304" pitchFamily="18" charset="0"/>
              </a:rPr>
              <a:t>Section Objectives</a:t>
            </a:r>
          </a:p>
        </p:txBody>
      </p:sp>
      <p:sp>
        <p:nvSpPr>
          <p:cNvPr id="3" name="Content Placeholder 2"/>
          <p:cNvSpPr>
            <a:spLocks noGrp="1"/>
          </p:cNvSpPr>
          <p:nvPr>
            <p:ph sz="quarter" idx="1"/>
          </p:nvPr>
        </p:nvSpPr>
        <p:spPr/>
        <p:txBody>
          <a:bodyPr>
            <a:normAutofit/>
          </a:bodyPr>
          <a:lstStyle/>
          <a:p>
            <a:endParaRPr lang="en-US" dirty="0"/>
          </a:p>
          <a:p>
            <a:r>
              <a:rPr lang="en-US" dirty="0"/>
              <a:t>To understand how to search relevant literatures.</a:t>
            </a:r>
          </a:p>
          <a:p>
            <a:r>
              <a:rPr lang="en-US" dirty="0"/>
              <a:t>To understand the objectives of reviewing literatures</a:t>
            </a:r>
          </a:p>
          <a:p>
            <a:r>
              <a:rPr lang="en-US" dirty="0"/>
              <a:t>To understand the processes of reviewing literatures.</a:t>
            </a:r>
          </a:p>
          <a:p>
            <a:r>
              <a:rPr lang="en-US" dirty="0"/>
              <a:t>To understand the components of literature to be reviewed.</a:t>
            </a:r>
          </a:p>
        </p:txBody>
      </p:sp>
    </p:spTree>
    <p:extLst>
      <p:ext uri="{BB962C8B-B14F-4D97-AF65-F5344CB8AC3E}">
        <p14:creationId xmlns:p14="http://schemas.microsoft.com/office/powerpoint/2010/main" val="2187721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accent6"/>
                </a:solidFill>
              </a:rPr>
              <a:t>More on Literature review - Points to Consider When Reviewing  Literature</a:t>
            </a:r>
          </a:p>
        </p:txBody>
      </p:sp>
      <p:sp>
        <p:nvSpPr>
          <p:cNvPr id="4" name="Content Placeholder 3"/>
          <p:cNvSpPr>
            <a:spLocks noGrp="1"/>
          </p:cNvSpPr>
          <p:nvPr>
            <p:ph sz="quarter" idx="1"/>
          </p:nvPr>
        </p:nvSpPr>
        <p:spPr>
          <a:xfrm>
            <a:off x="612648" y="1600200"/>
            <a:ext cx="8302752" cy="5029200"/>
          </a:xfrm>
        </p:spPr>
        <p:txBody>
          <a:bodyPr>
            <a:normAutofit lnSpcReduction="10000"/>
          </a:bodyPr>
          <a:lstStyle/>
          <a:p>
            <a:pPr marL="381000" indent="-381000">
              <a:lnSpc>
                <a:spcPct val="90000"/>
              </a:lnSpc>
            </a:pPr>
            <a:r>
              <a:rPr lang="en-US" sz="2400" b="1" i="1" dirty="0">
                <a:cs typeface="Times New Roman" pitchFamily="18" charset="0"/>
              </a:rPr>
              <a:t>Recommendations:</a:t>
            </a:r>
          </a:p>
          <a:p>
            <a:pPr marL="838200" lvl="1" indent="-381000">
              <a:lnSpc>
                <a:spcPct val="90000"/>
              </a:lnSpc>
            </a:pPr>
            <a:r>
              <a:rPr lang="en-US" sz="2400" dirty="0">
                <a:solidFill>
                  <a:srgbClr val="0066FF"/>
                </a:solidFill>
                <a:cs typeface="Times New Roman" pitchFamily="18" charset="0"/>
              </a:rPr>
              <a:t>Read exemplary literature reviews</a:t>
            </a:r>
            <a:r>
              <a:rPr lang="en-US" sz="2400" dirty="0">
                <a:cs typeface="Times New Roman" pitchFamily="18" charset="0"/>
              </a:rPr>
              <a:t>. Gives a feeling for what a good literature review contains and a mindset for undertaking the synthesis and reporting</a:t>
            </a:r>
          </a:p>
          <a:p>
            <a:pPr marL="838200" lvl="1" indent="-381000">
              <a:lnSpc>
                <a:spcPct val="90000"/>
              </a:lnSpc>
            </a:pPr>
            <a:r>
              <a:rPr lang="en-US" sz="2400" dirty="0">
                <a:solidFill>
                  <a:srgbClr val="0066FF"/>
                </a:solidFill>
                <a:cs typeface="Times New Roman" pitchFamily="18" charset="0"/>
              </a:rPr>
              <a:t>Read LR in exemplary research articles and dissertations</a:t>
            </a:r>
            <a:r>
              <a:rPr lang="en-US" sz="2400" dirty="0">
                <a:cs typeface="Times New Roman" pitchFamily="18" charset="0"/>
              </a:rPr>
              <a:t>. They show how previous studies relate to the study being reported, which is critical</a:t>
            </a:r>
          </a:p>
          <a:p>
            <a:pPr marL="381000" indent="-381000">
              <a:lnSpc>
                <a:spcPct val="90000"/>
              </a:lnSpc>
            </a:pPr>
            <a:r>
              <a:rPr lang="en-US" sz="2400" b="1" i="1" dirty="0">
                <a:cs typeface="Times New Roman" pitchFamily="18" charset="0"/>
              </a:rPr>
              <a:t>Common mistakes:</a:t>
            </a:r>
          </a:p>
          <a:p>
            <a:pPr marL="838200" lvl="1" indent="-381000">
              <a:lnSpc>
                <a:spcPct val="90000"/>
              </a:lnSpc>
            </a:pPr>
            <a:r>
              <a:rPr lang="en-US" sz="2400" dirty="0">
                <a:solidFill>
                  <a:srgbClr val="0066FF"/>
                </a:solidFill>
                <a:cs typeface="Times New Roman" pitchFamily="18" charset="0"/>
              </a:rPr>
              <a:t>LR stands alone</a:t>
            </a:r>
            <a:r>
              <a:rPr lang="en-US" sz="2400" dirty="0">
                <a:cs typeface="Times New Roman" pitchFamily="18" charset="0"/>
              </a:rPr>
              <a:t> from other parts of article or report</a:t>
            </a:r>
          </a:p>
          <a:p>
            <a:pPr marL="838200" lvl="1" indent="-381000">
              <a:lnSpc>
                <a:spcPct val="90000"/>
              </a:lnSpc>
            </a:pPr>
            <a:r>
              <a:rPr lang="en-US" sz="2400" dirty="0">
                <a:cs typeface="Times New Roman" pitchFamily="18" charset="0"/>
              </a:rPr>
              <a:t>Focusing on research findings without considering the </a:t>
            </a:r>
            <a:r>
              <a:rPr lang="en-US" sz="2400" dirty="0">
                <a:solidFill>
                  <a:srgbClr val="0066FF"/>
                </a:solidFill>
                <a:cs typeface="Times New Roman" pitchFamily="18" charset="0"/>
              </a:rPr>
              <a:t>soundness of the methodology used to generate results</a:t>
            </a:r>
            <a:r>
              <a:rPr lang="en-US" sz="2400" dirty="0">
                <a:cs typeface="Times New Roman" pitchFamily="18" charset="0"/>
              </a:rPr>
              <a:t> – don’t know the confidence to place on findings</a:t>
            </a:r>
          </a:p>
          <a:p>
            <a:pPr marL="838200" lvl="1" indent="-381000">
              <a:lnSpc>
                <a:spcPct val="90000"/>
              </a:lnSpc>
            </a:pPr>
            <a:r>
              <a:rPr lang="en-US" sz="2400" dirty="0">
                <a:cs typeface="Times New Roman" pitchFamily="18" charset="0"/>
              </a:rPr>
              <a:t>Writing LR consisting of </a:t>
            </a:r>
            <a:r>
              <a:rPr lang="en-US" sz="2400" dirty="0">
                <a:solidFill>
                  <a:srgbClr val="0066FF"/>
                </a:solidFill>
                <a:cs typeface="Times New Roman" pitchFamily="18" charset="0"/>
              </a:rPr>
              <a:t>a set of isolated findings, opinions and ideas</a:t>
            </a:r>
            <a:r>
              <a:rPr lang="en-US" sz="2400" dirty="0">
                <a:cs typeface="Times New Roman" pitchFamily="18" charset="0"/>
              </a:rPr>
              <a:t>. Need to fit findings, ideas and opinions into a conceptual or theoretical framework</a:t>
            </a:r>
          </a:p>
          <a:p>
            <a:pPr marL="838200" lvl="1" indent="-381000">
              <a:lnSpc>
                <a:spcPct val="90000"/>
              </a:lnSpc>
            </a:pPr>
            <a:endParaRPr lang="en-US" sz="2400" dirty="0">
              <a:cs typeface="Times New Roman" pitchFamily="18" charset="0"/>
            </a:endParaRPr>
          </a:p>
          <a:p>
            <a:pPr marL="838200" lvl="1" indent="-381000">
              <a:lnSpc>
                <a:spcPct val="90000"/>
              </a:lnSpc>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152400" y="381000"/>
            <a:ext cx="6858000" cy="685800"/>
          </a:xfrm>
          <a:noFill/>
          <a:ln/>
        </p:spPr>
        <p:txBody>
          <a:bodyPr lIns="92075" tIns="46038" rIns="92075" bIns="46038">
            <a:noAutofit/>
          </a:bodyPr>
          <a:lstStyle/>
          <a:p>
            <a:r>
              <a:rPr lang="en-US" sz="3200" dirty="0">
                <a:solidFill>
                  <a:schemeClr val="accent6"/>
                </a:solidFill>
              </a:rPr>
              <a:t>What LR is/is not</a:t>
            </a:r>
          </a:p>
        </p:txBody>
      </p:sp>
      <p:sp>
        <p:nvSpPr>
          <p:cNvPr id="334851" name="Rectangle 3"/>
          <p:cNvSpPr>
            <a:spLocks noGrp="1" noChangeArrowheads="1"/>
          </p:cNvSpPr>
          <p:nvPr>
            <p:ph type="body" idx="1"/>
          </p:nvPr>
        </p:nvSpPr>
        <p:spPr>
          <a:xfrm>
            <a:off x="304800" y="1600200"/>
            <a:ext cx="8610600" cy="5029200"/>
          </a:xfrm>
          <a:noFill/>
          <a:ln/>
        </p:spPr>
        <p:txBody>
          <a:bodyPr lIns="92075" tIns="46038" rIns="92075" bIns="46038">
            <a:normAutofit lnSpcReduction="10000"/>
          </a:bodyPr>
          <a:lstStyle/>
          <a:p>
            <a:pPr marL="381000" indent="-381000">
              <a:lnSpc>
                <a:spcPct val="80000"/>
              </a:lnSpc>
            </a:pPr>
            <a:r>
              <a:rPr lang="en-US" sz="2800" dirty="0">
                <a:cs typeface="Times New Roman" pitchFamily="18" charset="0"/>
              </a:rPr>
              <a:t>Purpose of LR is </a:t>
            </a:r>
            <a:r>
              <a:rPr lang="en-US" sz="2800" dirty="0">
                <a:solidFill>
                  <a:srgbClr val="0066FF"/>
                </a:solidFill>
                <a:cs typeface="Times New Roman" pitchFamily="18" charset="0"/>
              </a:rPr>
              <a:t>not to convince the reader that you are knowledgeable</a:t>
            </a:r>
            <a:r>
              <a:rPr lang="en-US" sz="2800" dirty="0">
                <a:cs typeface="Times New Roman" pitchFamily="18" charset="0"/>
              </a:rPr>
              <a:t> about the work of others</a:t>
            </a:r>
          </a:p>
          <a:p>
            <a:pPr marL="838200" lvl="1" indent="-381000">
              <a:lnSpc>
                <a:spcPct val="80000"/>
              </a:lnSpc>
            </a:pPr>
            <a:r>
              <a:rPr lang="en-US" sz="2000" dirty="0">
                <a:cs typeface="Times New Roman" pitchFamily="18" charset="0"/>
              </a:rPr>
              <a:t>Need to convince the reader not only that the proposed study is </a:t>
            </a:r>
            <a:r>
              <a:rPr lang="en-US" sz="2000" dirty="0">
                <a:solidFill>
                  <a:srgbClr val="0066FF"/>
                </a:solidFill>
                <a:cs typeface="Times New Roman" pitchFamily="18" charset="0"/>
              </a:rPr>
              <a:t>distinctive</a:t>
            </a:r>
            <a:r>
              <a:rPr lang="en-US" sz="2000" dirty="0">
                <a:cs typeface="Times New Roman" pitchFamily="18" charset="0"/>
              </a:rPr>
              <a:t> and </a:t>
            </a:r>
            <a:r>
              <a:rPr lang="en-US" sz="2000" dirty="0">
                <a:solidFill>
                  <a:srgbClr val="0066FF"/>
                </a:solidFill>
                <a:cs typeface="Times New Roman" pitchFamily="18" charset="0"/>
              </a:rPr>
              <a:t>different from the previous studies</a:t>
            </a:r>
            <a:r>
              <a:rPr lang="en-US" sz="2000" dirty="0">
                <a:cs typeface="Times New Roman" pitchFamily="18" charset="0"/>
              </a:rPr>
              <a:t> but that it is </a:t>
            </a:r>
            <a:r>
              <a:rPr lang="en-US" sz="2000" dirty="0">
                <a:solidFill>
                  <a:srgbClr val="0066FF"/>
                </a:solidFill>
                <a:cs typeface="Times New Roman" pitchFamily="18" charset="0"/>
              </a:rPr>
              <a:t>worthwhile doing</a:t>
            </a:r>
            <a:r>
              <a:rPr lang="en-US" sz="2000" dirty="0">
                <a:cs typeface="Times New Roman" pitchFamily="18" charset="0"/>
              </a:rPr>
              <a:t>. Your work is at the centre – not that of others. Others’ works (selected) is supposed to support your arguments or show alternative arguments that need to be considered</a:t>
            </a:r>
          </a:p>
          <a:p>
            <a:pPr marL="381000" indent="-381000">
              <a:lnSpc>
                <a:spcPct val="80000"/>
              </a:lnSpc>
            </a:pPr>
            <a:r>
              <a:rPr lang="en-US" sz="2800" dirty="0">
                <a:cs typeface="Times New Roman" pitchFamily="18" charset="0"/>
              </a:rPr>
              <a:t>LR is </a:t>
            </a:r>
            <a:r>
              <a:rPr lang="en-US" sz="2800" dirty="0">
                <a:solidFill>
                  <a:srgbClr val="0066FF"/>
                </a:solidFill>
                <a:cs typeface="Times New Roman" pitchFamily="18" charset="0"/>
              </a:rPr>
              <a:t>not a compilation of facts and feelings</a:t>
            </a:r>
          </a:p>
          <a:p>
            <a:pPr marL="838200" lvl="1" indent="-381000">
              <a:lnSpc>
                <a:spcPct val="80000"/>
              </a:lnSpc>
            </a:pPr>
            <a:r>
              <a:rPr lang="en-US" sz="2000" dirty="0">
                <a:cs typeface="Times New Roman" pitchFamily="18" charset="0"/>
              </a:rPr>
              <a:t>LR is a </a:t>
            </a:r>
            <a:r>
              <a:rPr lang="en-US" sz="2000" dirty="0">
                <a:solidFill>
                  <a:srgbClr val="0066FF"/>
                </a:solidFill>
                <a:cs typeface="Times New Roman" pitchFamily="18" charset="0"/>
              </a:rPr>
              <a:t>coherent argument</a:t>
            </a:r>
            <a:r>
              <a:rPr lang="en-US" sz="2000" dirty="0">
                <a:cs typeface="Times New Roman" pitchFamily="18" charset="0"/>
              </a:rPr>
              <a:t> that leads to the description of the proposed study</a:t>
            </a:r>
          </a:p>
          <a:p>
            <a:pPr marL="838200" lvl="1" indent="-381000">
              <a:lnSpc>
                <a:spcPct val="80000"/>
              </a:lnSpc>
            </a:pPr>
            <a:r>
              <a:rPr lang="en-US" sz="2000" dirty="0">
                <a:cs typeface="Times New Roman" pitchFamily="18" charset="0"/>
              </a:rPr>
              <a:t>LR synthesis is used to develop a conceptual framework, research questions and/or hypotheses</a:t>
            </a:r>
          </a:p>
          <a:p>
            <a:pPr marL="381000" indent="-381000">
              <a:lnSpc>
                <a:spcPct val="80000"/>
              </a:lnSpc>
            </a:pPr>
            <a:r>
              <a:rPr lang="en-US" sz="2800" dirty="0">
                <a:cs typeface="Times New Roman" pitchFamily="18" charset="0"/>
              </a:rPr>
              <a:t>LR </a:t>
            </a:r>
            <a:r>
              <a:rPr lang="en-US" sz="2800" dirty="0">
                <a:solidFill>
                  <a:srgbClr val="0066FF"/>
                </a:solidFill>
                <a:cs typeface="Times New Roman" pitchFamily="18" charset="0"/>
              </a:rPr>
              <a:t>does not have to contain only original arguments</a:t>
            </a:r>
          </a:p>
          <a:p>
            <a:pPr marL="838200" lvl="1" indent="-381000">
              <a:lnSpc>
                <a:spcPct val="80000"/>
              </a:lnSpc>
            </a:pPr>
            <a:r>
              <a:rPr lang="en-US" sz="2000" dirty="0">
                <a:cs typeface="Times New Roman" pitchFamily="18" charset="0"/>
              </a:rPr>
              <a:t>Permissible to draw upon the thoughtful arguments of others and incorporate them into your own – </a:t>
            </a:r>
            <a:r>
              <a:rPr lang="en-US" sz="2000" dirty="0">
                <a:solidFill>
                  <a:srgbClr val="0066FF"/>
                </a:solidFill>
                <a:cs typeface="Times New Roman" pitchFamily="18" charset="0"/>
              </a:rPr>
              <a:t>no need to reinvent the wheel</a:t>
            </a:r>
            <a:r>
              <a:rPr lang="en-US" sz="2000" dirty="0">
                <a:cs typeface="Times New Roman" pitchFamily="18" charset="0"/>
              </a:rPr>
              <a:t>. It is like a </a:t>
            </a:r>
            <a:r>
              <a:rPr lang="en-US" sz="2000" dirty="0">
                <a:solidFill>
                  <a:srgbClr val="0066FF"/>
                </a:solidFill>
                <a:cs typeface="Times New Roman" pitchFamily="18" charset="0"/>
              </a:rPr>
              <a:t>jigsaw puzzle in</a:t>
            </a:r>
            <a:r>
              <a:rPr lang="en-US" sz="2000" dirty="0">
                <a:cs typeface="Times New Roman" pitchFamily="18" charset="0"/>
              </a:rPr>
              <a:t> which some of the pieces have been designed by you while others are borrowed in their prefabricated form from the contributions of others</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228600" y="304800"/>
            <a:ext cx="6934200" cy="609600"/>
          </a:xfrm>
          <a:noFill/>
          <a:ln/>
        </p:spPr>
        <p:txBody>
          <a:bodyPr lIns="92075" tIns="46038" rIns="92075" bIns="46038">
            <a:normAutofit/>
          </a:bodyPr>
          <a:lstStyle/>
          <a:p>
            <a:r>
              <a:rPr lang="en-US" sz="3200" dirty="0">
                <a:solidFill>
                  <a:schemeClr val="accent6"/>
                </a:solidFill>
              </a:rPr>
              <a:t>Mistakes often made in LR: Summary</a:t>
            </a:r>
          </a:p>
        </p:txBody>
      </p:sp>
      <p:sp>
        <p:nvSpPr>
          <p:cNvPr id="335875" name="Rectangle 3"/>
          <p:cNvSpPr>
            <a:spLocks noGrp="1" noChangeArrowheads="1"/>
          </p:cNvSpPr>
          <p:nvPr>
            <p:ph type="body" idx="1"/>
          </p:nvPr>
        </p:nvSpPr>
        <p:spPr>
          <a:xfrm>
            <a:off x="228600" y="1600200"/>
            <a:ext cx="8686800" cy="5105400"/>
          </a:xfrm>
          <a:noFill/>
          <a:ln/>
        </p:spPr>
        <p:txBody>
          <a:bodyPr lIns="92075" tIns="46038" rIns="92075" bIns="46038"/>
          <a:lstStyle/>
          <a:p>
            <a:pPr marL="381000" indent="-381000">
              <a:lnSpc>
                <a:spcPct val="90000"/>
              </a:lnSpc>
            </a:pPr>
            <a:r>
              <a:rPr lang="en-US" sz="2400" dirty="0">
                <a:cs typeface="Times New Roman" pitchFamily="18" charset="0"/>
              </a:rPr>
              <a:t>Not clearly relating the findings of LR to researcher’s study</a:t>
            </a:r>
          </a:p>
          <a:p>
            <a:pPr marL="381000" indent="-381000">
              <a:lnSpc>
                <a:spcPct val="90000"/>
              </a:lnSpc>
            </a:pPr>
            <a:r>
              <a:rPr lang="en-US" sz="2400" dirty="0">
                <a:cs typeface="Times New Roman" pitchFamily="18" charset="0"/>
              </a:rPr>
              <a:t>Not taking sufficient time to define the best descriptors and identifying the best sources to use</a:t>
            </a:r>
          </a:p>
          <a:p>
            <a:pPr marL="381000" indent="-381000">
              <a:lnSpc>
                <a:spcPct val="90000"/>
              </a:lnSpc>
            </a:pPr>
            <a:r>
              <a:rPr lang="en-US" sz="2400" dirty="0">
                <a:cs typeface="Times New Roman" pitchFamily="18" charset="0"/>
              </a:rPr>
              <a:t>Relying on secondary sources rather than on primary sources</a:t>
            </a:r>
          </a:p>
          <a:p>
            <a:pPr marL="381000" indent="-381000">
              <a:lnSpc>
                <a:spcPct val="90000"/>
              </a:lnSpc>
            </a:pPr>
            <a:r>
              <a:rPr lang="en-US" sz="2400" dirty="0">
                <a:cs typeface="Times New Roman" pitchFamily="18" charset="0"/>
              </a:rPr>
              <a:t>Uncritically accepting others’ findings and interpretations as valid, rather than examining critically all aspects of the research design and analysis. Critique, don’t report!</a:t>
            </a:r>
          </a:p>
          <a:p>
            <a:pPr marL="381000" indent="-381000">
              <a:lnSpc>
                <a:spcPct val="90000"/>
              </a:lnSpc>
            </a:pPr>
            <a:r>
              <a:rPr lang="en-US" sz="2400" dirty="0">
                <a:cs typeface="Times New Roman" pitchFamily="18" charset="0"/>
              </a:rPr>
              <a:t>Not reporting the search procedures that were used in the LR</a:t>
            </a:r>
          </a:p>
          <a:p>
            <a:pPr marL="381000" indent="-381000">
              <a:lnSpc>
                <a:spcPct val="90000"/>
              </a:lnSpc>
            </a:pPr>
            <a:r>
              <a:rPr lang="en-US" sz="2400" dirty="0">
                <a:cs typeface="Times New Roman" pitchFamily="18" charset="0"/>
              </a:rPr>
              <a:t>Reporting isolated statistical results rather than synthesizing them using statistical methods e.g. chi-square</a:t>
            </a:r>
          </a:p>
          <a:p>
            <a:pPr marL="381000" indent="-381000">
              <a:lnSpc>
                <a:spcPct val="90000"/>
              </a:lnSpc>
            </a:pPr>
            <a:r>
              <a:rPr lang="en-US" sz="2400" dirty="0">
                <a:cs typeface="Times New Roman" pitchFamily="18" charset="0"/>
              </a:rPr>
              <a:t>Not considering contrary findings and alternative interpretations in synthesizing qualitative research</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F819F0BB-991A-45DB-ADE5-460E7320EB2A}" type="slidenum">
              <a:rPr lang="en-GB"/>
              <a:pPr/>
              <a:t>23</a:t>
            </a:fld>
            <a:endParaRPr lang="en-GB"/>
          </a:p>
        </p:txBody>
      </p:sp>
      <p:sp>
        <p:nvSpPr>
          <p:cNvPr id="325634" name="Rectangle 2"/>
          <p:cNvSpPr>
            <a:spLocks noGrp="1" noChangeArrowheads="1"/>
          </p:cNvSpPr>
          <p:nvPr>
            <p:ph type="title"/>
          </p:nvPr>
        </p:nvSpPr>
        <p:spPr>
          <a:xfrm>
            <a:off x="304800" y="152400"/>
            <a:ext cx="8534400" cy="609600"/>
          </a:xfrm>
          <a:noFill/>
          <a:ln/>
        </p:spPr>
        <p:txBody>
          <a:bodyPr lIns="92075" tIns="46038" rIns="92075" bIns="46038">
            <a:normAutofit/>
          </a:bodyPr>
          <a:lstStyle/>
          <a:p>
            <a:r>
              <a:rPr lang="en-US" sz="3200" dirty="0">
                <a:solidFill>
                  <a:schemeClr val="accent6"/>
                </a:solidFill>
              </a:rPr>
              <a:t>Primary sources </a:t>
            </a:r>
            <a:r>
              <a:rPr lang="en-US" sz="3200" dirty="0" err="1">
                <a:solidFill>
                  <a:schemeClr val="accent6"/>
                </a:solidFill>
              </a:rPr>
              <a:t>vs</a:t>
            </a:r>
            <a:r>
              <a:rPr lang="en-US" sz="3200" dirty="0">
                <a:solidFill>
                  <a:schemeClr val="accent6"/>
                </a:solidFill>
              </a:rPr>
              <a:t> secondary sources</a:t>
            </a:r>
          </a:p>
        </p:txBody>
      </p:sp>
      <p:sp>
        <p:nvSpPr>
          <p:cNvPr id="325635" name="Rectangle 3"/>
          <p:cNvSpPr>
            <a:spLocks noGrp="1" noChangeArrowheads="1"/>
          </p:cNvSpPr>
          <p:nvPr>
            <p:ph type="body" idx="1"/>
          </p:nvPr>
        </p:nvSpPr>
        <p:spPr>
          <a:xfrm>
            <a:off x="381000" y="1752600"/>
            <a:ext cx="8534400" cy="4876800"/>
          </a:xfrm>
          <a:noFill/>
          <a:ln/>
        </p:spPr>
        <p:txBody>
          <a:bodyPr lIns="92075" tIns="46038" rIns="92075" bIns="46038">
            <a:normAutofit fontScale="92500" lnSpcReduction="10000"/>
          </a:bodyPr>
          <a:lstStyle/>
          <a:p>
            <a:pPr marL="381000" indent="-381000">
              <a:lnSpc>
                <a:spcPct val="90000"/>
              </a:lnSpc>
            </a:pPr>
            <a:r>
              <a:rPr lang="en-US" sz="2800" dirty="0">
                <a:solidFill>
                  <a:srgbClr val="FF00FF"/>
                </a:solidFill>
                <a:cs typeface="Times New Roman" pitchFamily="18" charset="0"/>
              </a:rPr>
              <a:t>Secondary sources</a:t>
            </a:r>
          </a:p>
          <a:p>
            <a:pPr marL="838200" lvl="1" indent="-381000">
              <a:lnSpc>
                <a:spcPct val="90000"/>
              </a:lnSpc>
            </a:pPr>
            <a:r>
              <a:rPr lang="en-US" sz="2400" dirty="0">
                <a:cs typeface="Times New Roman" pitchFamily="18" charset="0"/>
              </a:rPr>
              <a:t>A secondary source is a document written by someone who did not do the research, develop the theories or express the opinions synthesized into a literature review</a:t>
            </a:r>
          </a:p>
          <a:p>
            <a:pPr marL="838200" lvl="1" indent="-381000">
              <a:lnSpc>
                <a:spcPct val="90000"/>
              </a:lnSpc>
            </a:pPr>
            <a:r>
              <a:rPr lang="en-US" sz="2400" dirty="0">
                <a:cs typeface="Times New Roman" pitchFamily="18" charset="0"/>
              </a:rPr>
              <a:t>Sec. sources may have literature that may be relevant to your problem – preliminary sources will indicate availability of secondary sources</a:t>
            </a:r>
          </a:p>
          <a:p>
            <a:pPr marL="838200" lvl="1" indent="-381000">
              <a:lnSpc>
                <a:spcPct val="90000"/>
              </a:lnSpc>
            </a:pPr>
            <a:r>
              <a:rPr lang="en-US" sz="2400" dirty="0">
                <a:cs typeface="Times New Roman" pitchFamily="18" charset="0"/>
              </a:rPr>
              <a:t>Most secondary sources review many studies and may not be in detail</a:t>
            </a:r>
          </a:p>
          <a:p>
            <a:pPr marL="381000" indent="-381000">
              <a:lnSpc>
                <a:spcPct val="80000"/>
              </a:lnSpc>
            </a:pPr>
            <a:r>
              <a:rPr lang="en-US" dirty="0">
                <a:solidFill>
                  <a:srgbClr val="FF00FF"/>
                </a:solidFill>
                <a:cs typeface="Times New Roman" pitchFamily="18" charset="0"/>
              </a:rPr>
              <a:t>Primary sources</a:t>
            </a:r>
          </a:p>
          <a:p>
            <a:pPr marL="838200" lvl="1" indent="-381000">
              <a:lnSpc>
                <a:spcPct val="80000"/>
              </a:lnSpc>
            </a:pPr>
            <a:r>
              <a:rPr lang="en-US" sz="2400" dirty="0">
                <a:cs typeface="Times New Roman" pitchFamily="18" charset="0"/>
              </a:rPr>
              <a:t>Primary sources are documents e.g. articles that were written by the individuals who actually conducted the study, formulated the theory, etc.</a:t>
            </a:r>
          </a:p>
          <a:p>
            <a:pPr marL="838200" lvl="1" indent="-381000">
              <a:lnSpc>
                <a:spcPct val="80000"/>
              </a:lnSpc>
            </a:pPr>
            <a:r>
              <a:rPr lang="en-US" sz="2400" dirty="0">
                <a:cs typeface="Times New Roman" pitchFamily="18" charset="0"/>
              </a:rPr>
              <a:t>Need read original reports of studies that are most central to your problem – they have details and original perspectives, which may have been distorted in secondary sources</a:t>
            </a:r>
          </a:p>
          <a:p>
            <a:pPr marL="381000" indent="-381000">
              <a:lnSpc>
                <a:spcPct val="90000"/>
              </a:lnSpc>
            </a:pPr>
            <a:endParaRPr lang="en-US" sz="2800" dirty="0">
              <a:solidFill>
                <a:srgbClr val="FF00FF"/>
              </a:solidFill>
              <a:cs typeface="Times New Roman" pitchFamily="18" charset="0"/>
            </a:endParaRPr>
          </a:p>
          <a:p>
            <a:pPr marL="381000" indent="-381000">
              <a:lnSpc>
                <a:spcPct val="90000"/>
              </a:lnSpc>
            </a:pPr>
            <a:endParaRPr lang="en-US" sz="2800" dirty="0">
              <a:solidFill>
                <a:srgbClr val="FF00FF"/>
              </a:solidFill>
              <a:cs typeface="Times New Roman" pitchFamily="18" charset="0"/>
            </a:endParaRPr>
          </a:p>
          <a:p>
            <a:pPr marL="381000" indent="-381000">
              <a:lnSpc>
                <a:spcPct val="90000"/>
              </a:lnSpc>
            </a:pPr>
            <a:endParaRPr lang="en-US" sz="2800" dirty="0">
              <a:solidFill>
                <a:srgbClr val="FF00FF"/>
              </a:solidFill>
              <a:cs typeface="Times New Roman" pitchFamily="18" charset="0"/>
            </a:endParaRPr>
          </a:p>
          <a:p>
            <a:pPr marL="381000" indent="-381000">
              <a:lnSpc>
                <a:spcPct val="90000"/>
              </a:lnSpc>
            </a:pPr>
            <a:endParaRPr lang="en-US" sz="2800" dirty="0">
              <a:solidFill>
                <a:srgbClr val="FF00FF"/>
              </a:solidFill>
              <a:cs typeface="Times New Roman" pitchFamily="18" charset="0"/>
            </a:endParaRPr>
          </a:p>
          <a:p>
            <a:pPr marL="381000" indent="-381000">
              <a:lnSpc>
                <a:spcPct val="90000"/>
              </a:lnSpc>
            </a:pPr>
            <a:endParaRPr lang="en-US" sz="2800" dirty="0">
              <a:solidFill>
                <a:srgbClr val="FF00FF"/>
              </a:solidFill>
              <a:cs typeface="Times New Roman" pitchFamily="18" charset="0"/>
            </a:endParaRPr>
          </a:p>
          <a:p>
            <a:pPr marL="381000" indent="-381000">
              <a:lnSpc>
                <a:spcPct val="90000"/>
              </a:lnSpc>
            </a:pPr>
            <a:endParaRPr lang="en-US" sz="2800" dirty="0">
              <a:solidFill>
                <a:srgbClr val="FF00FF"/>
              </a:solidFill>
              <a:cs typeface="Times New Roman" pitchFamily="18" charset="0"/>
            </a:endParaRPr>
          </a:p>
          <a:p>
            <a:pPr marL="381000" indent="-381000">
              <a:lnSpc>
                <a:spcPct val="90000"/>
              </a:lnSpc>
            </a:pPr>
            <a:endParaRPr lang="en-US" sz="2800" dirty="0">
              <a:solidFill>
                <a:srgbClr val="FF00FF"/>
              </a:solidFill>
              <a:cs typeface="Times New Roman" pitchFamily="18" charset="0"/>
            </a:endParaRPr>
          </a:p>
          <a:p>
            <a:pPr marL="381000" indent="-381000">
              <a:lnSpc>
                <a:spcPct val="90000"/>
              </a:lnSpc>
            </a:pPr>
            <a:endParaRPr lang="en-US" sz="2800" dirty="0">
              <a:solidFill>
                <a:srgbClr val="FF00FF"/>
              </a:solidFill>
              <a:cs typeface="Times New Roman" pitchFamily="18" charset="0"/>
            </a:endParaRPr>
          </a:p>
          <a:p>
            <a:pPr marL="381000" indent="-381000">
              <a:lnSpc>
                <a:spcPct val="90000"/>
              </a:lnSpc>
            </a:pPr>
            <a:endParaRPr lang="en-US" sz="2800" dirty="0">
              <a:solidFill>
                <a:srgbClr val="FF00FF"/>
              </a:solidFill>
              <a:cs typeface="Times New Roman" pitchFamily="18" charset="0"/>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50352" cy="762000"/>
          </a:xfrm>
        </p:spPr>
        <p:txBody>
          <a:bodyPr>
            <a:noAutofit/>
          </a:bodyPr>
          <a:lstStyle/>
          <a:p>
            <a:r>
              <a:rPr lang="en-US" sz="3200" dirty="0">
                <a:solidFill>
                  <a:schemeClr val="accent6"/>
                </a:solidFill>
              </a:rPr>
              <a:t>Where to Place Your Literature Review</a:t>
            </a:r>
          </a:p>
        </p:txBody>
      </p:sp>
      <p:sp>
        <p:nvSpPr>
          <p:cNvPr id="3" name="Content Placeholder 2"/>
          <p:cNvSpPr>
            <a:spLocks noGrp="1"/>
          </p:cNvSpPr>
          <p:nvPr>
            <p:ph sz="quarter" idx="1"/>
          </p:nvPr>
        </p:nvSpPr>
        <p:spPr/>
        <p:txBody>
          <a:bodyPr>
            <a:normAutofit/>
          </a:bodyPr>
          <a:lstStyle/>
          <a:p>
            <a:r>
              <a:rPr lang="en-US" dirty="0"/>
              <a:t>Usually it’s placed at Chapter 2 of your thesis or dissertation</a:t>
            </a:r>
          </a:p>
          <a:p>
            <a:r>
              <a:rPr lang="en-US" dirty="0"/>
              <a:t>A literature review constitutes an essential chapter of a thesis or dissertation</a:t>
            </a:r>
          </a:p>
          <a:p>
            <a:r>
              <a:rPr lang="en-US" dirty="0"/>
              <a:t>Literature review should logically connected to research problems, research methodology, analysis and conclusion</a:t>
            </a:r>
          </a:p>
        </p:txBody>
      </p:sp>
    </p:spTree>
    <p:extLst>
      <p:ext uri="{BB962C8B-B14F-4D97-AF65-F5344CB8AC3E}">
        <p14:creationId xmlns:p14="http://schemas.microsoft.com/office/powerpoint/2010/main" val="3659535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sz="quarter" idx="1"/>
          </p:nvPr>
        </p:nvSpPr>
        <p:spPr/>
        <p:txBody>
          <a:bodyPr>
            <a:normAutofit lnSpcReduction="10000"/>
          </a:bodyPr>
          <a:lstStyle/>
          <a:p>
            <a:r>
              <a:rPr lang="en-US" dirty="0"/>
              <a:t>Like many tasks, reading and starting to write review literature usually seems worst before you begin</a:t>
            </a:r>
          </a:p>
          <a:p>
            <a:r>
              <a:rPr lang="en-US" dirty="0"/>
              <a:t>So you should make a start</a:t>
            </a:r>
          </a:p>
          <a:p>
            <a:pPr marL="514350" indent="-514350">
              <a:buFont typeface="+mj-lt"/>
              <a:buAutoNum type="arabicPeriod"/>
            </a:pPr>
            <a:r>
              <a:rPr lang="en-US" dirty="0"/>
              <a:t>First make up an outline—just sit and type points to review</a:t>
            </a:r>
          </a:p>
          <a:p>
            <a:pPr marL="514350" indent="-514350">
              <a:buFont typeface="+mj-lt"/>
              <a:buAutoNum type="arabicPeriod"/>
            </a:pPr>
            <a:r>
              <a:rPr lang="en-US" dirty="0"/>
              <a:t>Organization. It is encouraging and helpful to start a filing  system</a:t>
            </a:r>
          </a:p>
          <a:p>
            <a:pPr marL="514350" indent="-514350">
              <a:buFont typeface="+mj-lt"/>
              <a:buAutoNum type="arabicPeriod"/>
            </a:pPr>
            <a:r>
              <a:rPr lang="en-US" dirty="0"/>
              <a:t>Timetable. a list of dates for when you will give the first and second drafts</a:t>
            </a:r>
          </a:p>
        </p:txBody>
      </p:sp>
    </p:spTree>
    <p:extLst>
      <p:ext uri="{BB962C8B-B14F-4D97-AF65-F5344CB8AC3E}">
        <p14:creationId xmlns:p14="http://schemas.microsoft.com/office/powerpoint/2010/main" val="793785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6"/>
                </a:solidFill>
              </a:rPr>
              <a:t>APA citation formats</a:t>
            </a:r>
          </a:p>
        </p:txBody>
      </p:sp>
      <p:sp>
        <p:nvSpPr>
          <p:cNvPr id="4" name="Content Placeholder 3"/>
          <p:cNvSpPr>
            <a:spLocks noGrp="1"/>
          </p:cNvSpPr>
          <p:nvPr>
            <p:ph sz="quarter" idx="1"/>
          </p:nvPr>
        </p:nvSpPr>
        <p:spPr/>
        <p:txBody>
          <a:bodyPr>
            <a:normAutofit fontScale="92500"/>
          </a:bodyPr>
          <a:lstStyle/>
          <a:p>
            <a:r>
              <a:rPr lang="en-US" b="1" dirty="0"/>
              <a:t>In-text citation – short quotations</a:t>
            </a:r>
          </a:p>
          <a:p>
            <a:pPr lvl="1"/>
            <a:r>
              <a:rPr lang="en-US" dirty="0"/>
              <a:t>If you are directly quoting from a work, you will need to include the author, year of publication, and the page number for the reference (preceded by "p."). </a:t>
            </a:r>
          </a:p>
          <a:p>
            <a:pPr lvl="1"/>
            <a:r>
              <a:rPr lang="en-US" dirty="0"/>
              <a:t>Examples:</a:t>
            </a:r>
          </a:p>
          <a:p>
            <a:pPr lvl="2"/>
            <a:r>
              <a:rPr lang="en-US" dirty="0"/>
              <a:t>According to Jones (1998), "Students often had difficulty using APA style, especially when it was their first time" (p. 199). </a:t>
            </a:r>
          </a:p>
          <a:p>
            <a:pPr lvl="2"/>
            <a:r>
              <a:rPr lang="en-US" dirty="0"/>
              <a:t>Jones (1998) found "students often had difficulty using APA style" (p. 199); what implications does this have for teachers?</a:t>
            </a:r>
          </a:p>
          <a:p>
            <a:pPr lvl="2"/>
            <a:r>
              <a:rPr lang="en-US" dirty="0"/>
              <a:t>She stated, "Students often had difficulty using APA style" (Jones, 1998, p. 199), but she did not offer an explanation as to why.</a:t>
            </a:r>
            <a:endParaRPr lang="en-US" b="1"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6"/>
                </a:solidFill>
              </a:rPr>
              <a:t>APA citation formats</a:t>
            </a:r>
            <a:endParaRPr lang="en-US" dirty="0">
              <a:solidFill>
                <a:schemeClr val="accent6"/>
              </a:solidFill>
            </a:endParaRPr>
          </a:p>
        </p:txBody>
      </p:sp>
      <p:sp>
        <p:nvSpPr>
          <p:cNvPr id="4" name="Content Placeholder 3"/>
          <p:cNvSpPr>
            <a:spLocks noGrp="1"/>
          </p:cNvSpPr>
          <p:nvPr>
            <p:ph sz="quarter" idx="1"/>
          </p:nvPr>
        </p:nvSpPr>
        <p:spPr/>
        <p:txBody>
          <a:bodyPr>
            <a:normAutofit fontScale="92500" lnSpcReduction="10000"/>
          </a:bodyPr>
          <a:lstStyle/>
          <a:p>
            <a:pPr>
              <a:buNone/>
            </a:pPr>
            <a:r>
              <a:rPr lang="en-US" b="1" dirty="0"/>
              <a:t>In-text citation – Long quotations</a:t>
            </a:r>
          </a:p>
          <a:p>
            <a:r>
              <a:rPr lang="en-US" dirty="0"/>
              <a:t>Place direct quotations that are 40 words, or longer, in a free-standing indented block of typewritten lines, and omit quotation marks.</a:t>
            </a:r>
          </a:p>
          <a:p>
            <a:r>
              <a:rPr lang="en-US" dirty="0"/>
              <a:t>Example:</a:t>
            </a:r>
          </a:p>
          <a:p>
            <a:pPr marL="540000">
              <a:buNone/>
            </a:pPr>
            <a:r>
              <a:rPr lang="en-US" dirty="0"/>
              <a:t>Jones's (1998) study found the following: </a:t>
            </a:r>
            <a:br>
              <a:rPr lang="en-US" dirty="0"/>
            </a:br>
            <a:r>
              <a:rPr lang="en-US" sz="2600" dirty="0"/>
              <a:t>Students often had difficulty using APA style,</a:t>
            </a:r>
            <a:br>
              <a:rPr lang="en-US" sz="2600" dirty="0"/>
            </a:br>
            <a:r>
              <a:rPr lang="en-US" sz="2600" dirty="0"/>
              <a:t>especially when it was their first time citing  sources. This difficulty could be attributed to the  fact that many students failed to purchase a style  manual or to ask their teacher for help. (p. 199)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921752" cy="838200"/>
          </a:xfrm>
        </p:spPr>
        <p:txBody>
          <a:bodyPr/>
          <a:lstStyle/>
          <a:p>
            <a:r>
              <a:rPr lang="en-US" sz="3600" b="1" dirty="0">
                <a:solidFill>
                  <a:schemeClr val="accent6"/>
                </a:solidFill>
              </a:rPr>
              <a:t>APA citation formats</a:t>
            </a:r>
            <a:endParaRPr lang="en-US" dirty="0">
              <a:solidFill>
                <a:schemeClr val="accent6"/>
              </a:solidFill>
            </a:endParaRPr>
          </a:p>
        </p:txBody>
      </p:sp>
      <p:sp>
        <p:nvSpPr>
          <p:cNvPr id="4" name="Content Placeholder 3"/>
          <p:cNvSpPr>
            <a:spLocks noGrp="1"/>
          </p:cNvSpPr>
          <p:nvPr>
            <p:ph sz="quarter" idx="1"/>
          </p:nvPr>
        </p:nvSpPr>
        <p:spPr/>
        <p:txBody>
          <a:bodyPr>
            <a:normAutofit fontScale="92500" lnSpcReduction="10000"/>
          </a:bodyPr>
          <a:lstStyle/>
          <a:p>
            <a:pPr>
              <a:buNone/>
            </a:pPr>
            <a:r>
              <a:rPr lang="en-US" b="1" dirty="0"/>
              <a:t>Summary or paraphrase</a:t>
            </a:r>
          </a:p>
          <a:p>
            <a:r>
              <a:rPr lang="en-US" dirty="0"/>
              <a:t>If you are paraphrasing an idea from another work, you only have to make reference to the author and year of publication in your in-text reference, but APA guidelines encourage you to also provide the page number (although it is not required.)</a:t>
            </a:r>
          </a:p>
          <a:p>
            <a:r>
              <a:rPr lang="en-US" dirty="0"/>
              <a:t>Examples:</a:t>
            </a:r>
          </a:p>
          <a:p>
            <a:pPr lvl="2"/>
            <a:r>
              <a:rPr lang="en-US" dirty="0"/>
              <a:t>According to Jones (1998), APA style is a difficult citation format for first-time learners.</a:t>
            </a:r>
          </a:p>
          <a:p>
            <a:pPr lvl="2"/>
            <a:r>
              <a:rPr lang="en-US" dirty="0"/>
              <a:t>APA style is a difficult citation format for first-time learners (Jones, 1998, p. 199)</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6"/>
                </a:solidFill>
              </a:rPr>
              <a:t>APA citation formats</a:t>
            </a:r>
            <a:endParaRPr lang="en-US" dirty="0">
              <a:solidFill>
                <a:schemeClr val="accent6"/>
              </a:solidFill>
            </a:endParaRPr>
          </a:p>
        </p:txBody>
      </p:sp>
      <p:sp>
        <p:nvSpPr>
          <p:cNvPr id="4" name="Content Placeholder 3"/>
          <p:cNvSpPr>
            <a:spLocks noGrp="1"/>
          </p:cNvSpPr>
          <p:nvPr>
            <p:ph sz="quarter" idx="1"/>
          </p:nvPr>
        </p:nvSpPr>
        <p:spPr>
          <a:xfrm>
            <a:off x="612648" y="1600200"/>
            <a:ext cx="8302752" cy="4648200"/>
          </a:xfrm>
        </p:spPr>
        <p:txBody>
          <a:bodyPr>
            <a:normAutofit lnSpcReduction="10000"/>
          </a:bodyPr>
          <a:lstStyle/>
          <a:p>
            <a:r>
              <a:rPr lang="en-US" sz="2400" b="1" dirty="0"/>
              <a:t>Basic Format for Books</a:t>
            </a:r>
          </a:p>
          <a:p>
            <a:pPr lvl="1"/>
            <a:r>
              <a:rPr lang="en-US" sz="2200" dirty="0">
                <a:solidFill>
                  <a:srgbClr val="000000"/>
                </a:solidFill>
              </a:rPr>
              <a:t>Author, A. A. (Year of publication). </a:t>
            </a:r>
            <a:r>
              <a:rPr lang="en-US" sz="2200" i="1" dirty="0">
                <a:solidFill>
                  <a:srgbClr val="000000"/>
                </a:solidFill>
              </a:rPr>
              <a:t>Title of work: Capital letter also for subtitle</a:t>
            </a:r>
            <a:r>
              <a:rPr lang="en-US" sz="2200" dirty="0">
                <a:solidFill>
                  <a:srgbClr val="000000"/>
                </a:solidFill>
              </a:rPr>
              <a:t>. Location: Publisher.</a:t>
            </a:r>
          </a:p>
          <a:p>
            <a:pPr lvl="1"/>
            <a:r>
              <a:rPr lang="en-US" sz="2200" dirty="0" err="1">
                <a:solidFill>
                  <a:srgbClr val="000000"/>
                </a:solidFill>
              </a:rPr>
              <a:t>Calfee</a:t>
            </a:r>
            <a:r>
              <a:rPr lang="en-US" sz="2200" dirty="0">
                <a:solidFill>
                  <a:srgbClr val="000000"/>
                </a:solidFill>
              </a:rPr>
              <a:t>, R. C., &amp; Valencia, R. R. (1991). </a:t>
            </a:r>
            <a:r>
              <a:rPr lang="en-US" sz="2200" i="1" dirty="0">
                <a:solidFill>
                  <a:srgbClr val="000000"/>
                </a:solidFill>
              </a:rPr>
              <a:t>APA guide to preparing manuscripts for journal publication</a:t>
            </a:r>
            <a:r>
              <a:rPr lang="en-US" sz="2200" dirty="0">
                <a:solidFill>
                  <a:srgbClr val="000000"/>
                </a:solidFill>
              </a:rPr>
              <a:t>. Washington, DC: American Psychological Association.</a:t>
            </a:r>
          </a:p>
          <a:p>
            <a:r>
              <a:rPr lang="en-US" sz="2400" b="1" dirty="0"/>
              <a:t>Article or Chapter in an Edited Book</a:t>
            </a:r>
          </a:p>
          <a:p>
            <a:pPr lvl="1"/>
            <a:r>
              <a:rPr lang="en-US" sz="2000" dirty="0">
                <a:solidFill>
                  <a:srgbClr val="000000"/>
                </a:solidFill>
              </a:rPr>
              <a:t>Author, A. A., &amp; Author, B. B. (Year of publication). Title of chapter. In A. A. Editor &amp; B. B. Editor (Eds.), </a:t>
            </a:r>
            <a:r>
              <a:rPr lang="en-US" sz="2000" i="1" dirty="0">
                <a:solidFill>
                  <a:srgbClr val="000000"/>
                </a:solidFill>
              </a:rPr>
              <a:t>Title of book</a:t>
            </a:r>
            <a:r>
              <a:rPr lang="en-US" sz="2000" dirty="0">
                <a:solidFill>
                  <a:srgbClr val="000000"/>
                </a:solidFill>
              </a:rPr>
              <a:t> (pages of chapter). Location: Publisher.</a:t>
            </a:r>
          </a:p>
          <a:p>
            <a:pPr lvl="1"/>
            <a:r>
              <a:rPr lang="en-US" sz="2000" dirty="0" err="1"/>
              <a:t>Kestly</a:t>
            </a:r>
            <a:r>
              <a:rPr lang="en-US" sz="2000" dirty="0"/>
              <a:t>, T. (2010). Groups and play in elementary schools. In A. A. </a:t>
            </a:r>
            <a:r>
              <a:rPr lang="en-US" sz="2000" dirty="0" err="1"/>
              <a:t>Drewes</a:t>
            </a:r>
            <a:r>
              <a:rPr lang="en-US" sz="2000" dirty="0"/>
              <a:t> &amp; C. E. </a:t>
            </a:r>
            <a:r>
              <a:rPr lang="en-US" sz="2000" dirty="0" err="1"/>
              <a:t>Shaefer</a:t>
            </a:r>
            <a:r>
              <a:rPr lang="en-US" sz="2000" dirty="0"/>
              <a:t> (Eds.), </a:t>
            </a:r>
            <a:r>
              <a:rPr lang="en-US" sz="2000" i="1" dirty="0"/>
              <a:t>School-based play therapy </a:t>
            </a:r>
            <a:r>
              <a:rPr lang="en-US" sz="2000" dirty="0"/>
              <a:t>(2nd ed., pp. 257-282). Hoboken, NJ: John </a:t>
            </a:r>
            <a:r>
              <a:rPr lang="en-US" sz="2000" dirty="0" err="1"/>
              <a:t>Wileys</a:t>
            </a:r>
            <a:r>
              <a:rPr lang="en-US" sz="2000" dirty="0"/>
              <a:t> &amp; Sons</a:t>
            </a:r>
            <a:endParaRPr lang="en-US" b="1" dirty="0"/>
          </a:p>
          <a:p>
            <a:endParaRPr lang="en-US" b="1" dirty="0"/>
          </a:p>
          <a:p>
            <a:endParaRPr lang="en-US" b="1" dirty="0"/>
          </a:p>
          <a:p>
            <a:endParaRPr lang="en-US" b="1" dirty="0"/>
          </a:p>
          <a:p>
            <a:endParaRPr lang="en-US" b="1" dirty="0"/>
          </a:p>
          <a:p>
            <a:endParaRPr lang="en-US" b="1" dirty="0"/>
          </a:p>
          <a:p>
            <a:endParaRPr lang="en-US" b="1" dirty="0"/>
          </a:p>
          <a:p>
            <a:pPr lvl="1"/>
            <a:endParaRPr lang="en-US" sz="2000" dirty="0">
              <a:solidFill>
                <a:srgbClr val="000000"/>
              </a:solidFill>
              <a:latin typeface="Courier New"/>
            </a:endParaRPr>
          </a:p>
          <a:p>
            <a:pPr lvl="1"/>
            <a:endParaRPr lang="en-US" sz="2000" dirty="0">
              <a:solidFill>
                <a:srgbClr val="000000"/>
              </a:solidFill>
              <a:latin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Previous Sessions</a:t>
            </a:r>
          </a:p>
        </p:txBody>
      </p:sp>
      <p:sp>
        <p:nvSpPr>
          <p:cNvPr id="3" name="Content Placeholder 2"/>
          <p:cNvSpPr>
            <a:spLocks noGrp="1"/>
          </p:cNvSpPr>
          <p:nvPr>
            <p:ph sz="quarter" idx="1"/>
          </p:nvPr>
        </p:nvSpPr>
        <p:spPr/>
        <p:txBody>
          <a:bodyPr>
            <a:normAutofit fontScale="77500" lnSpcReduction="20000"/>
          </a:bodyPr>
          <a:lstStyle/>
          <a:p>
            <a:pPr>
              <a:lnSpc>
                <a:spcPct val="170000"/>
              </a:lnSpc>
            </a:pPr>
            <a:r>
              <a:rPr lang="en-US" dirty="0">
                <a:latin typeface="Times New Roman" panose="02020603050405020304" pitchFamily="18" charset="0"/>
                <a:cs typeface="Times New Roman" panose="02020603050405020304" pitchFamily="18" charset="0"/>
              </a:rPr>
              <a:t>The statement of general problem(s) as the basis to find related literatures.</a:t>
            </a:r>
          </a:p>
          <a:p>
            <a:pPr lvl="1">
              <a:lnSpc>
                <a:spcPct val="170000"/>
              </a:lnSpc>
            </a:pPr>
            <a:r>
              <a:rPr lang="en-US" dirty="0">
                <a:latin typeface="Times New Roman" panose="02020603050405020304" pitchFamily="18" charset="0"/>
                <a:cs typeface="Times New Roman" panose="02020603050405020304" pitchFamily="18" charset="0"/>
              </a:rPr>
              <a:t>At this state, the nature of the problem(s) still  shaky and blurred.</a:t>
            </a:r>
          </a:p>
          <a:p>
            <a:pPr>
              <a:lnSpc>
                <a:spcPct val="170000"/>
              </a:lnSpc>
            </a:pPr>
            <a:r>
              <a:rPr lang="en-US" dirty="0">
                <a:latin typeface="Times New Roman" panose="02020603050405020304" pitchFamily="18" charset="0"/>
                <a:cs typeface="Times New Roman" panose="02020603050405020304" pitchFamily="18" charset="0"/>
              </a:rPr>
              <a:t>Reviewing literatures will enhance the statement of the problem(s).</a:t>
            </a:r>
          </a:p>
          <a:p>
            <a:pPr lvl="1">
              <a:lnSpc>
                <a:spcPct val="170000"/>
              </a:lnSpc>
            </a:pPr>
            <a:r>
              <a:rPr lang="en-US" dirty="0">
                <a:latin typeface="Times New Roman" panose="02020603050405020304" pitchFamily="18" charset="0"/>
                <a:cs typeface="Times New Roman" panose="02020603050405020304" pitchFamily="18" charset="0"/>
              </a:rPr>
              <a:t> Literatures reviewed have to have logical connection to the problems statement.</a:t>
            </a:r>
          </a:p>
          <a:p>
            <a:pPr>
              <a:lnSpc>
                <a:spcPct val="170000"/>
              </a:lnSpc>
            </a:pPr>
            <a:r>
              <a:rPr lang="en-US" dirty="0">
                <a:latin typeface="Times New Roman" panose="02020603050405020304" pitchFamily="18" charset="0"/>
                <a:cs typeface="Times New Roman" panose="02020603050405020304" pitchFamily="18" charset="0"/>
              </a:rPr>
              <a:t>Finding and reviewing related literatures are an art as well a scientific acts.</a:t>
            </a:r>
          </a:p>
        </p:txBody>
      </p:sp>
    </p:spTree>
    <p:extLst>
      <p:ext uri="{BB962C8B-B14F-4D97-AF65-F5344CB8AC3E}">
        <p14:creationId xmlns:p14="http://schemas.microsoft.com/office/powerpoint/2010/main" val="3498091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6"/>
                </a:solidFill>
              </a:rPr>
              <a:t>APA citation formats</a:t>
            </a:r>
            <a:endParaRPr lang="en-US" dirty="0">
              <a:solidFill>
                <a:schemeClr val="accent6"/>
              </a:solidFill>
            </a:endParaRPr>
          </a:p>
        </p:txBody>
      </p:sp>
      <p:sp>
        <p:nvSpPr>
          <p:cNvPr id="4" name="Content Placeholder 3"/>
          <p:cNvSpPr>
            <a:spLocks noGrp="1"/>
          </p:cNvSpPr>
          <p:nvPr>
            <p:ph sz="quarter" idx="1"/>
          </p:nvPr>
        </p:nvSpPr>
        <p:spPr>
          <a:xfrm>
            <a:off x="612648" y="1600200"/>
            <a:ext cx="8226552" cy="4953000"/>
          </a:xfrm>
        </p:spPr>
        <p:txBody>
          <a:bodyPr>
            <a:normAutofit fontScale="92500" lnSpcReduction="20000"/>
          </a:bodyPr>
          <a:lstStyle/>
          <a:p>
            <a:pPr>
              <a:buNone/>
            </a:pPr>
            <a:r>
              <a:rPr lang="en-US" sz="2000" dirty="0"/>
              <a:t>Journal Article format:</a:t>
            </a:r>
          </a:p>
          <a:p>
            <a:pPr>
              <a:buNone/>
            </a:pPr>
            <a:r>
              <a:rPr lang="en-US" sz="2000" dirty="0"/>
              <a:t>Author, A., Author, B., &amp; Author, C. (Year of publication). Title of article. </a:t>
            </a:r>
            <a:r>
              <a:rPr lang="en-US" sz="2000" i="1" dirty="0"/>
              <a:t>Title of Journal, volume number</a:t>
            </a:r>
            <a:r>
              <a:rPr lang="en-US" sz="2000" dirty="0"/>
              <a:t>(issue number), page range.</a:t>
            </a:r>
            <a:endParaRPr lang="en-US" sz="2400" b="1" dirty="0"/>
          </a:p>
          <a:p>
            <a:r>
              <a:rPr lang="en-US" sz="2400" b="1" dirty="0"/>
              <a:t>Journal Article with DOI: </a:t>
            </a:r>
          </a:p>
          <a:p>
            <a:pPr marL="594360" lvl="2" indent="-320040">
              <a:spcBef>
                <a:spcPts val="700"/>
              </a:spcBef>
              <a:buSzPct val="60000"/>
              <a:buFont typeface="Wingdings"/>
              <a:buChar char=""/>
            </a:pPr>
            <a:r>
              <a:rPr lang="en-US" dirty="0" err="1"/>
              <a:t>Paivio</a:t>
            </a:r>
            <a:r>
              <a:rPr lang="en-US" dirty="0"/>
              <a:t>, A. (1975). Perceptual comparisons through the mind's eye. </a:t>
            </a:r>
            <a:r>
              <a:rPr lang="en-US" i="1" dirty="0"/>
              <a:t>Memory &amp; Cognition, 3</a:t>
            </a:r>
            <a:r>
              <a:rPr lang="en-US" dirty="0"/>
              <a:t>, 635-647. doi:10.1037/0278-6133.24.2.225 </a:t>
            </a:r>
          </a:p>
          <a:p>
            <a:r>
              <a:rPr lang="en-US" sz="2400" b="1" dirty="0"/>
              <a:t>Journal Article without DOI (when DOI is not available):</a:t>
            </a:r>
          </a:p>
          <a:p>
            <a:pPr lvl="1"/>
            <a:r>
              <a:rPr lang="en-US" sz="2000" dirty="0" err="1"/>
              <a:t>Germann</a:t>
            </a:r>
            <a:r>
              <a:rPr lang="en-US" sz="2000" dirty="0"/>
              <a:t>, F., </a:t>
            </a:r>
            <a:r>
              <a:rPr lang="en-US" sz="2000" dirty="0" err="1"/>
              <a:t>Ebbes</a:t>
            </a:r>
            <a:r>
              <a:rPr lang="en-US" sz="2000" dirty="0"/>
              <a:t>, P., &amp; </a:t>
            </a:r>
            <a:r>
              <a:rPr lang="en-US" sz="2000" dirty="0" err="1"/>
              <a:t>Grewal</a:t>
            </a:r>
            <a:r>
              <a:rPr lang="en-US" sz="2000" dirty="0"/>
              <a:t>, R. (2015). The chief marketing officer matters! </a:t>
            </a:r>
            <a:r>
              <a:rPr lang="en-US" sz="2000" i="1" dirty="0"/>
              <a:t>Journal of Marketing, </a:t>
            </a:r>
            <a:r>
              <a:rPr lang="en-US" sz="2000" dirty="0"/>
              <a:t>79(3), 1-22. </a:t>
            </a:r>
            <a:endParaRPr lang="en-US" sz="2100" dirty="0"/>
          </a:p>
          <a:p>
            <a:pPr lvl="1"/>
            <a:r>
              <a:rPr lang="en-US" sz="2100" dirty="0" err="1"/>
              <a:t>Hamfi</a:t>
            </a:r>
            <a:r>
              <a:rPr lang="en-US" sz="2100" dirty="0"/>
              <a:t>, A. G. (1981). The funny nature of dogs. </a:t>
            </a:r>
            <a:r>
              <a:rPr lang="en-US" sz="2100" i="1" dirty="0"/>
              <a:t>E-journal of Applied Psychology, </a:t>
            </a:r>
            <a:r>
              <a:rPr lang="en-US" sz="2100" dirty="0"/>
              <a:t>2(2), 38 -48. Retrieved from http://ojs.lib.swin.edu.au/index.php/fdo </a:t>
            </a:r>
          </a:p>
          <a:p>
            <a:pPr lvl="1"/>
            <a:r>
              <a:rPr lang="en-US" sz="2100" dirty="0"/>
              <a:t>Bertrand, L., </a:t>
            </a:r>
            <a:r>
              <a:rPr lang="en-US" sz="2100" dirty="0" err="1"/>
              <a:t>Therien</a:t>
            </a:r>
            <a:r>
              <a:rPr lang="en-US" sz="2100" dirty="0"/>
              <a:t>, F. &amp; </a:t>
            </a:r>
            <a:r>
              <a:rPr lang="en-US" sz="2100" dirty="0" err="1"/>
              <a:t>Cloutier</a:t>
            </a:r>
            <a:r>
              <a:rPr lang="en-US" sz="2100" dirty="0"/>
              <a:t>, M. (2008). Measuring and mapping disparities in access to fresh fruits and vegetables in Montréal. </a:t>
            </a:r>
            <a:r>
              <a:rPr lang="en-US" sz="2100" i="1" dirty="0"/>
              <a:t>Canadian Journal of Public Health, 99</a:t>
            </a:r>
            <a:r>
              <a:rPr lang="en-US" sz="2100" dirty="0"/>
              <a:t>(1), 6-11. Retrieved from </a:t>
            </a:r>
            <a:r>
              <a:rPr lang="en-US" sz="2100" dirty="0" err="1"/>
              <a:t>ProQuest</a:t>
            </a:r>
            <a:r>
              <a:rPr lang="en-US" sz="2100" dirty="0"/>
              <a:t> Nursing &amp; Allied Health Source database.</a:t>
            </a:r>
            <a:endParaRPr lang="en-US" sz="21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6"/>
                </a:solidFill>
              </a:rPr>
              <a:t>APA citation formats</a:t>
            </a:r>
            <a:endParaRPr lang="en-US" dirty="0">
              <a:solidFill>
                <a:schemeClr val="accent6"/>
              </a:solidFill>
            </a:endParaRPr>
          </a:p>
        </p:txBody>
      </p:sp>
      <p:sp>
        <p:nvSpPr>
          <p:cNvPr id="4" name="Content Placeholder 3"/>
          <p:cNvSpPr>
            <a:spLocks noGrp="1"/>
          </p:cNvSpPr>
          <p:nvPr>
            <p:ph sz="quarter" idx="1"/>
          </p:nvPr>
        </p:nvSpPr>
        <p:spPr/>
        <p:txBody>
          <a:bodyPr>
            <a:normAutofit/>
          </a:bodyPr>
          <a:lstStyle/>
          <a:p>
            <a:r>
              <a:rPr lang="en-US" sz="2400" b="1" i="1" dirty="0"/>
              <a:t>Conference paper or poster – </a:t>
            </a:r>
          </a:p>
          <a:p>
            <a:pPr lvl="1"/>
            <a:r>
              <a:rPr lang="en-US" sz="2100" dirty="0" err="1"/>
              <a:t>Bochner</a:t>
            </a:r>
            <a:r>
              <a:rPr lang="en-US" sz="2100" dirty="0"/>
              <a:t>, S. (1996, November). </a:t>
            </a:r>
            <a:r>
              <a:rPr lang="en-US" sz="2100" i="1" dirty="0"/>
              <a:t>Mentoring in higher education: Issues to be addressed in developing a mentoring program. </a:t>
            </a:r>
            <a:r>
              <a:rPr lang="en-US" sz="2100" dirty="0"/>
              <a:t>Paper presented at the Australian Association for Research in Education Conference, Singapore. Retrieved from http://www.aare.edu.au/96pap/bochs96018.txt </a:t>
            </a:r>
          </a:p>
          <a:p>
            <a:pPr lvl="1"/>
            <a:r>
              <a:rPr lang="en-US" sz="2100" dirty="0"/>
              <a:t>Lindberg, S. M., &amp; Hyde, J. S. (2007, March).</a:t>
            </a:r>
            <a:r>
              <a:rPr lang="en-US" sz="2100" i="1" dirty="0"/>
              <a:t> Mother-child interactions during mathematics homework: Socialization of gender differentiation?</a:t>
            </a:r>
            <a:r>
              <a:rPr lang="en-US" sz="2100" dirty="0"/>
              <a:t> Poster presented at the biennial meeting of the Society for Research on Adolescence, Chicago, IL.</a:t>
            </a:r>
            <a:endParaRPr lang="en-US" sz="2100" b="1" i="1" dirty="0"/>
          </a:p>
          <a:p>
            <a:endParaRPr lang="en-US" sz="2400" b="1" i="1" dirty="0"/>
          </a:p>
          <a:p>
            <a:endParaRPr lang="en-US" sz="2400" b="1" i="1" dirty="0"/>
          </a:p>
          <a:p>
            <a:endParaRPr lang="en-US" sz="2400" b="1" i="1" dirty="0"/>
          </a:p>
          <a:p>
            <a:endParaRPr lang="en-US" sz="2400" b="1" i="1" dirty="0"/>
          </a:p>
          <a:p>
            <a:endParaRPr lang="en-US" sz="2400" b="1" i="1" dirty="0"/>
          </a:p>
          <a:p>
            <a:endParaRPr lang="en-US" sz="2400" b="1" i="1" dirty="0"/>
          </a:p>
          <a:p>
            <a:endParaRPr lang="en-US" sz="2400" b="1"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33400"/>
            <a:ext cx="7540752" cy="685800"/>
          </a:xfrm>
        </p:spPr>
        <p:txBody>
          <a:bodyPr/>
          <a:lstStyle/>
          <a:p>
            <a:r>
              <a:rPr lang="en-US" sz="3600" b="1" dirty="0">
                <a:solidFill>
                  <a:schemeClr val="accent6"/>
                </a:solidFill>
              </a:rPr>
              <a:t>APA citation formats</a:t>
            </a:r>
            <a:endParaRPr lang="en-US" dirty="0">
              <a:solidFill>
                <a:schemeClr val="accent6"/>
              </a:solidFill>
            </a:endParaRPr>
          </a:p>
        </p:txBody>
      </p:sp>
      <p:sp>
        <p:nvSpPr>
          <p:cNvPr id="4" name="Content Placeholder 3"/>
          <p:cNvSpPr>
            <a:spLocks noGrp="1"/>
          </p:cNvSpPr>
          <p:nvPr>
            <p:ph sz="quarter" idx="1"/>
          </p:nvPr>
        </p:nvSpPr>
        <p:spPr>
          <a:xfrm>
            <a:off x="612648" y="1600200"/>
            <a:ext cx="8226552" cy="4876800"/>
          </a:xfrm>
        </p:spPr>
        <p:txBody>
          <a:bodyPr>
            <a:normAutofit fontScale="92500"/>
          </a:bodyPr>
          <a:lstStyle/>
          <a:p>
            <a:r>
              <a:rPr lang="en-US" sz="2400" b="1" i="1" dirty="0"/>
              <a:t>Thesis – Institutional or personal webpage - outside the US </a:t>
            </a:r>
          </a:p>
          <a:p>
            <a:pPr lvl="1">
              <a:buClr>
                <a:srgbClr val="94B6D2"/>
              </a:buClr>
            </a:pPr>
            <a:r>
              <a:rPr lang="en-US" sz="2000" dirty="0">
                <a:solidFill>
                  <a:prstClr val="black"/>
                </a:solidFill>
              </a:rPr>
              <a:t>Liu, G. (2014). </a:t>
            </a:r>
            <a:r>
              <a:rPr lang="en-US" sz="2000" i="1" dirty="0">
                <a:solidFill>
                  <a:prstClr val="black"/>
                </a:solidFill>
              </a:rPr>
              <a:t>Improving corporate Internet reporting in China </a:t>
            </a:r>
            <a:r>
              <a:rPr lang="en-US" sz="2000" dirty="0">
                <a:solidFill>
                  <a:prstClr val="black"/>
                </a:solidFill>
              </a:rPr>
              <a:t>(Unpublished doctoral thesis). University of Waikato, Hamilton, New Zealand. Retrieved from http://researchcommons.waikato.ac.nz/handle/10289/2241 </a:t>
            </a:r>
          </a:p>
          <a:p>
            <a:pPr lvl="1">
              <a:buClr>
                <a:srgbClr val="94B6D2"/>
              </a:buClr>
              <a:buNone/>
            </a:pPr>
            <a:endParaRPr lang="en-US" sz="2000" dirty="0">
              <a:solidFill>
                <a:prstClr val="black"/>
              </a:solidFill>
            </a:endParaRPr>
          </a:p>
          <a:p>
            <a:r>
              <a:rPr lang="en-US" sz="2400" b="1" i="1" dirty="0"/>
              <a:t>Webpage </a:t>
            </a:r>
          </a:p>
          <a:p>
            <a:r>
              <a:rPr lang="en-US" sz="2000" dirty="0"/>
              <a:t>Format:  Personal or Corporate Author. (Last update or copyright date; if not known, put </a:t>
            </a:r>
            <a:r>
              <a:rPr lang="en-US" sz="2000" dirty="0" err="1"/>
              <a:t>n.d</a:t>
            </a:r>
            <a:r>
              <a:rPr lang="en-US" sz="2000" dirty="0"/>
              <a:t>.). </a:t>
            </a:r>
            <a:r>
              <a:rPr lang="en-US" sz="2000" i="1" dirty="0"/>
              <a:t>Title of specific document</a:t>
            </a:r>
            <a:r>
              <a:rPr lang="en-US" sz="2000" dirty="0"/>
              <a:t>. Retrieved Month Day, Year, from http://www.URL_of_specific_document</a:t>
            </a:r>
          </a:p>
          <a:p>
            <a:pPr lvl="1"/>
            <a:r>
              <a:rPr lang="en-US" sz="2000" dirty="0"/>
              <a:t>Tourism of Cambodia. (2009). </a:t>
            </a:r>
            <a:r>
              <a:rPr lang="en-US" sz="2000" i="1" dirty="0"/>
              <a:t>Introduction to Cambodia</a:t>
            </a:r>
            <a:r>
              <a:rPr lang="en-US" sz="2000" dirty="0"/>
              <a:t>. Retrieved January 31, 2009, from http://www.tourismcambodia.com/tripplanner/general</a:t>
            </a:r>
          </a:p>
          <a:p>
            <a:pPr lvl="1"/>
            <a:r>
              <a:rPr lang="en-US" sz="2000" dirty="0"/>
              <a:t>New Zealand Trade and Enterprise. (</a:t>
            </a:r>
            <a:r>
              <a:rPr lang="en-US" sz="2000" dirty="0" err="1"/>
              <a:t>n.d</a:t>
            </a:r>
            <a:r>
              <a:rPr lang="en-US" sz="2000" dirty="0"/>
              <a:t>.). </a:t>
            </a:r>
            <a:r>
              <a:rPr lang="en-US" sz="2000" i="1" dirty="0"/>
              <a:t>Agribusiness. </a:t>
            </a:r>
            <a:r>
              <a:rPr lang="en-US" sz="2000" dirty="0"/>
              <a:t>Retrieved January 31, 2010 from https://www.nzte.govt.nz/en/export/market-research/agribusiness/</a:t>
            </a:r>
            <a:endParaRPr lang="en-US" sz="20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pPr lvl="1">
              <a:buNone/>
            </a:pPr>
            <a:endParaRPr lang="en-US" sz="2000" dirty="0"/>
          </a:p>
          <a:p>
            <a:pPr lvl="1"/>
            <a:endParaRPr lang="en-US" sz="2000" dirty="0"/>
          </a:p>
          <a:p>
            <a:pPr lvl="1"/>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6"/>
                </a:solidFill>
              </a:rPr>
              <a:t>APA citation formats</a:t>
            </a:r>
            <a:endParaRPr lang="en-US" dirty="0">
              <a:solidFill>
                <a:schemeClr val="accent6"/>
              </a:solidFill>
            </a:endParaRPr>
          </a:p>
        </p:txBody>
      </p:sp>
      <p:sp>
        <p:nvSpPr>
          <p:cNvPr id="4" name="Content Placeholder 3"/>
          <p:cNvSpPr>
            <a:spLocks noGrp="1"/>
          </p:cNvSpPr>
          <p:nvPr>
            <p:ph sz="quarter" idx="1"/>
          </p:nvPr>
        </p:nvSpPr>
        <p:spPr/>
        <p:txBody>
          <a:bodyPr>
            <a:normAutofit lnSpcReduction="10000"/>
          </a:bodyPr>
          <a:lstStyle/>
          <a:p>
            <a:r>
              <a:rPr lang="en-US" sz="2400" b="1" dirty="0"/>
              <a:t>Magazine Article </a:t>
            </a:r>
          </a:p>
          <a:p>
            <a:r>
              <a:rPr lang="en-US" sz="2400" dirty="0"/>
              <a:t>Format:  Author Last Name, Initials. (Year, Month Day). Title of article. Title of Newspaper/Magazine, p. #.</a:t>
            </a:r>
          </a:p>
          <a:p>
            <a:pPr lvl="1">
              <a:buFont typeface="Wingdings" pitchFamily="2" charset="2"/>
              <a:buChar char="q"/>
            </a:pPr>
            <a:r>
              <a:rPr lang="en-US" sz="2100" dirty="0" err="1"/>
              <a:t>Cribb</a:t>
            </a:r>
            <a:r>
              <a:rPr lang="en-US" sz="2100" dirty="0"/>
              <a:t>, R. (2008, October 7). Inspectors fear repeat of </a:t>
            </a:r>
            <a:r>
              <a:rPr lang="en-US" sz="2100" dirty="0" err="1"/>
              <a:t>listeriosis</a:t>
            </a:r>
            <a:r>
              <a:rPr lang="en-US" sz="2100" dirty="0"/>
              <a:t> outbreak; bacteria reporting must be reinstated, critics say. </a:t>
            </a:r>
            <a:r>
              <a:rPr lang="en-US" sz="2100" i="1" dirty="0"/>
              <a:t>Toronto Star</a:t>
            </a:r>
            <a:r>
              <a:rPr lang="en-US" sz="2100" dirty="0"/>
              <a:t>, p. A.18.</a:t>
            </a:r>
          </a:p>
          <a:p>
            <a:pPr lvl="1">
              <a:buFont typeface="Wingdings" pitchFamily="2" charset="2"/>
              <a:buChar char="q"/>
            </a:pPr>
            <a:r>
              <a:rPr lang="en-US" sz="2100" dirty="0"/>
              <a:t>Mathews, J., </a:t>
            </a:r>
            <a:r>
              <a:rPr lang="en-US" sz="2100" dirty="0" err="1"/>
              <a:t>Berrett</a:t>
            </a:r>
            <a:r>
              <a:rPr lang="en-US" sz="2100" dirty="0"/>
              <a:t>, D., &amp; </a:t>
            </a:r>
            <a:r>
              <a:rPr lang="en-US" sz="2100" dirty="0" err="1"/>
              <a:t>Brillman</a:t>
            </a:r>
            <a:r>
              <a:rPr lang="en-US" sz="2100" dirty="0"/>
              <a:t>, D. (2005, May 16). Other winning equations. </a:t>
            </a:r>
            <a:r>
              <a:rPr lang="en-US" sz="2100" i="1" dirty="0"/>
              <a:t>Newsweek</a:t>
            </a:r>
            <a:r>
              <a:rPr lang="en-US" sz="2100" dirty="0"/>
              <a:t>, 145(20), 58-59. </a:t>
            </a:r>
          </a:p>
          <a:p>
            <a:r>
              <a:rPr lang="en-US" sz="2400" b="1" dirty="0"/>
              <a:t>Newspaper Article with No Author and Discontinuous Pages </a:t>
            </a:r>
          </a:p>
          <a:p>
            <a:pPr lvl="1"/>
            <a:r>
              <a:rPr lang="en-US" sz="2400" dirty="0"/>
              <a:t>Generic Prozac debuts. (2001, August 3). </a:t>
            </a:r>
            <a:r>
              <a:rPr lang="en-US" sz="2400" i="1" dirty="0"/>
              <a:t>The Washington Post</a:t>
            </a:r>
            <a:r>
              <a:rPr lang="en-US" sz="2400" dirty="0"/>
              <a:t>, pp. E1, E4.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Assignment </a:t>
            </a:r>
            <a:r>
              <a:rPr lang="en-US" sz="2400" b="1" dirty="0"/>
              <a:t>cont.</a:t>
            </a:r>
          </a:p>
        </p:txBody>
      </p:sp>
      <p:sp>
        <p:nvSpPr>
          <p:cNvPr id="3" name="Content Placeholder 2"/>
          <p:cNvSpPr>
            <a:spLocks noGrp="1"/>
          </p:cNvSpPr>
          <p:nvPr>
            <p:ph sz="quarter" idx="1"/>
          </p:nvPr>
        </p:nvSpPr>
        <p:spPr>
          <a:xfrm>
            <a:off x="612648" y="1600200"/>
            <a:ext cx="8302752" cy="4724400"/>
          </a:xfrm>
        </p:spPr>
        <p:txBody>
          <a:bodyPr>
            <a:normAutofit fontScale="85000" lnSpcReduction="20000"/>
          </a:bodyPr>
          <a:lstStyle/>
          <a:p>
            <a:pPr marL="360000" indent="0">
              <a:lnSpc>
                <a:spcPct val="90000"/>
              </a:lnSpc>
              <a:buNone/>
            </a:pPr>
            <a:endParaRPr lang="en-US" b="1" dirty="0">
              <a:cs typeface="Times New Roman" pitchFamily="18" charset="0"/>
            </a:endParaRPr>
          </a:p>
          <a:p>
            <a:pPr marL="360000" indent="0">
              <a:lnSpc>
                <a:spcPct val="90000"/>
              </a:lnSpc>
              <a:buNone/>
            </a:pPr>
            <a:r>
              <a:rPr lang="en-US" b="1" dirty="0">
                <a:cs typeface="Times New Roman" pitchFamily="18" charset="0"/>
              </a:rPr>
              <a:t>Conduct a literature review on the topic of your project:</a:t>
            </a:r>
          </a:p>
          <a:p>
            <a:pPr marL="360000" indent="0">
              <a:lnSpc>
                <a:spcPct val="90000"/>
              </a:lnSpc>
              <a:buNone/>
            </a:pPr>
            <a:endParaRPr lang="en-US" b="1" dirty="0">
              <a:cs typeface="Times New Roman" pitchFamily="18" charset="0"/>
            </a:endParaRPr>
          </a:p>
          <a:p>
            <a:r>
              <a:rPr lang="en-US" dirty="0"/>
              <a:t>Search literatures related to your research problem</a:t>
            </a:r>
          </a:p>
          <a:p>
            <a:pPr lvl="1"/>
            <a:r>
              <a:rPr lang="en-US" dirty="0"/>
              <a:t>Evaluate documents retrieved</a:t>
            </a:r>
          </a:p>
          <a:p>
            <a:pPr lvl="1"/>
            <a:r>
              <a:rPr lang="en-US" dirty="0"/>
              <a:t>Determine relevant documents</a:t>
            </a:r>
          </a:p>
          <a:p>
            <a:pPr lvl="1"/>
            <a:r>
              <a:rPr lang="en-US" dirty="0"/>
              <a:t>Form a mosaic of body of literatures related to research topic.</a:t>
            </a:r>
          </a:p>
          <a:p>
            <a:pPr lvl="1"/>
            <a:endParaRPr lang="en-US" dirty="0"/>
          </a:p>
          <a:p>
            <a:pPr marL="381000" indent="-381000">
              <a:lnSpc>
                <a:spcPct val="90000"/>
              </a:lnSpc>
            </a:pPr>
            <a:r>
              <a:rPr lang="en-US" dirty="0"/>
              <a:t> </a:t>
            </a:r>
            <a:r>
              <a:rPr lang="en-US" dirty="0">
                <a:cs typeface="Times New Roman" pitchFamily="18" charset="0"/>
              </a:rPr>
              <a:t>Identify at least one book, one conference proceeding and two research articles. Copy the abstracts into a word document</a:t>
            </a:r>
          </a:p>
          <a:p>
            <a:pPr marL="381000" indent="-381000">
              <a:lnSpc>
                <a:spcPct val="90000"/>
              </a:lnSpc>
            </a:pPr>
            <a:r>
              <a:rPr lang="en-US" dirty="0">
                <a:cs typeface="Times New Roman" pitchFamily="18" charset="0"/>
              </a:rPr>
              <a:t>Limit your search to materials published </a:t>
            </a:r>
            <a:r>
              <a:rPr lang="en-US">
                <a:cs typeface="Times New Roman" pitchFamily="18" charset="0"/>
              </a:rPr>
              <a:t>after 2015</a:t>
            </a:r>
            <a:endParaRPr lang="en-US" dirty="0">
              <a:cs typeface="Times New Roman" pitchFamily="18" charset="0"/>
            </a:endParaRPr>
          </a:p>
          <a:p>
            <a:pPr marL="381000" indent="-381000">
              <a:lnSpc>
                <a:spcPct val="90000"/>
              </a:lnSpc>
            </a:pPr>
            <a:r>
              <a:rPr lang="en-US" dirty="0">
                <a:cs typeface="Times New Roman" pitchFamily="18" charset="0"/>
              </a:rPr>
              <a:t>Include all the references using the APA citation format </a:t>
            </a:r>
          </a:p>
        </p:txBody>
      </p:sp>
    </p:spTree>
    <p:extLst>
      <p:ext uri="{BB962C8B-B14F-4D97-AF65-F5344CB8AC3E}">
        <p14:creationId xmlns:p14="http://schemas.microsoft.com/office/powerpoint/2010/main" val="34149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(Wikipedia source)</a:t>
            </a:r>
          </a:p>
        </p:txBody>
      </p:sp>
      <p:sp>
        <p:nvSpPr>
          <p:cNvPr id="3" name="Content Placeholder 2"/>
          <p:cNvSpPr>
            <a:spLocks noGrp="1"/>
          </p:cNvSpPr>
          <p:nvPr>
            <p:ph sz="quarter" idx="1"/>
          </p:nvPr>
        </p:nvSpPr>
        <p:spPr/>
        <p:txBody>
          <a:bodyPr>
            <a:normAutofit fontScale="85000" lnSpcReduction="20000"/>
          </a:bodyPr>
          <a:lstStyle/>
          <a:p>
            <a:r>
              <a:rPr lang="en-US" dirty="0"/>
              <a:t>A </a:t>
            </a:r>
            <a:r>
              <a:rPr lang="en-US" b="1" dirty="0"/>
              <a:t>Literature review </a:t>
            </a:r>
            <a:r>
              <a:rPr lang="en-US" dirty="0"/>
              <a:t>is a body of text that aims to review the critical points of current knowledge on a particular topic.</a:t>
            </a:r>
          </a:p>
          <a:p>
            <a:r>
              <a:rPr lang="en-US" dirty="0"/>
              <a:t>Most often associated with science‐oriented literature, such as a dissertation, the literature review usually precedes a research proposal, methodology and results section.</a:t>
            </a:r>
          </a:p>
          <a:p>
            <a:r>
              <a:rPr lang="en-US" dirty="0"/>
              <a:t>Its ultimate goal is to bring the reader up to date with current literature on a topic and forms the basis for another goal, such as the justification for future research in the area.</a:t>
            </a:r>
          </a:p>
          <a:p>
            <a:r>
              <a:rPr lang="en-US" dirty="0"/>
              <a:t>A </a:t>
            </a:r>
            <a:r>
              <a:rPr lang="en-US" b="1" i="1" u="sng" dirty="0"/>
              <a:t>good literature review </a:t>
            </a:r>
            <a:r>
              <a:rPr lang="en-US" dirty="0"/>
              <a:t>is characterized by: </a:t>
            </a:r>
            <a:r>
              <a:rPr lang="en-US" i="1" dirty="0"/>
              <a:t>a logical flow of ideas</a:t>
            </a:r>
            <a:r>
              <a:rPr lang="en-US" dirty="0"/>
              <a:t>; </a:t>
            </a:r>
            <a:r>
              <a:rPr lang="en-US" i="1" dirty="0"/>
              <a:t>current and relevant references with consistent, appropriate referencing style</a:t>
            </a:r>
            <a:r>
              <a:rPr lang="en-US" dirty="0"/>
              <a:t>; </a:t>
            </a:r>
            <a:r>
              <a:rPr lang="en-US" i="1" dirty="0"/>
              <a:t>proper use of terminology</a:t>
            </a:r>
            <a:r>
              <a:rPr lang="en-US" dirty="0"/>
              <a:t>; and </a:t>
            </a:r>
            <a:r>
              <a:rPr lang="en-US" i="1" dirty="0"/>
              <a:t>an unbiased and comprehensive view of the previous research on the topic</a:t>
            </a:r>
            <a:r>
              <a:rPr lang="en-US" dirty="0"/>
              <a:t>.</a:t>
            </a:r>
          </a:p>
        </p:txBody>
      </p:sp>
    </p:spTree>
    <p:extLst>
      <p:ext uri="{BB962C8B-B14F-4D97-AF65-F5344CB8AC3E}">
        <p14:creationId xmlns:p14="http://schemas.microsoft.com/office/powerpoint/2010/main" val="43301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sz="quarter" idx="1"/>
          </p:nvPr>
        </p:nvSpPr>
        <p:spPr/>
        <p:txBody>
          <a:bodyPr>
            <a:normAutofit fontScale="92500" lnSpcReduction="20000"/>
          </a:bodyPr>
          <a:lstStyle/>
          <a:p>
            <a:r>
              <a:rPr lang="en-US" dirty="0"/>
              <a:t>According to Cooper (1988) "a literature review uses as its database reports of primary or original scholarship, and does not report new primary scholarship itself.</a:t>
            </a:r>
          </a:p>
          <a:p>
            <a:r>
              <a:rPr lang="en-US" dirty="0"/>
              <a:t>The primary reports used in the literature may be verbal, but in the vast majority of cases reports are written documents.</a:t>
            </a:r>
          </a:p>
          <a:p>
            <a:r>
              <a:rPr lang="en-US" dirty="0"/>
              <a:t>The types of scholarship may be empirical, theoretical, critical/analytic, or methodological in nature. A literature review seeks to describe, summarize, evaluate, clarify and/or integrate the content of primary reports".</a:t>
            </a:r>
          </a:p>
        </p:txBody>
      </p:sp>
    </p:spTree>
    <p:extLst>
      <p:ext uri="{BB962C8B-B14F-4D97-AF65-F5344CB8AC3E}">
        <p14:creationId xmlns:p14="http://schemas.microsoft.com/office/powerpoint/2010/main" val="32056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a literature review?</a:t>
            </a:r>
          </a:p>
        </p:txBody>
      </p:sp>
      <p:sp>
        <p:nvSpPr>
          <p:cNvPr id="3" name="Content Placeholder 2"/>
          <p:cNvSpPr>
            <a:spLocks noGrp="1"/>
          </p:cNvSpPr>
          <p:nvPr>
            <p:ph sz="quarter" idx="1"/>
          </p:nvPr>
        </p:nvSpPr>
        <p:spPr>
          <a:xfrm>
            <a:off x="612648" y="1600200"/>
            <a:ext cx="8302752" cy="5029200"/>
          </a:xfrm>
        </p:spPr>
        <p:txBody>
          <a:bodyPr>
            <a:normAutofit fontScale="85000" lnSpcReduction="10000"/>
          </a:bodyPr>
          <a:lstStyle/>
          <a:p>
            <a:pPr marL="381000" indent="-381000">
              <a:lnSpc>
                <a:spcPct val="90000"/>
              </a:lnSpc>
            </a:pPr>
            <a:r>
              <a:rPr lang="en-US" dirty="0">
                <a:cs typeface="Times New Roman" pitchFamily="18" charset="0"/>
              </a:rPr>
              <a:t>To delimit the research problem</a:t>
            </a:r>
          </a:p>
          <a:p>
            <a:pPr marL="838200" lvl="1" indent="-381000">
              <a:lnSpc>
                <a:spcPct val="90000"/>
              </a:lnSpc>
            </a:pPr>
            <a:r>
              <a:rPr lang="en-US" sz="2400" dirty="0">
                <a:cs typeface="Times New Roman" pitchFamily="18" charset="0"/>
              </a:rPr>
              <a:t>Establish what other researchers have done within a broad field of interest e.g. change management in ERP implementation</a:t>
            </a:r>
          </a:p>
          <a:p>
            <a:r>
              <a:rPr lang="en-US" dirty="0"/>
              <a:t>To identify gaps in the literature</a:t>
            </a:r>
            <a:endParaRPr lang="en-US" dirty="0">
              <a:cs typeface="Times New Roman" pitchFamily="18" charset="0"/>
            </a:endParaRPr>
          </a:p>
          <a:p>
            <a:pPr marL="838200" lvl="1" indent="-381000">
              <a:lnSpc>
                <a:spcPct val="90000"/>
              </a:lnSpc>
            </a:pPr>
            <a:r>
              <a:rPr lang="en-US" sz="2400" dirty="0">
                <a:cs typeface="Times New Roman" pitchFamily="18" charset="0"/>
              </a:rPr>
              <a:t>May discover research possibilities that have been overlooked</a:t>
            </a:r>
          </a:p>
          <a:p>
            <a:pPr marL="838200" lvl="1" indent="-381000">
              <a:lnSpc>
                <a:spcPct val="90000"/>
              </a:lnSpc>
            </a:pPr>
            <a:r>
              <a:rPr lang="en-US" sz="2400" dirty="0">
                <a:cs typeface="Times New Roman" pitchFamily="18" charset="0"/>
              </a:rPr>
              <a:t>Your unique experience &amp; background may enable you to see a facet of the problem that others have not seen</a:t>
            </a:r>
          </a:p>
          <a:p>
            <a:r>
              <a:rPr lang="en-US" dirty="0"/>
              <a:t>To avoid reinventing the wheel (at the very least this will save time and it can stop you from making the same mistakes as others)</a:t>
            </a:r>
          </a:p>
          <a:p>
            <a:r>
              <a:rPr lang="en-US" dirty="0"/>
              <a:t>To identify methods that could be relevant to your project</a:t>
            </a:r>
          </a:p>
          <a:p>
            <a:r>
              <a:rPr lang="en-US" dirty="0"/>
              <a:t>To carry on from where others have already reached (reviewing the field allows you to build on the platform of existing knowledge and ideas)</a:t>
            </a:r>
          </a:p>
          <a:p>
            <a:endParaRPr lang="en-US" dirty="0"/>
          </a:p>
          <a:p>
            <a:endParaRPr lang="en-US" dirty="0"/>
          </a:p>
          <a:p>
            <a:endParaRPr lang="en-US" dirty="0"/>
          </a:p>
        </p:txBody>
      </p:sp>
    </p:spTree>
    <p:extLst>
      <p:ext uri="{BB962C8B-B14F-4D97-AF65-F5344CB8AC3E}">
        <p14:creationId xmlns:p14="http://schemas.microsoft.com/office/powerpoint/2010/main" val="143979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do a literature review? (2)</a:t>
            </a:r>
          </a:p>
        </p:txBody>
      </p:sp>
      <p:sp>
        <p:nvSpPr>
          <p:cNvPr id="3" name="Content Placeholder 2"/>
          <p:cNvSpPr>
            <a:spLocks noGrp="1"/>
          </p:cNvSpPr>
          <p:nvPr>
            <p:ph sz="quarter" idx="1"/>
          </p:nvPr>
        </p:nvSpPr>
        <p:spPr>
          <a:xfrm>
            <a:off x="612648" y="1600200"/>
            <a:ext cx="8226552" cy="4724400"/>
          </a:xfrm>
        </p:spPr>
        <p:txBody>
          <a:bodyPr>
            <a:normAutofit fontScale="92500" lnSpcReduction="10000"/>
          </a:bodyPr>
          <a:lstStyle/>
          <a:p>
            <a:r>
              <a:rPr lang="en-US" dirty="0"/>
              <a:t>To identify other people working in the same fields (a researcher network is a valuable resource)</a:t>
            </a:r>
          </a:p>
          <a:p>
            <a:pPr marL="381000" indent="-381000">
              <a:lnSpc>
                <a:spcPct val="90000"/>
              </a:lnSpc>
            </a:pPr>
            <a:r>
              <a:rPr lang="en-US" dirty="0"/>
              <a:t>To increase your breadth of knowledge of your subject area</a:t>
            </a:r>
          </a:p>
          <a:p>
            <a:pPr marL="381000" indent="-381000">
              <a:lnSpc>
                <a:spcPct val="90000"/>
              </a:lnSpc>
            </a:pPr>
            <a:r>
              <a:rPr lang="en-US" dirty="0">
                <a:cs typeface="Times New Roman" pitchFamily="18" charset="0"/>
              </a:rPr>
              <a:t>Avoiding fruitless approaches</a:t>
            </a:r>
          </a:p>
          <a:p>
            <a:pPr marL="838200" lvl="1" indent="-381000">
              <a:lnSpc>
                <a:spcPct val="90000"/>
              </a:lnSpc>
            </a:pPr>
            <a:r>
              <a:rPr lang="en-US" sz="2400" dirty="0">
                <a:cs typeface="Times New Roman" pitchFamily="18" charset="0"/>
              </a:rPr>
              <a:t>Avoid lines of inquiry that have been proved fruitless</a:t>
            </a:r>
            <a:endParaRPr lang="en-US" sz="2000" dirty="0">
              <a:cs typeface="Times New Roman" pitchFamily="18" charset="0"/>
            </a:endParaRPr>
          </a:p>
          <a:p>
            <a:r>
              <a:rPr lang="en-US" dirty="0"/>
              <a:t>To identify similar works in your area</a:t>
            </a:r>
          </a:p>
          <a:p>
            <a:r>
              <a:rPr lang="en-US" dirty="0"/>
              <a:t>To provide the intellectual context for your own work, enabling you to position your project relative to other work</a:t>
            </a:r>
          </a:p>
          <a:p>
            <a:r>
              <a:rPr lang="en-US" dirty="0"/>
              <a:t>To identify opposing views</a:t>
            </a:r>
          </a:p>
        </p:txBody>
      </p:sp>
    </p:spTree>
    <p:extLst>
      <p:ext uri="{BB962C8B-B14F-4D97-AF65-F5344CB8AC3E}">
        <p14:creationId xmlns:p14="http://schemas.microsoft.com/office/powerpoint/2010/main" val="247702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a literature review? (3)</a:t>
            </a:r>
          </a:p>
        </p:txBody>
      </p:sp>
      <p:sp>
        <p:nvSpPr>
          <p:cNvPr id="4" name="Content Placeholder 3"/>
          <p:cNvSpPr>
            <a:spLocks noGrp="1"/>
          </p:cNvSpPr>
          <p:nvPr>
            <p:ph sz="quarter" idx="1"/>
          </p:nvPr>
        </p:nvSpPr>
        <p:spPr>
          <a:xfrm>
            <a:off x="612648" y="1600200"/>
            <a:ext cx="8226552" cy="4724400"/>
          </a:xfrm>
        </p:spPr>
        <p:txBody>
          <a:bodyPr>
            <a:normAutofit/>
          </a:bodyPr>
          <a:lstStyle/>
          <a:p>
            <a:r>
              <a:rPr lang="en-US" dirty="0"/>
              <a:t>To put your work into perspective</a:t>
            </a:r>
          </a:p>
          <a:p>
            <a:r>
              <a:rPr lang="en-US" dirty="0"/>
              <a:t>To demonstrate that you can access previous work in an area</a:t>
            </a:r>
          </a:p>
          <a:p>
            <a:r>
              <a:rPr lang="en-US" dirty="0"/>
              <a:t>To identify information and ideas that may be relevant to your project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Relevant Literatures</a:t>
            </a:r>
          </a:p>
        </p:txBody>
      </p:sp>
      <p:sp>
        <p:nvSpPr>
          <p:cNvPr id="3" name="Content Placeholder 2"/>
          <p:cNvSpPr>
            <a:spLocks noGrp="1"/>
          </p:cNvSpPr>
          <p:nvPr>
            <p:ph sz="quarter" idx="1"/>
          </p:nvPr>
        </p:nvSpPr>
        <p:spPr/>
        <p:txBody>
          <a:bodyPr>
            <a:normAutofit fontScale="92500" lnSpcReduction="20000"/>
          </a:bodyPr>
          <a:lstStyle/>
          <a:p>
            <a:r>
              <a:rPr lang="en-US" dirty="0"/>
              <a:t>Search with the key‐word of the research topic.</a:t>
            </a:r>
          </a:p>
          <a:p>
            <a:pPr lvl="1"/>
            <a:r>
              <a:rPr lang="en-US" dirty="0"/>
              <a:t>Use broader keyword (term) if the documents retrieved are few or none.</a:t>
            </a:r>
          </a:p>
          <a:p>
            <a:pPr lvl="1"/>
            <a:r>
              <a:rPr lang="en-US" dirty="0"/>
              <a:t>Use narrower key‐word if the documents retrieved are too much.</a:t>
            </a:r>
          </a:p>
          <a:p>
            <a:pPr lvl="1"/>
            <a:r>
              <a:rPr lang="en-US" dirty="0"/>
              <a:t>Use synonym or related terms to enhance the search</a:t>
            </a:r>
          </a:p>
          <a:p>
            <a:pPr lvl="1"/>
            <a:r>
              <a:rPr lang="en-US" dirty="0"/>
              <a:t>Employ Boolean operator: AND, OR, NOT to control the search</a:t>
            </a:r>
          </a:p>
          <a:p>
            <a:r>
              <a:rPr lang="en-US" dirty="0"/>
              <a:t>Pick the most recent and related article to start with.</a:t>
            </a:r>
          </a:p>
          <a:p>
            <a:r>
              <a:rPr lang="en-US" dirty="0"/>
              <a:t>Start looking for other related articles through:</a:t>
            </a:r>
          </a:p>
          <a:p>
            <a:pPr lvl="1"/>
            <a:r>
              <a:rPr lang="en-US" dirty="0"/>
              <a:t>New search terms found in the related articles</a:t>
            </a:r>
          </a:p>
          <a:p>
            <a:pPr lvl="1"/>
            <a:r>
              <a:rPr lang="en-US" dirty="0"/>
              <a:t>List of references in the chosen article</a:t>
            </a:r>
          </a:p>
        </p:txBody>
      </p:sp>
    </p:spTree>
    <p:extLst>
      <p:ext uri="{BB962C8B-B14F-4D97-AF65-F5344CB8AC3E}">
        <p14:creationId xmlns:p14="http://schemas.microsoft.com/office/powerpoint/2010/main" val="38129036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3025</TotalTime>
  <Words>2922</Words>
  <Application>Microsoft Office PowerPoint</Application>
  <PresentationFormat>On-screen Show (4:3)</PresentationFormat>
  <Paragraphs>259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Median</vt:lpstr>
      <vt:lpstr>Literature Review and Avoiding Plagiarism</vt:lpstr>
      <vt:lpstr>Section Objectives</vt:lpstr>
      <vt:lpstr>Overview Previous Sessions</vt:lpstr>
      <vt:lpstr>Definition (Wikipedia source)</vt:lpstr>
      <vt:lpstr>Definition</vt:lpstr>
      <vt:lpstr>Why do a literature review?</vt:lpstr>
      <vt:lpstr>Why do a literature review? (2)</vt:lpstr>
      <vt:lpstr>Why do a literature review? (3)</vt:lpstr>
      <vt:lpstr>How to Find Relevant Literatures</vt:lpstr>
      <vt:lpstr>Stages of Literature Reviews</vt:lpstr>
      <vt:lpstr>How to Review Literatures</vt:lpstr>
      <vt:lpstr>Examples</vt:lpstr>
      <vt:lpstr>Examples (2)</vt:lpstr>
      <vt:lpstr>Examples (3)</vt:lpstr>
      <vt:lpstr>Examples (4)</vt:lpstr>
      <vt:lpstr>Critiquing an article: Guidelines</vt:lpstr>
      <vt:lpstr>Critiquing an article: Guidelines cont.</vt:lpstr>
      <vt:lpstr>PowerPoint Presentation</vt:lpstr>
      <vt:lpstr>More on Literature review - Points to Consider When Reviewing  Literature</vt:lpstr>
      <vt:lpstr>More on Literature review - Points to Consider When Reviewing  Literature</vt:lpstr>
      <vt:lpstr>What LR is/is not</vt:lpstr>
      <vt:lpstr>Mistakes often made in LR: Summary</vt:lpstr>
      <vt:lpstr>Primary sources vs secondary sources</vt:lpstr>
      <vt:lpstr>Where to Place Your Literature Review</vt:lpstr>
      <vt:lpstr>Getting Started</vt:lpstr>
      <vt:lpstr>APA citation formats</vt:lpstr>
      <vt:lpstr>APA citation formats</vt:lpstr>
      <vt:lpstr>APA citation formats</vt:lpstr>
      <vt:lpstr>APA citation formats</vt:lpstr>
      <vt:lpstr>APA citation formats</vt:lpstr>
      <vt:lpstr>APA citation formats</vt:lpstr>
      <vt:lpstr>APA citation formats</vt:lpstr>
      <vt:lpstr>APA citation formats</vt:lpstr>
      <vt:lpstr>Assignment cont.</vt:lpstr>
    </vt:vector>
  </TitlesOfParts>
  <Company>uum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ICS3209</dc:title>
  <dc:creator>onyango</dc:creator>
  <cp:lastModifiedBy>Unknown User</cp:lastModifiedBy>
  <cp:revision>225</cp:revision>
  <dcterms:created xsi:type="dcterms:W3CDTF">2003-06-03T01:50:23Z</dcterms:created>
  <dcterms:modified xsi:type="dcterms:W3CDTF">2021-07-20T05:56:16Z</dcterms:modified>
</cp:coreProperties>
</file>