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4"/>
  </p:notesMasterIdLst>
  <p:sldIdLst>
    <p:sldId id="303" r:id="rId2"/>
    <p:sldId id="270" r:id="rId3"/>
    <p:sldId id="271" r:id="rId4"/>
    <p:sldId id="274" r:id="rId5"/>
    <p:sldId id="272" r:id="rId6"/>
    <p:sldId id="273" r:id="rId7"/>
    <p:sldId id="278" r:id="rId8"/>
    <p:sldId id="305" r:id="rId9"/>
    <p:sldId id="312" r:id="rId10"/>
    <p:sldId id="313" r:id="rId11"/>
    <p:sldId id="280" r:id="rId12"/>
    <p:sldId id="314" r:id="rId13"/>
    <p:sldId id="315" r:id="rId14"/>
    <p:sldId id="316" r:id="rId15"/>
    <p:sldId id="281" r:id="rId16"/>
    <p:sldId id="317" r:id="rId17"/>
    <p:sldId id="318" r:id="rId18"/>
    <p:sldId id="282" r:id="rId19"/>
    <p:sldId id="283" r:id="rId20"/>
    <p:sldId id="307" r:id="rId21"/>
    <p:sldId id="319" r:id="rId22"/>
    <p:sldId id="285" r:id="rId23"/>
    <p:sldId id="288" r:id="rId24"/>
    <p:sldId id="320" r:id="rId25"/>
    <p:sldId id="323" r:id="rId26"/>
    <p:sldId id="324" r:id="rId27"/>
    <p:sldId id="325" r:id="rId28"/>
    <p:sldId id="334" r:id="rId29"/>
    <p:sldId id="326" r:id="rId30"/>
    <p:sldId id="327" r:id="rId31"/>
    <p:sldId id="328" r:id="rId32"/>
    <p:sldId id="329" r:id="rId33"/>
    <p:sldId id="330" r:id="rId34"/>
    <p:sldId id="331" r:id="rId35"/>
    <p:sldId id="332" r:id="rId36"/>
    <p:sldId id="333" r:id="rId37"/>
    <p:sldId id="343" r:id="rId38"/>
    <p:sldId id="352" r:id="rId39"/>
    <p:sldId id="336" r:id="rId40"/>
    <p:sldId id="337" r:id="rId41"/>
    <p:sldId id="339" r:id="rId42"/>
    <p:sldId id="340" r:id="rId43"/>
    <p:sldId id="341" r:id="rId44"/>
    <p:sldId id="342" r:id="rId45"/>
    <p:sldId id="351" r:id="rId46"/>
    <p:sldId id="345" r:id="rId47"/>
    <p:sldId id="346" r:id="rId48"/>
    <p:sldId id="347" r:id="rId49"/>
    <p:sldId id="348" r:id="rId50"/>
    <p:sldId id="349" r:id="rId51"/>
    <p:sldId id="350" r:id="rId52"/>
    <p:sldId id="33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290" y="3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83511D-C5DA-4CB0-94F5-062AEF39DBAF}" type="datetimeFigureOut">
              <a:rPr lang="en-GB" smtClean="0"/>
              <a:pPr/>
              <a:t>11/03/2020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000594-D3CE-4DB3-B973-5F4157493F69}"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6E7C58-A307-413E-AD86-792E75098E4E}" type="slidenum">
              <a:rPr lang="en-US"/>
              <a:pPr/>
              <a:t>31</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922ECEC-938A-409F-867B-9579CCD9B238}" type="datetime1">
              <a:rPr lang="en-US" smtClean="0"/>
              <a:pPr/>
              <a:t>3/11/2020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BIT 2301</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F2F96C1-BAED-4A53-9E1B-899723F4638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B09D98-8A93-4F4E-B4C0-9B960C9E4E7E}" type="datetime1">
              <a:rPr lang="en-US" smtClean="0"/>
              <a:pPr/>
              <a:t>3/11/2020</a:t>
            </a:fld>
            <a:endParaRPr lang="en-US"/>
          </a:p>
        </p:txBody>
      </p:sp>
      <p:sp>
        <p:nvSpPr>
          <p:cNvPr id="5" name="Footer Placeholder 4"/>
          <p:cNvSpPr>
            <a:spLocks noGrp="1"/>
          </p:cNvSpPr>
          <p:nvPr>
            <p:ph type="ftr" sz="quarter" idx="11"/>
          </p:nvPr>
        </p:nvSpPr>
        <p:spPr/>
        <p:txBody>
          <a:bodyPr/>
          <a:lstStyle/>
          <a:p>
            <a:r>
              <a:rPr lang="en-US" smtClean="0"/>
              <a:t>BIT 2301</a:t>
            </a:r>
            <a:endParaRPr lang="en-US"/>
          </a:p>
        </p:txBody>
      </p:sp>
      <p:sp>
        <p:nvSpPr>
          <p:cNvPr id="6" name="Slide Number Placeholder 5"/>
          <p:cNvSpPr>
            <a:spLocks noGrp="1"/>
          </p:cNvSpPr>
          <p:nvPr>
            <p:ph type="sldNum" sz="quarter" idx="12"/>
          </p:nvPr>
        </p:nvSpPr>
        <p:spPr/>
        <p:txBody>
          <a:bodyPr/>
          <a:lstStyle/>
          <a:p>
            <a:fld id="{3F2F96C1-BAED-4A53-9E1B-899723F463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3A9EE16D-F046-4DCF-998F-3D1B4C3E0796}" type="datetime1">
              <a:rPr lang="en-US" smtClean="0"/>
              <a:pPr/>
              <a:t>3/11/2020</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BIT 2301</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F2F96C1-BAED-4A53-9E1B-899723F4638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44BEA28-65EB-4FA6-8857-15D093E2D1FF}" type="datetime1">
              <a:rPr lang="en-US" smtClean="0"/>
              <a:pPr/>
              <a:t>3/11/2020</a:t>
            </a:fld>
            <a:endParaRPr lang="en-US"/>
          </a:p>
        </p:txBody>
      </p:sp>
      <p:sp>
        <p:nvSpPr>
          <p:cNvPr id="5" name="Footer Placeholder 4"/>
          <p:cNvSpPr>
            <a:spLocks noGrp="1"/>
          </p:cNvSpPr>
          <p:nvPr>
            <p:ph type="ftr" sz="quarter" idx="11"/>
          </p:nvPr>
        </p:nvSpPr>
        <p:spPr/>
        <p:txBody>
          <a:bodyPr/>
          <a:lstStyle/>
          <a:p>
            <a:r>
              <a:rPr lang="en-US" smtClean="0"/>
              <a:t>BIT 2301</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F2F96C1-BAED-4A53-9E1B-899723F46382}"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AE6C0C0-B604-4452-B57F-F211C8EBEE8B}" type="datetime1">
              <a:rPr lang="en-US" smtClean="0"/>
              <a:pPr/>
              <a:t>3/11/2020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F2F96C1-BAED-4A53-9E1B-899723F46382}" type="slidenum">
              <a:rPr lang="en-US" smtClean="0"/>
              <a:pPr/>
              <a:t>‹#›</a:t>
            </a:fld>
            <a:endParaRPr lang="en-US"/>
          </a:p>
        </p:txBody>
      </p:sp>
      <p:sp>
        <p:nvSpPr>
          <p:cNvPr id="14" name="Footer Placeholder 13"/>
          <p:cNvSpPr>
            <a:spLocks noGrp="1"/>
          </p:cNvSpPr>
          <p:nvPr>
            <p:ph type="ftr" sz="quarter" idx="12"/>
          </p:nvPr>
        </p:nvSpPr>
        <p:spPr/>
        <p:txBody>
          <a:bodyPr/>
          <a:lstStyle/>
          <a:p>
            <a:r>
              <a:rPr lang="en-US" smtClean="0"/>
              <a:t>BIT 2301</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0B4AD2C-911E-4735-985B-F582C4A85EAF}" type="datetime1">
              <a:rPr lang="en-US" smtClean="0"/>
              <a:pPr/>
              <a:t>3/11/2020</a:t>
            </a:fld>
            <a:endParaRPr lang="en-US"/>
          </a:p>
        </p:txBody>
      </p:sp>
      <p:sp>
        <p:nvSpPr>
          <p:cNvPr id="10" name="Slide Number Placeholder 9"/>
          <p:cNvSpPr>
            <a:spLocks noGrp="1"/>
          </p:cNvSpPr>
          <p:nvPr>
            <p:ph type="sldNum" sz="quarter" idx="16"/>
          </p:nvPr>
        </p:nvSpPr>
        <p:spPr/>
        <p:txBody>
          <a:bodyPr rtlCol="0"/>
          <a:lstStyle/>
          <a:p>
            <a:fld id="{3F2F96C1-BAED-4A53-9E1B-899723F46382}"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smtClean="0"/>
              <a:t>BIT 2301</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E3A4381A-8313-466E-B34C-E47667772BDB}" type="datetime1">
              <a:rPr lang="en-US" smtClean="0"/>
              <a:pPr/>
              <a:t>3/11/2020</a:t>
            </a:fld>
            <a:endParaRPr lang="en-US"/>
          </a:p>
        </p:txBody>
      </p:sp>
      <p:sp>
        <p:nvSpPr>
          <p:cNvPr id="12" name="Slide Number Placeholder 11"/>
          <p:cNvSpPr>
            <a:spLocks noGrp="1"/>
          </p:cNvSpPr>
          <p:nvPr>
            <p:ph type="sldNum" sz="quarter" idx="16"/>
          </p:nvPr>
        </p:nvSpPr>
        <p:spPr/>
        <p:txBody>
          <a:bodyPr rtlCol="0"/>
          <a:lstStyle/>
          <a:p>
            <a:fld id="{3F2F96C1-BAED-4A53-9E1B-899723F46382}"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smtClean="0"/>
              <a:t>BIT 2301</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59ADDC-AABA-4146-8D45-14E876A4CF50}" type="datetime1">
              <a:rPr lang="en-US" smtClean="0"/>
              <a:pPr/>
              <a:t>3/11/2020</a:t>
            </a:fld>
            <a:endParaRPr lang="en-US"/>
          </a:p>
        </p:txBody>
      </p:sp>
      <p:sp>
        <p:nvSpPr>
          <p:cNvPr id="4" name="Footer Placeholder 3"/>
          <p:cNvSpPr>
            <a:spLocks noGrp="1"/>
          </p:cNvSpPr>
          <p:nvPr>
            <p:ph type="ftr" sz="quarter" idx="11"/>
          </p:nvPr>
        </p:nvSpPr>
        <p:spPr/>
        <p:txBody>
          <a:bodyPr/>
          <a:lstStyle/>
          <a:p>
            <a:r>
              <a:rPr lang="en-US" smtClean="0"/>
              <a:t>BIT 2301</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F2F96C1-BAED-4A53-9E1B-899723F463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AA774-F403-4621-BE02-AABC366C4858}" type="datetime1">
              <a:rPr lang="en-US" smtClean="0"/>
              <a:pPr/>
              <a:t>3/11/2020</a:t>
            </a:fld>
            <a:endParaRPr lang="en-US"/>
          </a:p>
        </p:txBody>
      </p:sp>
      <p:sp>
        <p:nvSpPr>
          <p:cNvPr id="3" name="Footer Placeholder 2"/>
          <p:cNvSpPr>
            <a:spLocks noGrp="1"/>
          </p:cNvSpPr>
          <p:nvPr>
            <p:ph type="ftr" sz="quarter" idx="11"/>
          </p:nvPr>
        </p:nvSpPr>
        <p:spPr/>
        <p:txBody>
          <a:bodyPr/>
          <a:lstStyle/>
          <a:p>
            <a:r>
              <a:rPr lang="en-US" smtClean="0"/>
              <a:t>BIT 2301</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F2F96C1-BAED-4A53-9E1B-899723F463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DE6C74E-4C3A-4200-BD29-5EAE48F523E9}" type="datetime1">
              <a:rPr lang="en-US" smtClean="0"/>
              <a:pPr/>
              <a:t>3/11/2020</a:t>
            </a:fld>
            <a:endParaRPr lang="en-US"/>
          </a:p>
        </p:txBody>
      </p:sp>
      <p:sp>
        <p:nvSpPr>
          <p:cNvPr id="6" name="Footer Placeholder 5"/>
          <p:cNvSpPr>
            <a:spLocks noGrp="1"/>
          </p:cNvSpPr>
          <p:nvPr>
            <p:ph type="ftr" sz="quarter" idx="11"/>
          </p:nvPr>
        </p:nvSpPr>
        <p:spPr/>
        <p:txBody>
          <a:bodyPr/>
          <a:lstStyle/>
          <a:p>
            <a:r>
              <a:rPr lang="en-US" smtClean="0"/>
              <a:t>BIT 2301</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F2F96C1-BAED-4A53-9E1B-899723F46382}"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661FE5D-0933-4BC5-9672-4CC4B4F8D2C2}" type="datetime1">
              <a:rPr lang="en-US" smtClean="0"/>
              <a:pPr/>
              <a:t>3/11/2020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F2F96C1-BAED-4A53-9E1B-899723F46382}"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BIT 2301</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23DC2C1-0D0E-4557-8501-6CC8E679C558}" type="datetime1">
              <a:rPr lang="en-US" smtClean="0"/>
              <a:pPr/>
              <a:t>3/11/2020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BIT 2301</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F2F96C1-BAED-4A53-9E1B-899723F4638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GB" dirty="0" smtClean="0"/>
              <a:t> Research Methods and Design</a:t>
            </a:r>
            <a:endParaRPr lang="en-GB" dirty="0"/>
          </a:p>
        </p:txBody>
      </p:sp>
      <p:sp>
        <p:nvSpPr>
          <p:cNvPr id="4" name="Slide Number Placeholder 3"/>
          <p:cNvSpPr>
            <a:spLocks noGrp="1"/>
          </p:cNvSpPr>
          <p:nvPr>
            <p:ph type="sldNum" sz="quarter" idx="11"/>
          </p:nvPr>
        </p:nvSpPr>
        <p:spPr/>
        <p:txBody>
          <a:bodyPr>
            <a:normAutofit/>
          </a:bodyPr>
          <a:lstStyle/>
          <a:p>
            <a:fld id="{3F2F96C1-BAED-4A53-9E1B-899723F46382}"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226552" cy="990600"/>
          </a:xfrm>
        </p:spPr>
        <p:txBody>
          <a:bodyPr>
            <a:normAutofit/>
          </a:bodyPr>
          <a:lstStyle/>
          <a:p>
            <a:r>
              <a:rPr lang="en-GB" sz="3600" dirty="0" smtClean="0"/>
              <a:t>Experimental Research – more definition</a:t>
            </a:r>
            <a:endParaRPr lang="en-GB" sz="3600"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10</a:t>
            </a:fld>
            <a:endParaRPr lang="en-US"/>
          </a:p>
        </p:txBody>
      </p:sp>
      <p:sp>
        <p:nvSpPr>
          <p:cNvPr id="5" name="Content Placeholder 4"/>
          <p:cNvSpPr>
            <a:spLocks noGrp="1"/>
          </p:cNvSpPr>
          <p:nvPr>
            <p:ph sz="quarter" idx="1"/>
          </p:nvPr>
        </p:nvSpPr>
        <p:spPr/>
        <p:txBody>
          <a:bodyPr>
            <a:normAutofit/>
          </a:bodyPr>
          <a:lstStyle/>
          <a:p>
            <a:r>
              <a:rPr lang="en-GB" dirty="0" smtClean="0"/>
              <a:t>In an </a:t>
            </a:r>
            <a:r>
              <a:rPr lang="en-GB" i="1" dirty="0" smtClean="0"/>
              <a:t>observational study, </a:t>
            </a:r>
            <a:r>
              <a:rPr lang="en-GB" dirty="0" smtClean="0"/>
              <a:t>measurements of variables of interest are observed and recorded, without controlling any factor that might influence their values.</a:t>
            </a:r>
          </a:p>
          <a:p>
            <a:r>
              <a:rPr lang="en-GB" dirty="0" smtClean="0"/>
              <a:t>An </a:t>
            </a:r>
            <a:r>
              <a:rPr lang="en-GB" i="1" dirty="0" smtClean="0"/>
              <a:t>experiment, </a:t>
            </a:r>
            <a:r>
              <a:rPr lang="en-GB" dirty="0" smtClean="0"/>
              <a:t>on the other hand, deliberately imposes some treatment on individuals in order to observe their responses.</a:t>
            </a:r>
          </a:p>
          <a:p>
            <a:r>
              <a:rPr lang="en-GB" dirty="0" smtClean="0"/>
              <a:t>In principle, only experiments can give good evidence for causation.</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Experimental Research</a:t>
            </a:r>
            <a:endParaRPr lang="en-US" dirty="0"/>
          </a:p>
        </p:txBody>
      </p:sp>
      <p:sp>
        <p:nvSpPr>
          <p:cNvPr id="3" name="Content Placeholder 2"/>
          <p:cNvSpPr>
            <a:spLocks noGrp="1"/>
          </p:cNvSpPr>
          <p:nvPr>
            <p:ph sz="quarter" idx="1"/>
          </p:nvPr>
        </p:nvSpPr>
        <p:spPr>
          <a:xfrm>
            <a:off x="457200" y="1676400"/>
            <a:ext cx="8382000" cy="4648200"/>
          </a:xfrm>
        </p:spPr>
        <p:txBody>
          <a:bodyPr>
            <a:noAutofit/>
          </a:bodyPr>
          <a:lstStyle/>
          <a:p>
            <a:pPr algn="just">
              <a:buFont typeface="Wingdings" pitchFamily="2" charset="2"/>
              <a:buChar char="q"/>
            </a:pPr>
            <a:r>
              <a:rPr lang="en-US" sz="2400" b="1" i="1" dirty="0" smtClean="0"/>
              <a:t>Experimental Research</a:t>
            </a:r>
            <a:r>
              <a:rPr lang="en-US" sz="2400" dirty="0" smtClean="0"/>
              <a:t>: research that allows for the </a:t>
            </a:r>
            <a:r>
              <a:rPr lang="en-US" sz="2400" b="1" dirty="0" smtClean="0"/>
              <a:t>causes</a:t>
            </a:r>
            <a:r>
              <a:rPr lang="en-US" sz="2400" dirty="0" smtClean="0"/>
              <a:t> of </a:t>
            </a:r>
            <a:r>
              <a:rPr lang="en-US" sz="2400" b="1" dirty="0" smtClean="0"/>
              <a:t>behavior</a:t>
            </a:r>
            <a:r>
              <a:rPr lang="en-US" sz="2400" dirty="0" smtClean="0"/>
              <a:t> to be determined</a:t>
            </a:r>
          </a:p>
          <a:p>
            <a:pPr algn="just">
              <a:buFont typeface="Wingdings" pitchFamily="2" charset="2"/>
              <a:buChar char="q"/>
            </a:pPr>
            <a:r>
              <a:rPr lang="en-US" sz="2400" b="1" i="1" dirty="0" smtClean="0"/>
              <a:t>Experiment</a:t>
            </a:r>
            <a:r>
              <a:rPr lang="en-US" sz="2400" dirty="0" smtClean="0"/>
              <a:t>: a carefully regulated procedure where one or more factors are </a:t>
            </a:r>
            <a:r>
              <a:rPr lang="en-US" sz="2400" b="1" i="1" dirty="0" smtClean="0"/>
              <a:t>deliberately manipulated </a:t>
            </a:r>
            <a:r>
              <a:rPr lang="en-US" sz="2400" dirty="0" smtClean="0"/>
              <a:t>and all other factors </a:t>
            </a:r>
            <a:r>
              <a:rPr lang="en-US" sz="2400" b="1" i="1" dirty="0" smtClean="0"/>
              <a:t>held constant</a:t>
            </a:r>
            <a:r>
              <a:rPr lang="en-US" sz="2400" dirty="0" smtClean="0"/>
              <a:t>.</a:t>
            </a:r>
          </a:p>
          <a:p>
            <a:pPr algn="just">
              <a:buFont typeface="Wingdings" pitchFamily="2" charset="2"/>
              <a:buChar char="q"/>
            </a:pPr>
            <a:r>
              <a:rPr lang="en-US" sz="2400" dirty="0" smtClean="0"/>
              <a:t>Cause-effect relationship occurs if:</a:t>
            </a:r>
          </a:p>
          <a:p>
            <a:pPr marL="320040" lvl="1" indent="0" algn="just">
              <a:buFont typeface="Wingdings" pitchFamily="2" charset="2"/>
              <a:buChar char="q"/>
            </a:pPr>
            <a:r>
              <a:rPr lang="en-US" sz="2100" dirty="0" smtClean="0"/>
              <a:t>The cause is correlated with the effect.</a:t>
            </a:r>
          </a:p>
          <a:p>
            <a:pPr marL="320040" lvl="1" indent="0" algn="just">
              <a:buFont typeface="Wingdings" pitchFamily="2" charset="2"/>
              <a:buChar char="q"/>
            </a:pPr>
            <a:r>
              <a:rPr lang="en-US" sz="2100" dirty="0" smtClean="0"/>
              <a:t>The cause occurred before the effect.</a:t>
            </a:r>
          </a:p>
          <a:p>
            <a:pPr marL="320040" lvl="1" indent="0" algn="just">
              <a:buFont typeface="Wingdings" pitchFamily="2" charset="2"/>
              <a:buChar char="q"/>
            </a:pPr>
            <a:r>
              <a:rPr lang="en-US" sz="2100" dirty="0" smtClean="0"/>
              <a:t>We can rule out other plausible explanations of the casual relationship</a:t>
            </a:r>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11</a:t>
            </a:fld>
            <a:endParaRPr lang="en-US"/>
          </a:p>
        </p:txBody>
      </p:sp>
    </p:spTree>
    <p:extLst>
      <p:ext uri="{BB962C8B-B14F-4D97-AF65-F5344CB8AC3E}">
        <p14:creationId xmlns="" xmlns:p14="http://schemas.microsoft.com/office/powerpoint/2010/main" val="2542514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p:spPr>
        <p:txBody>
          <a:bodyPr>
            <a:normAutofit/>
          </a:bodyPr>
          <a:lstStyle/>
          <a:p>
            <a:r>
              <a:rPr lang="en-GB" sz="3600" dirty="0" smtClean="0"/>
              <a:t>Steps In Conducting Experimental Research</a:t>
            </a:r>
            <a:endParaRPr lang="en-GB" sz="3600"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12</a:t>
            </a:fld>
            <a:endParaRPr lang="en-US"/>
          </a:p>
        </p:txBody>
      </p:sp>
      <p:sp>
        <p:nvSpPr>
          <p:cNvPr id="5" name="Content Placeholder 4"/>
          <p:cNvSpPr>
            <a:spLocks noGrp="1"/>
          </p:cNvSpPr>
          <p:nvPr>
            <p:ph sz="quarter" idx="1"/>
          </p:nvPr>
        </p:nvSpPr>
        <p:spPr/>
        <p:txBody>
          <a:bodyPr>
            <a:normAutofit fontScale="85000" lnSpcReduction="10000"/>
          </a:bodyPr>
          <a:lstStyle/>
          <a:p>
            <a:r>
              <a:rPr lang="en-GB" b="1" dirty="0" smtClean="0"/>
              <a:t>Step 1</a:t>
            </a:r>
            <a:r>
              <a:rPr lang="en-GB" dirty="0" smtClean="0"/>
              <a:t>. Decide if an experiment addresses your research problem</a:t>
            </a:r>
          </a:p>
          <a:p>
            <a:r>
              <a:rPr lang="en-GB" b="1" dirty="0" smtClean="0"/>
              <a:t>Step 2</a:t>
            </a:r>
            <a:r>
              <a:rPr lang="en-GB" dirty="0" smtClean="0"/>
              <a:t>. Form hypotheses to test Cause‐and‐effect Relationships</a:t>
            </a:r>
          </a:p>
          <a:p>
            <a:r>
              <a:rPr lang="en-GB" b="1" dirty="0" smtClean="0"/>
              <a:t>Step 3</a:t>
            </a:r>
            <a:r>
              <a:rPr lang="en-GB" dirty="0" smtClean="0"/>
              <a:t>. select an Experimental Unit and Identify Study participants</a:t>
            </a:r>
          </a:p>
          <a:p>
            <a:r>
              <a:rPr lang="en-GB" b="1" dirty="0" smtClean="0"/>
              <a:t>Step 4</a:t>
            </a:r>
            <a:r>
              <a:rPr lang="en-GB" dirty="0" smtClean="0"/>
              <a:t>. Select an Experimental Treatment and Introduce it</a:t>
            </a:r>
          </a:p>
          <a:p>
            <a:r>
              <a:rPr lang="en-GB" b="1" dirty="0" smtClean="0"/>
              <a:t>Step 5</a:t>
            </a:r>
            <a:r>
              <a:rPr lang="en-GB" dirty="0" smtClean="0"/>
              <a:t>. Choose a Type of Experimental design</a:t>
            </a:r>
          </a:p>
          <a:p>
            <a:r>
              <a:rPr lang="en-GB" b="1" dirty="0" smtClean="0"/>
              <a:t>Step 6</a:t>
            </a:r>
            <a:r>
              <a:rPr lang="en-GB" dirty="0" smtClean="0"/>
              <a:t>. Conduct the Experimental</a:t>
            </a:r>
          </a:p>
          <a:p>
            <a:r>
              <a:rPr lang="en-GB" b="1" dirty="0" smtClean="0"/>
              <a:t>Step 7</a:t>
            </a:r>
            <a:r>
              <a:rPr lang="en-GB" dirty="0" smtClean="0"/>
              <a:t>. Organize and Analyze the Data</a:t>
            </a:r>
          </a:p>
          <a:p>
            <a:r>
              <a:rPr lang="en-GB" b="1" dirty="0" smtClean="0"/>
              <a:t>Step 8</a:t>
            </a:r>
            <a:r>
              <a:rPr lang="en-GB" dirty="0" smtClean="0"/>
              <a:t>. Develop an experimental Research Report</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Experiment Example</a:t>
            </a:r>
            <a:endParaRPr lang="en-GB"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13</a:t>
            </a:fld>
            <a:endParaRPr lang="en-US"/>
          </a:p>
        </p:txBody>
      </p:sp>
      <p:sp>
        <p:nvSpPr>
          <p:cNvPr id="5" name="Content Placeholder 4"/>
          <p:cNvSpPr>
            <a:spLocks noGrp="1"/>
          </p:cNvSpPr>
          <p:nvPr>
            <p:ph sz="quarter" idx="1"/>
          </p:nvPr>
        </p:nvSpPr>
        <p:spPr/>
        <p:txBody>
          <a:bodyPr>
            <a:normAutofit/>
          </a:bodyPr>
          <a:lstStyle/>
          <a:p>
            <a:r>
              <a:rPr lang="en-GB" i="1" dirty="0" smtClean="0"/>
              <a:t>New “instant breakfast” </a:t>
            </a:r>
            <a:r>
              <a:rPr lang="en-GB" dirty="0" smtClean="0"/>
              <a:t>product</a:t>
            </a:r>
            <a:r>
              <a:rPr lang="en-GB" i="1" dirty="0" smtClean="0"/>
              <a:t>.</a:t>
            </a:r>
          </a:p>
          <a:p>
            <a:r>
              <a:rPr lang="en-GB" dirty="0" smtClean="0"/>
              <a:t>To assess its nutritional quality, researchers in the lab feed 30 newly weaned male white rats and measure their weight gains over a 28‐day period.</a:t>
            </a:r>
          </a:p>
          <a:p>
            <a:r>
              <a:rPr lang="en-GB" dirty="0" smtClean="0"/>
              <a:t>They randomly select 15 rats and feed them using the new product.</a:t>
            </a:r>
          </a:p>
          <a:p>
            <a:r>
              <a:rPr lang="en-GB" dirty="0" smtClean="0"/>
              <a:t>The other 15 rats receive a standard diet.</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Design of Experiments</a:t>
            </a:r>
            <a:endParaRPr lang="en-GB"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14</a:t>
            </a:fld>
            <a:endParaRPr lang="en-US"/>
          </a:p>
        </p:txBody>
      </p:sp>
      <p:sp>
        <p:nvSpPr>
          <p:cNvPr id="5" name="Content Placeholder 4"/>
          <p:cNvSpPr>
            <a:spLocks noGrp="1"/>
          </p:cNvSpPr>
          <p:nvPr>
            <p:ph sz="quarter" idx="1"/>
          </p:nvPr>
        </p:nvSpPr>
        <p:spPr/>
        <p:txBody>
          <a:bodyPr>
            <a:normAutofit lnSpcReduction="10000"/>
          </a:bodyPr>
          <a:lstStyle/>
          <a:p>
            <a:r>
              <a:rPr lang="en-GB" b="1" dirty="0" smtClean="0"/>
              <a:t>Experimental units</a:t>
            </a:r>
            <a:r>
              <a:rPr lang="en-GB" dirty="0" smtClean="0"/>
              <a:t>: individuals on which the experiment is done, also called subjects when the units are human beings.</a:t>
            </a:r>
          </a:p>
          <a:p>
            <a:pPr lvl="1"/>
            <a:r>
              <a:rPr lang="en-GB" dirty="0" smtClean="0"/>
              <a:t>– The rats</a:t>
            </a:r>
          </a:p>
          <a:p>
            <a:r>
              <a:rPr lang="en-GB" b="1" dirty="0" smtClean="0"/>
              <a:t>Treatment</a:t>
            </a:r>
            <a:r>
              <a:rPr lang="en-GB" dirty="0" smtClean="0"/>
              <a:t>: the specific experimental condition applied to the units.</a:t>
            </a:r>
          </a:p>
          <a:p>
            <a:pPr lvl="1"/>
            <a:r>
              <a:rPr lang="en-GB" dirty="0" smtClean="0"/>
              <a:t>– “instant breakfast” diet</a:t>
            </a:r>
          </a:p>
          <a:p>
            <a:r>
              <a:rPr lang="en-GB" b="1" dirty="0" smtClean="0"/>
              <a:t>Factors</a:t>
            </a:r>
            <a:r>
              <a:rPr lang="en-GB" dirty="0" smtClean="0"/>
              <a:t>: the explanatory variables, which often have levels.</a:t>
            </a:r>
          </a:p>
          <a:p>
            <a:pPr lvl="1"/>
            <a:r>
              <a:rPr lang="en-GB" dirty="0" smtClean="0"/>
              <a:t>– the diet</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Research: Factors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smtClean="0"/>
              <a:t>Independent Variable(IV): </a:t>
            </a:r>
            <a:r>
              <a:rPr lang="en-US" sz="2400" dirty="0" smtClean="0"/>
              <a:t>factor that is manipulated</a:t>
            </a:r>
          </a:p>
          <a:p>
            <a:r>
              <a:rPr lang="en-US" sz="2800" b="1" dirty="0" smtClean="0"/>
              <a:t>Dependent Variable(DV): </a:t>
            </a:r>
            <a:r>
              <a:rPr lang="en-US" sz="2400" dirty="0" smtClean="0"/>
              <a:t>factor that is measured</a:t>
            </a:r>
            <a:endParaRPr lang="en-US" sz="2800" dirty="0" smtClean="0"/>
          </a:p>
          <a:p>
            <a:r>
              <a:rPr lang="en-US" sz="2800" b="1" dirty="0" smtClean="0"/>
              <a:t>Experiment condition</a:t>
            </a:r>
            <a:r>
              <a:rPr lang="en-US" sz="2800" dirty="0" smtClean="0"/>
              <a:t>: </a:t>
            </a:r>
            <a:r>
              <a:rPr lang="en-US" sz="2400" dirty="0" smtClean="0"/>
              <a:t>subjects that are manipulated</a:t>
            </a:r>
          </a:p>
          <a:p>
            <a:r>
              <a:rPr lang="en-US" sz="2800" b="1" dirty="0" smtClean="0"/>
              <a:t>Control condition</a:t>
            </a:r>
            <a:r>
              <a:rPr lang="en-US" sz="2400" b="1" dirty="0" smtClean="0"/>
              <a:t>: </a:t>
            </a:r>
            <a:r>
              <a:rPr lang="en-US" sz="2400" dirty="0" smtClean="0"/>
              <a:t>subjects that are not manipulated</a:t>
            </a:r>
          </a:p>
          <a:p>
            <a:r>
              <a:rPr lang="en-US" sz="2800" b="1" dirty="0" smtClean="0"/>
              <a:t>Confounding variable</a:t>
            </a:r>
            <a:r>
              <a:rPr lang="en-US" sz="2400" dirty="0" smtClean="0"/>
              <a:t>: an extraneous variable that should be controlled, but is not. Can lead to false/spurious conclusions!</a:t>
            </a:r>
          </a:p>
          <a:p>
            <a:endParaRPr lang="en-US" sz="2400" dirty="0" smtClean="0"/>
          </a:p>
          <a:p>
            <a:r>
              <a:rPr lang="en-GB" sz="2800" b="1" i="1" dirty="0" smtClean="0"/>
              <a:t>Anecdote:</a:t>
            </a:r>
          </a:p>
          <a:p>
            <a:pPr lvl="1"/>
            <a:r>
              <a:rPr lang="en-GB" sz="2500" dirty="0" smtClean="0"/>
              <a:t>Day 1: drink water + beer. Result? Drunk!</a:t>
            </a:r>
          </a:p>
          <a:p>
            <a:pPr lvl="1"/>
            <a:r>
              <a:rPr lang="en-GB" sz="2500" dirty="0" smtClean="0"/>
              <a:t>Day 2: drink water + wine. Result? Drunk!</a:t>
            </a:r>
          </a:p>
          <a:p>
            <a:pPr lvl="1"/>
            <a:r>
              <a:rPr lang="en-GB" sz="2500" dirty="0" smtClean="0"/>
              <a:t>Day 3: drink water + whiskey. Result? Drunk!</a:t>
            </a:r>
          </a:p>
          <a:p>
            <a:pPr lvl="1"/>
            <a:r>
              <a:rPr lang="en-GB" sz="2500" dirty="0" smtClean="0"/>
              <a:t>Conclusion? Water makes you drunk! </a:t>
            </a:r>
            <a:r>
              <a:rPr lang="en-GB" sz="2500" dirty="0" smtClean="0">
                <a:sym typeface="Wingdings" pitchFamily="2" charset="2"/>
              </a:rPr>
              <a:t></a:t>
            </a:r>
            <a:endParaRPr lang="en-US" sz="2500"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15</a:t>
            </a:fld>
            <a:endParaRPr lang="en-US"/>
          </a:p>
        </p:txBody>
      </p:sp>
    </p:spTree>
    <p:extLst>
      <p:ext uri="{BB962C8B-B14F-4D97-AF65-F5344CB8AC3E}">
        <p14:creationId xmlns="" xmlns:p14="http://schemas.microsoft.com/office/powerpoint/2010/main" val="1103908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b="1" dirty="0" smtClean="0"/>
              <a:t>Examples of Experimental Research Design </a:t>
            </a:r>
            <a:r>
              <a:rPr lang="en-GB" sz="2400" b="1" i="1" dirty="0" smtClean="0"/>
              <a:t>(Adopted from : Efficient and Effective Keyword Searching in P2P System, </a:t>
            </a:r>
            <a:r>
              <a:rPr lang="en-GB" sz="2400" b="1" i="1" dirty="0" err="1" smtClean="0"/>
              <a:t>Nizar</a:t>
            </a:r>
            <a:r>
              <a:rPr lang="en-GB" sz="2400" b="1" i="1" dirty="0" smtClean="0"/>
              <a:t> 2007)</a:t>
            </a:r>
            <a:endParaRPr lang="en-GB" sz="2400" i="1"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16</a:t>
            </a:fld>
            <a:endParaRPr lang="en-US"/>
          </a:p>
        </p:txBody>
      </p:sp>
      <p:sp>
        <p:nvSpPr>
          <p:cNvPr id="5" name="Content Placeholder 4"/>
          <p:cNvSpPr>
            <a:spLocks noGrp="1"/>
          </p:cNvSpPr>
          <p:nvPr>
            <p:ph sz="quarter" idx="1"/>
          </p:nvPr>
        </p:nvSpPr>
        <p:spPr/>
        <p:txBody>
          <a:bodyPr>
            <a:normAutofit fontScale="92500" lnSpcReduction="20000"/>
          </a:bodyPr>
          <a:lstStyle/>
          <a:p>
            <a:r>
              <a:rPr lang="en-GB" b="1" i="1" dirty="0" smtClean="0"/>
              <a:t>Problem</a:t>
            </a:r>
            <a:r>
              <a:rPr lang="en-GB" dirty="0" smtClean="0"/>
              <a:t>: A variety of peer‐to‐peer (P2P) systems for sharing documents are currently available. The challenge is how to design a routing strategy that leads the user finding the documents needed.</a:t>
            </a:r>
          </a:p>
          <a:p>
            <a:r>
              <a:rPr lang="en-GB" b="1" i="1" dirty="0" smtClean="0"/>
              <a:t>Research Question</a:t>
            </a:r>
            <a:r>
              <a:rPr lang="en-GB" dirty="0" smtClean="0"/>
              <a:t>: What are the mechanisms to effective and efficient keyword-based searching for documents in unstructured P2P system?</a:t>
            </a:r>
          </a:p>
          <a:p>
            <a:r>
              <a:rPr lang="en-GB" b="1" i="1" dirty="0" smtClean="0"/>
              <a:t>Purpose</a:t>
            </a:r>
            <a:r>
              <a:rPr lang="en-GB" dirty="0" smtClean="0"/>
              <a:t>: To explore the efficiency and effectiveness of keyword‐based searching of documents in P2P system by proposing reinforcement learning mechanism.</a:t>
            </a:r>
          </a:p>
          <a:p>
            <a:r>
              <a:rPr lang="en-GB" dirty="0" smtClean="0"/>
              <a:t>The efficiency is measured in term of </a:t>
            </a:r>
            <a:r>
              <a:rPr lang="en-GB" i="1" dirty="0" smtClean="0"/>
              <a:t>response time</a:t>
            </a:r>
            <a:r>
              <a:rPr lang="en-GB" dirty="0" smtClean="0"/>
              <a:t>, and effectiveness is measured in term of </a:t>
            </a:r>
            <a:r>
              <a:rPr lang="en-GB" i="1" dirty="0" smtClean="0"/>
              <a:t>relevant documents</a:t>
            </a:r>
            <a:r>
              <a:rPr lang="en-GB" dirty="0" smtClean="0"/>
              <a:t>.</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Experimental Research Methodology </a:t>
            </a:r>
            <a:r>
              <a:rPr lang="en-GB" i="1" dirty="0" smtClean="0"/>
              <a:t>(Adopted from </a:t>
            </a:r>
            <a:r>
              <a:rPr lang="en-GB" i="1" dirty="0" err="1" smtClean="0"/>
              <a:t>Nizar</a:t>
            </a:r>
            <a:r>
              <a:rPr lang="en-GB" i="1" dirty="0" smtClean="0"/>
              <a:t>, 2007)</a:t>
            </a:r>
            <a:endParaRPr lang="en-GB" i="1"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17</a:t>
            </a:fld>
            <a:endParaRPr lang="en-US"/>
          </a:p>
        </p:txBody>
      </p:sp>
      <p:sp>
        <p:nvSpPr>
          <p:cNvPr id="5" name="Content Placeholder 4"/>
          <p:cNvSpPr>
            <a:spLocks noGrp="1"/>
          </p:cNvSpPr>
          <p:nvPr>
            <p:ph sz="quarter" idx="1"/>
          </p:nvPr>
        </p:nvSpPr>
        <p:spPr/>
        <p:txBody>
          <a:bodyPr>
            <a:normAutofit fontScale="62500" lnSpcReduction="20000"/>
          </a:bodyPr>
          <a:lstStyle/>
          <a:p>
            <a:r>
              <a:rPr lang="en-GB" dirty="0" smtClean="0"/>
              <a:t>Problem analysis</a:t>
            </a:r>
          </a:p>
          <a:p>
            <a:pPr lvl="1"/>
            <a:r>
              <a:rPr lang="en-GB" dirty="0" smtClean="0"/>
              <a:t>Comparing several learning algorithm</a:t>
            </a:r>
          </a:p>
          <a:p>
            <a:pPr lvl="1"/>
            <a:r>
              <a:rPr lang="en-GB" dirty="0" smtClean="0"/>
              <a:t>Choose the algorithm</a:t>
            </a:r>
          </a:p>
          <a:p>
            <a:r>
              <a:rPr lang="en-GB" dirty="0" smtClean="0"/>
              <a:t>Simulation set up</a:t>
            </a:r>
          </a:p>
          <a:p>
            <a:pPr lvl="1"/>
            <a:r>
              <a:rPr lang="en-GB" dirty="0" smtClean="0"/>
              <a:t>Technological setting</a:t>
            </a:r>
          </a:p>
          <a:p>
            <a:pPr lvl="2"/>
            <a:r>
              <a:rPr lang="de-DE" dirty="0" smtClean="0"/>
              <a:t>Running in PC </a:t>
            </a:r>
            <a:r>
              <a:rPr lang="de-DE" dirty="0" smtClean="0"/>
              <a:t>(give specifications)</a:t>
            </a:r>
            <a:endParaRPr lang="de-DE" dirty="0" smtClean="0"/>
          </a:p>
          <a:p>
            <a:pPr lvl="1"/>
            <a:r>
              <a:rPr lang="en-GB" dirty="0" smtClean="0"/>
              <a:t>Experimental setting</a:t>
            </a:r>
          </a:p>
          <a:p>
            <a:pPr lvl="2"/>
            <a:r>
              <a:rPr lang="en-GB" dirty="0" smtClean="0"/>
              <a:t>Apply simple keyword‐based routing on…….</a:t>
            </a:r>
          </a:p>
          <a:p>
            <a:pPr lvl="2"/>
            <a:r>
              <a:rPr lang="en-GB" dirty="0" smtClean="0"/>
              <a:t>Control the searching process</a:t>
            </a:r>
          </a:p>
          <a:p>
            <a:pPr lvl="2"/>
            <a:r>
              <a:rPr lang="en-GB" dirty="0" smtClean="0"/>
              <a:t>Run several times</a:t>
            </a:r>
          </a:p>
          <a:p>
            <a:r>
              <a:rPr lang="en-GB" dirty="0" smtClean="0"/>
              <a:t>Data Analysis</a:t>
            </a:r>
          </a:p>
          <a:p>
            <a:pPr lvl="1"/>
            <a:r>
              <a:rPr lang="en-GB" dirty="0" smtClean="0"/>
              <a:t>Record the amount of time used and the number of relevant documents</a:t>
            </a:r>
          </a:p>
          <a:p>
            <a:pPr lvl="1"/>
            <a:r>
              <a:rPr lang="en-GB" dirty="0" smtClean="0"/>
              <a:t>Tabulate the data</a:t>
            </a:r>
          </a:p>
          <a:p>
            <a:r>
              <a:rPr lang="en-GB" dirty="0" smtClean="0"/>
              <a:t>Data Interpretation</a:t>
            </a:r>
          </a:p>
          <a:p>
            <a:pPr lvl="1"/>
            <a:r>
              <a:rPr lang="en-GB" dirty="0" smtClean="0"/>
              <a:t>Based on the chart</a:t>
            </a:r>
          </a:p>
          <a:p>
            <a:pPr lvl="1"/>
            <a:r>
              <a:rPr lang="en-GB" dirty="0" smtClean="0"/>
              <a:t>Based on efficiency and effectiveness</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Quasi-experimental research</a:t>
            </a:r>
            <a:endParaRPr lang="en-US" dirty="0"/>
          </a:p>
        </p:txBody>
      </p:sp>
      <p:sp>
        <p:nvSpPr>
          <p:cNvPr id="3" name="Content Placeholder 2"/>
          <p:cNvSpPr>
            <a:spLocks noGrp="1"/>
          </p:cNvSpPr>
          <p:nvPr>
            <p:ph sz="quarter" idx="1"/>
          </p:nvPr>
        </p:nvSpPr>
        <p:spPr>
          <a:xfrm>
            <a:off x="457200" y="1600200"/>
            <a:ext cx="8229600" cy="4876800"/>
          </a:xfrm>
        </p:spPr>
        <p:txBody>
          <a:bodyPr>
            <a:noAutofit/>
          </a:bodyPr>
          <a:lstStyle/>
          <a:p>
            <a:pPr algn="just">
              <a:buFont typeface="Wingdings" pitchFamily="2" charset="2"/>
              <a:buChar char="q"/>
            </a:pPr>
            <a:endParaRPr lang="en-US" sz="2800" dirty="0" smtClean="0">
              <a:latin typeface="Times New Roman" panose="02020603050405020304" pitchFamily="18" charset="0"/>
              <a:cs typeface="Times New Roman" panose="02020603050405020304" pitchFamily="18" charset="0"/>
            </a:endParaRPr>
          </a:p>
          <a:p>
            <a:pPr algn="just">
              <a:buFont typeface="Wingdings" pitchFamily="2" charset="2"/>
              <a:buChar char="q"/>
            </a:pPr>
            <a:r>
              <a:rPr lang="en-US" sz="2800" dirty="0" smtClean="0">
                <a:latin typeface="Times New Roman" panose="02020603050405020304" pitchFamily="18" charset="0"/>
                <a:cs typeface="Times New Roman" panose="02020603050405020304" pitchFamily="18" charset="0"/>
              </a:rPr>
              <a:t>Quasi-experimental research</a:t>
            </a:r>
          </a:p>
          <a:p>
            <a:pPr marL="320040" lvl="1" indent="0" algn="just">
              <a:buFont typeface="Wingdings" pitchFamily="2" charset="2"/>
              <a:buChar char="q"/>
            </a:pPr>
            <a:r>
              <a:rPr lang="en-US" sz="2000" dirty="0" smtClean="0">
                <a:latin typeface="Times New Roman" panose="02020603050405020304" pitchFamily="18" charset="0"/>
                <a:cs typeface="Times New Roman" panose="02020603050405020304" pitchFamily="18" charset="0"/>
              </a:rPr>
              <a:t>Almost but not real experiments</a:t>
            </a:r>
          </a:p>
          <a:p>
            <a:pPr marL="320040" lvl="1" indent="0" algn="just">
              <a:buFont typeface="Wingdings" pitchFamily="2" charset="2"/>
              <a:buChar char="q"/>
            </a:pPr>
            <a:r>
              <a:rPr lang="en-US" sz="2000" dirty="0" smtClean="0">
                <a:latin typeface="Times New Roman" panose="02020603050405020304" pitchFamily="18" charset="0"/>
                <a:cs typeface="Times New Roman" panose="02020603050405020304" pitchFamily="18" charset="0"/>
              </a:rPr>
              <a:t>No manipulation of the variables(so no IV)</a:t>
            </a:r>
          </a:p>
          <a:p>
            <a:pPr marL="320040" lvl="1" indent="0" algn="just">
              <a:buFont typeface="Wingdings" pitchFamily="2" charset="2"/>
              <a:buChar char="q"/>
            </a:pPr>
            <a:r>
              <a:rPr lang="en-US" sz="2000" dirty="0" smtClean="0">
                <a:latin typeface="Times New Roman" panose="02020603050405020304" pitchFamily="18" charset="0"/>
                <a:cs typeface="Times New Roman" panose="02020603050405020304" pitchFamily="18" charset="0"/>
              </a:rPr>
              <a:t>Compare groups biased on naturally occurring variables</a:t>
            </a:r>
          </a:p>
          <a:p>
            <a:pPr algn="just">
              <a:buFont typeface="Wingdings" pitchFamily="2" charset="2"/>
              <a:buChar char="q"/>
            </a:pPr>
            <a:r>
              <a:rPr lang="en-US" sz="2800" dirty="0" smtClean="0">
                <a:latin typeface="Times New Roman" panose="02020603050405020304" pitchFamily="18" charset="0"/>
                <a:cs typeface="Times New Roman" panose="02020603050405020304" pitchFamily="18" charset="0"/>
              </a:rPr>
              <a:t>Two types of natural variables</a:t>
            </a:r>
          </a:p>
          <a:p>
            <a:pPr marL="320040" lvl="1" indent="0" algn="just">
              <a:buFont typeface="Wingdings" pitchFamily="2" charset="2"/>
              <a:buChar char="q"/>
            </a:pPr>
            <a:r>
              <a:rPr lang="en-US" sz="2000" b="1" dirty="0" smtClean="0">
                <a:latin typeface="Times New Roman" panose="02020603050405020304" pitchFamily="18" charset="0"/>
                <a:cs typeface="Times New Roman" panose="02020603050405020304" pitchFamily="18" charset="0"/>
              </a:rPr>
              <a:t>Subject variable: </a:t>
            </a:r>
            <a:r>
              <a:rPr lang="en-US" sz="2000" dirty="0" smtClean="0">
                <a:latin typeface="Times New Roman" panose="02020603050405020304" pitchFamily="18" charset="0"/>
                <a:cs typeface="Times New Roman" panose="02020603050405020304" pitchFamily="18" charset="0"/>
              </a:rPr>
              <a:t>characteristics that vary between participants, but can not be manipulated</a:t>
            </a:r>
          </a:p>
          <a:p>
            <a:pPr marL="320040" lvl="1" indent="0" algn="just">
              <a:buFont typeface="Wingdings" pitchFamily="2" charset="2"/>
              <a:buChar char="q"/>
            </a:pPr>
            <a:r>
              <a:rPr lang="en-US" sz="2000" b="1" dirty="0" smtClean="0">
                <a:latin typeface="Times New Roman" panose="02020603050405020304" pitchFamily="18" charset="0"/>
                <a:cs typeface="Times New Roman" panose="02020603050405020304" pitchFamily="18" charset="0"/>
              </a:rPr>
              <a:t>Time variable</a:t>
            </a:r>
            <a:r>
              <a:rPr lang="en-US" sz="2000" dirty="0" smtClean="0">
                <a:latin typeface="Times New Roman" panose="02020603050405020304" pitchFamily="18" charset="0"/>
                <a:cs typeface="Times New Roman" panose="02020603050405020304" pitchFamily="18" charset="0"/>
              </a:rPr>
              <a:t>: Comparing individuals at different points in time (age 3 and 6)</a:t>
            </a:r>
          </a:p>
          <a:p>
            <a:pPr marL="0" indent="0" algn="just">
              <a:buFont typeface="Wingdings" pitchFamily="2" charset="2"/>
              <a:buChar char="q"/>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18</a:t>
            </a:fld>
            <a:endParaRPr lang="en-US"/>
          </a:p>
        </p:txBody>
      </p:sp>
    </p:spTree>
    <p:extLst>
      <p:ext uri="{BB962C8B-B14F-4D97-AF65-F5344CB8AC3E}">
        <p14:creationId xmlns="" xmlns:p14="http://schemas.microsoft.com/office/powerpoint/2010/main" val="1857042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FF"/>
                </a:solidFill>
              </a:rPr>
              <a:t>Casual-comparative research</a:t>
            </a:r>
            <a:endParaRPr lang="en-US" dirty="0">
              <a:solidFill>
                <a:srgbClr val="0000FF"/>
              </a:solidFill>
            </a:endParaRPr>
          </a:p>
        </p:txBody>
      </p:sp>
      <p:sp>
        <p:nvSpPr>
          <p:cNvPr id="3" name="Content Placeholder 2"/>
          <p:cNvSpPr>
            <a:spLocks noGrp="1"/>
          </p:cNvSpPr>
          <p:nvPr>
            <p:ph sz="quarter" idx="1"/>
          </p:nvPr>
        </p:nvSpPr>
        <p:spPr/>
        <p:txBody>
          <a:bodyPr>
            <a:normAutofit fontScale="92500" lnSpcReduction="10000"/>
          </a:bodyPr>
          <a:lstStyle/>
          <a:p>
            <a:pPr marL="0" indent="0">
              <a:buNone/>
            </a:pPr>
            <a:r>
              <a:rPr lang="en-US" b="1" dirty="0" smtClean="0"/>
              <a:t> </a:t>
            </a:r>
            <a:r>
              <a:rPr lang="en-US" sz="3500" b="1" dirty="0" smtClean="0"/>
              <a:t>Ex Post Facto=Casual-Comparative Research</a:t>
            </a:r>
          </a:p>
          <a:p>
            <a:pPr>
              <a:buFont typeface="Wingdings" pitchFamily="2" charset="2"/>
              <a:buChar char="q"/>
            </a:pPr>
            <a:r>
              <a:rPr lang="en-US" dirty="0" smtClean="0"/>
              <a:t>Explores possible causes and effects</a:t>
            </a:r>
          </a:p>
          <a:p>
            <a:pPr>
              <a:buFont typeface="Wingdings" pitchFamily="2" charset="2"/>
              <a:buChar char="q"/>
            </a:pPr>
            <a:r>
              <a:rPr lang="en-US" dirty="0" smtClean="0"/>
              <a:t>The independent variable is not manipulated, it has already been applied</a:t>
            </a:r>
          </a:p>
          <a:p>
            <a:pPr>
              <a:buFont typeface="Wingdings" pitchFamily="2" charset="2"/>
              <a:buChar char="q"/>
            </a:pPr>
            <a:r>
              <a:rPr lang="en-US" dirty="0" smtClean="0"/>
              <a:t>Focuses first on the effect, then attempts to determine what caused the observed effect.</a:t>
            </a:r>
          </a:p>
          <a:p>
            <a:pPr>
              <a:buFont typeface="Wingdings" pitchFamily="2" charset="2"/>
              <a:buChar char="q"/>
            </a:pPr>
            <a:r>
              <a:rPr lang="en-US" dirty="0" smtClean="0"/>
              <a:t>Seeks to explain differences between two groups that have occurred</a:t>
            </a:r>
          </a:p>
          <a:p>
            <a:pPr>
              <a:buFont typeface="Wingdings" pitchFamily="2" charset="2"/>
              <a:buChar char="q"/>
            </a:pPr>
            <a:r>
              <a:rPr lang="en-US" b="1" i="1" dirty="0" smtClean="0"/>
              <a:t>Example</a:t>
            </a:r>
            <a:r>
              <a:rPr lang="en-US" dirty="0" smtClean="0"/>
              <a:t>: Why are IT multinational companies more innovative than local firms? </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19</a:t>
            </a:fld>
            <a:endParaRPr lang="en-US"/>
          </a:p>
        </p:txBody>
      </p:sp>
    </p:spTree>
    <p:extLst>
      <p:ext uri="{BB962C8B-B14F-4D97-AF65-F5344CB8AC3E}">
        <p14:creationId xmlns="" xmlns:p14="http://schemas.microsoft.com/office/powerpoint/2010/main" val="2491836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2</a:t>
            </a:fld>
            <a:endParaRPr lang="en-US"/>
          </a:p>
        </p:txBody>
      </p:sp>
      <p:sp>
        <p:nvSpPr>
          <p:cNvPr id="3" name="Content Placeholder 2"/>
          <p:cNvSpPr>
            <a:spLocks noGrp="1"/>
          </p:cNvSpPr>
          <p:nvPr>
            <p:ph sz="quarter" idx="1"/>
          </p:nvPr>
        </p:nvSpPr>
        <p:spPr>
          <a:xfrm>
            <a:off x="612648" y="1600200"/>
            <a:ext cx="8150352" cy="4800600"/>
          </a:xfrm>
        </p:spPr>
        <p:txBody>
          <a:bodyPr>
            <a:noAutofit/>
          </a:bodyPr>
          <a:lstStyle/>
          <a:p>
            <a:pPr>
              <a:buFont typeface="Wingdings" pitchFamily="2" charset="2"/>
              <a:buChar char="q"/>
            </a:pPr>
            <a:r>
              <a:rPr lang="en-US" sz="2800" dirty="0" smtClean="0">
                <a:cs typeface="Times New Roman" panose="02020603050405020304" pitchFamily="18" charset="0"/>
              </a:rPr>
              <a:t>Some background stuff: research methods, methodology, empirical basis</a:t>
            </a:r>
          </a:p>
          <a:p>
            <a:pPr>
              <a:buFont typeface="Wingdings" pitchFamily="2" charset="2"/>
              <a:buChar char="q"/>
            </a:pPr>
            <a:r>
              <a:rPr lang="en-US" sz="2800" dirty="0" smtClean="0">
                <a:cs typeface="Times New Roman" panose="02020603050405020304" pitchFamily="18" charset="0"/>
              </a:rPr>
              <a:t>Types of research methods</a:t>
            </a:r>
          </a:p>
          <a:p>
            <a:pPr lvl="1">
              <a:buFont typeface="Wingdings" pitchFamily="2" charset="2"/>
              <a:buChar char="q"/>
            </a:pPr>
            <a:r>
              <a:rPr lang="en-US" sz="2000" dirty="0" smtClean="0">
                <a:cs typeface="Times New Roman" panose="02020603050405020304" pitchFamily="18" charset="0"/>
              </a:rPr>
              <a:t>Field and lab experiments</a:t>
            </a:r>
          </a:p>
          <a:p>
            <a:pPr lvl="1">
              <a:buFont typeface="Wingdings" pitchFamily="2" charset="2"/>
              <a:buChar char="q"/>
            </a:pPr>
            <a:r>
              <a:rPr lang="en-US" sz="2000" dirty="0" smtClean="0">
                <a:cs typeface="Times New Roman" panose="02020603050405020304" pitchFamily="18" charset="0"/>
              </a:rPr>
              <a:t>Surveys</a:t>
            </a:r>
          </a:p>
          <a:p>
            <a:pPr lvl="1">
              <a:buFont typeface="Wingdings" pitchFamily="2" charset="2"/>
              <a:buChar char="q"/>
            </a:pPr>
            <a:r>
              <a:rPr lang="en-US" sz="2000" dirty="0" smtClean="0">
                <a:cs typeface="Times New Roman" panose="02020603050405020304" pitchFamily="18" charset="0"/>
              </a:rPr>
              <a:t>Formal methods (e.g. mathematical </a:t>
            </a:r>
            <a:r>
              <a:rPr lang="en-US" sz="2000" dirty="0" err="1" smtClean="0">
                <a:cs typeface="Times New Roman" panose="02020603050405020304" pitchFamily="18" charset="0"/>
              </a:rPr>
              <a:t>modelling</a:t>
            </a:r>
            <a:r>
              <a:rPr lang="en-US" sz="2000" dirty="0" smtClean="0">
                <a:cs typeface="Times New Roman" panose="02020603050405020304" pitchFamily="18" charset="0"/>
              </a:rPr>
              <a:t>)</a:t>
            </a:r>
          </a:p>
          <a:p>
            <a:pPr lvl="1">
              <a:buFont typeface="Wingdings" pitchFamily="2" charset="2"/>
              <a:buChar char="q"/>
            </a:pPr>
            <a:r>
              <a:rPr lang="en-US" sz="2000" dirty="0" smtClean="0">
                <a:cs typeface="Times New Roman" panose="02020603050405020304" pitchFamily="18" charset="0"/>
              </a:rPr>
              <a:t>Action research</a:t>
            </a:r>
          </a:p>
          <a:p>
            <a:pPr lvl="1">
              <a:buFont typeface="Wingdings" pitchFamily="2" charset="2"/>
              <a:buChar char="q"/>
            </a:pPr>
            <a:r>
              <a:rPr lang="en-US" sz="2000" dirty="0" smtClean="0">
                <a:cs typeface="Times New Roman" panose="02020603050405020304" pitchFamily="18" charset="0"/>
              </a:rPr>
              <a:t>Case studies</a:t>
            </a:r>
          </a:p>
          <a:p>
            <a:pPr lvl="1">
              <a:buFont typeface="Wingdings" pitchFamily="2" charset="2"/>
              <a:buChar char="q"/>
            </a:pPr>
            <a:r>
              <a:rPr lang="en-US" sz="2000" dirty="0" smtClean="0">
                <a:cs typeface="Times New Roman" panose="02020603050405020304" pitchFamily="18" charset="0"/>
              </a:rPr>
              <a:t>Grounded theory</a:t>
            </a:r>
          </a:p>
          <a:p>
            <a:pPr lvl="1">
              <a:buFont typeface="Wingdings" pitchFamily="2" charset="2"/>
              <a:buChar char="q"/>
            </a:pPr>
            <a:r>
              <a:rPr lang="en-US" sz="2000" dirty="0" smtClean="0">
                <a:cs typeface="Times New Roman" panose="02020603050405020304" pitchFamily="18" charset="0"/>
              </a:rPr>
              <a:t>Ethnography</a:t>
            </a:r>
          </a:p>
          <a:p>
            <a:pPr>
              <a:buFont typeface="Wingdings" pitchFamily="2" charset="2"/>
              <a:buChar char="q"/>
            </a:pPr>
            <a:r>
              <a:rPr lang="en-US" sz="2800" dirty="0" smtClean="0">
                <a:cs typeface="Times New Roman" panose="02020603050405020304" pitchFamily="18" charset="0"/>
              </a:rPr>
              <a:t>Which one should be used? </a:t>
            </a:r>
            <a:endParaRPr lang="en-US" sz="2800" dirty="0">
              <a:cs typeface="Times New Roman" panose="02020603050405020304" pitchFamily="18" charset="0"/>
            </a:endParaRPr>
          </a:p>
        </p:txBody>
      </p:sp>
    </p:spTree>
    <p:extLst>
      <p:ext uri="{BB962C8B-B14F-4D97-AF65-F5344CB8AC3E}">
        <p14:creationId xmlns="" xmlns:p14="http://schemas.microsoft.com/office/powerpoint/2010/main" val="2245019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GB"/>
          </a:p>
        </p:txBody>
      </p:sp>
      <p:sp>
        <p:nvSpPr>
          <p:cNvPr id="6" name="Title 5"/>
          <p:cNvSpPr>
            <a:spLocks noGrp="1"/>
          </p:cNvSpPr>
          <p:nvPr>
            <p:ph type="title"/>
          </p:nvPr>
        </p:nvSpPr>
        <p:spPr/>
        <p:txBody>
          <a:bodyPr>
            <a:normAutofit/>
          </a:bodyPr>
          <a:lstStyle/>
          <a:p>
            <a:r>
              <a:rPr lang="en-GB" b="1" dirty="0" smtClean="0"/>
              <a:t>Research Method: Surveys</a:t>
            </a:r>
            <a:endParaRPr lang="en-GB" dirty="0"/>
          </a:p>
        </p:txBody>
      </p:sp>
      <p:sp>
        <p:nvSpPr>
          <p:cNvPr id="4" name="Slide Number Placeholder 3"/>
          <p:cNvSpPr>
            <a:spLocks noGrp="1"/>
          </p:cNvSpPr>
          <p:nvPr>
            <p:ph type="sldNum" sz="quarter" idx="11"/>
          </p:nvPr>
        </p:nvSpPr>
        <p:spPr/>
        <p:txBody>
          <a:bodyPr>
            <a:normAutofit/>
          </a:bodyPr>
          <a:lstStyle/>
          <a:p>
            <a:fld id="{3F2F96C1-BAED-4A53-9E1B-899723F46382}"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b="1"/>
              <a:t>Definition of Survey Research</a:t>
            </a:r>
          </a:p>
        </p:txBody>
      </p:sp>
      <p:sp>
        <p:nvSpPr>
          <p:cNvPr id="44035" name="Rectangle 3"/>
          <p:cNvSpPr>
            <a:spLocks noGrp="1" noChangeArrowheads="1"/>
          </p:cNvSpPr>
          <p:nvPr>
            <p:ph sz="quarter" idx="1"/>
          </p:nvPr>
        </p:nvSpPr>
        <p:spPr/>
        <p:txBody>
          <a:bodyPr>
            <a:normAutofit fontScale="92500" lnSpcReduction="10000"/>
          </a:bodyPr>
          <a:lstStyle/>
          <a:p>
            <a:pPr marL="404813" indent="-404813">
              <a:buFontTx/>
              <a:buNone/>
            </a:pPr>
            <a:r>
              <a:rPr lang="en-US" u="sng"/>
              <a:t>Survey</a:t>
            </a:r>
            <a:r>
              <a:rPr lang="en-US"/>
              <a:t>: </a:t>
            </a:r>
          </a:p>
          <a:p>
            <a:pPr marL="404813" indent="-404813"/>
            <a:r>
              <a:rPr lang="en-US" sz="2800"/>
              <a:t>A method of primary data collection based on communication with a representative sample of individuals (called respondents).</a:t>
            </a:r>
          </a:p>
          <a:p>
            <a:pPr marL="404813" indent="-404813">
              <a:buFontTx/>
              <a:buNone/>
            </a:pPr>
            <a:endParaRPr lang="en-US" sz="2800"/>
          </a:p>
          <a:p>
            <a:pPr marL="404813" indent="-404813">
              <a:buFontTx/>
              <a:buNone/>
            </a:pPr>
            <a:r>
              <a:rPr lang="en-US" sz="2800" u="sng"/>
              <a:t>Key Concepts in the Definition</a:t>
            </a:r>
          </a:p>
          <a:p>
            <a:pPr marL="404813" indent="-404813">
              <a:buFontTx/>
              <a:buAutoNum type="arabicPeriod"/>
            </a:pPr>
            <a:r>
              <a:rPr lang="en-US" sz="2800"/>
              <a:t>Primary data</a:t>
            </a:r>
          </a:p>
          <a:p>
            <a:pPr marL="404813" indent="-404813">
              <a:buFontTx/>
              <a:buAutoNum type="arabicPeriod"/>
            </a:pPr>
            <a:r>
              <a:rPr lang="en-US" sz="2800"/>
              <a:t>Communication</a:t>
            </a:r>
          </a:p>
          <a:p>
            <a:pPr marL="404813" indent="-404813">
              <a:buFontTx/>
              <a:buAutoNum type="arabicPeriod"/>
            </a:pPr>
            <a:r>
              <a:rPr lang="en-US" sz="2800"/>
              <a:t>Sample</a:t>
            </a:r>
          </a:p>
          <a:p>
            <a:pPr marL="404813" indent="-404813">
              <a:buFontTx/>
              <a:buAutoNum type="arabicPeriod"/>
            </a:pPr>
            <a:r>
              <a:rPr lang="en-US" sz="2800"/>
              <a:t>Representative</a:t>
            </a:r>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Research</a:t>
            </a:r>
            <a:endParaRPr lang="en-US" dirty="0"/>
          </a:p>
        </p:txBody>
      </p:sp>
      <p:sp>
        <p:nvSpPr>
          <p:cNvPr id="3" name="Content Placeholder 2"/>
          <p:cNvSpPr>
            <a:spLocks noGrp="1"/>
          </p:cNvSpPr>
          <p:nvPr>
            <p:ph sz="quarter" idx="1"/>
          </p:nvPr>
        </p:nvSpPr>
        <p:spPr/>
        <p:txBody>
          <a:bodyPr>
            <a:normAutofit/>
          </a:bodyPr>
          <a:lstStyle/>
          <a:p>
            <a:r>
              <a:rPr lang="en-US" sz="2400" dirty="0" smtClean="0"/>
              <a:t>The survey is a group of research methods commonly used to determine the present status of a given phenomenon</a:t>
            </a:r>
          </a:p>
          <a:p>
            <a:r>
              <a:rPr lang="en-US" sz="2400" dirty="0" smtClean="0"/>
              <a:t>A survey is a systematic method of collecting primary data based on a sample</a:t>
            </a:r>
          </a:p>
          <a:p>
            <a:r>
              <a:rPr lang="en-US" sz="2400" dirty="0" smtClean="0"/>
              <a:t>Survey may be used for exploratory, descriptive and causal studies</a:t>
            </a:r>
          </a:p>
          <a:p>
            <a:r>
              <a:rPr lang="en-US" sz="2400" dirty="0" smtClean="0"/>
              <a:t>Unlike case study, the purpose of a survey</a:t>
            </a:r>
            <a:r>
              <a:rPr lang="en-US" sz="2400" dirty="0"/>
              <a:t> </a:t>
            </a:r>
            <a:r>
              <a:rPr lang="en-US" sz="2400" dirty="0" smtClean="0"/>
              <a:t>is not to consider a specific case in depth but to capture the main characteristics of the population at any instant</a:t>
            </a:r>
          </a:p>
          <a:p>
            <a:r>
              <a:rPr lang="en-US" sz="2400" b="1" dirty="0" smtClean="0"/>
              <a:t>For example: </a:t>
            </a:r>
            <a:r>
              <a:rPr lang="en-US" sz="2400" dirty="0" smtClean="0"/>
              <a:t>We want to explore the opinion of top executives on IT Manager</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22</a:t>
            </a:fld>
            <a:endParaRPr lang="en-US"/>
          </a:p>
        </p:txBody>
      </p:sp>
    </p:spTree>
    <p:extLst>
      <p:ext uri="{BB962C8B-B14F-4D97-AF65-F5344CB8AC3E}">
        <p14:creationId xmlns="" xmlns:p14="http://schemas.microsoft.com/office/powerpoint/2010/main" val="2070793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Types of Survey Methods</a:t>
            </a:r>
            <a:endParaRPr lang="en-US" dirty="0">
              <a:solidFill>
                <a:schemeClr val="tx2"/>
              </a:solidFill>
            </a:endParaRPr>
          </a:p>
        </p:txBody>
      </p:sp>
      <p:sp>
        <p:nvSpPr>
          <p:cNvPr id="3" name="Content Placeholder 2"/>
          <p:cNvSpPr>
            <a:spLocks noGrp="1"/>
          </p:cNvSpPr>
          <p:nvPr>
            <p:ph sz="quarter" idx="1"/>
          </p:nvPr>
        </p:nvSpPr>
        <p:spPr>
          <a:xfrm>
            <a:off x="612648" y="1600200"/>
            <a:ext cx="8150352" cy="4724400"/>
          </a:xfrm>
        </p:spPr>
        <p:txBody>
          <a:bodyPr>
            <a:normAutofit/>
          </a:bodyPr>
          <a:lstStyle/>
          <a:p>
            <a:pPr>
              <a:buFont typeface="Wingdings" pitchFamily="2" charset="2"/>
              <a:buChar char="q"/>
            </a:pPr>
            <a:r>
              <a:rPr lang="en-US" sz="2800" dirty="0" smtClean="0"/>
              <a:t>Questionnaires </a:t>
            </a:r>
          </a:p>
          <a:p>
            <a:pPr>
              <a:buFont typeface="Wingdings" pitchFamily="2" charset="2"/>
              <a:buChar char="q"/>
            </a:pPr>
            <a:r>
              <a:rPr lang="en-US" sz="2800" dirty="0" smtClean="0"/>
              <a:t>Face-to-face interviews </a:t>
            </a:r>
          </a:p>
          <a:p>
            <a:pPr marL="320040" lvl="1" indent="0">
              <a:buFont typeface="Wingdings" pitchFamily="2" charset="2"/>
              <a:buChar char="q"/>
            </a:pPr>
            <a:r>
              <a:rPr lang="en-US" sz="2500" dirty="0"/>
              <a:t> </a:t>
            </a:r>
            <a:r>
              <a:rPr lang="en-US" sz="2500" dirty="0" smtClean="0"/>
              <a:t>Expensive and time consuming</a:t>
            </a:r>
          </a:p>
          <a:p>
            <a:pPr marL="0" indent="0">
              <a:buFont typeface="Wingdings" pitchFamily="2" charset="2"/>
              <a:buChar char="q"/>
            </a:pPr>
            <a:r>
              <a:rPr lang="en-US" sz="2800" dirty="0" smtClean="0"/>
              <a:t>Telephone interviews</a:t>
            </a:r>
          </a:p>
          <a:p>
            <a:pPr>
              <a:buFont typeface="Wingdings" pitchFamily="2" charset="2"/>
              <a:buChar char="q"/>
            </a:pPr>
            <a:r>
              <a:rPr lang="en-US" sz="2800" dirty="0" smtClean="0"/>
              <a:t>Mail </a:t>
            </a:r>
          </a:p>
          <a:p>
            <a:pPr marL="320040" lvl="1" indent="0">
              <a:buFont typeface="Wingdings" pitchFamily="2" charset="2"/>
              <a:buChar char="q"/>
            </a:pPr>
            <a:r>
              <a:rPr lang="en-US" sz="2500" dirty="0" smtClean="0"/>
              <a:t>Return rate is usually low(20-30%)</a:t>
            </a:r>
          </a:p>
          <a:p>
            <a:pPr marL="320040" lvl="1" indent="0">
              <a:buFont typeface="Wingdings" pitchFamily="2" charset="2"/>
              <a:buChar char="q"/>
            </a:pPr>
            <a:endParaRPr lang="en-US" sz="2500" dirty="0" smtClean="0"/>
          </a:p>
          <a:p>
            <a:pPr marL="594360" lvl="2" indent="0">
              <a:buFont typeface="Wingdings" pitchFamily="2" charset="2"/>
              <a:buChar char="Ø"/>
            </a:pPr>
            <a:r>
              <a:rPr lang="en-US" sz="2200" dirty="0" smtClean="0"/>
              <a:t>Advantages/disadvantages of each?</a:t>
            </a:r>
            <a:endParaRPr lang="en-US" sz="2200"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23</a:t>
            </a:fld>
            <a:endParaRPr lang="en-US"/>
          </a:p>
        </p:txBody>
      </p:sp>
    </p:spTree>
    <p:extLst>
      <p:ext uri="{BB962C8B-B14F-4D97-AF65-F5344CB8AC3E}">
        <p14:creationId xmlns="" xmlns:p14="http://schemas.microsoft.com/office/powerpoint/2010/main" val="32229154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6"/>
          <p:cNvSpPr>
            <a:spLocks noGrp="1" noChangeArrowheads="1"/>
          </p:cNvSpPr>
          <p:nvPr>
            <p:ph type="title"/>
          </p:nvPr>
        </p:nvSpPr>
        <p:spPr/>
        <p:txBody>
          <a:bodyPr>
            <a:normAutofit fontScale="90000"/>
          </a:bodyPr>
          <a:lstStyle/>
          <a:p>
            <a:r>
              <a:rPr lang="en-US" b="1"/>
              <a:t>Advantages &amp; Disadvantages of Surveys</a:t>
            </a:r>
          </a:p>
        </p:txBody>
      </p:sp>
      <p:sp>
        <p:nvSpPr>
          <p:cNvPr id="31751" name="Rectangle 7"/>
          <p:cNvSpPr>
            <a:spLocks noGrp="1" noChangeArrowheads="1"/>
          </p:cNvSpPr>
          <p:nvPr>
            <p:ph sz="quarter" idx="1"/>
          </p:nvPr>
        </p:nvSpPr>
        <p:spPr>
          <a:xfrm>
            <a:off x="612648" y="1600200"/>
            <a:ext cx="8226552" cy="4800600"/>
          </a:xfrm>
        </p:spPr>
        <p:txBody>
          <a:bodyPr>
            <a:normAutofit fontScale="92500" lnSpcReduction="10000"/>
          </a:bodyPr>
          <a:lstStyle/>
          <a:p>
            <a:pPr>
              <a:buFontTx/>
              <a:buNone/>
            </a:pPr>
            <a:r>
              <a:rPr lang="en-US" u="sng" dirty="0"/>
              <a:t>Advantages</a:t>
            </a:r>
            <a:r>
              <a:rPr lang="en-US" dirty="0"/>
              <a:t>: </a:t>
            </a:r>
          </a:p>
          <a:p>
            <a:pPr>
              <a:buFontTx/>
              <a:buNone/>
            </a:pPr>
            <a:r>
              <a:rPr lang="en-US" sz="2600" b="1" i="1" dirty="0"/>
              <a:t>Speed</a:t>
            </a:r>
            <a:r>
              <a:rPr lang="en-US" sz="2600" dirty="0"/>
              <a:t> </a:t>
            </a:r>
            <a:r>
              <a:rPr lang="en-US" sz="2800" dirty="0"/>
              <a:t>– </a:t>
            </a:r>
            <a:r>
              <a:rPr lang="en-US" sz="2400" dirty="0" smtClean="0"/>
              <a:t>Faster? </a:t>
            </a:r>
            <a:endParaRPr lang="en-US" sz="2400" dirty="0"/>
          </a:p>
          <a:p>
            <a:pPr>
              <a:buFontTx/>
              <a:buNone/>
            </a:pPr>
            <a:r>
              <a:rPr lang="en-US" sz="2600" b="1" i="1" dirty="0"/>
              <a:t>Cost</a:t>
            </a:r>
            <a:r>
              <a:rPr lang="en-US" sz="2600" dirty="0"/>
              <a:t> </a:t>
            </a:r>
            <a:r>
              <a:rPr lang="en-US" sz="2800" dirty="0"/>
              <a:t>- </a:t>
            </a:r>
            <a:r>
              <a:rPr lang="en-US" sz="2400" dirty="0"/>
              <a:t>Relatively </a:t>
            </a:r>
            <a:r>
              <a:rPr lang="en-US" sz="2400" dirty="0" smtClean="0"/>
              <a:t>inexpensive?</a:t>
            </a:r>
            <a:endParaRPr lang="en-US" sz="2400" dirty="0"/>
          </a:p>
          <a:p>
            <a:pPr>
              <a:buFontTx/>
              <a:buNone/>
            </a:pPr>
            <a:r>
              <a:rPr lang="en-US" sz="2600" b="1" i="1" dirty="0"/>
              <a:t>Accuracy</a:t>
            </a:r>
            <a:r>
              <a:rPr lang="en-US" sz="2800" dirty="0"/>
              <a:t> – </a:t>
            </a:r>
            <a:r>
              <a:rPr lang="en-US" sz="2400" dirty="0"/>
              <a:t>Survey data can be very accurate if sampling is properly done</a:t>
            </a:r>
          </a:p>
          <a:p>
            <a:pPr>
              <a:buFontTx/>
              <a:buNone/>
            </a:pPr>
            <a:r>
              <a:rPr lang="en-US" sz="2600" b="1" i="1" dirty="0"/>
              <a:t>Efficiency</a:t>
            </a:r>
            <a:r>
              <a:rPr lang="en-US" sz="2800" dirty="0"/>
              <a:t> – </a:t>
            </a:r>
            <a:r>
              <a:rPr lang="en-US" sz="2400" dirty="0"/>
              <a:t>Measured as a ration of accuracy to cost, surveys are generally very efficient data collection methods </a:t>
            </a:r>
          </a:p>
          <a:p>
            <a:pPr>
              <a:buFontTx/>
              <a:buNone/>
            </a:pPr>
            <a:r>
              <a:rPr lang="en-US" u="sng" dirty="0"/>
              <a:t>Disadvantages</a:t>
            </a:r>
            <a:r>
              <a:rPr lang="en-US" dirty="0"/>
              <a:t>: </a:t>
            </a:r>
          </a:p>
          <a:p>
            <a:pPr>
              <a:buFontTx/>
              <a:buNone/>
            </a:pPr>
            <a:r>
              <a:rPr lang="en-US" sz="2600" b="1" i="1" dirty="0"/>
              <a:t>Survey error</a:t>
            </a:r>
            <a:r>
              <a:rPr lang="en-US" sz="2600" dirty="0"/>
              <a:t> </a:t>
            </a:r>
            <a:r>
              <a:rPr lang="en-US" dirty="0"/>
              <a:t>– </a:t>
            </a:r>
            <a:r>
              <a:rPr lang="en-US" sz="2400" dirty="0"/>
              <a:t>Potentially large sources of error in surveys</a:t>
            </a:r>
          </a:p>
          <a:p>
            <a:pPr>
              <a:buFontTx/>
              <a:buNone/>
            </a:pPr>
            <a:r>
              <a:rPr lang="en-US" sz="2600" b="1" i="1" dirty="0"/>
              <a:t>Communication Problems</a:t>
            </a:r>
            <a:r>
              <a:rPr lang="en-US" sz="2600" dirty="0"/>
              <a:t> </a:t>
            </a:r>
            <a:r>
              <a:rPr lang="en-US" sz="2400" dirty="0"/>
              <a:t>- Each of the different </a:t>
            </a:r>
            <a:r>
              <a:rPr lang="en-US" sz="2400" dirty="0" smtClean="0"/>
              <a:t>survey </a:t>
            </a:r>
            <a:r>
              <a:rPr lang="en-US" sz="2400" dirty="0"/>
              <a:t>methods has its own </a:t>
            </a:r>
            <a:r>
              <a:rPr lang="en-US" sz="2400" dirty="0" smtClean="0"/>
              <a:t>unique communication </a:t>
            </a:r>
            <a:r>
              <a:rPr lang="en-US" sz="2400" dirty="0"/>
              <a:t>problems.</a:t>
            </a:r>
            <a:endParaRPr lang="en-US" sz="2400" u="sng" dirty="0"/>
          </a:p>
          <a:p>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Selecting the Survey Method</a:t>
            </a:r>
            <a:endParaRPr lang="en-GB"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25</a:t>
            </a:fld>
            <a:endParaRPr lang="en-US"/>
          </a:p>
        </p:txBody>
      </p:sp>
      <p:sp>
        <p:nvSpPr>
          <p:cNvPr id="5" name="Content Placeholder 4"/>
          <p:cNvSpPr>
            <a:spLocks noGrp="1"/>
          </p:cNvSpPr>
          <p:nvPr>
            <p:ph sz="quarter" idx="1"/>
          </p:nvPr>
        </p:nvSpPr>
        <p:spPr/>
        <p:txBody>
          <a:bodyPr>
            <a:normAutofit fontScale="70000" lnSpcReduction="20000"/>
          </a:bodyPr>
          <a:lstStyle/>
          <a:p>
            <a:r>
              <a:rPr lang="en-GB" b="1" dirty="0" smtClean="0"/>
              <a:t>Nature of research problem</a:t>
            </a:r>
          </a:p>
          <a:p>
            <a:pPr lvl="1"/>
            <a:r>
              <a:rPr lang="en-GB" dirty="0" smtClean="0"/>
              <a:t>Mainly dependent on data needed to understand or solve the problem under investigation</a:t>
            </a:r>
          </a:p>
          <a:p>
            <a:r>
              <a:rPr lang="en-GB" b="1" dirty="0" smtClean="0"/>
              <a:t>Population issue</a:t>
            </a:r>
          </a:p>
          <a:p>
            <a:pPr lvl="1"/>
            <a:r>
              <a:rPr lang="en-GB" dirty="0" smtClean="0"/>
              <a:t>Can the population be enumerated/easily identified?</a:t>
            </a:r>
          </a:p>
          <a:p>
            <a:pPr lvl="1"/>
            <a:r>
              <a:rPr lang="en-GB" dirty="0" smtClean="0"/>
              <a:t>Is the population literate?</a:t>
            </a:r>
          </a:p>
          <a:p>
            <a:pPr lvl="1"/>
            <a:r>
              <a:rPr lang="en-GB" dirty="0" smtClean="0"/>
              <a:t>Are there language issues?</a:t>
            </a:r>
          </a:p>
          <a:p>
            <a:pPr lvl="1"/>
            <a:r>
              <a:rPr lang="en-GB" dirty="0" smtClean="0"/>
              <a:t>Will the population cooperate?</a:t>
            </a:r>
          </a:p>
          <a:p>
            <a:pPr lvl="1"/>
            <a:r>
              <a:rPr lang="en-GB" dirty="0" smtClean="0"/>
              <a:t>What are the geographic restrictions</a:t>
            </a:r>
          </a:p>
          <a:p>
            <a:r>
              <a:rPr lang="en-GB" dirty="0" smtClean="0"/>
              <a:t>S</a:t>
            </a:r>
            <a:r>
              <a:rPr lang="en-GB" b="1" dirty="0" smtClean="0"/>
              <a:t>ampling issues</a:t>
            </a:r>
          </a:p>
          <a:p>
            <a:pPr lvl="1"/>
            <a:r>
              <a:rPr lang="en-GB" dirty="0" smtClean="0"/>
              <a:t>What data is available?</a:t>
            </a:r>
          </a:p>
          <a:p>
            <a:pPr lvl="1"/>
            <a:r>
              <a:rPr lang="en-GB" dirty="0" smtClean="0"/>
              <a:t>Can respondents be found?</a:t>
            </a:r>
          </a:p>
          <a:p>
            <a:pPr lvl="1"/>
            <a:r>
              <a:rPr lang="en-GB" dirty="0" smtClean="0"/>
              <a:t>Who is the respondent?</a:t>
            </a:r>
          </a:p>
          <a:p>
            <a:pPr lvl="1"/>
            <a:r>
              <a:rPr lang="en-GB" dirty="0" smtClean="0"/>
              <a:t>Can all members of population be sampled?</a:t>
            </a:r>
          </a:p>
          <a:p>
            <a:pPr lvl="1"/>
            <a:r>
              <a:rPr lang="en-GB" dirty="0" smtClean="0"/>
              <a:t>Are response rates likely to be a problem?</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Selecting the Survey Method</a:t>
            </a:r>
            <a:endParaRPr lang="en-GB"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26</a:t>
            </a:fld>
            <a:endParaRPr lang="en-US"/>
          </a:p>
        </p:txBody>
      </p:sp>
      <p:sp>
        <p:nvSpPr>
          <p:cNvPr id="5" name="Content Placeholder 4"/>
          <p:cNvSpPr>
            <a:spLocks noGrp="1"/>
          </p:cNvSpPr>
          <p:nvPr>
            <p:ph sz="quarter" idx="1"/>
          </p:nvPr>
        </p:nvSpPr>
        <p:spPr/>
        <p:txBody>
          <a:bodyPr>
            <a:normAutofit lnSpcReduction="10000"/>
          </a:bodyPr>
          <a:lstStyle/>
          <a:p>
            <a:r>
              <a:rPr lang="en-GB" b="1" dirty="0" smtClean="0"/>
              <a:t>Questioning issues</a:t>
            </a:r>
          </a:p>
          <a:p>
            <a:pPr lvl="1"/>
            <a:r>
              <a:rPr lang="en-GB" dirty="0" smtClean="0"/>
              <a:t>What types of questions can be asked?</a:t>
            </a:r>
          </a:p>
          <a:p>
            <a:pPr lvl="1"/>
            <a:r>
              <a:rPr lang="en-GB" dirty="0" smtClean="0"/>
              <a:t>How complex will the questions be?</a:t>
            </a:r>
          </a:p>
          <a:p>
            <a:pPr lvl="1"/>
            <a:r>
              <a:rPr lang="en-GB" dirty="0" smtClean="0"/>
              <a:t>Will screening questions be needed?</a:t>
            </a:r>
          </a:p>
          <a:p>
            <a:pPr lvl="1"/>
            <a:r>
              <a:rPr lang="en-GB" dirty="0" smtClean="0"/>
              <a:t>Can question sequence be controlled?</a:t>
            </a:r>
          </a:p>
          <a:p>
            <a:pPr lvl="1"/>
            <a:r>
              <a:rPr lang="en-GB" dirty="0" smtClean="0"/>
              <a:t>Will long response scales be used?</a:t>
            </a:r>
          </a:p>
          <a:p>
            <a:r>
              <a:rPr lang="en-GB" b="1" dirty="0" smtClean="0"/>
              <a:t>Content and Bias issues</a:t>
            </a:r>
          </a:p>
          <a:p>
            <a:pPr lvl="1"/>
            <a:r>
              <a:rPr lang="en-GB" dirty="0" smtClean="0"/>
              <a:t>What are your constructs /Main themes under exploration?</a:t>
            </a:r>
          </a:p>
          <a:p>
            <a:pPr lvl="1"/>
            <a:r>
              <a:rPr lang="en-GB" dirty="0" smtClean="0"/>
              <a:t>Could there be an element of bias?</a:t>
            </a:r>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4000" dirty="0" smtClean="0">
                <a:latin typeface="+mn-lt"/>
              </a:rPr>
              <a:t>General problem of measurement </a:t>
            </a:r>
            <a:r>
              <a:rPr lang="en-GB" sz="3200" b="1" dirty="0" smtClean="0"/>
              <a:t/>
            </a:r>
            <a:br>
              <a:rPr lang="en-GB" sz="3200" b="1" dirty="0" smtClean="0"/>
            </a:br>
            <a:r>
              <a:rPr lang="en-GB" sz="2400" i="1" dirty="0" smtClean="0"/>
              <a:t>Reliability &amp; Validity</a:t>
            </a:r>
            <a:endParaRPr lang="en-GB" sz="3200"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27</a:t>
            </a:fld>
            <a:endParaRPr lang="en-US"/>
          </a:p>
        </p:txBody>
      </p:sp>
      <p:sp>
        <p:nvSpPr>
          <p:cNvPr id="5" name="Content Placeholder 4"/>
          <p:cNvSpPr>
            <a:spLocks noGrp="1"/>
          </p:cNvSpPr>
          <p:nvPr>
            <p:ph sz="quarter" idx="1"/>
          </p:nvPr>
        </p:nvSpPr>
        <p:spPr/>
        <p:txBody>
          <a:bodyPr>
            <a:normAutofit/>
          </a:bodyPr>
          <a:lstStyle/>
          <a:p>
            <a:r>
              <a:rPr lang="en-GB" i="1" dirty="0" smtClean="0"/>
              <a:t>Reliability</a:t>
            </a:r>
          </a:p>
          <a:p>
            <a:pPr lvl="1"/>
            <a:r>
              <a:rPr lang="en-GB" dirty="0" smtClean="0"/>
              <a:t>Refers to the </a:t>
            </a:r>
            <a:r>
              <a:rPr lang="en-GB" i="1" dirty="0" err="1" smtClean="0"/>
              <a:t>replicability</a:t>
            </a:r>
            <a:r>
              <a:rPr lang="en-GB" i="1" dirty="0" smtClean="0"/>
              <a:t> of the measurement procedure </a:t>
            </a:r>
            <a:r>
              <a:rPr lang="en-GB" dirty="0" smtClean="0"/>
              <a:t>to yield consistent results</a:t>
            </a:r>
          </a:p>
          <a:p>
            <a:r>
              <a:rPr lang="en-GB" i="1" dirty="0" smtClean="0"/>
              <a:t>Validity</a:t>
            </a:r>
          </a:p>
          <a:p>
            <a:pPr lvl="1"/>
            <a:r>
              <a:rPr lang="en-GB" dirty="0" smtClean="0"/>
              <a:t>Refers to the extent to which the measurement procedure actually measures the concept that it is intended to measure</a:t>
            </a: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Questions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28</a:t>
            </a:fld>
            <a:endParaRPr lang="en-US"/>
          </a:p>
        </p:txBody>
      </p:sp>
      <p:sp>
        <p:nvSpPr>
          <p:cNvPr id="3" name="Content Placeholder 2"/>
          <p:cNvSpPr>
            <a:spLocks noGrp="1"/>
          </p:cNvSpPr>
          <p:nvPr>
            <p:ph sz="quarter" idx="1"/>
          </p:nvPr>
        </p:nvSpPr>
        <p:spPr/>
        <p:txBody>
          <a:bodyPr>
            <a:normAutofit/>
          </a:bodyPr>
          <a:lstStyle/>
          <a:p>
            <a:pPr>
              <a:buFont typeface="Wingdings" pitchFamily="2" charset="2"/>
              <a:buChar char="q"/>
            </a:pPr>
            <a:r>
              <a:rPr lang="en-US" sz="2800" dirty="0" smtClean="0"/>
              <a:t>Open-ended</a:t>
            </a:r>
          </a:p>
          <a:p>
            <a:pPr marL="320040" lvl="1" indent="0">
              <a:buFont typeface="Wingdings" pitchFamily="2" charset="2"/>
              <a:buChar char="q"/>
            </a:pPr>
            <a:r>
              <a:rPr lang="en-US" sz="2500" dirty="0" smtClean="0"/>
              <a:t>E.g., Can you tell me about your typical experience with dating?</a:t>
            </a:r>
          </a:p>
          <a:p>
            <a:pPr>
              <a:buFont typeface="Wingdings" pitchFamily="2" charset="2"/>
              <a:buChar char="q"/>
            </a:pPr>
            <a:r>
              <a:rPr lang="en-US" sz="2800" dirty="0" smtClean="0"/>
              <a:t>Close-ended</a:t>
            </a:r>
          </a:p>
          <a:p>
            <a:pPr marL="320040" lvl="1" indent="0">
              <a:buFont typeface="Wingdings" pitchFamily="2" charset="2"/>
              <a:buChar char="q"/>
            </a:pPr>
            <a:r>
              <a:rPr lang="en-US" sz="2500" dirty="0" smtClean="0"/>
              <a:t>E.g., How do you typically meet someone to date?</a:t>
            </a:r>
          </a:p>
          <a:p>
            <a:pPr marL="594360" lvl="2" indent="0">
              <a:buFont typeface="Wingdings" pitchFamily="2" charset="2"/>
              <a:buChar char="q"/>
            </a:pPr>
            <a:r>
              <a:rPr lang="en-US" sz="2200" dirty="0"/>
              <a:t> </a:t>
            </a:r>
            <a:r>
              <a:rPr lang="en-US" sz="2200" dirty="0" smtClean="0"/>
              <a:t>Introduced by someone</a:t>
            </a:r>
          </a:p>
          <a:p>
            <a:pPr marL="594360" lvl="2" indent="0">
              <a:buFont typeface="Wingdings" pitchFamily="2" charset="2"/>
              <a:buChar char="q"/>
            </a:pPr>
            <a:r>
              <a:rPr lang="en-US" sz="2200" dirty="0"/>
              <a:t> </a:t>
            </a:r>
            <a:r>
              <a:rPr lang="en-US" sz="2200" dirty="0" smtClean="0"/>
              <a:t>Social event</a:t>
            </a:r>
          </a:p>
          <a:p>
            <a:pPr marL="594360" lvl="2" indent="0">
              <a:buFont typeface="Wingdings" pitchFamily="2" charset="2"/>
              <a:buChar char="q"/>
            </a:pPr>
            <a:r>
              <a:rPr lang="en-US" sz="2200" dirty="0"/>
              <a:t> </a:t>
            </a:r>
            <a:r>
              <a:rPr lang="en-US" sz="2200" dirty="0" smtClean="0"/>
              <a:t>In university class or place of work</a:t>
            </a:r>
          </a:p>
          <a:p>
            <a:pPr marL="594360" lvl="2" indent="0">
              <a:buFont typeface="Wingdings" pitchFamily="2" charset="2"/>
              <a:buChar char="q"/>
            </a:pPr>
            <a:r>
              <a:rPr lang="en-US" sz="2200" dirty="0"/>
              <a:t> </a:t>
            </a:r>
            <a:r>
              <a:rPr lang="en-US" sz="2200" dirty="0" smtClean="0"/>
              <a:t>At a bar </a:t>
            </a:r>
          </a:p>
          <a:p>
            <a:pPr marL="594360" lvl="2" indent="0">
              <a:buFont typeface="Wingdings" pitchFamily="2" charset="2"/>
              <a:buChar char="q"/>
            </a:pPr>
            <a:r>
              <a:rPr lang="en-US" sz="2200" dirty="0"/>
              <a:t> </a:t>
            </a:r>
            <a:r>
              <a:rPr lang="en-US" sz="2200" dirty="0" smtClean="0"/>
              <a:t>Through sports or other athletic events</a:t>
            </a:r>
          </a:p>
        </p:txBody>
      </p:sp>
    </p:spTree>
    <p:extLst>
      <p:ext uri="{BB962C8B-B14F-4D97-AF65-F5344CB8AC3E}">
        <p14:creationId xmlns="" xmlns:p14="http://schemas.microsoft.com/office/powerpoint/2010/main" val="2590110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Closed-ended Questions</a:t>
            </a:r>
            <a:endParaRPr lang="en-GB"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29</a:t>
            </a:fld>
            <a:endParaRPr lang="en-US"/>
          </a:p>
        </p:txBody>
      </p:sp>
      <p:sp>
        <p:nvSpPr>
          <p:cNvPr id="5" name="Content Placeholder 4"/>
          <p:cNvSpPr>
            <a:spLocks noGrp="1"/>
          </p:cNvSpPr>
          <p:nvPr>
            <p:ph sz="quarter" idx="1"/>
          </p:nvPr>
        </p:nvSpPr>
        <p:spPr/>
        <p:txBody>
          <a:bodyPr>
            <a:normAutofit fontScale="92500" lnSpcReduction="10000"/>
          </a:bodyPr>
          <a:lstStyle/>
          <a:p>
            <a:r>
              <a:rPr lang="en-GB" b="1" i="1" dirty="0" smtClean="0"/>
              <a:t>Advantages</a:t>
            </a:r>
          </a:p>
          <a:p>
            <a:pPr lvl="1"/>
            <a:r>
              <a:rPr lang="en-GB" dirty="0" smtClean="0"/>
              <a:t>Quick &amp; easy for respondents</a:t>
            </a:r>
          </a:p>
          <a:p>
            <a:pPr lvl="1"/>
            <a:r>
              <a:rPr lang="en-GB" dirty="0" smtClean="0"/>
              <a:t>Response choices can clarify alternatives</a:t>
            </a:r>
          </a:p>
          <a:p>
            <a:pPr lvl="1"/>
            <a:r>
              <a:rPr lang="en-GB" dirty="0" smtClean="0"/>
              <a:t>Fewer irrelevant answers</a:t>
            </a:r>
          </a:p>
          <a:p>
            <a:pPr lvl="1"/>
            <a:r>
              <a:rPr lang="en-GB" dirty="0" smtClean="0"/>
              <a:t>Easy to code and analyse</a:t>
            </a:r>
          </a:p>
          <a:p>
            <a:r>
              <a:rPr lang="en-GB" b="1" i="1" dirty="0" smtClean="0"/>
              <a:t>Disadvantages</a:t>
            </a:r>
          </a:p>
          <a:p>
            <a:pPr lvl="1"/>
            <a:r>
              <a:rPr lang="en-GB" dirty="0" smtClean="0"/>
              <a:t>Responses suggest ideas (e.g., No opinion/knowledge still give opinion)</a:t>
            </a:r>
          </a:p>
          <a:p>
            <a:pPr lvl="1"/>
            <a:r>
              <a:rPr lang="en-GB" dirty="0" smtClean="0"/>
              <a:t>Frustrates respondents if categories are not exhaustive</a:t>
            </a:r>
          </a:p>
          <a:p>
            <a:pPr lvl="1"/>
            <a:r>
              <a:rPr lang="en-GB" dirty="0" smtClean="0"/>
              <a:t>Misinterpretation goes unnoticed</a:t>
            </a:r>
          </a:p>
          <a:p>
            <a:pPr lvl="1"/>
            <a:r>
              <a:rPr lang="en-GB" dirty="0" smtClean="0"/>
              <a:t>Complex issues forced into simple categories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research?</a:t>
            </a:r>
            <a:endParaRPr lang="en-US" dirty="0"/>
          </a:p>
        </p:txBody>
      </p:sp>
      <p:sp>
        <p:nvSpPr>
          <p:cNvPr id="3" name="Content Placeholder 2"/>
          <p:cNvSpPr>
            <a:spLocks noGrp="1"/>
          </p:cNvSpPr>
          <p:nvPr>
            <p:ph sz="quarter" idx="1"/>
          </p:nvPr>
        </p:nvSpPr>
        <p:spPr/>
        <p:txBody>
          <a:bodyPr>
            <a:normAutofit/>
          </a:bodyPr>
          <a:lstStyle/>
          <a:p>
            <a:r>
              <a:rPr lang="en-US" b="1" dirty="0" smtClean="0"/>
              <a:t>Research</a:t>
            </a:r>
            <a:r>
              <a:rPr lang="en-US" dirty="0" smtClean="0"/>
              <a:t>: </a:t>
            </a:r>
            <a:r>
              <a:rPr lang="en-US" sz="2800" dirty="0" smtClean="0"/>
              <a:t>a </a:t>
            </a:r>
            <a:r>
              <a:rPr lang="en-US" sz="2800" b="1" i="1" dirty="0" smtClean="0"/>
              <a:t>systematic</a:t>
            </a:r>
            <a:r>
              <a:rPr lang="en-US" sz="2800" dirty="0" smtClean="0"/>
              <a:t> effort to investigate a </a:t>
            </a:r>
            <a:r>
              <a:rPr lang="en-US" sz="2800" b="1" i="1" dirty="0" smtClean="0"/>
              <a:t>problem</a:t>
            </a:r>
            <a:r>
              <a:rPr lang="en-US" sz="2800" dirty="0" smtClean="0"/>
              <a:t> and find its </a:t>
            </a:r>
            <a:r>
              <a:rPr lang="en-US" sz="2800" b="1" i="1" dirty="0" smtClean="0"/>
              <a:t>solution</a:t>
            </a:r>
          </a:p>
          <a:p>
            <a:r>
              <a:rPr lang="en-US" sz="2800" dirty="0" smtClean="0"/>
              <a:t>Why does it have to be systematic?</a:t>
            </a:r>
          </a:p>
          <a:p>
            <a:pPr lvl="1"/>
            <a:r>
              <a:rPr lang="en-US" sz="2500" dirty="0" smtClean="0"/>
              <a:t>Best practices: harness shared knowledge</a:t>
            </a:r>
          </a:p>
          <a:p>
            <a:pPr lvl="1"/>
            <a:r>
              <a:rPr lang="en-US" sz="2800" dirty="0" smtClean="0"/>
              <a:t>Verifiable: contribute shared knowledge</a:t>
            </a:r>
          </a:p>
          <a:p>
            <a:r>
              <a:rPr lang="en-US" sz="2800" dirty="0" smtClean="0"/>
              <a:t>What is the output?</a:t>
            </a:r>
          </a:p>
          <a:p>
            <a:r>
              <a:rPr lang="en-US" sz="2800" b="1" dirty="0" smtClean="0"/>
              <a:t>Q</a:t>
            </a:r>
            <a:r>
              <a:rPr lang="en-US" sz="2800" dirty="0" smtClean="0"/>
              <a:t>: Is system development per se a form of research?</a:t>
            </a:r>
          </a:p>
          <a:p>
            <a:pPr>
              <a:buFont typeface="Wingdings" panose="05000000000000000000" pitchFamily="2" charset="2"/>
              <a:buChar char="§"/>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3</a:t>
            </a:fld>
            <a:endParaRPr lang="en-US"/>
          </a:p>
        </p:txBody>
      </p:sp>
    </p:spTree>
    <p:extLst>
      <p:ext uri="{BB962C8B-B14F-4D97-AF65-F5344CB8AC3E}">
        <p14:creationId xmlns="" xmlns:p14="http://schemas.microsoft.com/office/powerpoint/2010/main" val="23121385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Open-ended Questions</a:t>
            </a:r>
            <a:endParaRPr lang="en-GB"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30</a:t>
            </a:fld>
            <a:endParaRPr lang="en-US"/>
          </a:p>
        </p:txBody>
      </p:sp>
      <p:sp>
        <p:nvSpPr>
          <p:cNvPr id="5" name="Content Placeholder 4"/>
          <p:cNvSpPr>
            <a:spLocks noGrp="1"/>
          </p:cNvSpPr>
          <p:nvPr>
            <p:ph sz="quarter" idx="1"/>
          </p:nvPr>
        </p:nvSpPr>
        <p:spPr/>
        <p:txBody>
          <a:bodyPr>
            <a:normAutofit/>
          </a:bodyPr>
          <a:lstStyle/>
          <a:p>
            <a:r>
              <a:rPr lang="en-GB" b="1" i="1" dirty="0" smtClean="0"/>
              <a:t>Advantages</a:t>
            </a:r>
          </a:p>
          <a:p>
            <a:pPr lvl="1"/>
            <a:r>
              <a:rPr lang="en-GB" dirty="0" smtClean="0"/>
              <a:t>Permits detail, clarification</a:t>
            </a:r>
          </a:p>
          <a:p>
            <a:pPr lvl="1"/>
            <a:r>
              <a:rPr lang="en-GB" dirty="0" smtClean="0"/>
              <a:t>Unanticipated answers</a:t>
            </a:r>
          </a:p>
          <a:p>
            <a:pPr lvl="1"/>
            <a:r>
              <a:rPr lang="en-GB" dirty="0" smtClean="0"/>
              <a:t>Reveals the logic behind a respondent’s response</a:t>
            </a:r>
          </a:p>
          <a:p>
            <a:r>
              <a:rPr lang="en-GB" b="1" i="1" dirty="0" smtClean="0"/>
              <a:t>Disadvantages</a:t>
            </a:r>
          </a:p>
          <a:p>
            <a:pPr lvl="1"/>
            <a:r>
              <a:rPr lang="en-GB" dirty="0" smtClean="0"/>
              <a:t>Generalization or comparison difficult</a:t>
            </a:r>
          </a:p>
          <a:p>
            <a:pPr lvl="1"/>
            <a:r>
              <a:rPr lang="en-GB" dirty="0" smtClean="0"/>
              <a:t>Coding and statistical analysis difficult</a:t>
            </a:r>
          </a:p>
          <a:p>
            <a:pPr lvl="1"/>
            <a:r>
              <a:rPr lang="en-GB" dirty="0" smtClean="0"/>
              <a:t>Irrelevant answers possible</a:t>
            </a:r>
          </a:p>
          <a:p>
            <a:pPr lvl="1"/>
            <a:r>
              <a:rPr lang="en-GB" dirty="0" smtClean="0"/>
              <a:t>Bias towards educated</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blackWhite">
          <a:xfrm>
            <a:off x="685800" y="334962"/>
            <a:ext cx="7723188" cy="579438"/>
          </a:xfrm>
          <a:noFill/>
          <a:ln/>
        </p:spPr>
        <p:txBody>
          <a:bodyPr anchor="t">
            <a:spAutoFit/>
          </a:bodyPr>
          <a:lstStyle/>
          <a:p>
            <a:pPr marL="1146175" indent="-1146175"/>
            <a:r>
              <a:rPr lang="en-US" sz="3200" b="1" dirty="0">
                <a:solidFill>
                  <a:schemeClr val="tx1"/>
                </a:solidFill>
              </a:rPr>
              <a:t>Categories of Survey Errors</a:t>
            </a:r>
          </a:p>
        </p:txBody>
      </p:sp>
      <p:pic>
        <p:nvPicPr>
          <p:cNvPr id="50180" name="Picture 4"/>
          <p:cNvPicPr>
            <a:picLocks noChangeAspect="1" noChangeArrowheads="1"/>
          </p:cNvPicPr>
          <p:nvPr/>
        </p:nvPicPr>
        <p:blipFill>
          <a:blip r:embed="rId3" cstate="print"/>
          <a:srcRect/>
          <a:stretch>
            <a:fillRect/>
          </a:stretch>
        </p:blipFill>
        <p:spPr bwMode="auto">
          <a:xfrm>
            <a:off x="381000" y="1143000"/>
            <a:ext cx="8382000" cy="5408613"/>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31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wipe(left)">
                                      <p:cBhvr>
                                        <p:cTn id="7" dur="10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3200" b="1"/>
              <a:t>Categories of Survey Error</a:t>
            </a:r>
          </a:p>
        </p:txBody>
      </p:sp>
      <p:sp>
        <p:nvSpPr>
          <p:cNvPr id="45059" name="Rectangle 3"/>
          <p:cNvSpPr>
            <a:spLocks noGrp="1" noChangeArrowheads="1"/>
          </p:cNvSpPr>
          <p:nvPr>
            <p:ph sz="quarter" idx="1"/>
          </p:nvPr>
        </p:nvSpPr>
        <p:spPr>
          <a:xfrm>
            <a:off x="612648" y="1600200"/>
            <a:ext cx="8226552" cy="4800600"/>
          </a:xfrm>
        </p:spPr>
        <p:txBody>
          <a:bodyPr>
            <a:normAutofit/>
          </a:bodyPr>
          <a:lstStyle/>
          <a:p>
            <a:pPr marL="609600" indent="-609600">
              <a:lnSpc>
                <a:spcPct val="90000"/>
              </a:lnSpc>
              <a:buFontTx/>
              <a:buAutoNum type="arabicPeriod"/>
            </a:pPr>
            <a:r>
              <a:rPr lang="en-US" sz="2600" b="1" u="sng" dirty="0"/>
              <a:t>Random Sampling Error</a:t>
            </a:r>
            <a:r>
              <a:rPr lang="en-US" sz="2600" dirty="0"/>
              <a:t> – Statistical fluctuation due to chance variations in elements selected for the sample.</a:t>
            </a:r>
          </a:p>
          <a:p>
            <a:pPr marL="609600" indent="-609600">
              <a:lnSpc>
                <a:spcPct val="90000"/>
              </a:lnSpc>
              <a:buFontTx/>
              <a:buAutoNum type="arabicPeriod"/>
            </a:pPr>
            <a:r>
              <a:rPr lang="en-US" sz="2600" b="1" u="sng" dirty="0"/>
              <a:t>Systematic (Non-Sampling) Error</a:t>
            </a:r>
            <a:r>
              <a:rPr lang="en-US" sz="2600" dirty="0"/>
              <a:t> – Error resulting from: </a:t>
            </a:r>
          </a:p>
          <a:p>
            <a:pPr marL="990600" lvl="1" indent="-533400">
              <a:lnSpc>
                <a:spcPct val="90000"/>
              </a:lnSpc>
            </a:pPr>
            <a:r>
              <a:rPr lang="en-US" sz="2400" dirty="0"/>
              <a:t>imperfections in the research design that leads to respondent error, or</a:t>
            </a:r>
          </a:p>
          <a:p>
            <a:pPr marL="990600" lvl="1" indent="-533400">
              <a:lnSpc>
                <a:spcPct val="90000"/>
              </a:lnSpc>
            </a:pPr>
            <a:r>
              <a:rPr lang="en-US" sz="2400" dirty="0"/>
              <a:t>mistakes in executing the research. </a:t>
            </a:r>
          </a:p>
          <a:p>
            <a:pPr marL="609600" indent="-609600">
              <a:lnSpc>
                <a:spcPct val="90000"/>
              </a:lnSpc>
            </a:pPr>
            <a:r>
              <a:rPr lang="en-US" sz="2600" dirty="0"/>
              <a:t>Often leads to </a:t>
            </a:r>
            <a:r>
              <a:rPr lang="en-US" sz="2600" i="1" u="sng" dirty="0"/>
              <a:t>sample bias</a:t>
            </a:r>
            <a:r>
              <a:rPr lang="en-US" sz="2600" dirty="0"/>
              <a:t> – the tendency of sample results to deviate in one particular direction</a:t>
            </a:r>
          </a:p>
          <a:p>
            <a:pPr marL="1203960" lvl="2" indent="-609600">
              <a:lnSpc>
                <a:spcPct val="90000"/>
              </a:lnSpc>
              <a:buFont typeface="Wingdings" pitchFamily="2" charset="2"/>
              <a:buChar char="Ø"/>
            </a:pPr>
            <a:r>
              <a:rPr lang="en-US" sz="2000" b="1" u="sng" dirty="0"/>
              <a:t>Respondent Error</a:t>
            </a:r>
            <a:r>
              <a:rPr lang="en-US" sz="2000" dirty="0"/>
              <a:t> – Sample biases that result from the respondent action (response bias) or inaction (non-response bias)</a:t>
            </a:r>
          </a:p>
          <a:p>
            <a:pPr marL="1203960" lvl="2" indent="-609600">
              <a:lnSpc>
                <a:spcPct val="90000"/>
              </a:lnSpc>
              <a:buFont typeface="Wingdings" pitchFamily="2" charset="2"/>
              <a:buChar char="Ø"/>
            </a:pPr>
            <a:r>
              <a:rPr lang="en-US" sz="2000" b="1" u="sng" dirty="0"/>
              <a:t>Administrative Error</a:t>
            </a:r>
            <a:r>
              <a:rPr lang="en-US" sz="2000" dirty="0"/>
              <a:t> – Error caused by improper administration (execution) of the research tasks</a:t>
            </a:r>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r>
              <a:rPr lang="en-US" sz="3200" b="1"/>
              <a:t>Categories of Respondent Error</a:t>
            </a:r>
          </a:p>
        </p:txBody>
      </p:sp>
      <p:sp>
        <p:nvSpPr>
          <p:cNvPr id="46083" name="Rectangle 3"/>
          <p:cNvSpPr>
            <a:spLocks noGrp="1" noChangeArrowheads="1"/>
          </p:cNvSpPr>
          <p:nvPr>
            <p:ph sz="quarter" idx="1"/>
          </p:nvPr>
        </p:nvSpPr>
        <p:spPr>
          <a:xfrm>
            <a:off x="612648" y="1600200"/>
            <a:ext cx="8150352" cy="4724400"/>
          </a:xfrm>
        </p:spPr>
        <p:txBody>
          <a:bodyPr>
            <a:normAutofit fontScale="92500" lnSpcReduction="10000"/>
          </a:bodyPr>
          <a:lstStyle/>
          <a:p>
            <a:pPr marL="609600" indent="-609600">
              <a:lnSpc>
                <a:spcPct val="90000"/>
              </a:lnSpc>
              <a:buFontTx/>
              <a:buAutoNum type="arabicPeriod"/>
            </a:pPr>
            <a:r>
              <a:rPr lang="en-US" sz="2400" b="1" u="sng" dirty="0" err="1"/>
              <a:t>Nonresponse</a:t>
            </a:r>
            <a:r>
              <a:rPr lang="en-US" sz="2400" b="1" u="sng" dirty="0"/>
              <a:t> Error</a:t>
            </a:r>
            <a:r>
              <a:rPr lang="en-US" sz="2400" dirty="0"/>
              <a:t> – The statistical difference between the results of a survey in which the sample includes only those who responded (answered the questions) and a survey that would include those who failed to respond.  Reasons include: (a) not-at-home, (b) refusal, or c) self-selection </a:t>
            </a:r>
          </a:p>
          <a:p>
            <a:pPr marL="609600" indent="-609600">
              <a:lnSpc>
                <a:spcPct val="90000"/>
              </a:lnSpc>
              <a:buFontTx/>
              <a:buAutoNum type="arabicPeriod"/>
            </a:pPr>
            <a:r>
              <a:rPr lang="en-US" sz="2400" b="1" u="sng" dirty="0"/>
              <a:t>Response bias</a:t>
            </a:r>
            <a:r>
              <a:rPr lang="en-US" sz="2400" dirty="0"/>
              <a:t> – Bias that occurs when those who respond tend to answer questions in a way that misrepresents the truth consciously (</a:t>
            </a:r>
            <a:r>
              <a:rPr lang="en-US" sz="2400" u="sng" dirty="0">
                <a:sym typeface="Wingdings" pitchFamily="2" charset="2"/>
              </a:rPr>
              <a:t>deliberate falsification</a:t>
            </a:r>
            <a:r>
              <a:rPr lang="en-US" sz="2400" dirty="0">
                <a:sym typeface="Wingdings" pitchFamily="2" charset="2"/>
              </a:rPr>
              <a:t>) </a:t>
            </a:r>
            <a:r>
              <a:rPr lang="en-US" sz="2400" dirty="0"/>
              <a:t>or unconsciously </a:t>
            </a:r>
            <a:r>
              <a:rPr lang="en-US" sz="2400" dirty="0">
                <a:sym typeface="Wingdings" pitchFamily="2" charset="2"/>
              </a:rPr>
              <a:t>(</a:t>
            </a:r>
            <a:r>
              <a:rPr lang="en-US" sz="2400" u="sng" dirty="0">
                <a:sym typeface="Wingdings" pitchFamily="2" charset="2"/>
              </a:rPr>
              <a:t>unconscious misrepresentation</a:t>
            </a:r>
            <a:r>
              <a:rPr lang="en-US" sz="2400" dirty="0">
                <a:sym typeface="Wingdings" pitchFamily="2" charset="2"/>
              </a:rPr>
              <a:t>)</a:t>
            </a:r>
          </a:p>
          <a:p>
            <a:pPr marL="990600" lvl="1" indent="-533400">
              <a:lnSpc>
                <a:spcPct val="90000"/>
              </a:lnSpc>
              <a:buFontTx/>
              <a:buNone/>
            </a:pPr>
            <a:r>
              <a:rPr lang="en-US" sz="2000" u="sng" dirty="0"/>
              <a:t>Reasons for Deliberate falsification</a:t>
            </a:r>
            <a:r>
              <a:rPr lang="en-US" sz="2000" dirty="0"/>
              <a:t>	</a:t>
            </a:r>
            <a:r>
              <a:rPr lang="en-US" sz="2000" u="sng" dirty="0"/>
              <a:t>Reasons for unconscious </a:t>
            </a:r>
            <a:r>
              <a:rPr lang="en-US" sz="2000" u="sng" dirty="0" err="1"/>
              <a:t>misrepre</a:t>
            </a:r>
            <a:r>
              <a:rPr lang="en-US" sz="2000" dirty="0"/>
              <a:t>.</a:t>
            </a:r>
            <a:endParaRPr lang="en-US" sz="2000" u="sng" dirty="0"/>
          </a:p>
          <a:p>
            <a:pPr marL="990600" lvl="1" indent="-533400">
              <a:lnSpc>
                <a:spcPct val="90000"/>
              </a:lnSpc>
              <a:buFontTx/>
              <a:buNone/>
            </a:pPr>
            <a:r>
              <a:rPr lang="en-US" sz="2000" dirty="0"/>
              <a:t>1. To appear intelligent		</a:t>
            </a:r>
            <a:r>
              <a:rPr lang="en-US" sz="2000" dirty="0" smtClean="0"/>
              <a:t>              1</a:t>
            </a:r>
            <a:r>
              <a:rPr lang="en-US" sz="2000" dirty="0"/>
              <a:t>. Question format or content</a:t>
            </a:r>
          </a:p>
          <a:p>
            <a:pPr marL="990600" lvl="1" indent="-533400">
              <a:lnSpc>
                <a:spcPct val="90000"/>
              </a:lnSpc>
              <a:buFontTx/>
              <a:buNone/>
            </a:pPr>
            <a:r>
              <a:rPr lang="en-US" sz="2000" dirty="0"/>
              <a:t>2. To conceal personal information	2. Interview situation</a:t>
            </a:r>
          </a:p>
          <a:p>
            <a:pPr marL="990600" lvl="1" indent="-533400">
              <a:lnSpc>
                <a:spcPct val="90000"/>
              </a:lnSpc>
              <a:buFontTx/>
              <a:buNone/>
            </a:pPr>
            <a:r>
              <a:rPr lang="en-US" sz="2000" dirty="0"/>
              <a:t>3. To avoid embarrassment		3. Misunderstanding the question</a:t>
            </a:r>
          </a:p>
          <a:p>
            <a:pPr marL="990600" lvl="1" indent="-533400">
              <a:lnSpc>
                <a:spcPct val="90000"/>
              </a:lnSpc>
              <a:buFontTx/>
              <a:buNone/>
            </a:pPr>
            <a:r>
              <a:rPr lang="en-US" sz="2000" dirty="0"/>
              <a:t>4. To get rid of the interviewer		4. Forgetting exact details</a:t>
            </a:r>
          </a:p>
          <a:p>
            <a:pPr marL="990600" lvl="1" indent="-533400">
              <a:lnSpc>
                <a:spcPct val="90000"/>
              </a:lnSpc>
              <a:buFontTx/>
              <a:buNone/>
            </a:pPr>
            <a:r>
              <a:rPr lang="en-US" sz="2000" dirty="0"/>
              <a:t>5. To please the interviewer		5. Unexpected question</a:t>
            </a:r>
          </a:p>
          <a:p>
            <a:pPr marL="1752600" lvl="3" indent="-381000">
              <a:lnSpc>
                <a:spcPct val="90000"/>
              </a:lnSpc>
              <a:buFontTx/>
              <a:buNone/>
            </a:pPr>
            <a:r>
              <a:rPr lang="en-US" sz="1800" dirty="0"/>
              <a:t>					6. Inability to express feelings</a:t>
            </a:r>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3200" b="1"/>
              <a:t>Categories of Response Bias </a:t>
            </a:r>
          </a:p>
        </p:txBody>
      </p:sp>
      <p:sp>
        <p:nvSpPr>
          <p:cNvPr id="48131" name="Rectangle 3"/>
          <p:cNvSpPr>
            <a:spLocks noGrp="1" noChangeArrowheads="1"/>
          </p:cNvSpPr>
          <p:nvPr>
            <p:ph sz="quarter" idx="1"/>
          </p:nvPr>
        </p:nvSpPr>
        <p:spPr/>
        <p:txBody>
          <a:bodyPr>
            <a:normAutofit fontScale="92500"/>
          </a:bodyPr>
          <a:lstStyle/>
          <a:p>
            <a:pPr marL="609600" indent="-609600">
              <a:buFontTx/>
              <a:buAutoNum type="arabicPeriod"/>
            </a:pPr>
            <a:r>
              <a:rPr lang="en-US" sz="2800" i="1" u="sng"/>
              <a:t>Acquiescence bias</a:t>
            </a:r>
            <a:r>
              <a:rPr lang="en-US" sz="2800"/>
              <a:t> – tendency to agree with everything the interviewer says</a:t>
            </a:r>
          </a:p>
          <a:p>
            <a:pPr marL="609600" indent="-609600">
              <a:buFontTx/>
              <a:buAutoNum type="arabicPeriod"/>
            </a:pPr>
            <a:r>
              <a:rPr lang="en-US" sz="2800" i="1" u="sng"/>
              <a:t>Extremity bias</a:t>
            </a:r>
            <a:r>
              <a:rPr lang="en-US" sz="2800"/>
              <a:t> – tendency to use extremes when responding to questions</a:t>
            </a:r>
          </a:p>
          <a:p>
            <a:pPr marL="609600" indent="-609600">
              <a:buFontTx/>
              <a:buAutoNum type="arabicPeriod"/>
            </a:pPr>
            <a:r>
              <a:rPr lang="en-US" sz="2800" i="1" u="sng"/>
              <a:t>Interviewer bias</a:t>
            </a:r>
            <a:r>
              <a:rPr lang="en-US" sz="2800"/>
              <a:t> – tendency of interviewer’s presence to affect respondent’s answers</a:t>
            </a:r>
          </a:p>
          <a:p>
            <a:pPr marL="609600" indent="-609600">
              <a:buFontTx/>
              <a:buAutoNum type="arabicPeriod"/>
            </a:pPr>
            <a:r>
              <a:rPr lang="en-US" sz="2800" i="1" u="sng"/>
              <a:t>Auspices bias</a:t>
            </a:r>
            <a:r>
              <a:rPr lang="en-US" sz="2800"/>
              <a:t> – tendency for knowledge of who is sponsoring the research to affect respondents’ answers</a:t>
            </a:r>
          </a:p>
          <a:p>
            <a:pPr marL="609600" indent="-609600">
              <a:buFontTx/>
              <a:buAutoNum type="arabicPeriod"/>
            </a:pPr>
            <a:r>
              <a:rPr lang="en-US" sz="2800" i="1" u="sng"/>
              <a:t>Social desirability bias</a:t>
            </a:r>
            <a:r>
              <a:rPr lang="en-US" sz="2800"/>
              <a:t> – tendency for respondents to give socially acceptable answers rather than the truth</a:t>
            </a:r>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z="3200" b="1"/>
              <a:t>Categories of Administrative Error</a:t>
            </a:r>
          </a:p>
        </p:txBody>
      </p:sp>
      <p:sp>
        <p:nvSpPr>
          <p:cNvPr id="47107" name="Rectangle 3"/>
          <p:cNvSpPr>
            <a:spLocks noGrp="1" noChangeArrowheads="1"/>
          </p:cNvSpPr>
          <p:nvPr>
            <p:ph sz="quarter" idx="1"/>
          </p:nvPr>
        </p:nvSpPr>
        <p:spPr/>
        <p:txBody>
          <a:bodyPr>
            <a:normAutofit lnSpcReduction="10000"/>
          </a:bodyPr>
          <a:lstStyle/>
          <a:p>
            <a:pPr marL="609600" indent="-609600">
              <a:buFontTx/>
              <a:buAutoNum type="arabicPeriod"/>
            </a:pPr>
            <a:r>
              <a:rPr lang="en-US" sz="2800" b="1" u="sng"/>
              <a:t>Sample Selection Error</a:t>
            </a:r>
            <a:r>
              <a:rPr lang="en-US" sz="2800"/>
              <a:t> – Error caused by improper sample design or sampling procedure</a:t>
            </a:r>
          </a:p>
          <a:p>
            <a:pPr marL="609600" indent="-609600">
              <a:buFontTx/>
              <a:buAutoNum type="arabicPeriod"/>
            </a:pPr>
            <a:r>
              <a:rPr lang="en-US" sz="2800" b="1" u="sng"/>
              <a:t>Interviewer Error</a:t>
            </a:r>
            <a:r>
              <a:rPr lang="en-US" sz="2800"/>
              <a:t> – Errors caused by interviewers making mistakes when performing their tasks</a:t>
            </a:r>
          </a:p>
          <a:p>
            <a:pPr marL="609600" indent="-609600">
              <a:buFontTx/>
              <a:buAutoNum type="arabicPeriod"/>
            </a:pPr>
            <a:r>
              <a:rPr lang="en-US" sz="2800" b="1" u="sng"/>
              <a:t>Interviewer Cheating</a:t>
            </a:r>
            <a:r>
              <a:rPr lang="en-US" sz="2800"/>
              <a:t> – Errors caused by interviewers filling in fake answers to questions or falsifying entire questionnaires</a:t>
            </a:r>
          </a:p>
          <a:p>
            <a:pPr marL="609600" indent="-609600">
              <a:buFontTx/>
              <a:buAutoNum type="arabicPeriod"/>
            </a:pPr>
            <a:r>
              <a:rPr lang="en-US" sz="2800" b="1" u="sng"/>
              <a:t>Data Processing Error</a:t>
            </a:r>
            <a:r>
              <a:rPr lang="en-US" sz="2800"/>
              <a:t> – Errors caused by incorrect data entry, computer programming, or other procedural errors during data analysis</a:t>
            </a:r>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Constructing a good questionnaire</a:t>
            </a:r>
            <a:endParaRPr lang="en-GB"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36</a:t>
            </a:fld>
            <a:endParaRPr lang="en-US"/>
          </a:p>
        </p:txBody>
      </p:sp>
      <p:sp>
        <p:nvSpPr>
          <p:cNvPr id="5" name="Content Placeholder 4"/>
          <p:cNvSpPr>
            <a:spLocks noGrp="1"/>
          </p:cNvSpPr>
          <p:nvPr>
            <p:ph sz="quarter" idx="1"/>
          </p:nvPr>
        </p:nvSpPr>
        <p:spPr>
          <a:xfrm>
            <a:off x="612648" y="1600200"/>
            <a:ext cx="8302752" cy="4724400"/>
          </a:xfrm>
        </p:spPr>
        <p:txBody>
          <a:bodyPr>
            <a:normAutofit fontScale="85000" lnSpcReduction="20000"/>
          </a:bodyPr>
          <a:lstStyle/>
          <a:p>
            <a:r>
              <a:rPr lang="en-GB" i="1" dirty="0" smtClean="0"/>
              <a:t>GENERAL ADVICE</a:t>
            </a:r>
          </a:p>
          <a:p>
            <a:pPr lvl="1"/>
            <a:r>
              <a:rPr lang="en-GB" dirty="0" smtClean="0"/>
              <a:t>Use social conversation as a guide to both question construction and questionnaire design</a:t>
            </a:r>
          </a:p>
          <a:p>
            <a:pPr lvl="1"/>
            <a:r>
              <a:rPr lang="en-GB" dirty="0" smtClean="0"/>
              <a:t>Questions should be straight to the point</a:t>
            </a:r>
          </a:p>
          <a:p>
            <a:pPr lvl="1"/>
            <a:r>
              <a:rPr lang="en-GB" dirty="0" smtClean="0"/>
              <a:t>One thing per question</a:t>
            </a:r>
          </a:p>
          <a:p>
            <a:pPr lvl="1"/>
            <a:r>
              <a:rPr lang="en-GB" dirty="0" smtClean="0"/>
              <a:t>Avoid jargon, slang, abbreviations</a:t>
            </a:r>
          </a:p>
          <a:p>
            <a:pPr lvl="1"/>
            <a:r>
              <a:rPr lang="en-GB" dirty="0" smtClean="0"/>
              <a:t>Avoid asking about vague future intentions or hypothetical questions</a:t>
            </a:r>
          </a:p>
          <a:p>
            <a:pPr lvl="1"/>
            <a:r>
              <a:rPr lang="en-GB" dirty="0" smtClean="0"/>
              <a:t>Avoid wording that is influential or offensive</a:t>
            </a:r>
          </a:p>
          <a:p>
            <a:pPr lvl="1"/>
            <a:r>
              <a:rPr lang="en-GB" dirty="0" smtClean="0"/>
              <a:t>If little is known use open questions; otherwise closed-ended questions with exhaustive and mutually exclusive response categories are typically better</a:t>
            </a:r>
          </a:p>
          <a:p>
            <a:pPr lvl="1"/>
            <a:r>
              <a:rPr lang="en-GB" dirty="0" smtClean="0"/>
              <a:t>Borrow questions from existing literature</a:t>
            </a:r>
          </a:p>
          <a:p>
            <a:pPr lvl="1"/>
            <a:r>
              <a:rPr lang="en-GB" dirty="0" smtClean="0"/>
              <a:t>Pre-test / pilot</a:t>
            </a:r>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GB"/>
          </a:p>
        </p:txBody>
      </p:sp>
      <p:sp>
        <p:nvSpPr>
          <p:cNvPr id="6" name="Title 5"/>
          <p:cNvSpPr>
            <a:spLocks noGrp="1"/>
          </p:cNvSpPr>
          <p:nvPr>
            <p:ph type="title"/>
          </p:nvPr>
        </p:nvSpPr>
        <p:spPr/>
        <p:txBody>
          <a:bodyPr>
            <a:normAutofit/>
          </a:bodyPr>
          <a:lstStyle/>
          <a:p>
            <a:r>
              <a:rPr lang="en-GB" dirty="0" smtClean="0"/>
              <a:t>Other research methods</a:t>
            </a:r>
            <a:endParaRPr lang="en-GB" dirty="0"/>
          </a:p>
        </p:txBody>
      </p:sp>
      <p:sp>
        <p:nvSpPr>
          <p:cNvPr id="4" name="Slide Number Placeholder 3"/>
          <p:cNvSpPr>
            <a:spLocks noGrp="1"/>
          </p:cNvSpPr>
          <p:nvPr>
            <p:ph type="sldNum" sz="quarter" idx="11"/>
          </p:nvPr>
        </p:nvSpPr>
        <p:spPr/>
        <p:txBody>
          <a:bodyPr>
            <a:normAutofit/>
          </a:bodyPr>
          <a:lstStyle/>
          <a:p>
            <a:fld id="{3F2F96C1-BAED-4A53-9E1B-899723F46382}"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sz="quarter" idx="1"/>
          </p:nvPr>
        </p:nvSpPr>
        <p:spPr>
          <a:xfrm>
            <a:off x="612648" y="1600200"/>
            <a:ext cx="8302752" cy="4953000"/>
          </a:xfrm>
        </p:spPr>
        <p:txBody>
          <a:bodyPr>
            <a:normAutofit fontScale="92500" lnSpcReduction="10000"/>
          </a:bodyPr>
          <a:lstStyle/>
          <a:p>
            <a:pPr>
              <a:buFont typeface="Wingdings" pitchFamily="2" charset="2"/>
              <a:buChar char="q"/>
            </a:pPr>
            <a:r>
              <a:rPr lang="en-US" dirty="0" smtClean="0"/>
              <a:t>Empirical investigation of particular phenomenon(“unit”)</a:t>
            </a:r>
          </a:p>
          <a:p>
            <a:pPr>
              <a:buFont typeface="Wingdings" pitchFamily="2" charset="2"/>
              <a:buChar char="q"/>
            </a:pPr>
            <a:r>
              <a:rPr lang="en-US" b="1" i="1" dirty="0" smtClean="0"/>
              <a:t>Unit of analysis </a:t>
            </a:r>
            <a:r>
              <a:rPr lang="en-US" dirty="0" smtClean="0"/>
              <a:t>could be individual, group, organization, community, country, etc.</a:t>
            </a:r>
          </a:p>
          <a:p>
            <a:pPr>
              <a:buFont typeface="Wingdings" pitchFamily="2" charset="2"/>
              <a:buChar char="q"/>
            </a:pPr>
            <a:r>
              <a:rPr lang="en-US" dirty="0" smtClean="0"/>
              <a:t>Purpose is more </a:t>
            </a:r>
            <a:r>
              <a:rPr lang="en-US" b="1" i="1" dirty="0" smtClean="0"/>
              <a:t>exploratory</a:t>
            </a:r>
            <a:r>
              <a:rPr lang="en-US" dirty="0" smtClean="0"/>
              <a:t>, i.e. hypothesis development </a:t>
            </a:r>
          </a:p>
          <a:p>
            <a:pPr>
              <a:buFont typeface="Wingdings" pitchFamily="2" charset="2"/>
              <a:buChar char="q"/>
            </a:pPr>
            <a:r>
              <a:rPr lang="en-US" dirty="0" smtClean="0"/>
              <a:t>Single vs. Multiple cases:</a:t>
            </a:r>
          </a:p>
          <a:p>
            <a:pPr marL="320040" lvl="1" indent="0">
              <a:buFont typeface="Wingdings" pitchFamily="2" charset="2"/>
              <a:buChar char="q"/>
            </a:pPr>
            <a:r>
              <a:rPr lang="en-US" dirty="0" smtClean="0"/>
              <a:t>Multiple cases are suggested to compare and contrast different cases</a:t>
            </a:r>
          </a:p>
          <a:p>
            <a:pPr>
              <a:buFont typeface="Wingdings" pitchFamily="2" charset="2"/>
              <a:buChar char="q"/>
            </a:pPr>
            <a:r>
              <a:rPr lang="en-US" dirty="0" smtClean="0"/>
              <a:t>Use qualitative and quantitative data:</a:t>
            </a:r>
          </a:p>
          <a:p>
            <a:pPr marL="320040" lvl="1" indent="0">
              <a:buFont typeface="Wingdings" pitchFamily="2" charset="2"/>
              <a:buChar char="q"/>
            </a:pPr>
            <a:r>
              <a:rPr lang="en-US" dirty="0" smtClean="0"/>
              <a:t>Documentation, archives</a:t>
            </a:r>
          </a:p>
          <a:p>
            <a:pPr marL="320040" lvl="1" indent="0">
              <a:buFont typeface="Wingdings" pitchFamily="2" charset="2"/>
              <a:buChar char="q"/>
            </a:pPr>
            <a:r>
              <a:rPr lang="en-US" dirty="0" smtClean="0"/>
              <a:t>Interviews </a:t>
            </a:r>
          </a:p>
          <a:p>
            <a:pPr marL="320040" lvl="1" indent="0">
              <a:buFont typeface="Wingdings" pitchFamily="2" charset="2"/>
              <a:buChar char="q"/>
            </a:pPr>
            <a:r>
              <a:rPr lang="en-US" dirty="0" smtClean="0"/>
              <a:t>Direct observation(cf. ethnography)</a:t>
            </a:r>
          </a:p>
          <a:p>
            <a:pPr marL="0" indent="0">
              <a:buFont typeface="Wingdings" pitchFamily="2" charset="2"/>
              <a:buChar char="q"/>
            </a:pPr>
            <a:endParaRPr lang="en-US" dirty="0" smtClean="0"/>
          </a:p>
          <a:p>
            <a:pPr marL="0" indent="0">
              <a:buFont typeface="Wingdings" pitchFamily="2" charset="2"/>
              <a:buChar char="q"/>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38</a:t>
            </a:fld>
            <a:endParaRPr lang="en-US"/>
          </a:p>
        </p:txBody>
      </p:sp>
    </p:spTree>
    <p:extLst>
      <p:ext uri="{BB962C8B-B14F-4D97-AF65-F5344CB8AC3E}">
        <p14:creationId xmlns="" xmlns:p14="http://schemas.microsoft.com/office/powerpoint/2010/main" val="2578912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AF4DDA3D-6B35-4962-BFFE-B536FB21FDF0}" type="slidenum">
              <a:rPr lang="en-GB"/>
              <a:pPr/>
              <a:t>39</a:t>
            </a:fld>
            <a:endParaRPr lang="en-GB"/>
          </a:p>
        </p:txBody>
      </p:sp>
      <p:sp>
        <p:nvSpPr>
          <p:cNvPr id="354306" name="Rectangle 1026"/>
          <p:cNvSpPr>
            <a:spLocks noGrp="1" noChangeArrowheads="1"/>
          </p:cNvSpPr>
          <p:nvPr>
            <p:ph type="title"/>
          </p:nvPr>
        </p:nvSpPr>
        <p:spPr>
          <a:xfrm>
            <a:off x="457200" y="228600"/>
            <a:ext cx="8458200" cy="685800"/>
          </a:xfrm>
        </p:spPr>
        <p:txBody>
          <a:bodyPr>
            <a:normAutofit fontScale="90000"/>
          </a:bodyPr>
          <a:lstStyle/>
          <a:p>
            <a:r>
              <a:rPr lang="en-US" dirty="0">
                <a:solidFill>
                  <a:schemeClr val="tx1">
                    <a:lumMod val="75000"/>
                    <a:lumOff val="25000"/>
                  </a:schemeClr>
                </a:solidFill>
              </a:rPr>
              <a:t>Focus groups</a:t>
            </a:r>
          </a:p>
        </p:txBody>
      </p:sp>
      <p:sp>
        <p:nvSpPr>
          <p:cNvPr id="354307" name="Rectangle 1027"/>
          <p:cNvSpPr>
            <a:spLocks noGrp="1" noChangeArrowheads="1"/>
          </p:cNvSpPr>
          <p:nvPr>
            <p:ph type="body" idx="1"/>
          </p:nvPr>
        </p:nvSpPr>
        <p:spPr>
          <a:xfrm>
            <a:off x="228600" y="1752600"/>
            <a:ext cx="8458200" cy="4648200"/>
          </a:xfrm>
        </p:spPr>
        <p:txBody>
          <a:bodyPr>
            <a:normAutofit/>
          </a:bodyPr>
          <a:lstStyle/>
          <a:p>
            <a:pPr>
              <a:lnSpc>
                <a:spcPct val="90000"/>
              </a:lnSpc>
            </a:pPr>
            <a:r>
              <a:rPr lang="en-US" dirty="0"/>
              <a:t>A focus group gathers in-depth information by interviewing six to twelve experts in an informal discussion that lasts one to two hours. An experienced interviewer gathers opinions of the group</a:t>
            </a:r>
          </a:p>
          <a:p>
            <a:pPr>
              <a:lnSpc>
                <a:spcPct val="90000"/>
              </a:lnSpc>
            </a:pPr>
            <a:r>
              <a:rPr lang="en-US" dirty="0"/>
              <a:t>Benefits:</a:t>
            </a:r>
          </a:p>
          <a:p>
            <a:pPr lvl="1">
              <a:lnSpc>
                <a:spcPct val="90000"/>
              </a:lnSpc>
            </a:pPr>
            <a:r>
              <a:rPr lang="en-US" sz="2400" dirty="0"/>
              <a:t>Opinions are </a:t>
            </a:r>
            <a:r>
              <a:rPr lang="en-US" sz="2400" dirty="0" smtClean="0"/>
              <a:t>canvassed </a:t>
            </a:r>
            <a:r>
              <a:rPr lang="en-US" sz="2400" dirty="0"/>
              <a:t>on specific topics </a:t>
            </a:r>
          </a:p>
          <a:p>
            <a:pPr lvl="1">
              <a:lnSpc>
                <a:spcPct val="90000"/>
              </a:lnSpc>
            </a:pPr>
            <a:r>
              <a:rPr lang="en-US" sz="2400" dirty="0"/>
              <a:t>Immediate feedback or additional questions are possible </a:t>
            </a:r>
          </a:p>
          <a:p>
            <a:pPr lvl="1">
              <a:lnSpc>
                <a:spcPct val="90000"/>
              </a:lnSpc>
            </a:pPr>
            <a:r>
              <a:rPr lang="en-US" sz="2400" dirty="0"/>
              <a:t>Can help identify key issues quickly </a:t>
            </a:r>
          </a:p>
          <a:p>
            <a:pPr lvl="2">
              <a:lnSpc>
                <a:spcPct val="90000"/>
              </a:lnSpc>
            </a:pPr>
            <a:r>
              <a:rPr lang="en-US" sz="2100" dirty="0" err="1" smtClean="0"/>
              <a:t>Eg</a:t>
            </a:r>
            <a:r>
              <a:rPr lang="en-US" sz="2100" dirty="0" smtClean="0"/>
              <a:t> Understanding </a:t>
            </a:r>
            <a:r>
              <a:rPr lang="en-US" sz="2100" dirty="0"/>
              <a:t>why consumers buy or don't buy certain products </a:t>
            </a:r>
          </a:p>
          <a:p>
            <a:pPr lvl="2">
              <a:lnSpc>
                <a:spcPct val="90000"/>
              </a:lnSpc>
            </a:pPr>
            <a:r>
              <a:rPr lang="en-US" sz="2100" dirty="0"/>
              <a:t>Identifying the use of products and services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54307">
                                            <p:txEl>
                                              <p:pRg st="1" end="1"/>
                                            </p:txEl>
                                          </p:spTgt>
                                        </p:tgtEl>
                                        <p:attrNameLst>
                                          <p:attrName>style.visibility</p:attrName>
                                        </p:attrNameLst>
                                      </p:cBhvr>
                                      <p:to>
                                        <p:strVal val="visible"/>
                                      </p:to>
                                    </p:set>
                                    <p:anim calcmode="lin" valueType="num">
                                      <p:cBhvr additive="base">
                                        <p:cTn id="13" dur="500" fill="hold"/>
                                        <p:tgtEl>
                                          <p:spTgt spid="3543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4307">
                                            <p:txEl>
                                              <p:pRg st="1" end="1"/>
                                            </p:tx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354307">
                                            <p:txEl>
                                              <p:pRg st="2" end="2"/>
                                            </p:txEl>
                                          </p:spTgt>
                                        </p:tgtEl>
                                        <p:attrNameLst>
                                          <p:attrName>style.visibility</p:attrName>
                                        </p:attrNameLst>
                                      </p:cBhvr>
                                      <p:to>
                                        <p:strVal val="visible"/>
                                      </p:to>
                                    </p:set>
                                    <p:anim calcmode="lin" valueType="num">
                                      <p:cBhvr additive="base">
                                        <p:cTn id="17" dur="500" fill="hold"/>
                                        <p:tgtEl>
                                          <p:spTgt spid="3543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4307">
                                            <p:txEl>
                                              <p:pRg st="2" end="2"/>
                                            </p:txEl>
                                          </p:spTgt>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354307">
                                            <p:txEl>
                                              <p:pRg st="3" end="3"/>
                                            </p:txEl>
                                          </p:spTgt>
                                        </p:tgtEl>
                                        <p:attrNameLst>
                                          <p:attrName>style.visibility</p:attrName>
                                        </p:attrNameLst>
                                      </p:cBhvr>
                                      <p:to>
                                        <p:strVal val="visible"/>
                                      </p:to>
                                    </p:set>
                                    <p:anim calcmode="lin" valueType="num">
                                      <p:cBhvr additive="base">
                                        <p:cTn id="21" dur="500" fill="hold"/>
                                        <p:tgtEl>
                                          <p:spTgt spid="3543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4307">
                                            <p:txEl>
                                              <p:pRg st="3" end="3"/>
                                            </p:txEl>
                                          </p:spTgt>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354307">
                                            <p:txEl>
                                              <p:pRg st="4" end="4"/>
                                            </p:txEl>
                                          </p:spTgt>
                                        </p:tgtEl>
                                        <p:attrNameLst>
                                          <p:attrName>style.visibility</p:attrName>
                                        </p:attrNameLst>
                                      </p:cBhvr>
                                      <p:to>
                                        <p:strVal val="visible"/>
                                      </p:to>
                                    </p:set>
                                    <p:anim calcmode="lin" valueType="num">
                                      <p:cBhvr additive="base">
                                        <p:cTn id="25" dur="500" fill="hold"/>
                                        <p:tgtEl>
                                          <p:spTgt spid="35430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4307">
                                            <p:txEl>
                                              <p:pRg st="4" end="4"/>
                                            </p:txEl>
                                          </p:spTgt>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354307">
                                            <p:txEl>
                                              <p:pRg st="5" end="5"/>
                                            </p:txEl>
                                          </p:spTgt>
                                        </p:tgtEl>
                                        <p:attrNameLst>
                                          <p:attrName>style.visibility</p:attrName>
                                        </p:attrNameLst>
                                      </p:cBhvr>
                                      <p:to>
                                        <p:strVal val="visible"/>
                                      </p:to>
                                    </p:set>
                                    <p:anim calcmode="lin" valueType="num">
                                      <p:cBhvr additive="base">
                                        <p:cTn id="29" dur="500" fill="hold"/>
                                        <p:tgtEl>
                                          <p:spTgt spid="35430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4307">
                                            <p:txEl>
                                              <p:pRg st="5" end="5"/>
                                            </p:txEl>
                                          </p:spTgt>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354307">
                                            <p:txEl>
                                              <p:pRg st="6" end="6"/>
                                            </p:txEl>
                                          </p:spTgt>
                                        </p:tgtEl>
                                        <p:attrNameLst>
                                          <p:attrName>style.visibility</p:attrName>
                                        </p:attrNameLst>
                                      </p:cBhvr>
                                      <p:to>
                                        <p:strVal val="visible"/>
                                      </p:to>
                                    </p:set>
                                    <p:anim calcmode="lin" valueType="num">
                                      <p:cBhvr additive="base">
                                        <p:cTn id="33" dur="500" fill="hold"/>
                                        <p:tgtEl>
                                          <p:spTgt spid="35430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4307">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lumMod val="75000"/>
                  </a:schemeClr>
                </a:solidFill>
              </a:rPr>
              <a:t>The changing face of IS/IT research</a:t>
            </a:r>
            <a:endParaRPr lang="en-US" dirty="0">
              <a:solidFill>
                <a:schemeClr val="tx2">
                  <a:lumMod val="75000"/>
                </a:schemeClr>
              </a:solidFill>
            </a:endParaRPr>
          </a:p>
        </p:txBody>
      </p:sp>
      <p:sp>
        <p:nvSpPr>
          <p:cNvPr id="3" name="Content Placeholder 2"/>
          <p:cNvSpPr>
            <a:spLocks noGrp="1"/>
          </p:cNvSpPr>
          <p:nvPr>
            <p:ph sz="quarter" idx="1"/>
          </p:nvPr>
        </p:nvSpPr>
        <p:spPr>
          <a:xfrm>
            <a:off x="612648" y="1600200"/>
            <a:ext cx="8150352" cy="4648200"/>
          </a:xfrm>
        </p:spPr>
        <p:txBody>
          <a:bodyPr>
            <a:normAutofit/>
          </a:bodyPr>
          <a:lstStyle/>
          <a:p>
            <a:r>
              <a:rPr lang="en-US" sz="2800" dirty="0" smtClean="0"/>
              <a:t>During the ’70s and ‘80s, IS/IT research was predominantly technical. Thus methodologies were primarily scientifically </a:t>
            </a:r>
            <a:r>
              <a:rPr lang="en-US" sz="2800" dirty="0" smtClean="0"/>
              <a:t>based</a:t>
            </a:r>
            <a:endParaRPr lang="en-US" sz="2800" dirty="0" smtClean="0"/>
          </a:p>
          <a:p>
            <a:r>
              <a:rPr lang="en-US" sz="2800" dirty="0" smtClean="0"/>
              <a:t>With the new found maturity (‘90s, ‘00s), more focus on social issues:</a:t>
            </a:r>
          </a:p>
          <a:p>
            <a:pPr lvl="1">
              <a:buFont typeface="Wingdings" panose="05000000000000000000" pitchFamily="2" charset="2"/>
              <a:buChar char="v"/>
            </a:pPr>
            <a:r>
              <a:rPr lang="en-US" sz="2800" dirty="0"/>
              <a:t> </a:t>
            </a:r>
            <a:r>
              <a:rPr lang="en-US" sz="2800" dirty="0" smtClean="0"/>
              <a:t>    Productivity, efficiency</a:t>
            </a:r>
          </a:p>
          <a:p>
            <a:pPr lvl="1">
              <a:buFont typeface="Wingdings" panose="05000000000000000000" pitchFamily="2" charset="2"/>
              <a:buChar char="v"/>
            </a:pPr>
            <a:r>
              <a:rPr lang="en-US" sz="2800" dirty="0"/>
              <a:t> </a:t>
            </a:r>
            <a:r>
              <a:rPr lang="en-US" sz="2800" dirty="0" smtClean="0"/>
              <a:t>    Usability, acceptance, user satisfaction </a:t>
            </a:r>
          </a:p>
          <a:p>
            <a:r>
              <a:rPr lang="en-US" sz="2800" dirty="0" smtClean="0"/>
              <a:t>How valid is </a:t>
            </a:r>
            <a:r>
              <a:rPr lang="en-US" sz="2800" dirty="0" err="1" smtClean="0"/>
              <a:t>IS</a:t>
            </a:r>
            <a:r>
              <a:rPr lang="en-US" sz="2800" dirty="0" smtClean="0"/>
              <a:t> research based on the methods taken from social sciences?(Potentially,) </a:t>
            </a:r>
            <a:r>
              <a:rPr lang="en-US" sz="2800" dirty="0" smtClean="0">
                <a:solidFill>
                  <a:srgbClr val="FF0000"/>
                </a:solidFill>
              </a:rPr>
              <a:t>very!</a:t>
            </a:r>
            <a:endParaRPr lang="en-US" sz="2800" dirty="0">
              <a:solidFill>
                <a:srgbClr val="FF0000"/>
              </a:solidFill>
            </a:endParaRPr>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4</a:t>
            </a:fld>
            <a:endParaRPr lang="en-US"/>
          </a:p>
        </p:txBody>
      </p:sp>
    </p:spTree>
    <p:extLst>
      <p:ext uri="{BB962C8B-B14F-4D97-AF65-F5344CB8AC3E}">
        <p14:creationId xmlns="" xmlns:p14="http://schemas.microsoft.com/office/powerpoint/2010/main" val="10316052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083FF56E-CCFF-4159-A3F8-1793C4A5FA91}" type="slidenum">
              <a:rPr lang="en-GB"/>
              <a:pPr/>
              <a:t>40</a:t>
            </a:fld>
            <a:endParaRPr lang="en-GB"/>
          </a:p>
        </p:txBody>
      </p:sp>
      <p:sp>
        <p:nvSpPr>
          <p:cNvPr id="355330" name="Rectangle 1026"/>
          <p:cNvSpPr>
            <a:spLocks noGrp="1" noChangeArrowheads="1"/>
          </p:cNvSpPr>
          <p:nvPr>
            <p:ph type="title"/>
          </p:nvPr>
        </p:nvSpPr>
        <p:spPr>
          <a:xfrm>
            <a:off x="381000" y="228600"/>
            <a:ext cx="7467600" cy="1066800"/>
          </a:xfrm>
        </p:spPr>
        <p:txBody>
          <a:bodyPr>
            <a:normAutofit fontScale="90000"/>
          </a:bodyPr>
          <a:lstStyle/>
          <a:p>
            <a:r>
              <a:rPr lang="en-US" dirty="0">
                <a:solidFill>
                  <a:srgbClr val="FF0000"/>
                </a:solidFill>
              </a:rPr>
              <a:t/>
            </a:r>
            <a:br>
              <a:rPr lang="en-US" dirty="0">
                <a:solidFill>
                  <a:srgbClr val="FF0000"/>
                </a:solidFill>
              </a:rPr>
            </a:br>
            <a:r>
              <a:rPr lang="en-US" dirty="0">
                <a:solidFill>
                  <a:srgbClr val="FF0000"/>
                </a:solidFill>
              </a:rPr>
              <a:t> </a:t>
            </a:r>
            <a:r>
              <a:rPr lang="en-US" dirty="0" smtClean="0">
                <a:solidFill>
                  <a:schemeClr val="tx1">
                    <a:lumMod val="65000"/>
                    <a:lumOff val="35000"/>
                  </a:schemeClr>
                </a:solidFill>
              </a:rPr>
              <a:t>Focus groups </a:t>
            </a:r>
            <a:endParaRPr lang="en-US" dirty="0">
              <a:solidFill>
                <a:schemeClr val="tx1">
                  <a:lumMod val="65000"/>
                  <a:lumOff val="35000"/>
                </a:schemeClr>
              </a:solidFill>
            </a:endParaRPr>
          </a:p>
        </p:txBody>
      </p:sp>
      <p:sp>
        <p:nvSpPr>
          <p:cNvPr id="355331" name="Rectangle 1027"/>
          <p:cNvSpPr>
            <a:spLocks noGrp="1" noChangeArrowheads="1"/>
          </p:cNvSpPr>
          <p:nvPr>
            <p:ph type="body" idx="1"/>
          </p:nvPr>
        </p:nvSpPr>
        <p:spPr>
          <a:xfrm>
            <a:off x="228600" y="1600200"/>
            <a:ext cx="8610600" cy="4724400"/>
          </a:xfrm>
        </p:spPr>
        <p:txBody>
          <a:bodyPr>
            <a:normAutofit lnSpcReduction="10000"/>
          </a:bodyPr>
          <a:lstStyle/>
          <a:p>
            <a:r>
              <a:rPr lang="en-US" dirty="0"/>
              <a:t>Problems:</a:t>
            </a:r>
          </a:p>
          <a:p>
            <a:pPr lvl="1"/>
            <a:r>
              <a:rPr lang="en-US" sz="2400" dirty="0"/>
              <a:t>The group can be dominated by a particular person or viewpoint </a:t>
            </a:r>
          </a:p>
          <a:p>
            <a:pPr lvl="1"/>
            <a:r>
              <a:rPr lang="en-US" sz="2400" dirty="0"/>
              <a:t>Only a limited number of questions can be dealt with </a:t>
            </a:r>
          </a:p>
          <a:p>
            <a:pPr lvl="1"/>
            <a:r>
              <a:rPr lang="en-US" sz="2400" dirty="0"/>
              <a:t>The interviewer could bias the results </a:t>
            </a:r>
          </a:p>
          <a:p>
            <a:pPr lvl="1"/>
            <a:endParaRPr lang="en-US" sz="2400" dirty="0"/>
          </a:p>
          <a:p>
            <a:r>
              <a:rPr lang="en-US" dirty="0"/>
              <a:t>Typical uses:</a:t>
            </a:r>
          </a:p>
          <a:p>
            <a:pPr lvl="1"/>
            <a:r>
              <a:rPr lang="en-US" sz="2400" dirty="0"/>
              <a:t>Gauging consumer reaction to products (such as the pre-release of a movie or product) </a:t>
            </a:r>
          </a:p>
          <a:p>
            <a:pPr lvl="1"/>
            <a:r>
              <a:rPr lang="en-US" sz="2400" dirty="0"/>
              <a:t>Understanding why consumers buy or don't buy certain products </a:t>
            </a:r>
          </a:p>
          <a:p>
            <a:pPr lvl="1"/>
            <a:r>
              <a:rPr lang="en-US" sz="2400" dirty="0"/>
              <a:t>Identifying the use of products and services </a:t>
            </a:r>
          </a:p>
          <a:p>
            <a:endParaRPr lang="en-US" sz="2800" b="1" dirty="0">
              <a:solidFill>
                <a:schemeClr val="tx2"/>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 calcmode="lin" valueType="num">
                                      <p:cBhvr additive="base">
                                        <p:cTn id="7" dur="500" fill="hold"/>
                                        <p:tgtEl>
                                          <p:spTgt spid="3553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5331">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55331">
                                            <p:txEl>
                                              <p:pRg st="1" end="1"/>
                                            </p:txEl>
                                          </p:spTgt>
                                        </p:tgtEl>
                                        <p:attrNameLst>
                                          <p:attrName>style.visibility</p:attrName>
                                        </p:attrNameLst>
                                      </p:cBhvr>
                                      <p:to>
                                        <p:strVal val="visible"/>
                                      </p:to>
                                    </p:set>
                                    <p:anim calcmode="lin" valueType="num">
                                      <p:cBhvr additive="base">
                                        <p:cTn id="11" dur="500" fill="hold"/>
                                        <p:tgtEl>
                                          <p:spTgt spid="3553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5331">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55331">
                                            <p:txEl>
                                              <p:pRg st="2" end="2"/>
                                            </p:txEl>
                                          </p:spTgt>
                                        </p:tgtEl>
                                        <p:attrNameLst>
                                          <p:attrName>style.visibility</p:attrName>
                                        </p:attrNameLst>
                                      </p:cBhvr>
                                      <p:to>
                                        <p:strVal val="visible"/>
                                      </p:to>
                                    </p:set>
                                    <p:anim calcmode="lin" valueType="num">
                                      <p:cBhvr additive="base">
                                        <p:cTn id="15" dur="500" fill="hold"/>
                                        <p:tgtEl>
                                          <p:spTgt spid="35533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5331">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55331">
                                            <p:txEl>
                                              <p:pRg st="3" end="3"/>
                                            </p:txEl>
                                          </p:spTgt>
                                        </p:tgtEl>
                                        <p:attrNameLst>
                                          <p:attrName>style.visibility</p:attrName>
                                        </p:attrNameLst>
                                      </p:cBhvr>
                                      <p:to>
                                        <p:strVal val="visible"/>
                                      </p:to>
                                    </p:set>
                                    <p:anim calcmode="lin" valueType="num">
                                      <p:cBhvr additive="base">
                                        <p:cTn id="19" dur="500" fill="hold"/>
                                        <p:tgtEl>
                                          <p:spTgt spid="3553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5331">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55331">
                                            <p:txEl>
                                              <p:pRg st="5" end="5"/>
                                            </p:txEl>
                                          </p:spTgt>
                                        </p:tgtEl>
                                        <p:attrNameLst>
                                          <p:attrName>style.visibility</p:attrName>
                                        </p:attrNameLst>
                                      </p:cBhvr>
                                      <p:to>
                                        <p:strVal val="visible"/>
                                      </p:to>
                                    </p:set>
                                    <p:anim calcmode="lin" valueType="num">
                                      <p:cBhvr additive="base">
                                        <p:cTn id="25" dur="500" fill="hold"/>
                                        <p:tgtEl>
                                          <p:spTgt spid="35533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5331">
                                            <p:txEl>
                                              <p:pRg st="5" end="5"/>
                                            </p:txEl>
                                          </p:spTgt>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355331">
                                            <p:txEl>
                                              <p:pRg st="6" end="6"/>
                                            </p:txEl>
                                          </p:spTgt>
                                        </p:tgtEl>
                                        <p:attrNameLst>
                                          <p:attrName>style.visibility</p:attrName>
                                        </p:attrNameLst>
                                      </p:cBhvr>
                                      <p:to>
                                        <p:strVal val="visible"/>
                                      </p:to>
                                    </p:set>
                                    <p:anim calcmode="lin" valueType="num">
                                      <p:cBhvr additive="base">
                                        <p:cTn id="29" dur="500" fill="hold"/>
                                        <p:tgtEl>
                                          <p:spTgt spid="35533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5331">
                                            <p:txEl>
                                              <p:pRg st="6" end="6"/>
                                            </p:txEl>
                                          </p:spTgt>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355331">
                                            <p:txEl>
                                              <p:pRg st="7" end="7"/>
                                            </p:txEl>
                                          </p:spTgt>
                                        </p:tgtEl>
                                        <p:attrNameLst>
                                          <p:attrName>style.visibility</p:attrName>
                                        </p:attrNameLst>
                                      </p:cBhvr>
                                      <p:to>
                                        <p:strVal val="visible"/>
                                      </p:to>
                                    </p:set>
                                    <p:anim calcmode="lin" valueType="num">
                                      <p:cBhvr additive="base">
                                        <p:cTn id="33" dur="500" fill="hold"/>
                                        <p:tgtEl>
                                          <p:spTgt spid="355331">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5331">
                                            <p:txEl>
                                              <p:pRg st="7" end="7"/>
                                            </p:txEl>
                                          </p:spTgt>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355331">
                                            <p:txEl>
                                              <p:pRg st="8" end="8"/>
                                            </p:txEl>
                                          </p:spTgt>
                                        </p:tgtEl>
                                        <p:attrNameLst>
                                          <p:attrName>style.visibility</p:attrName>
                                        </p:attrNameLst>
                                      </p:cBhvr>
                                      <p:to>
                                        <p:strVal val="visible"/>
                                      </p:to>
                                    </p:set>
                                    <p:anim calcmode="lin" valueType="num">
                                      <p:cBhvr additive="base">
                                        <p:cTn id="37" dur="500" fill="hold"/>
                                        <p:tgtEl>
                                          <p:spTgt spid="35533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5331">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70BE4B81-3048-4488-9E20-F68A268157DE}" type="slidenum">
              <a:rPr lang="en-GB"/>
              <a:pPr/>
              <a:t>41</a:t>
            </a:fld>
            <a:endParaRPr lang="en-GB"/>
          </a:p>
        </p:txBody>
      </p:sp>
      <p:sp>
        <p:nvSpPr>
          <p:cNvPr id="357378" name="Rectangle 2050"/>
          <p:cNvSpPr>
            <a:spLocks noGrp="1" noChangeArrowheads="1"/>
          </p:cNvSpPr>
          <p:nvPr>
            <p:ph type="title"/>
          </p:nvPr>
        </p:nvSpPr>
        <p:spPr>
          <a:xfrm>
            <a:off x="457200" y="152400"/>
            <a:ext cx="8458200" cy="609600"/>
          </a:xfrm>
        </p:spPr>
        <p:txBody>
          <a:bodyPr>
            <a:normAutofit fontScale="90000"/>
          </a:bodyPr>
          <a:lstStyle/>
          <a:p>
            <a:r>
              <a:rPr lang="en-US" dirty="0">
                <a:solidFill>
                  <a:srgbClr val="FF0000"/>
                </a:solidFill>
              </a:rPr>
              <a:t> </a:t>
            </a:r>
            <a:r>
              <a:rPr lang="en-US" dirty="0">
                <a:solidFill>
                  <a:schemeClr val="tx1">
                    <a:lumMod val="65000"/>
                    <a:lumOff val="35000"/>
                  </a:schemeClr>
                </a:solidFill>
              </a:rPr>
              <a:t>Delphi method</a:t>
            </a:r>
          </a:p>
        </p:txBody>
      </p:sp>
      <p:sp>
        <p:nvSpPr>
          <p:cNvPr id="357379" name="Rectangle 2051"/>
          <p:cNvSpPr>
            <a:spLocks noGrp="1" noChangeArrowheads="1"/>
          </p:cNvSpPr>
          <p:nvPr>
            <p:ph type="body" idx="1"/>
          </p:nvPr>
        </p:nvSpPr>
        <p:spPr>
          <a:xfrm>
            <a:off x="228600" y="1752600"/>
            <a:ext cx="8686800" cy="4724400"/>
          </a:xfrm>
        </p:spPr>
        <p:txBody>
          <a:bodyPr>
            <a:normAutofit lnSpcReduction="10000"/>
          </a:bodyPr>
          <a:lstStyle/>
          <a:p>
            <a:pPr>
              <a:lnSpc>
                <a:spcPct val="90000"/>
              </a:lnSpc>
            </a:pPr>
            <a:r>
              <a:rPr lang="en-US" sz="2400" dirty="0"/>
              <a:t>The Delphi method surveys the opinions of "expert panels". The research is conducted in three rounds, where the information is gathered, refined and then fed back to the expert participants. The feedback stage allows issues to be sharpened and helps to highlight the major issues involved.</a:t>
            </a:r>
          </a:p>
          <a:p>
            <a:pPr>
              <a:lnSpc>
                <a:spcPct val="90000"/>
              </a:lnSpc>
            </a:pPr>
            <a:r>
              <a:rPr lang="en-US" sz="2400" dirty="0"/>
              <a:t>Round one involves an in-house panel that seeks to identify the research questions for the experts. It also conducts a pre-test of the survey.</a:t>
            </a:r>
          </a:p>
          <a:p>
            <a:pPr>
              <a:lnSpc>
                <a:spcPct val="90000"/>
              </a:lnSpc>
            </a:pPr>
            <a:r>
              <a:rPr lang="en-US" sz="2400" dirty="0"/>
              <a:t>The second round involves an examination of the issues by the expert panel. At this stage, additional items are often suggested that may have been overlooked. The panel responses and additional items are combined to the original questionnaire.</a:t>
            </a:r>
          </a:p>
          <a:p>
            <a:pPr>
              <a:lnSpc>
                <a:spcPct val="90000"/>
              </a:lnSpc>
            </a:pPr>
            <a:r>
              <a:rPr lang="en-US" sz="2400" dirty="0"/>
              <a:t>In the third round, the panels make judgments on the items. This sometimes takes the form of a multiple-choice questionnaire</a:t>
            </a:r>
            <a:r>
              <a:rPr lang="en-US" sz="2400" b="1" dirty="0">
                <a:solidFill>
                  <a:schemeClr val="tx2"/>
                </a:solidFill>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 calcmode="lin" valueType="num">
                                      <p:cBhvr additive="base">
                                        <p:cTn id="7" dur="500" fill="hold"/>
                                        <p:tgtEl>
                                          <p:spTgt spid="3573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737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57379">
                                            <p:txEl>
                                              <p:pRg st="1" end="1"/>
                                            </p:txEl>
                                          </p:spTgt>
                                        </p:tgtEl>
                                        <p:attrNameLst>
                                          <p:attrName>style.visibility</p:attrName>
                                        </p:attrNameLst>
                                      </p:cBhvr>
                                      <p:to>
                                        <p:strVal val="visible"/>
                                      </p:to>
                                    </p:set>
                                    <p:anim calcmode="lin" valueType="num">
                                      <p:cBhvr additive="base">
                                        <p:cTn id="13" dur="500" fill="hold"/>
                                        <p:tgtEl>
                                          <p:spTgt spid="3573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737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57379">
                                            <p:txEl>
                                              <p:pRg st="2" end="2"/>
                                            </p:txEl>
                                          </p:spTgt>
                                        </p:tgtEl>
                                        <p:attrNameLst>
                                          <p:attrName>style.visibility</p:attrName>
                                        </p:attrNameLst>
                                      </p:cBhvr>
                                      <p:to>
                                        <p:strVal val="visible"/>
                                      </p:to>
                                    </p:set>
                                    <p:anim calcmode="lin" valueType="num">
                                      <p:cBhvr additive="base">
                                        <p:cTn id="19" dur="500" fill="hold"/>
                                        <p:tgtEl>
                                          <p:spTgt spid="3573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737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57379">
                                            <p:txEl>
                                              <p:pRg st="3" end="3"/>
                                            </p:txEl>
                                          </p:spTgt>
                                        </p:tgtEl>
                                        <p:attrNameLst>
                                          <p:attrName>style.visibility</p:attrName>
                                        </p:attrNameLst>
                                      </p:cBhvr>
                                      <p:to>
                                        <p:strVal val="visible"/>
                                      </p:to>
                                    </p:set>
                                    <p:anim calcmode="lin" valueType="num">
                                      <p:cBhvr additive="base">
                                        <p:cTn id="25" dur="500" fill="hold"/>
                                        <p:tgtEl>
                                          <p:spTgt spid="3573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7379">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F8938F85-73B2-4308-B46E-4D9867352637}" type="slidenum">
              <a:rPr lang="en-GB"/>
              <a:pPr/>
              <a:t>42</a:t>
            </a:fld>
            <a:endParaRPr lang="en-GB"/>
          </a:p>
        </p:txBody>
      </p:sp>
      <p:sp>
        <p:nvSpPr>
          <p:cNvPr id="358402" name="Rectangle 1026"/>
          <p:cNvSpPr>
            <a:spLocks noGrp="1" noChangeArrowheads="1"/>
          </p:cNvSpPr>
          <p:nvPr>
            <p:ph type="title"/>
          </p:nvPr>
        </p:nvSpPr>
        <p:spPr>
          <a:xfrm>
            <a:off x="457200" y="304800"/>
            <a:ext cx="8458200" cy="762000"/>
          </a:xfrm>
        </p:spPr>
        <p:txBody>
          <a:bodyPr/>
          <a:lstStyle/>
          <a:p>
            <a:r>
              <a:rPr lang="en-US" dirty="0">
                <a:solidFill>
                  <a:srgbClr val="FF0000"/>
                </a:solidFill>
              </a:rPr>
              <a:t>  </a:t>
            </a:r>
            <a:r>
              <a:rPr lang="en-US" sz="4000" dirty="0">
                <a:solidFill>
                  <a:schemeClr val="tx1">
                    <a:lumMod val="65000"/>
                    <a:lumOff val="35000"/>
                  </a:schemeClr>
                </a:solidFill>
              </a:rPr>
              <a:t>Content analysis</a:t>
            </a:r>
          </a:p>
        </p:txBody>
      </p:sp>
      <p:sp>
        <p:nvSpPr>
          <p:cNvPr id="358403" name="Rectangle 1027"/>
          <p:cNvSpPr>
            <a:spLocks noGrp="1" noChangeArrowheads="1"/>
          </p:cNvSpPr>
          <p:nvPr>
            <p:ph type="body" idx="1"/>
          </p:nvPr>
        </p:nvSpPr>
        <p:spPr>
          <a:xfrm>
            <a:off x="457200" y="1676400"/>
            <a:ext cx="8686800" cy="4876800"/>
          </a:xfrm>
        </p:spPr>
        <p:txBody>
          <a:bodyPr/>
          <a:lstStyle/>
          <a:p>
            <a:pPr>
              <a:lnSpc>
                <a:spcPct val="90000"/>
              </a:lnSpc>
            </a:pPr>
            <a:r>
              <a:rPr lang="en-US" sz="2800" dirty="0"/>
              <a:t>Content analysis is often used in quantitative research to study trends or occurrences of information. During World War II, the allies monitored the number and types of songs played on European radio stations. By comparing the music played on German radio to that of other radio stations in occupied territory, the allies were able to measure the changes in troop concentration on the continent.</a:t>
            </a:r>
          </a:p>
          <a:p>
            <a:pPr>
              <a:lnSpc>
                <a:spcPct val="90000"/>
              </a:lnSpc>
            </a:pPr>
            <a:r>
              <a:rPr lang="en-US" sz="2800" dirty="0"/>
              <a:t>Content analysis is heavily involved in the use of television. A common exercise is to use content analysis to measure the incidences of violence on television or in print.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 calcmode="lin" valueType="num">
                                      <p:cBhvr additive="base">
                                        <p:cTn id="7" dur="500" fill="hold"/>
                                        <p:tgtEl>
                                          <p:spTgt spid="358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0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58403">
                                            <p:txEl>
                                              <p:pRg st="1" end="1"/>
                                            </p:txEl>
                                          </p:spTgt>
                                        </p:tgtEl>
                                        <p:attrNameLst>
                                          <p:attrName>style.visibility</p:attrName>
                                        </p:attrNameLst>
                                      </p:cBhvr>
                                      <p:to>
                                        <p:strVal val="visible"/>
                                      </p:to>
                                    </p:set>
                                    <p:anim calcmode="lin" valueType="num">
                                      <p:cBhvr additive="base">
                                        <p:cTn id="13" dur="500" fill="hold"/>
                                        <p:tgtEl>
                                          <p:spTgt spid="3584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03">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2C1A0FD0-99F3-490F-B21E-7398791FA6FD}" type="slidenum">
              <a:rPr lang="en-GB"/>
              <a:pPr/>
              <a:t>43</a:t>
            </a:fld>
            <a:endParaRPr lang="en-GB"/>
          </a:p>
        </p:txBody>
      </p:sp>
      <p:sp>
        <p:nvSpPr>
          <p:cNvPr id="359426" name="Rectangle 2"/>
          <p:cNvSpPr>
            <a:spLocks noGrp="1" noChangeArrowheads="1"/>
          </p:cNvSpPr>
          <p:nvPr>
            <p:ph type="title"/>
          </p:nvPr>
        </p:nvSpPr>
        <p:spPr>
          <a:xfrm>
            <a:off x="457200" y="152400"/>
            <a:ext cx="8458200" cy="76200"/>
          </a:xfrm>
        </p:spPr>
        <p:txBody>
          <a:bodyPr>
            <a:normAutofit fontScale="90000"/>
          </a:bodyPr>
          <a:lstStyle/>
          <a:p>
            <a:r>
              <a:rPr lang="en-US">
                <a:solidFill>
                  <a:srgbClr val="FF0000"/>
                </a:solidFill>
              </a:rPr>
              <a:t>  </a:t>
            </a:r>
          </a:p>
        </p:txBody>
      </p:sp>
      <p:sp>
        <p:nvSpPr>
          <p:cNvPr id="359427" name="Rectangle 3"/>
          <p:cNvSpPr>
            <a:spLocks noGrp="1" noChangeArrowheads="1"/>
          </p:cNvSpPr>
          <p:nvPr>
            <p:ph type="body" idx="1"/>
          </p:nvPr>
        </p:nvSpPr>
        <p:spPr>
          <a:xfrm>
            <a:off x="304800" y="1600200"/>
            <a:ext cx="8610600" cy="5029200"/>
          </a:xfrm>
        </p:spPr>
        <p:txBody>
          <a:bodyPr>
            <a:normAutofit fontScale="92500" lnSpcReduction="10000"/>
          </a:bodyPr>
          <a:lstStyle/>
          <a:p>
            <a:pPr>
              <a:lnSpc>
                <a:spcPct val="80000"/>
              </a:lnSpc>
            </a:pPr>
            <a:r>
              <a:rPr lang="en-US" sz="2800" dirty="0"/>
              <a:t>There are three main characteristics associated with content analysis</a:t>
            </a:r>
          </a:p>
          <a:p>
            <a:pPr lvl="1">
              <a:lnSpc>
                <a:spcPct val="80000"/>
              </a:lnSpc>
            </a:pPr>
            <a:r>
              <a:rPr lang="en-US" sz="2400" i="1" dirty="0"/>
              <a:t>It is systematic</a:t>
            </a:r>
            <a:br>
              <a:rPr lang="en-US" sz="2400" i="1" dirty="0"/>
            </a:br>
            <a:r>
              <a:rPr lang="en-US" sz="2400" dirty="0"/>
              <a:t>The content to be </a:t>
            </a:r>
            <a:r>
              <a:rPr lang="en-US" sz="2400" dirty="0" err="1"/>
              <a:t>analysed</a:t>
            </a:r>
            <a:r>
              <a:rPr lang="en-US" sz="2400" dirty="0"/>
              <a:t> is carefully selected, and all content is treated in the same way. </a:t>
            </a:r>
          </a:p>
          <a:p>
            <a:pPr lvl="1">
              <a:lnSpc>
                <a:spcPct val="80000"/>
              </a:lnSpc>
            </a:pPr>
            <a:r>
              <a:rPr lang="en-US" sz="2400" i="1" dirty="0"/>
              <a:t>It is objective</a:t>
            </a:r>
            <a:r>
              <a:rPr lang="en-US" sz="2400" dirty="0"/>
              <a:t/>
            </a:r>
            <a:br>
              <a:rPr lang="en-US" sz="2400" dirty="0"/>
            </a:br>
            <a:r>
              <a:rPr lang="en-US" sz="2400" dirty="0"/>
              <a:t>If another researcher performs the same analysis, the same conclusions should result. </a:t>
            </a:r>
          </a:p>
          <a:p>
            <a:pPr lvl="1">
              <a:lnSpc>
                <a:spcPct val="80000"/>
              </a:lnSpc>
            </a:pPr>
            <a:r>
              <a:rPr lang="en-US" sz="2400" i="1" dirty="0"/>
              <a:t>It is quantitative</a:t>
            </a:r>
            <a:r>
              <a:rPr lang="en-US" sz="2400" dirty="0"/>
              <a:t/>
            </a:r>
            <a:br>
              <a:rPr lang="en-US" sz="2400" dirty="0"/>
            </a:br>
            <a:r>
              <a:rPr lang="en-US" sz="2400" dirty="0"/>
              <a:t>It tries to determine amounts, such as 55% of news items are concerned with domestic violence.</a:t>
            </a:r>
          </a:p>
          <a:p>
            <a:pPr lvl="1">
              <a:lnSpc>
                <a:spcPct val="80000"/>
              </a:lnSpc>
            </a:pPr>
            <a:endParaRPr lang="en-US" sz="2400" dirty="0"/>
          </a:p>
          <a:p>
            <a:pPr>
              <a:lnSpc>
                <a:spcPct val="80000"/>
              </a:lnSpc>
            </a:pPr>
            <a:r>
              <a:rPr lang="en-US" sz="2800" dirty="0"/>
              <a:t>How is content analysis done? Let us consider an exercise. </a:t>
            </a:r>
            <a:r>
              <a:rPr lang="en-US" sz="2800" dirty="0" smtClean="0"/>
              <a:t>Our </a:t>
            </a:r>
            <a:r>
              <a:rPr lang="en-US" sz="2800" dirty="0"/>
              <a:t>research hypothesis is that "More than 75% of leading news items are concerned with violence". This is based on the media assumption that "if it bleeds, it leads". Firstly, we have to define what we mean by violence.</a:t>
            </a:r>
          </a:p>
        </p:txBody>
      </p:sp>
      <p:sp>
        <p:nvSpPr>
          <p:cNvPr id="5" name="TextBox 4"/>
          <p:cNvSpPr txBox="1"/>
          <p:nvPr/>
        </p:nvSpPr>
        <p:spPr>
          <a:xfrm>
            <a:off x="685800" y="457200"/>
            <a:ext cx="7543800" cy="707886"/>
          </a:xfrm>
          <a:prstGeom prst="rect">
            <a:avLst/>
          </a:prstGeom>
          <a:noFill/>
        </p:spPr>
        <p:txBody>
          <a:bodyPr wrap="square" rtlCol="0">
            <a:spAutoFit/>
          </a:bodyPr>
          <a:lstStyle/>
          <a:p>
            <a:r>
              <a:rPr lang="en-US" sz="4000" dirty="0" smtClean="0">
                <a:solidFill>
                  <a:schemeClr val="tx1">
                    <a:lumMod val="65000"/>
                    <a:lumOff val="35000"/>
                  </a:schemeClr>
                </a:solidFill>
              </a:rPr>
              <a:t>Content Analysis</a:t>
            </a:r>
            <a:endParaRPr lang="en-US" sz="4000" dirty="0">
              <a:solidFill>
                <a:schemeClr val="tx1">
                  <a:lumMod val="65000"/>
                  <a:lumOff val="35000"/>
                </a:schemeClr>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anim calcmode="lin" valueType="num">
                                      <p:cBhvr additive="base">
                                        <p:cTn id="7" dur="500" fill="hold"/>
                                        <p:tgtEl>
                                          <p:spTgt spid="3594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9427">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59427">
                                            <p:txEl>
                                              <p:pRg st="1" end="1"/>
                                            </p:txEl>
                                          </p:spTgt>
                                        </p:tgtEl>
                                        <p:attrNameLst>
                                          <p:attrName>style.visibility</p:attrName>
                                        </p:attrNameLst>
                                      </p:cBhvr>
                                      <p:to>
                                        <p:strVal val="visible"/>
                                      </p:to>
                                    </p:set>
                                    <p:anim calcmode="lin" valueType="num">
                                      <p:cBhvr additive="base">
                                        <p:cTn id="11" dur="500" fill="hold"/>
                                        <p:tgtEl>
                                          <p:spTgt spid="3594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9427">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59427">
                                            <p:txEl>
                                              <p:pRg st="2" end="2"/>
                                            </p:txEl>
                                          </p:spTgt>
                                        </p:tgtEl>
                                        <p:attrNameLst>
                                          <p:attrName>style.visibility</p:attrName>
                                        </p:attrNameLst>
                                      </p:cBhvr>
                                      <p:to>
                                        <p:strVal val="visible"/>
                                      </p:to>
                                    </p:set>
                                    <p:anim calcmode="lin" valueType="num">
                                      <p:cBhvr additive="base">
                                        <p:cTn id="15" dur="500" fill="hold"/>
                                        <p:tgtEl>
                                          <p:spTgt spid="35942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9427">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59427">
                                            <p:txEl>
                                              <p:pRg st="3" end="3"/>
                                            </p:txEl>
                                          </p:spTgt>
                                        </p:tgtEl>
                                        <p:attrNameLst>
                                          <p:attrName>style.visibility</p:attrName>
                                        </p:attrNameLst>
                                      </p:cBhvr>
                                      <p:to>
                                        <p:strVal val="visible"/>
                                      </p:to>
                                    </p:set>
                                    <p:anim calcmode="lin" valueType="num">
                                      <p:cBhvr additive="base">
                                        <p:cTn id="19" dur="500" fill="hold"/>
                                        <p:tgtEl>
                                          <p:spTgt spid="3594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9427">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59427">
                                            <p:txEl>
                                              <p:pRg st="5" end="5"/>
                                            </p:txEl>
                                          </p:spTgt>
                                        </p:tgtEl>
                                        <p:attrNameLst>
                                          <p:attrName>style.visibility</p:attrName>
                                        </p:attrNameLst>
                                      </p:cBhvr>
                                      <p:to>
                                        <p:strVal val="visible"/>
                                      </p:to>
                                    </p:set>
                                    <p:anim calcmode="lin" valueType="num">
                                      <p:cBhvr additive="base">
                                        <p:cTn id="25" dur="500" fill="hold"/>
                                        <p:tgtEl>
                                          <p:spTgt spid="35942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9427">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3DB27E0B-4E5C-4FFC-8E44-431ED75F9E33}" type="slidenum">
              <a:rPr lang="en-GB"/>
              <a:pPr/>
              <a:t>44</a:t>
            </a:fld>
            <a:endParaRPr lang="en-GB"/>
          </a:p>
        </p:txBody>
      </p:sp>
      <p:sp>
        <p:nvSpPr>
          <p:cNvPr id="360450" name="Rectangle 2"/>
          <p:cNvSpPr>
            <a:spLocks noGrp="1" noChangeArrowheads="1"/>
          </p:cNvSpPr>
          <p:nvPr>
            <p:ph type="title"/>
          </p:nvPr>
        </p:nvSpPr>
        <p:spPr>
          <a:xfrm>
            <a:off x="457200" y="152400"/>
            <a:ext cx="8458200" cy="76200"/>
          </a:xfrm>
        </p:spPr>
        <p:txBody>
          <a:bodyPr>
            <a:normAutofit fontScale="90000"/>
          </a:bodyPr>
          <a:lstStyle/>
          <a:p>
            <a:r>
              <a:rPr lang="en-US">
                <a:solidFill>
                  <a:srgbClr val="FF0000"/>
                </a:solidFill>
              </a:rPr>
              <a:t>  </a:t>
            </a:r>
          </a:p>
        </p:txBody>
      </p:sp>
      <p:sp>
        <p:nvSpPr>
          <p:cNvPr id="360451" name="Rectangle 3"/>
          <p:cNvSpPr>
            <a:spLocks noGrp="1" noChangeArrowheads="1"/>
          </p:cNvSpPr>
          <p:nvPr>
            <p:ph type="body" idx="1"/>
          </p:nvPr>
        </p:nvSpPr>
        <p:spPr>
          <a:xfrm>
            <a:off x="304800" y="1752600"/>
            <a:ext cx="8458200" cy="4876800"/>
          </a:xfrm>
        </p:spPr>
        <p:txBody>
          <a:bodyPr>
            <a:noAutofit/>
          </a:bodyPr>
          <a:lstStyle/>
          <a:p>
            <a:pPr>
              <a:lnSpc>
                <a:spcPct val="90000"/>
              </a:lnSpc>
            </a:pPr>
            <a:r>
              <a:rPr lang="en-US" sz="2600" b="1" dirty="0"/>
              <a:t> </a:t>
            </a:r>
            <a:r>
              <a:rPr lang="en-US" sz="2600" dirty="0"/>
              <a:t>Having decided on what violence means, we then monitor the lead news items over a number of weeks. An adequate sample size must be chosen to eliminate bias, as it is possible that a particular news item could be repeated over several days (for instance, a war could break out). We might decide to select three days a week at random over a period of three to four weeks</a:t>
            </a:r>
          </a:p>
          <a:p>
            <a:pPr>
              <a:lnSpc>
                <a:spcPct val="90000"/>
              </a:lnSpc>
            </a:pPr>
            <a:r>
              <a:rPr lang="en-US" sz="2600" dirty="0"/>
              <a:t>Coders are responsible for coding each story into a violent/non-violent category. There is a form for each day that the coder fills in. These forms are collected at the end of the study and then the results tabulated accordingly</a:t>
            </a:r>
          </a:p>
          <a:p>
            <a:pPr>
              <a:lnSpc>
                <a:spcPct val="90000"/>
              </a:lnSpc>
            </a:pPr>
            <a:r>
              <a:rPr lang="en-US" sz="2600" dirty="0"/>
              <a:t>One can develop a system that replaces the coder and analyzes news from websites</a:t>
            </a:r>
          </a:p>
        </p:txBody>
      </p:sp>
      <p:sp>
        <p:nvSpPr>
          <p:cNvPr id="5" name="TextBox 4"/>
          <p:cNvSpPr txBox="1"/>
          <p:nvPr/>
        </p:nvSpPr>
        <p:spPr>
          <a:xfrm>
            <a:off x="685800" y="457200"/>
            <a:ext cx="7543800" cy="707886"/>
          </a:xfrm>
          <a:prstGeom prst="rect">
            <a:avLst/>
          </a:prstGeom>
          <a:noFill/>
        </p:spPr>
        <p:txBody>
          <a:bodyPr wrap="square" rtlCol="0">
            <a:spAutoFit/>
          </a:bodyPr>
          <a:lstStyle/>
          <a:p>
            <a:r>
              <a:rPr lang="en-US" sz="4000" dirty="0" smtClean="0">
                <a:solidFill>
                  <a:schemeClr val="tx1">
                    <a:lumMod val="65000"/>
                    <a:lumOff val="35000"/>
                  </a:schemeClr>
                </a:solidFill>
              </a:rPr>
              <a:t>Content Analysis</a:t>
            </a:r>
            <a:endParaRPr lang="en-US" sz="4000" dirty="0">
              <a:solidFill>
                <a:schemeClr val="tx1">
                  <a:lumMod val="65000"/>
                  <a:lumOff val="35000"/>
                </a:schemeClr>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60451">
                                            <p:txEl>
                                              <p:pRg st="1" end="1"/>
                                            </p:txEl>
                                          </p:spTgt>
                                        </p:tgtEl>
                                        <p:attrNameLst>
                                          <p:attrName>style.visibility</p:attrName>
                                        </p:attrNameLst>
                                      </p:cBhvr>
                                      <p:to>
                                        <p:strVal val="visible"/>
                                      </p:to>
                                    </p:set>
                                    <p:anim calcmode="lin" valueType="num">
                                      <p:cBhvr additive="base">
                                        <p:cTn id="13" dur="500" fill="hold"/>
                                        <p:tgtEl>
                                          <p:spTgt spid="3604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045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60451">
                                            <p:txEl>
                                              <p:pRg st="2" end="2"/>
                                            </p:txEl>
                                          </p:spTgt>
                                        </p:tgtEl>
                                        <p:attrNameLst>
                                          <p:attrName>style.visibility</p:attrName>
                                        </p:attrNameLst>
                                      </p:cBhvr>
                                      <p:to>
                                        <p:strVal val="visible"/>
                                      </p:to>
                                    </p:set>
                                    <p:anim calcmode="lin" valueType="num">
                                      <p:cBhvr additive="base">
                                        <p:cTn id="19" dur="500" fill="hold"/>
                                        <p:tgtEl>
                                          <p:spTgt spid="3604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0451">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71600" y="1600200"/>
            <a:ext cx="7620000" cy="990600"/>
          </a:xfrm>
        </p:spPr>
        <p:txBody>
          <a:bodyPr>
            <a:noAutofit/>
          </a:bodyPr>
          <a:lstStyle/>
          <a:p>
            <a:r>
              <a:rPr lang="en-GB" sz="3600" b="1" dirty="0" smtClean="0"/>
              <a:t>Research methods chapter in quantitative studies</a:t>
            </a:r>
            <a:endParaRPr lang="en-GB" sz="3600" b="1" dirty="0"/>
          </a:p>
        </p:txBody>
      </p:sp>
      <p:sp>
        <p:nvSpPr>
          <p:cNvPr id="4" name="Slide Number Placeholder 3"/>
          <p:cNvSpPr>
            <a:spLocks noGrp="1"/>
          </p:cNvSpPr>
          <p:nvPr>
            <p:ph type="sldNum" sz="quarter" idx="11"/>
          </p:nvPr>
        </p:nvSpPr>
        <p:spPr/>
        <p:txBody>
          <a:bodyPr>
            <a:normAutofit/>
          </a:bodyPr>
          <a:lstStyle/>
          <a:p>
            <a:fld id="{3F2F96C1-BAED-4A53-9E1B-899723F46382}"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06A95DBD-A03B-43DD-A7AB-B7C3C8B02147}" type="slidenum">
              <a:rPr lang="en-GB"/>
              <a:pPr/>
              <a:t>46</a:t>
            </a:fld>
            <a:endParaRPr lang="en-GB"/>
          </a:p>
        </p:txBody>
      </p:sp>
      <p:sp>
        <p:nvSpPr>
          <p:cNvPr id="363522" name="Rectangle 2"/>
          <p:cNvSpPr>
            <a:spLocks noGrp="1" noChangeArrowheads="1"/>
          </p:cNvSpPr>
          <p:nvPr>
            <p:ph type="title"/>
          </p:nvPr>
        </p:nvSpPr>
        <p:spPr>
          <a:xfrm>
            <a:off x="533400" y="381000"/>
            <a:ext cx="8458200" cy="762000"/>
          </a:xfrm>
        </p:spPr>
        <p:txBody>
          <a:bodyPr/>
          <a:lstStyle/>
          <a:p>
            <a:r>
              <a:rPr lang="en-US" dirty="0">
                <a:solidFill>
                  <a:srgbClr val="FF0000"/>
                </a:solidFill>
              </a:rPr>
              <a:t> </a:t>
            </a:r>
            <a:r>
              <a:rPr lang="en-US" sz="4000" dirty="0">
                <a:solidFill>
                  <a:schemeClr val="tx1">
                    <a:lumMod val="65000"/>
                    <a:lumOff val="35000"/>
                  </a:schemeClr>
                </a:solidFill>
              </a:rPr>
              <a:t>Beginning the chapter</a:t>
            </a:r>
          </a:p>
        </p:txBody>
      </p:sp>
      <p:sp>
        <p:nvSpPr>
          <p:cNvPr id="363523" name="Rectangle 3"/>
          <p:cNvSpPr>
            <a:spLocks noGrp="1" noChangeArrowheads="1"/>
          </p:cNvSpPr>
          <p:nvPr>
            <p:ph type="body" idx="1"/>
          </p:nvPr>
        </p:nvSpPr>
        <p:spPr>
          <a:xfrm>
            <a:off x="457200" y="1676400"/>
            <a:ext cx="8382000" cy="5029200"/>
          </a:xfrm>
        </p:spPr>
        <p:txBody>
          <a:bodyPr>
            <a:normAutofit lnSpcReduction="10000"/>
          </a:bodyPr>
          <a:lstStyle/>
          <a:p>
            <a:pPr>
              <a:lnSpc>
                <a:spcPct val="80000"/>
              </a:lnSpc>
            </a:pPr>
            <a:r>
              <a:rPr lang="en-US" sz="2800" dirty="0"/>
              <a:t>Chapter about method by which collect and analyze data to answer questions, meet objectives or test hypotheses </a:t>
            </a:r>
          </a:p>
          <a:p>
            <a:pPr>
              <a:lnSpc>
                <a:spcPct val="80000"/>
              </a:lnSpc>
            </a:pPr>
            <a:r>
              <a:rPr lang="en-US" sz="2800" dirty="0"/>
              <a:t>Need introductory paragraph describing design of study and organization of chapter</a:t>
            </a:r>
          </a:p>
          <a:p>
            <a:pPr>
              <a:lnSpc>
                <a:spcPct val="80000"/>
              </a:lnSpc>
            </a:pPr>
            <a:r>
              <a:rPr lang="en-US" sz="2800" dirty="0"/>
              <a:t>E.g. if you plan to mail 1,000 survey questionnaires to IT managers to assess the level of success of their organizational IT plans:</a:t>
            </a:r>
          </a:p>
          <a:p>
            <a:pPr lvl="1">
              <a:lnSpc>
                <a:spcPct val="80000"/>
              </a:lnSpc>
            </a:pPr>
            <a:r>
              <a:rPr lang="en-US" sz="2400" dirty="0">
                <a:solidFill>
                  <a:srgbClr val="0066FF"/>
                </a:solidFill>
              </a:rPr>
              <a:t>“This study utilizes a cross-sectional (at one point in time) survey design to assess the level of success of IT plans in organizations”</a:t>
            </a:r>
          </a:p>
          <a:p>
            <a:pPr>
              <a:lnSpc>
                <a:spcPct val="80000"/>
              </a:lnSpc>
            </a:pPr>
            <a:r>
              <a:rPr lang="en-US" sz="2800" dirty="0"/>
              <a:t>This can be followed by a description of the design (e.g. survey), why it was selected over other designs, and variables in the study.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 calcmode="lin" valueType="num">
                                      <p:cBhvr additive="base">
                                        <p:cTn id="7" dur="500" fill="hold"/>
                                        <p:tgtEl>
                                          <p:spTgt spid="3635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352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63523">
                                            <p:txEl>
                                              <p:pRg st="1" end="1"/>
                                            </p:txEl>
                                          </p:spTgt>
                                        </p:tgtEl>
                                        <p:attrNameLst>
                                          <p:attrName>style.visibility</p:attrName>
                                        </p:attrNameLst>
                                      </p:cBhvr>
                                      <p:to>
                                        <p:strVal val="visible"/>
                                      </p:to>
                                    </p:set>
                                    <p:anim calcmode="lin" valueType="num">
                                      <p:cBhvr additive="base">
                                        <p:cTn id="13" dur="500" fill="hold"/>
                                        <p:tgtEl>
                                          <p:spTgt spid="3635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352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63523">
                                            <p:txEl>
                                              <p:pRg st="2" end="2"/>
                                            </p:txEl>
                                          </p:spTgt>
                                        </p:tgtEl>
                                        <p:attrNameLst>
                                          <p:attrName>style.visibility</p:attrName>
                                        </p:attrNameLst>
                                      </p:cBhvr>
                                      <p:to>
                                        <p:strVal val="visible"/>
                                      </p:to>
                                    </p:set>
                                    <p:anim calcmode="lin" valueType="num">
                                      <p:cBhvr additive="base">
                                        <p:cTn id="19" dur="500" fill="hold"/>
                                        <p:tgtEl>
                                          <p:spTgt spid="3635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3523">
                                            <p:txEl>
                                              <p:pRg st="2" end="2"/>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63523">
                                            <p:txEl>
                                              <p:pRg st="3" end="3"/>
                                            </p:txEl>
                                          </p:spTgt>
                                        </p:tgtEl>
                                        <p:attrNameLst>
                                          <p:attrName>style.visibility</p:attrName>
                                        </p:attrNameLst>
                                      </p:cBhvr>
                                      <p:to>
                                        <p:strVal val="visible"/>
                                      </p:to>
                                    </p:set>
                                    <p:anim calcmode="lin" valueType="num">
                                      <p:cBhvr additive="base">
                                        <p:cTn id="23" dur="500" fill="hold"/>
                                        <p:tgtEl>
                                          <p:spTgt spid="36352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352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363523">
                                            <p:txEl>
                                              <p:pRg st="4" end="4"/>
                                            </p:txEl>
                                          </p:spTgt>
                                        </p:tgtEl>
                                        <p:attrNameLst>
                                          <p:attrName>style.visibility</p:attrName>
                                        </p:attrNameLst>
                                      </p:cBhvr>
                                      <p:to>
                                        <p:strVal val="visible"/>
                                      </p:to>
                                    </p:set>
                                    <p:anim calcmode="lin" valueType="num">
                                      <p:cBhvr additive="base">
                                        <p:cTn id="29" dur="500" fill="hold"/>
                                        <p:tgtEl>
                                          <p:spTgt spid="36352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3523">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C746FF0B-1927-4401-AD80-39F3A84375FD}" type="slidenum">
              <a:rPr lang="en-GB"/>
              <a:pPr/>
              <a:t>47</a:t>
            </a:fld>
            <a:endParaRPr lang="en-GB"/>
          </a:p>
        </p:txBody>
      </p:sp>
      <p:sp>
        <p:nvSpPr>
          <p:cNvPr id="364546" name="Rectangle 2"/>
          <p:cNvSpPr>
            <a:spLocks noGrp="1" noChangeArrowheads="1"/>
          </p:cNvSpPr>
          <p:nvPr>
            <p:ph type="title"/>
          </p:nvPr>
        </p:nvSpPr>
        <p:spPr>
          <a:xfrm>
            <a:off x="457200" y="304800"/>
            <a:ext cx="7696200" cy="762000"/>
          </a:xfrm>
        </p:spPr>
        <p:txBody>
          <a:bodyPr/>
          <a:lstStyle/>
          <a:p>
            <a:r>
              <a:rPr lang="en-US" dirty="0">
                <a:solidFill>
                  <a:srgbClr val="FF0000"/>
                </a:solidFill>
              </a:rPr>
              <a:t> </a:t>
            </a:r>
            <a:r>
              <a:rPr lang="en-US" sz="4000" dirty="0">
                <a:solidFill>
                  <a:schemeClr val="tx1">
                    <a:lumMod val="65000"/>
                    <a:lumOff val="35000"/>
                  </a:schemeClr>
                </a:solidFill>
              </a:rPr>
              <a:t>Describing the sample</a:t>
            </a:r>
          </a:p>
        </p:txBody>
      </p:sp>
      <p:sp>
        <p:nvSpPr>
          <p:cNvPr id="364547" name="Rectangle 3"/>
          <p:cNvSpPr>
            <a:spLocks noGrp="1" noChangeArrowheads="1"/>
          </p:cNvSpPr>
          <p:nvPr>
            <p:ph type="body" idx="1"/>
          </p:nvPr>
        </p:nvSpPr>
        <p:spPr>
          <a:xfrm>
            <a:off x="228600" y="1676400"/>
            <a:ext cx="8610600" cy="5029200"/>
          </a:xfrm>
        </p:spPr>
        <p:txBody>
          <a:bodyPr/>
          <a:lstStyle/>
          <a:p>
            <a:pPr>
              <a:lnSpc>
                <a:spcPct val="90000"/>
              </a:lnSpc>
            </a:pPr>
            <a:r>
              <a:rPr lang="en-US" sz="2400" dirty="0"/>
              <a:t>Describe </a:t>
            </a:r>
            <a:r>
              <a:rPr lang="en-US" sz="2400" dirty="0">
                <a:solidFill>
                  <a:srgbClr val="0066FF"/>
                </a:solidFill>
              </a:rPr>
              <a:t>sampling design</a:t>
            </a:r>
            <a:r>
              <a:rPr lang="en-US" sz="2400" dirty="0"/>
              <a:t>:</a:t>
            </a:r>
          </a:p>
          <a:p>
            <a:pPr lvl="1">
              <a:lnSpc>
                <a:spcPct val="90000"/>
              </a:lnSpc>
            </a:pPr>
            <a:r>
              <a:rPr lang="en-US" sz="2000" dirty="0"/>
              <a:t>Random sampling – each participant or subject has equal probability of being selected</a:t>
            </a:r>
          </a:p>
          <a:p>
            <a:pPr lvl="1">
              <a:lnSpc>
                <a:spcPct val="90000"/>
              </a:lnSpc>
            </a:pPr>
            <a:r>
              <a:rPr lang="en-US" sz="2000" dirty="0"/>
              <a:t>Systematic random sampling e.g. randomly selecting the starting point in a list and selecting the </a:t>
            </a:r>
            <a:r>
              <a:rPr lang="en-US" sz="2000" i="1" dirty="0"/>
              <a:t>n</a:t>
            </a:r>
            <a:r>
              <a:rPr lang="en-US" sz="2000" dirty="0"/>
              <a:t>th</a:t>
            </a:r>
          </a:p>
          <a:p>
            <a:pPr lvl="1">
              <a:lnSpc>
                <a:spcPct val="90000"/>
              </a:lnSpc>
            </a:pPr>
            <a:r>
              <a:rPr lang="en-US" sz="2000" dirty="0"/>
              <a:t>Stratified sampling – chosen so that sample has  characteristics of the population e.g. regional representation, gender</a:t>
            </a:r>
          </a:p>
          <a:p>
            <a:pPr lvl="1">
              <a:lnSpc>
                <a:spcPct val="90000"/>
              </a:lnSpc>
            </a:pPr>
            <a:r>
              <a:rPr lang="en-US" sz="2000" dirty="0"/>
              <a:t>Purposive sampling – chosen on basis of convenience and availability</a:t>
            </a:r>
          </a:p>
          <a:p>
            <a:pPr>
              <a:lnSpc>
                <a:spcPct val="90000"/>
              </a:lnSpc>
            </a:pPr>
            <a:r>
              <a:rPr lang="en-US" sz="2400" dirty="0"/>
              <a:t>Describe </a:t>
            </a:r>
            <a:r>
              <a:rPr lang="en-US" sz="2400" dirty="0">
                <a:solidFill>
                  <a:srgbClr val="0066FF"/>
                </a:solidFill>
              </a:rPr>
              <a:t>where and how participants are selected</a:t>
            </a:r>
          </a:p>
          <a:p>
            <a:pPr>
              <a:lnSpc>
                <a:spcPct val="90000"/>
              </a:lnSpc>
            </a:pPr>
            <a:r>
              <a:rPr lang="en-US" sz="2400" dirty="0"/>
              <a:t>Describe </a:t>
            </a:r>
            <a:r>
              <a:rPr lang="en-US" sz="2400" dirty="0">
                <a:solidFill>
                  <a:srgbClr val="0066FF"/>
                </a:solidFill>
              </a:rPr>
              <a:t>how subjects were assigned to groups</a:t>
            </a:r>
            <a:r>
              <a:rPr lang="en-US" sz="2400" dirty="0">
                <a:solidFill>
                  <a:srgbClr val="FF00FF"/>
                </a:solidFill>
              </a:rPr>
              <a:t> </a:t>
            </a:r>
            <a:r>
              <a:rPr lang="en-US" sz="2400" dirty="0"/>
              <a:t>or treatment conditions in an experiment e.g. random assignment</a:t>
            </a:r>
          </a:p>
          <a:p>
            <a:pPr>
              <a:lnSpc>
                <a:spcPct val="90000"/>
              </a:lnSpc>
            </a:pPr>
            <a:r>
              <a:rPr lang="en-US" sz="2400" dirty="0"/>
              <a:t>Determine the </a:t>
            </a:r>
            <a:r>
              <a:rPr lang="en-US" sz="2400" dirty="0">
                <a:solidFill>
                  <a:srgbClr val="0066FF"/>
                </a:solidFill>
              </a:rPr>
              <a:t>sample size</a:t>
            </a:r>
            <a:r>
              <a:rPr lang="en-US" sz="2400" dirty="0"/>
              <a:t> necessary to draw meaningful conclusions from the data within given constraints e.g. time, cost, etc.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64547">
                                            <p:txEl>
                                              <p:pRg st="1" end="1"/>
                                            </p:txEl>
                                          </p:spTgt>
                                        </p:tgtEl>
                                        <p:attrNameLst>
                                          <p:attrName>style.visibility</p:attrName>
                                        </p:attrNameLst>
                                      </p:cBhvr>
                                      <p:to>
                                        <p:strVal val="visible"/>
                                      </p:to>
                                    </p:set>
                                    <p:anim calcmode="lin" valueType="num">
                                      <p:cBhvr additive="base">
                                        <p:cTn id="11"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4547">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64547">
                                            <p:txEl>
                                              <p:pRg st="2" end="2"/>
                                            </p:txEl>
                                          </p:spTgt>
                                        </p:tgtEl>
                                        <p:attrNameLst>
                                          <p:attrName>style.visibility</p:attrName>
                                        </p:attrNameLst>
                                      </p:cBhvr>
                                      <p:to>
                                        <p:strVal val="visible"/>
                                      </p:to>
                                    </p:set>
                                    <p:anim calcmode="lin" valueType="num">
                                      <p:cBhvr additive="base">
                                        <p:cTn id="15" dur="5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64547">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64547">
                                            <p:txEl>
                                              <p:pRg st="3" end="3"/>
                                            </p:txEl>
                                          </p:spTgt>
                                        </p:tgtEl>
                                        <p:attrNameLst>
                                          <p:attrName>style.visibility</p:attrName>
                                        </p:attrNameLst>
                                      </p:cBhvr>
                                      <p:to>
                                        <p:strVal val="visible"/>
                                      </p:to>
                                    </p:set>
                                    <p:anim calcmode="lin" valueType="num">
                                      <p:cBhvr additive="base">
                                        <p:cTn id="19" dur="5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4547">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64547">
                                            <p:txEl>
                                              <p:pRg st="4" end="4"/>
                                            </p:txEl>
                                          </p:spTgt>
                                        </p:tgtEl>
                                        <p:attrNameLst>
                                          <p:attrName>style.visibility</p:attrName>
                                        </p:attrNameLst>
                                      </p:cBhvr>
                                      <p:to>
                                        <p:strVal val="visible"/>
                                      </p:to>
                                    </p:set>
                                    <p:anim calcmode="lin" valueType="num">
                                      <p:cBhvr additive="base">
                                        <p:cTn id="23" dur="5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4547">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364547">
                                            <p:txEl>
                                              <p:pRg st="5" end="5"/>
                                            </p:txEl>
                                          </p:spTgt>
                                        </p:tgtEl>
                                        <p:attrNameLst>
                                          <p:attrName>style.visibility</p:attrName>
                                        </p:attrNameLst>
                                      </p:cBhvr>
                                      <p:to>
                                        <p:strVal val="visible"/>
                                      </p:to>
                                    </p:set>
                                    <p:anim calcmode="lin" valueType="num">
                                      <p:cBhvr additive="base">
                                        <p:cTn id="29" dur="5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4547">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364547">
                                            <p:txEl>
                                              <p:pRg st="6" end="6"/>
                                            </p:txEl>
                                          </p:spTgt>
                                        </p:tgtEl>
                                        <p:attrNameLst>
                                          <p:attrName>style.visibility</p:attrName>
                                        </p:attrNameLst>
                                      </p:cBhvr>
                                      <p:to>
                                        <p:strVal val="visible"/>
                                      </p:to>
                                    </p:set>
                                    <p:anim calcmode="lin" valueType="num">
                                      <p:cBhvr additive="base">
                                        <p:cTn id="35" dur="500" fill="hold"/>
                                        <p:tgtEl>
                                          <p:spTgt spid="36454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64547">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364547">
                                            <p:txEl>
                                              <p:pRg st="7" end="7"/>
                                            </p:txEl>
                                          </p:spTgt>
                                        </p:tgtEl>
                                        <p:attrNameLst>
                                          <p:attrName>style.visibility</p:attrName>
                                        </p:attrNameLst>
                                      </p:cBhvr>
                                      <p:to>
                                        <p:strVal val="visible"/>
                                      </p:to>
                                    </p:set>
                                    <p:anim calcmode="lin" valueType="num">
                                      <p:cBhvr additive="base">
                                        <p:cTn id="41" dur="500" fill="hold"/>
                                        <p:tgtEl>
                                          <p:spTgt spid="36454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64547">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678CC8BF-AFD6-40E3-803C-96B2BEB5F1DF}" type="slidenum">
              <a:rPr lang="en-GB"/>
              <a:pPr/>
              <a:t>48</a:t>
            </a:fld>
            <a:endParaRPr lang="en-GB"/>
          </a:p>
        </p:txBody>
      </p:sp>
      <p:sp>
        <p:nvSpPr>
          <p:cNvPr id="368642" name="Rectangle 2"/>
          <p:cNvSpPr>
            <a:spLocks noGrp="1" noChangeArrowheads="1"/>
          </p:cNvSpPr>
          <p:nvPr>
            <p:ph type="title"/>
          </p:nvPr>
        </p:nvSpPr>
        <p:spPr>
          <a:xfrm>
            <a:off x="457200" y="381000"/>
            <a:ext cx="7772400" cy="685800"/>
          </a:xfrm>
        </p:spPr>
        <p:txBody>
          <a:bodyPr>
            <a:normAutofit fontScale="90000"/>
          </a:bodyPr>
          <a:lstStyle/>
          <a:p>
            <a:r>
              <a:rPr lang="en-US" dirty="0">
                <a:solidFill>
                  <a:srgbClr val="FF0000"/>
                </a:solidFill>
              </a:rPr>
              <a:t> </a:t>
            </a:r>
            <a:r>
              <a:rPr lang="en-US" sz="4000" dirty="0">
                <a:solidFill>
                  <a:schemeClr val="tx1">
                    <a:lumMod val="75000"/>
                    <a:lumOff val="25000"/>
                  </a:schemeClr>
                </a:solidFill>
              </a:rPr>
              <a:t>Describing instruments</a:t>
            </a:r>
          </a:p>
        </p:txBody>
      </p:sp>
      <p:sp>
        <p:nvSpPr>
          <p:cNvPr id="368643" name="Rectangle 3"/>
          <p:cNvSpPr>
            <a:spLocks noGrp="1" noChangeArrowheads="1"/>
          </p:cNvSpPr>
          <p:nvPr>
            <p:ph type="body" idx="1"/>
          </p:nvPr>
        </p:nvSpPr>
        <p:spPr>
          <a:xfrm>
            <a:off x="228600" y="1752600"/>
            <a:ext cx="8447088" cy="4495800"/>
          </a:xfrm>
        </p:spPr>
        <p:txBody>
          <a:bodyPr>
            <a:normAutofit/>
          </a:bodyPr>
          <a:lstStyle/>
          <a:p>
            <a:pPr>
              <a:lnSpc>
                <a:spcPct val="80000"/>
              </a:lnSpc>
            </a:pPr>
            <a:r>
              <a:rPr lang="en-US" sz="2800" dirty="0">
                <a:solidFill>
                  <a:srgbClr val="FF0000"/>
                </a:solidFill>
              </a:rPr>
              <a:t>“Make the case”</a:t>
            </a:r>
            <a:r>
              <a:rPr lang="en-US" sz="2800" dirty="0"/>
              <a:t>  for the use of particular instruments (e.g. standardized scales, questionnaires, etc.) as the best and most appropriate to your research environment:</a:t>
            </a:r>
          </a:p>
          <a:p>
            <a:pPr lvl="1">
              <a:lnSpc>
                <a:spcPct val="80000"/>
              </a:lnSpc>
            </a:pPr>
            <a:r>
              <a:rPr lang="en-US" sz="2400" dirty="0"/>
              <a:t>Is the instrument the most </a:t>
            </a:r>
            <a:r>
              <a:rPr lang="en-US" sz="2400" dirty="0">
                <a:solidFill>
                  <a:srgbClr val="0066FF"/>
                </a:solidFill>
              </a:rPr>
              <a:t>appropriate</a:t>
            </a:r>
            <a:r>
              <a:rPr lang="en-US" sz="2400" dirty="0"/>
              <a:t>?</a:t>
            </a:r>
          </a:p>
          <a:p>
            <a:pPr lvl="1">
              <a:lnSpc>
                <a:spcPct val="80000"/>
              </a:lnSpc>
            </a:pPr>
            <a:r>
              <a:rPr lang="en-US" sz="2400" dirty="0"/>
              <a:t>Describe the </a:t>
            </a:r>
            <a:r>
              <a:rPr lang="en-US" sz="2400" dirty="0">
                <a:solidFill>
                  <a:srgbClr val="0066FF"/>
                </a:solidFill>
              </a:rPr>
              <a:t>reliability, validity and structure</a:t>
            </a:r>
            <a:r>
              <a:rPr lang="en-US" sz="2400" dirty="0"/>
              <a:t> of the instrument</a:t>
            </a:r>
          </a:p>
          <a:p>
            <a:pPr lvl="1">
              <a:lnSpc>
                <a:spcPct val="80000"/>
              </a:lnSpc>
            </a:pPr>
            <a:r>
              <a:rPr lang="en-US" sz="2400" dirty="0"/>
              <a:t>How is the instrument to be </a:t>
            </a:r>
            <a:r>
              <a:rPr lang="en-US" sz="2400" dirty="0">
                <a:solidFill>
                  <a:srgbClr val="0066FF"/>
                </a:solidFill>
              </a:rPr>
              <a:t>administered and scored</a:t>
            </a:r>
            <a:r>
              <a:rPr lang="en-US" sz="2400" dirty="0"/>
              <a:t>? e.g. Y/N or T/F check box for simple instruments or complete instructions  given to respondents for complex instruments</a:t>
            </a:r>
          </a:p>
          <a:p>
            <a:pPr>
              <a:lnSpc>
                <a:spcPct val="80000"/>
              </a:lnSpc>
            </a:pPr>
            <a:r>
              <a:rPr lang="en-US" sz="2800" dirty="0"/>
              <a:t>Describe the materials to be used, if any – e.g. lessons, handouts and instructions to students to use computer-based learning tool for an e-learning experiment</a:t>
            </a:r>
          </a:p>
          <a:p>
            <a:pPr>
              <a:lnSpc>
                <a:spcPct val="80000"/>
              </a:lnSpc>
            </a:pPr>
            <a:endParaRPr lang="en-US" sz="28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 calcmode="lin" valueType="num">
                                      <p:cBhvr additive="base">
                                        <p:cTn id="7" dur="500" fill="hold"/>
                                        <p:tgtEl>
                                          <p:spTgt spid="3686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4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68643">
                                            <p:txEl>
                                              <p:pRg st="1" end="1"/>
                                            </p:txEl>
                                          </p:spTgt>
                                        </p:tgtEl>
                                        <p:attrNameLst>
                                          <p:attrName>style.visibility</p:attrName>
                                        </p:attrNameLst>
                                      </p:cBhvr>
                                      <p:to>
                                        <p:strVal val="visible"/>
                                      </p:to>
                                    </p:set>
                                    <p:anim calcmode="lin" valueType="num">
                                      <p:cBhvr additive="base">
                                        <p:cTn id="11" dur="500" fill="hold"/>
                                        <p:tgtEl>
                                          <p:spTgt spid="3686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43">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68643">
                                            <p:txEl>
                                              <p:pRg st="2" end="2"/>
                                            </p:txEl>
                                          </p:spTgt>
                                        </p:tgtEl>
                                        <p:attrNameLst>
                                          <p:attrName>style.visibility</p:attrName>
                                        </p:attrNameLst>
                                      </p:cBhvr>
                                      <p:to>
                                        <p:strVal val="visible"/>
                                      </p:to>
                                    </p:set>
                                    <p:anim calcmode="lin" valueType="num">
                                      <p:cBhvr additive="base">
                                        <p:cTn id="15" dur="500" fill="hold"/>
                                        <p:tgtEl>
                                          <p:spTgt spid="3686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68643">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68643">
                                            <p:txEl>
                                              <p:pRg st="3" end="3"/>
                                            </p:txEl>
                                          </p:spTgt>
                                        </p:tgtEl>
                                        <p:attrNameLst>
                                          <p:attrName>style.visibility</p:attrName>
                                        </p:attrNameLst>
                                      </p:cBhvr>
                                      <p:to>
                                        <p:strVal val="visible"/>
                                      </p:to>
                                    </p:set>
                                    <p:anim calcmode="lin" valueType="num">
                                      <p:cBhvr additive="base">
                                        <p:cTn id="19" dur="500" fill="hold"/>
                                        <p:tgtEl>
                                          <p:spTgt spid="3686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4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68643">
                                            <p:txEl>
                                              <p:pRg st="4" end="4"/>
                                            </p:txEl>
                                          </p:spTgt>
                                        </p:tgtEl>
                                        <p:attrNameLst>
                                          <p:attrName>style.visibility</p:attrName>
                                        </p:attrNameLst>
                                      </p:cBhvr>
                                      <p:to>
                                        <p:strVal val="visible"/>
                                      </p:to>
                                    </p:set>
                                    <p:anim calcmode="lin" valueType="num">
                                      <p:cBhvr additive="base">
                                        <p:cTn id="25" dur="500" fill="hold"/>
                                        <p:tgtEl>
                                          <p:spTgt spid="3686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43">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A90C3C3F-2755-40D3-8BBC-AC872113C685}" type="slidenum">
              <a:rPr lang="en-GB"/>
              <a:pPr/>
              <a:t>49</a:t>
            </a:fld>
            <a:endParaRPr lang="en-GB"/>
          </a:p>
        </p:txBody>
      </p:sp>
      <p:sp>
        <p:nvSpPr>
          <p:cNvPr id="369666" name="Rectangle 2"/>
          <p:cNvSpPr>
            <a:spLocks noGrp="1" noChangeArrowheads="1"/>
          </p:cNvSpPr>
          <p:nvPr>
            <p:ph type="title"/>
          </p:nvPr>
        </p:nvSpPr>
        <p:spPr>
          <a:xfrm>
            <a:off x="457200" y="381000"/>
            <a:ext cx="8458200" cy="762000"/>
          </a:xfrm>
        </p:spPr>
        <p:txBody>
          <a:bodyPr/>
          <a:lstStyle/>
          <a:p>
            <a:r>
              <a:rPr lang="en-US" dirty="0">
                <a:solidFill>
                  <a:srgbClr val="FF0000"/>
                </a:solidFill>
              </a:rPr>
              <a:t> </a:t>
            </a:r>
            <a:r>
              <a:rPr lang="en-US" sz="3600" dirty="0">
                <a:solidFill>
                  <a:schemeClr val="tx1">
                    <a:lumMod val="75000"/>
                    <a:lumOff val="25000"/>
                  </a:schemeClr>
                </a:solidFill>
              </a:rPr>
              <a:t>Data collection procedures</a:t>
            </a:r>
          </a:p>
        </p:txBody>
      </p:sp>
      <p:sp>
        <p:nvSpPr>
          <p:cNvPr id="369667" name="Rectangle 3"/>
          <p:cNvSpPr>
            <a:spLocks noGrp="1" noChangeArrowheads="1"/>
          </p:cNvSpPr>
          <p:nvPr>
            <p:ph type="body" idx="1"/>
          </p:nvPr>
        </p:nvSpPr>
        <p:spPr>
          <a:xfrm>
            <a:off x="228600" y="1600200"/>
            <a:ext cx="8458200" cy="4876800"/>
          </a:xfrm>
        </p:spPr>
        <p:txBody>
          <a:bodyPr>
            <a:normAutofit/>
          </a:bodyPr>
          <a:lstStyle/>
          <a:p>
            <a:pPr>
              <a:lnSpc>
                <a:spcPct val="90000"/>
              </a:lnSpc>
            </a:pPr>
            <a:r>
              <a:rPr lang="en-US" sz="2800" dirty="0"/>
              <a:t>Provides detailed procedures of how:</a:t>
            </a:r>
          </a:p>
          <a:p>
            <a:pPr lvl="1">
              <a:lnSpc>
                <a:spcPct val="90000"/>
              </a:lnSpc>
            </a:pPr>
            <a:r>
              <a:rPr lang="en-US" sz="2400" dirty="0">
                <a:solidFill>
                  <a:srgbClr val="0066FF"/>
                </a:solidFill>
              </a:rPr>
              <a:t>participants or organizations were contacted</a:t>
            </a:r>
            <a:r>
              <a:rPr lang="en-US" sz="2400" dirty="0"/>
              <a:t>– letter in appendix, if any</a:t>
            </a:r>
          </a:p>
          <a:p>
            <a:pPr lvl="1">
              <a:lnSpc>
                <a:spcPct val="90000"/>
              </a:lnSpc>
            </a:pPr>
            <a:r>
              <a:rPr lang="en-US" sz="2400" dirty="0">
                <a:solidFill>
                  <a:srgbClr val="0066FF"/>
                </a:solidFill>
              </a:rPr>
              <a:t>informed consent or access to organizations or population was obtained or negotiated –</a:t>
            </a:r>
            <a:r>
              <a:rPr lang="en-US" sz="2400" dirty="0"/>
              <a:t> e.g. students in an e-learning experiment – students asked to volunteer? mandatory as part of course requirement? given extra credit?  - copy of informed consent letter in appendix and/or ethical release forms, if any</a:t>
            </a:r>
          </a:p>
          <a:p>
            <a:pPr lvl="1">
              <a:lnSpc>
                <a:spcPct val="90000"/>
              </a:lnSpc>
            </a:pPr>
            <a:r>
              <a:rPr lang="en-US" sz="2400" dirty="0">
                <a:solidFill>
                  <a:srgbClr val="0066FF"/>
                </a:solidFill>
              </a:rPr>
              <a:t>the instruments were administered</a:t>
            </a:r>
            <a:r>
              <a:rPr lang="en-US" sz="2400" dirty="0"/>
              <a:t> – steps taken to increase response rate (e.g. questionnaire follow up procedure) &amp; instructions to respondents in appendix, if any</a:t>
            </a:r>
          </a:p>
          <a:p>
            <a:pPr>
              <a:lnSpc>
                <a:spcPct val="90000"/>
              </a:lnSpc>
            </a:pPr>
            <a:r>
              <a:rPr lang="en-US" sz="2800" dirty="0"/>
              <a:t>All above information is necessary in replicating the study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 calcmode="lin" valueType="num">
                                      <p:cBhvr additive="base">
                                        <p:cTn id="7" dur="500" fill="hold"/>
                                        <p:tgtEl>
                                          <p:spTgt spid="369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9667">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69667">
                                            <p:txEl>
                                              <p:pRg st="1" end="1"/>
                                            </p:txEl>
                                          </p:spTgt>
                                        </p:tgtEl>
                                        <p:attrNameLst>
                                          <p:attrName>style.visibility</p:attrName>
                                        </p:attrNameLst>
                                      </p:cBhvr>
                                      <p:to>
                                        <p:strVal val="visible"/>
                                      </p:to>
                                    </p:set>
                                    <p:anim calcmode="lin" valueType="num">
                                      <p:cBhvr additive="base">
                                        <p:cTn id="11" dur="500" fill="hold"/>
                                        <p:tgtEl>
                                          <p:spTgt spid="3696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9667">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69667">
                                            <p:txEl>
                                              <p:pRg st="2" end="2"/>
                                            </p:txEl>
                                          </p:spTgt>
                                        </p:tgtEl>
                                        <p:attrNameLst>
                                          <p:attrName>style.visibility</p:attrName>
                                        </p:attrNameLst>
                                      </p:cBhvr>
                                      <p:to>
                                        <p:strVal val="visible"/>
                                      </p:to>
                                    </p:set>
                                    <p:anim calcmode="lin" valueType="num">
                                      <p:cBhvr additive="base">
                                        <p:cTn id="15" dur="500" fill="hold"/>
                                        <p:tgtEl>
                                          <p:spTgt spid="3696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69667">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69667">
                                            <p:txEl>
                                              <p:pRg st="3" end="3"/>
                                            </p:txEl>
                                          </p:spTgt>
                                        </p:tgtEl>
                                        <p:attrNameLst>
                                          <p:attrName>style.visibility</p:attrName>
                                        </p:attrNameLst>
                                      </p:cBhvr>
                                      <p:to>
                                        <p:strVal val="visible"/>
                                      </p:to>
                                    </p:set>
                                    <p:anim calcmode="lin" valueType="num">
                                      <p:cBhvr additive="base">
                                        <p:cTn id="19" dur="500" fill="hold"/>
                                        <p:tgtEl>
                                          <p:spTgt spid="3696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9667">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69667">
                                            <p:txEl>
                                              <p:pRg st="4" end="4"/>
                                            </p:txEl>
                                          </p:spTgt>
                                        </p:tgtEl>
                                        <p:attrNameLst>
                                          <p:attrName>style.visibility</p:attrName>
                                        </p:attrNameLst>
                                      </p:cBhvr>
                                      <p:to>
                                        <p:strVal val="visible"/>
                                      </p:to>
                                    </p:set>
                                    <p:anim calcmode="lin" valueType="num">
                                      <p:cBhvr additive="base">
                                        <p:cTn id="25" dur="500" fill="hold"/>
                                        <p:tgtEl>
                                          <p:spTgt spid="3696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9667">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method vs. methodology</a:t>
            </a:r>
            <a:endParaRPr lang="en-US" dirty="0"/>
          </a:p>
        </p:txBody>
      </p:sp>
      <p:sp>
        <p:nvSpPr>
          <p:cNvPr id="3" name="Content Placeholder 2"/>
          <p:cNvSpPr>
            <a:spLocks noGrp="1"/>
          </p:cNvSpPr>
          <p:nvPr>
            <p:ph sz="quarter" idx="1"/>
          </p:nvPr>
        </p:nvSpPr>
        <p:spPr/>
        <p:txBody>
          <a:bodyPr/>
          <a:lstStyle/>
          <a:p>
            <a:r>
              <a:rPr lang="en-US" b="1" dirty="0" smtClean="0"/>
              <a:t>Research Method/Design</a:t>
            </a:r>
            <a:r>
              <a:rPr lang="en-US" dirty="0" smtClean="0"/>
              <a:t>: </a:t>
            </a:r>
          </a:p>
          <a:p>
            <a:pPr lvl="1"/>
            <a:r>
              <a:rPr lang="en-US" sz="2500" dirty="0" smtClean="0"/>
              <a:t>Specific techniques/procedures used to collect and analyze data.</a:t>
            </a:r>
          </a:p>
          <a:p>
            <a:r>
              <a:rPr lang="en-US" sz="2800" b="1" dirty="0" smtClean="0"/>
              <a:t>Research Methodology </a:t>
            </a:r>
            <a:r>
              <a:rPr lang="en-US" sz="2800" dirty="0" smtClean="0"/>
              <a:t>refers to:</a:t>
            </a:r>
          </a:p>
          <a:p>
            <a:pPr lvl="1"/>
            <a:r>
              <a:rPr lang="en-US" sz="2400" dirty="0" smtClean="0"/>
              <a:t>Frameworks and assumptions used to inform research,</a:t>
            </a:r>
          </a:p>
          <a:p>
            <a:pPr lvl="1"/>
            <a:r>
              <a:rPr lang="en-US" sz="2400" dirty="0" smtClean="0"/>
              <a:t>The paradigm that dictates which methods are used, and how they are applied and arranged.</a:t>
            </a:r>
          </a:p>
          <a:p>
            <a:endParaRPr lang="en-US" sz="2400" dirty="0" smtClean="0"/>
          </a:p>
          <a:p>
            <a:pPr>
              <a:buNone/>
            </a:pPr>
            <a:r>
              <a:rPr lang="en-US" sz="2400" dirty="0" smtClean="0"/>
              <a:t>This distinction is not clear cut, even in established literature!</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5</a:t>
            </a:fld>
            <a:endParaRPr lang="en-US"/>
          </a:p>
        </p:txBody>
      </p:sp>
    </p:spTree>
    <p:extLst>
      <p:ext uri="{BB962C8B-B14F-4D97-AF65-F5344CB8AC3E}">
        <p14:creationId xmlns="" xmlns:p14="http://schemas.microsoft.com/office/powerpoint/2010/main" val="4085944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CB3F00AA-16D8-4C48-B2D5-41773A459437}" type="slidenum">
              <a:rPr lang="en-GB"/>
              <a:pPr/>
              <a:t>50</a:t>
            </a:fld>
            <a:endParaRPr lang="en-GB"/>
          </a:p>
        </p:txBody>
      </p:sp>
      <p:sp>
        <p:nvSpPr>
          <p:cNvPr id="370690" name="Rectangle 2"/>
          <p:cNvSpPr>
            <a:spLocks noGrp="1" noChangeArrowheads="1"/>
          </p:cNvSpPr>
          <p:nvPr>
            <p:ph type="title"/>
          </p:nvPr>
        </p:nvSpPr>
        <p:spPr>
          <a:xfrm>
            <a:off x="457200" y="381000"/>
            <a:ext cx="8458200" cy="762000"/>
          </a:xfrm>
        </p:spPr>
        <p:txBody>
          <a:bodyPr>
            <a:normAutofit/>
          </a:bodyPr>
          <a:lstStyle/>
          <a:p>
            <a:r>
              <a:rPr lang="en-US" sz="4000" dirty="0">
                <a:solidFill>
                  <a:schemeClr val="tx1">
                    <a:lumMod val="75000"/>
                    <a:lumOff val="25000"/>
                  </a:schemeClr>
                </a:solidFill>
              </a:rPr>
              <a:t> Data analysis</a:t>
            </a:r>
          </a:p>
        </p:txBody>
      </p:sp>
      <p:sp>
        <p:nvSpPr>
          <p:cNvPr id="370691" name="Rectangle 3"/>
          <p:cNvSpPr>
            <a:spLocks noGrp="1" noChangeArrowheads="1"/>
          </p:cNvSpPr>
          <p:nvPr>
            <p:ph type="body" idx="1"/>
          </p:nvPr>
        </p:nvSpPr>
        <p:spPr>
          <a:xfrm>
            <a:off x="228600" y="1676400"/>
            <a:ext cx="8610600" cy="5029200"/>
          </a:xfrm>
        </p:spPr>
        <p:txBody>
          <a:bodyPr>
            <a:normAutofit/>
          </a:bodyPr>
          <a:lstStyle/>
          <a:p>
            <a:pPr>
              <a:lnSpc>
                <a:spcPct val="80000"/>
              </a:lnSpc>
            </a:pPr>
            <a:r>
              <a:rPr lang="en-US" sz="2800" dirty="0"/>
              <a:t>Describes the statistical tests (e.g. means, standard deviations, t-tests, analysis of covariance, etc.) or other quantitative analysis techniques to be applied on data in order to address hypotheses and research questions</a:t>
            </a:r>
          </a:p>
          <a:p>
            <a:pPr>
              <a:lnSpc>
                <a:spcPct val="80000"/>
              </a:lnSpc>
            </a:pPr>
            <a:r>
              <a:rPr lang="en-US" sz="2800" dirty="0"/>
              <a:t>Analysis technique depends on:</a:t>
            </a:r>
          </a:p>
          <a:p>
            <a:pPr lvl="1">
              <a:lnSpc>
                <a:spcPct val="80000"/>
              </a:lnSpc>
            </a:pPr>
            <a:r>
              <a:rPr lang="en-US" sz="2400" dirty="0"/>
              <a:t>nature of hypotheses</a:t>
            </a:r>
          </a:p>
          <a:p>
            <a:pPr lvl="1">
              <a:lnSpc>
                <a:spcPct val="80000"/>
              </a:lnSpc>
            </a:pPr>
            <a:r>
              <a:rPr lang="en-US" sz="2400" dirty="0"/>
              <a:t>number of variables</a:t>
            </a:r>
          </a:p>
          <a:p>
            <a:pPr lvl="1">
              <a:lnSpc>
                <a:spcPct val="80000"/>
              </a:lnSpc>
            </a:pPr>
            <a:r>
              <a:rPr lang="en-US" sz="2400" dirty="0"/>
              <a:t>level of measurement of variables</a:t>
            </a:r>
          </a:p>
          <a:p>
            <a:pPr>
              <a:lnSpc>
                <a:spcPct val="80000"/>
              </a:lnSpc>
            </a:pPr>
            <a:r>
              <a:rPr lang="en-US" sz="2800" dirty="0"/>
              <a:t>Advantages of thinking through this section at the outset (proposal stage):</a:t>
            </a:r>
          </a:p>
          <a:p>
            <a:pPr lvl="1">
              <a:lnSpc>
                <a:spcPct val="80000"/>
              </a:lnSpc>
            </a:pPr>
            <a:r>
              <a:rPr lang="en-US" sz="2400" dirty="0"/>
              <a:t>avoids collection of huge amounts of data that is not analyzable</a:t>
            </a:r>
          </a:p>
          <a:p>
            <a:pPr lvl="1">
              <a:lnSpc>
                <a:spcPct val="80000"/>
              </a:lnSpc>
            </a:pPr>
            <a:r>
              <a:rPr lang="en-US" sz="2400" dirty="0"/>
              <a:t>data can be analyzed as it is collected and changes made to research design, e.g. including new control variables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70691">
                                            <p:txEl>
                                              <p:pRg st="1" end="1"/>
                                            </p:txEl>
                                          </p:spTgt>
                                        </p:tgtEl>
                                        <p:attrNameLst>
                                          <p:attrName>style.visibility</p:attrName>
                                        </p:attrNameLst>
                                      </p:cBhvr>
                                      <p:to>
                                        <p:strVal val="visible"/>
                                      </p:to>
                                    </p:set>
                                    <p:anim calcmode="lin" valueType="num">
                                      <p:cBhvr additive="base">
                                        <p:cTn id="13" dur="500" fill="hold"/>
                                        <p:tgtEl>
                                          <p:spTgt spid="3706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0691">
                                            <p:txEl>
                                              <p:pRg st="1" end="1"/>
                                            </p:tx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370691">
                                            <p:txEl>
                                              <p:pRg st="2" end="2"/>
                                            </p:txEl>
                                          </p:spTgt>
                                        </p:tgtEl>
                                        <p:attrNameLst>
                                          <p:attrName>style.visibility</p:attrName>
                                        </p:attrNameLst>
                                      </p:cBhvr>
                                      <p:to>
                                        <p:strVal val="visible"/>
                                      </p:to>
                                    </p:set>
                                    <p:anim calcmode="lin" valueType="num">
                                      <p:cBhvr additive="base">
                                        <p:cTn id="17" dur="500" fill="hold"/>
                                        <p:tgtEl>
                                          <p:spTgt spid="37069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0691">
                                            <p:txEl>
                                              <p:pRg st="2" end="2"/>
                                            </p:txEl>
                                          </p:spTgt>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370691">
                                            <p:txEl>
                                              <p:pRg st="3" end="3"/>
                                            </p:txEl>
                                          </p:spTgt>
                                        </p:tgtEl>
                                        <p:attrNameLst>
                                          <p:attrName>style.visibility</p:attrName>
                                        </p:attrNameLst>
                                      </p:cBhvr>
                                      <p:to>
                                        <p:strVal val="visible"/>
                                      </p:to>
                                    </p:set>
                                    <p:anim calcmode="lin" valueType="num">
                                      <p:cBhvr additive="base">
                                        <p:cTn id="21" dur="500" fill="hold"/>
                                        <p:tgtEl>
                                          <p:spTgt spid="37069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70691">
                                            <p:txEl>
                                              <p:pRg st="3" end="3"/>
                                            </p:txEl>
                                          </p:spTgt>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370691">
                                            <p:txEl>
                                              <p:pRg st="4" end="4"/>
                                            </p:txEl>
                                          </p:spTgt>
                                        </p:tgtEl>
                                        <p:attrNameLst>
                                          <p:attrName>style.visibility</p:attrName>
                                        </p:attrNameLst>
                                      </p:cBhvr>
                                      <p:to>
                                        <p:strVal val="visible"/>
                                      </p:to>
                                    </p:set>
                                    <p:anim calcmode="lin" valueType="num">
                                      <p:cBhvr additive="base">
                                        <p:cTn id="25" dur="500" fill="hold"/>
                                        <p:tgtEl>
                                          <p:spTgt spid="3706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0691">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70691">
                                            <p:txEl>
                                              <p:pRg st="5" end="5"/>
                                            </p:txEl>
                                          </p:spTgt>
                                        </p:tgtEl>
                                        <p:attrNameLst>
                                          <p:attrName>style.visibility</p:attrName>
                                        </p:attrNameLst>
                                      </p:cBhvr>
                                      <p:to>
                                        <p:strVal val="visible"/>
                                      </p:to>
                                    </p:set>
                                    <p:anim calcmode="lin" valueType="num">
                                      <p:cBhvr additive="base">
                                        <p:cTn id="31" dur="500" fill="hold"/>
                                        <p:tgtEl>
                                          <p:spTgt spid="37069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0691">
                                            <p:txEl>
                                              <p:pRg st="5" end="5"/>
                                            </p:txEl>
                                          </p:spTgt>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370691">
                                            <p:txEl>
                                              <p:pRg st="6" end="6"/>
                                            </p:txEl>
                                          </p:spTgt>
                                        </p:tgtEl>
                                        <p:attrNameLst>
                                          <p:attrName>style.visibility</p:attrName>
                                        </p:attrNameLst>
                                      </p:cBhvr>
                                      <p:to>
                                        <p:strVal val="visible"/>
                                      </p:to>
                                    </p:set>
                                    <p:anim calcmode="lin" valueType="num">
                                      <p:cBhvr additive="base">
                                        <p:cTn id="35" dur="500" fill="hold"/>
                                        <p:tgtEl>
                                          <p:spTgt spid="37069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0691">
                                            <p:txEl>
                                              <p:pRg st="6" end="6"/>
                                            </p:txEl>
                                          </p:spTgt>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370691">
                                            <p:txEl>
                                              <p:pRg st="7" end="7"/>
                                            </p:txEl>
                                          </p:spTgt>
                                        </p:tgtEl>
                                        <p:attrNameLst>
                                          <p:attrName>style.visibility</p:attrName>
                                        </p:attrNameLst>
                                      </p:cBhvr>
                                      <p:to>
                                        <p:strVal val="visible"/>
                                      </p:to>
                                    </p:set>
                                    <p:anim calcmode="lin" valueType="num">
                                      <p:cBhvr additive="base">
                                        <p:cTn id="39" dur="500" fill="hold"/>
                                        <p:tgtEl>
                                          <p:spTgt spid="37069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70691">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94C4401E-EF96-4AF9-B39E-BCEB1E5C35AF}" type="slidenum">
              <a:rPr lang="en-GB"/>
              <a:pPr/>
              <a:t>51</a:t>
            </a:fld>
            <a:endParaRPr lang="en-GB"/>
          </a:p>
        </p:txBody>
      </p:sp>
      <p:sp>
        <p:nvSpPr>
          <p:cNvPr id="373762" name="Rectangle 2"/>
          <p:cNvSpPr>
            <a:spLocks noGrp="1" noChangeArrowheads="1"/>
          </p:cNvSpPr>
          <p:nvPr>
            <p:ph type="title"/>
          </p:nvPr>
        </p:nvSpPr>
        <p:spPr>
          <a:xfrm>
            <a:off x="228600" y="381000"/>
            <a:ext cx="7924800" cy="685800"/>
          </a:xfrm>
        </p:spPr>
        <p:txBody>
          <a:bodyPr>
            <a:normAutofit fontScale="90000"/>
          </a:bodyPr>
          <a:lstStyle/>
          <a:p>
            <a:r>
              <a:rPr lang="en-US" dirty="0">
                <a:solidFill>
                  <a:srgbClr val="FF0000"/>
                </a:solidFill>
              </a:rPr>
              <a:t>  </a:t>
            </a:r>
            <a:r>
              <a:rPr lang="en-US" sz="4000" dirty="0">
                <a:solidFill>
                  <a:schemeClr val="tx1">
                    <a:lumMod val="75000"/>
                    <a:lumOff val="25000"/>
                  </a:schemeClr>
                </a:solidFill>
              </a:rPr>
              <a:t>Methods in Qualitative studies</a:t>
            </a:r>
          </a:p>
        </p:txBody>
      </p:sp>
      <p:sp>
        <p:nvSpPr>
          <p:cNvPr id="373763" name="Rectangle 3"/>
          <p:cNvSpPr>
            <a:spLocks noGrp="1" noChangeArrowheads="1"/>
          </p:cNvSpPr>
          <p:nvPr>
            <p:ph type="body" idx="1"/>
          </p:nvPr>
        </p:nvSpPr>
        <p:spPr>
          <a:xfrm>
            <a:off x="381000" y="1676400"/>
            <a:ext cx="8458200" cy="4876800"/>
          </a:xfrm>
        </p:spPr>
        <p:txBody>
          <a:bodyPr/>
          <a:lstStyle/>
          <a:p>
            <a:pPr>
              <a:lnSpc>
                <a:spcPct val="80000"/>
              </a:lnSpc>
            </a:pPr>
            <a:r>
              <a:rPr lang="en-US" sz="2800" dirty="0"/>
              <a:t>Similar to those for quantitative studies, except:</a:t>
            </a:r>
          </a:p>
          <a:p>
            <a:pPr lvl="1">
              <a:lnSpc>
                <a:spcPct val="80000"/>
              </a:lnSpc>
            </a:pPr>
            <a:r>
              <a:rPr lang="en-US" sz="2400" dirty="0">
                <a:solidFill>
                  <a:srgbClr val="0066FF"/>
                </a:solidFill>
              </a:rPr>
              <a:t>Sampling</a:t>
            </a:r>
            <a:r>
              <a:rPr lang="en-US" sz="2400" dirty="0"/>
              <a:t> is selected to suit the type of study e.g. “criterion sampling” to select participants who meet the criteria of the study; in grounded theory studies where data is collected and explored, an “open sampling” is appropriate initially and then sampling is tuned as the study proceeds</a:t>
            </a:r>
          </a:p>
          <a:p>
            <a:pPr lvl="1">
              <a:lnSpc>
                <a:spcPct val="80000"/>
              </a:lnSpc>
            </a:pPr>
            <a:r>
              <a:rPr lang="en-US" sz="2400" dirty="0">
                <a:solidFill>
                  <a:srgbClr val="0066FF"/>
                </a:solidFill>
              </a:rPr>
              <a:t>Instrumentation </a:t>
            </a:r>
            <a:r>
              <a:rPr lang="en-US" sz="2400" dirty="0"/>
              <a:t>– may include the training and practice of person to collect data, e.g. in an observational study</a:t>
            </a:r>
          </a:p>
          <a:p>
            <a:pPr lvl="1">
              <a:lnSpc>
                <a:spcPct val="80000"/>
              </a:lnSpc>
            </a:pPr>
            <a:r>
              <a:rPr lang="en-US" sz="2400" dirty="0">
                <a:solidFill>
                  <a:srgbClr val="0066FF"/>
                </a:solidFill>
              </a:rPr>
              <a:t>Data collection procedures</a:t>
            </a:r>
            <a:r>
              <a:rPr lang="en-US" sz="2400" dirty="0"/>
              <a:t> – to include planning data collection and recording modes e.g. use of tape recorders to record interviews and methods of corroborating info. obtained via various methods</a:t>
            </a:r>
          </a:p>
          <a:p>
            <a:pPr lvl="1">
              <a:lnSpc>
                <a:spcPct val="80000"/>
              </a:lnSpc>
            </a:pPr>
            <a:r>
              <a:rPr lang="en-US" sz="2400" dirty="0">
                <a:solidFill>
                  <a:srgbClr val="0066FF"/>
                </a:solidFill>
              </a:rPr>
              <a:t>Data analysis</a:t>
            </a:r>
            <a:r>
              <a:rPr lang="en-US" sz="2400" dirty="0"/>
              <a:t> – outline steps to be taken to analyze the data guided by the research questions or objectives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 calcmode="lin" valueType="num">
                                      <p:cBhvr additive="base">
                                        <p:cTn id="7" dur="500" fill="hold"/>
                                        <p:tgtEl>
                                          <p:spTgt spid="373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376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73763">
                                            <p:txEl>
                                              <p:pRg st="1" end="1"/>
                                            </p:txEl>
                                          </p:spTgt>
                                        </p:tgtEl>
                                        <p:attrNameLst>
                                          <p:attrName>style.visibility</p:attrName>
                                        </p:attrNameLst>
                                      </p:cBhvr>
                                      <p:to>
                                        <p:strVal val="visible"/>
                                      </p:to>
                                    </p:set>
                                    <p:anim calcmode="lin" valueType="num">
                                      <p:cBhvr additive="base">
                                        <p:cTn id="11" dur="500" fill="hold"/>
                                        <p:tgtEl>
                                          <p:spTgt spid="3737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3763">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73763">
                                            <p:txEl>
                                              <p:pRg st="2" end="2"/>
                                            </p:txEl>
                                          </p:spTgt>
                                        </p:tgtEl>
                                        <p:attrNameLst>
                                          <p:attrName>style.visibility</p:attrName>
                                        </p:attrNameLst>
                                      </p:cBhvr>
                                      <p:to>
                                        <p:strVal val="visible"/>
                                      </p:to>
                                    </p:set>
                                    <p:anim calcmode="lin" valueType="num">
                                      <p:cBhvr additive="base">
                                        <p:cTn id="15" dur="500" fill="hold"/>
                                        <p:tgtEl>
                                          <p:spTgt spid="37376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3763">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73763">
                                            <p:txEl>
                                              <p:pRg st="3" end="3"/>
                                            </p:txEl>
                                          </p:spTgt>
                                        </p:tgtEl>
                                        <p:attrNameLst>
                                          <p:attrName>style.visibility</p:attrName>
                                        </p:attrNameLst>
                                      </p:cBhvr>
                                      <p:to>
                                        <p:strVal val="visible"/>
                                      </p:to>
                                    </p:set>
                                    <p:anim calcmode="lin" valueType="num">
                                      <p:cBhvr additive="base">
                                        <p:cTn id="19" dur="500" fill="hold"/>
                                        <p:tgtEl>
                                          <p:spTgt spid="3737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3763">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73763">
                                            <p:txEl>
                                              <p:pRg st="4" end="4"/>
                                            </p:txEl>
                                          </p:spTgt>
                                        </p:tgtEl>
                                        <p:attrNameLst>
                                          <p:attrName>style.visibility</p:attrName>
                                        </p:attrNameLst>
                                      </p:cBhvr>
                                      <p:to>
                                        <p:strVal val="visible"/>
                                      </p:to>
                                    </p:set>
                                    <p:anim calcmode="lin" valueType="num">
                                      <p:cBhvr additive="base">
                                        <p:cTn id="23" dur="500" fill="hold"/>
                                        <p:tgtEl>
                                          <p:spTgt spid="37376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3763">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52</a:t>
            </a:fld>
            <a:endParaRPr lang="en-US"/>
          </a:p>
        </p:txBody>
      </p:sp>
      <p:sp>
        <p:nvSpPr>
          <p:cNvPr id="5" name="Content Placeholder 4"/>
          <p:cNvSpPr>
            <a:spLocks noGrp="1"/>
          </p:cNvSpPr>
          <p:nvPr>
            <p:ph sz="quarter" idx="1"/>
          </p:nvPr>
        </p:nvSpPr>
        <p:spPr/>
        <p:txBody>
          <a:bodyPr/>
          <a:lstStyle/>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Categories of research</a:t>
            </a:r>
            <a:endParaRPr lang="en-US" dirty="0">
              <a:solidFill>
                <a:schemeClr val="tx2"/>
              </a:solidFill>
            </a:endParaRPr>
          </a:p>
        </p:txBody>
      </p:sp>
      <p:sp>
        <p:nvSpPr>
          <p:cNvPr id="3" name="Content Placeholder 2"/>
          <p:cNvSpPr>
            <a:spLocks noGrp="1"/>
          </p:cNvSpPr>
          <p:nvPr>
            <p:ph sz="quarter" idx="1"/>
          </p:nvPr>
        </p:nvSpPr>
        <p:spPr/>
        <p:txBody>
          <a:bodyPr>
            <a:normAutofit/>
          </a:bodyPr>
          <a:lstStyle/>
          <a:p>
            <a:r>
              <a:rPr lang="en-US" b="1" dirty="0" smtClean="0"/>
              <a:t>By purpose</a:t>
            </a:r>
            <a:r>
              <a:rPr lang="en-US" dirty="0" smtClean="0"/>
              <a:t>:</a:t>
            </a:r>
          </a:p>
          <a:p>
            <a:pPr lvl="1">
              <a:buFont typeface="Wingdings" panose="05000000000000000000" pitchFamily="2" charset="2"/>
              <a:buChar char="v"/>
            </a:pPr>
            <a:r>
              <a:rPr lang="en-US" dirty="0" smtClean="0"/>
              <a:t>    Basic/fundamental/pure research</a:t>
            </a:r>
          </a:p>
          <a:p>
            <a:pPr lvl="1">
              <a:buFont typeface="Wingdings" panose="05000000000000000000" pitchFamily="2" charset="2"/>
              <a:buChar char="v"/>
            </a:pPr>
            <a:r>
              <a:rPr lang="en-US" dirty="0" smtClean="0"/>
              <a:t>    Applied research</a:t>
            </a:r>
          </a:p>
          <a:p>
            <a:r>
              <a:rPr lang="en-US" b="1" dirty="0" smtClean="0"/>
              <a:t>By time</a:t>
            </a:r>
            <a:r>
              <a:rPr lang="en-US" dirty="0" smtClean="0"/>
              <a:t>: </a:t>
            </a:r>
          </a:p>
          <a:p>
            <a:pPr lvl="1">
              <a:buFont typeface="Wingdings" panose="05000000000000000000" pitchFamily="2" charset="2"/>
              <a:buChar char="v"/>
            </a:pPr>
            <a:r>
              <a:rPr lang="en-US" dirty="0" smtClean="0"/>
              <a:t>   Cross-sectional</a:t>
            </a:r>
          </a:p>
          <a:p>
            <a:pPr lvl="1">
              <a:buFont typeface="Wingdings" panose="05000000000000000000" pitchFamily="2" charset="2"/>
              <a:buChar char="v"/>
            </a:pPr>
            <a:r>
              <a:rPr lang="en-US" dirty="0"/>
              <a:t> </a:t>
            </a:r>
            <a:r>
              <a:rPr lang="en-US" dirty="0" smtClean="0"/>
              <a:t>   Longitudinal</a:t>
            </a:r>
          </a:p>
          <a:p>
            <a:r>
              <a:rPr lang="en-US" sz="2400" b="1" dirty="0" smtClean="0"/>
              <a:t>By methodology:</a:t>
            </a:r>
          </a:p>
          <a:p>
            <a:pPr lvl="1">
              <a:buFont typeface="Wingdings" panose="05000000000000000000" pitchFamily="2" charset="2"/>
              <a:buChar char="v"/>
            </a:pPr>
            <a:r>
              <a:rPr lang="en-US" dirty="0"/>
              <a:t> </a:t>
            </a:r>
            <a:r>
              <a:rPr lang="en-US" dirty="0" smtClean="0"/>
              <a:t>   Quantitative vs. Qualitative</a:t>
            </a:r>
          </a:p>
          <a:p>
            <a:pPr lvl="1">
              <a:buFont typeface="Wingdings" panose="05000000000000000000" pitchFamily="2" charset="2"/>
              <a:buChar char="v"/>
            </a:pPr>
            <a:r>
              <a:rPr lang="en-US" dirty="0"/>
              <a:t> </a:t>
            </a:r>
            <a:r>
              <a:rPr lang="en-US" dirty="0" smtClean="0"/>
              <a:t>    Exploratory vs. Experimental</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6</a:t>
            </a:fld>
            <a:endParaRPr lang="en-US"/>
          </a:p>
        </p:txBody>
      </p:sp>
    </p:spTree>
    <p:extLst>
      <p:ext uri="{BB962C8B-B14F-4D97-AF65-F5344CB8AC3E}">
        <p14:creationId xmlns="" xmlns:p14="http://schemas.microsoft.com/office/powerpoint/2010/main" val="3326541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research methods</a:t>
            </a:r>
            <a:endParaRPr lang="en-US" dirty="0"/>
          </a:p>
        </p:txBody>
      </p:sp>
      <p:sp>
        <p:nvSpPr>
          <p:cNvPr id="3" name="Content Placeholder 2"/>
          <p:cNvSpPr>
            <a:spLocks noGrp="1"/>
          </p:cNvSpPr>
          <p:nvPr>
            <p:ph sz="quarter" idx="1"/>
          </p:nvPr>
        </p:nvSpPr>
        <p:spPr/>
        <p:txBody>
          <a:bodyPr>
            <a:normAutofit fontScale="70000" lnSpcReduction="20000"/>
          </a:bodyPr>
          <a:lstStyle/>
          <a:p>
            <a:pPr algn="just">
              <a:buFont typeface="Wingdings" pitchFamily="2" charset="2"/>
              <a:buChar char="q"/>
            </a:pPr>
            <a:r>
              <a:rPr lang="en-US" b="1" i="1" dirty="0" smtClean="0"/>
              <a:t>Quantitative</a:t>
            </a:r>
            <a:r>
              <a:rPr lang="en-US" dirty="0" smtClean="0"/>
              <a:t>: answers are found through numerical data</a:t>
            </a:r>
          </a:p>
          <a:p>
            <a:pPr marL="320040" lvl="1" indent="0" algn="just">
              <a:buFont typeface="Wingdings" pitchFamily="2" charset="2"/>
              <a:buChar char="q"/>
            </a:pPr>
            <a:r>
              <a:rPr lang="en-US" dirty="0" smtClean="0"/>
              <a:t>Field &amp; lab experiments</a:t>
            </a:r>
          </a:p>
          <a:p>
            <a:pPr marL="320040" lvl="1" indent="0" algn="just">
              <a:buFont typeface="Wingdings" pitchFamily="2" charset="2"/>
              <a:buChar char="q"/>
            </a:pPr>
            <a:r>
              <a:rPr lang="en-US" dirty="0" smtClean="0"/>
              <a:t>Surveys</a:t>
            </a:r>
          </a:p>
          <a:p>
            <a:pPr marL="320040" lvl="1" indent="0" algn="just">
              <a:buFont typeface="Wingdings" pitchFamily="2" charset="2"/>
              <a:buChar char="q"/>
            </a:pPr>
            <a:r>
              <a:rPr lang="en-US" dirty="0" smtClean="0"/>
              <a:t>Formal methods(e.g. mathematical modelling)</a:t>
            </a:r>
          </a:p>
          <a:p>
            <a:pPr algn="just">
              <a:buFont typeface="Wingdings" pitchFamily="2" charset="2"/>
              <a:buChar char="q"/>
            </a:pPr>
            <a:r>
              <a:rPr lang="en-US" b="1" i="1" dirty="0" smtClean="0"/>
              <a:t>Qualitative</a:t>
            </a:r>
            <a:r>
              <a:rPr lang="en-US" dirty="0" smtClean="0"/>
              <a:t>: answers are found through textual data</a:t>
            </a:r>
          </a:p>
          <a:p>
            <a:pPr marL="320040" lvl="1" indent="0" algn="just">
              <a:buFont typeface="Wingdings" pitchFamily="2" charset="2"/>
              <a:buChar char="q"/>
            </a:pPr>
            <a:r>
              <a:rPr lang="en-US" dirty="0" smtClean="0"/>
              <a:t>Action research</a:t>
            </a:r>
          </a:p>
          <a:p>
            <a:pPr marL="320040" lvl="1" indent="0" algn="just">
              <a:buFont typeface="Wingdings" pitchFamily="2" charset="2"/>
              <a:buChar char="q"/>
            </a:pPr>
            <a:r>
              <a:rPr lang="en-US" dirty="0" smtClean="0"/>
              <a:t>Case studies</a:t>
            </a:r>
          </a:p>
          <a:p>
            <a:pPr marL="320040" lvl="1" indent="0" algn="just">
              <a:buFont typeface="Wingdings" pitchFamily="2" charset="2"/>
              <a:buChar char="q"/>
            </a:pPr>
            <a:r>
              <a:rPr lang="en-US" dirty="0" smtClean="0"/>
              <a:t>Grounded theory</a:t>
            </a:r>
          </a:p>
          <a:p>
            <a:pPr marL="320040" lvl="1" indent="0" algn="just">
              <a:buFont typeface="Wingdings" pitchFamily="2" charset="2"/>
              <a:buChar char="q"/>
            </a:pPr>
            <a:r>
              <a:rPr lang="en-US" dirty="0" smtClean="0"/>
              <a:t>Ethnography</a:t>
            </a:r>
          </a:p>
          <a:p>
            <a:pPr lvl="3" algn="just">
              <a:buFont typeface="Wingdings" pitchFamily="2" charset="2"/>
              <a:buChar char="q"/>
            </a:pPr>
            <a:r>
              <a:rPr lang="en-GB" sz="2900" b="1" i="1" dirty="0" smtClean="0"/>
              <a:t>These methods are not mutually exclusive.</a:t>
            </a:r>
            <a:endParaRPr lang="en-US" sz="2900" dirty="0" smtClean="0"/>
          </a:p>
          <a:p>
            <a:pPr algn="just">
              <a:buFont typeface="Wingdings" pitchFamily="2" charset="2"/>
              <a:buChar char="q"/>
            </a:pPr>
            <a:endParaRPr lang="en-US" dirty="0" smtClean="0"/>
          </a:p>
          <a:p>
            <a:pPr algn="just">
              <a:buFont typeface="Wingdings" pitchFamily="2" charset="2"/>
              <a:buChar char="q"/>
            </a:pPr>
            <a:r>
              <a:rPr lang="en-US" dirty="0" smtClean="0"/>
              <a:t>For this course, we will concentrate on two that are commonly used at this level: Field and lab experiments, and surveys</a:t>
            </a:r>
            <a:endParaRPr lang="en-US" b="1" i="1" dirty="0" smtClean="0"/>
          </a:p>
          <a:p>
            <a:pPr>
              <a:buNone/>
            </a:pPr>
            <a:r>
              <a:rPr lang="en-US" b="1" i="1" dirty="0" smtClean="0"/>
              <a:t>	</a:t>
            </a:r>
            <a:r>
              <a:rPr lang="en-GB" b="1" i="1" dirty="0" smtClean="0"/>
              <a:t>	</a:t>
            </a:r>
            <a:endParaRPr lang="en-US" b="1" i="1"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7</a:t>
            </a:fld>
            <a:endParaRPr lang="en-US"/>
          </a:p>
        </p:txBody>
      </p:sp>
    </p:spTree>
    <p:extLst>
      <p:ext uri="{BB962C8B-B14F-4D97-AF65-F5344CB8AC3E}">
        <p14:creationId xmlns="" xmlns:p14="http://schemas.microsoft.com/office/powerpoint/2010/main" val="2075932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GB"/>
          </a:p>
        </p:txBody>
      </p:sp>
      <p:sp>
        <p:nvSpPr>
          <p:cNvPr id="6" name="Title 5"/>
          <p:cNvSpPr>
            <a:spLocks noGrp="1"/>
          </p:cNvSpPr>
          <p:nvPr>
            <p:ph type="title"/>
          </p:nvPr>
        </p:nvSpPr>
        <p:spPr/>
        <p:txBody>
          <a:bodyPr/>
          <a:lstStyle/>
          <a:p>
            <a:r>
              <a:rPr lang="en-GB" dirty="0" smtClean="0"/>
              <a:t>Research Method: Experiments</a:t>
            </a:r>
            <a:endParaRPr lang="en-GB" dirty="0"/>
          </a:p>
        </p:txBody>
      </p:sp>
      <p:sp>
        <p:nvSpPr>
          <p:cNvPr id="4" name="Slide Number Placeholder 3"/>
          <p:cNvSpPr>
            <a:spLocks noGrp="1"/>
          </p:cNvSpPr>
          <p:nvPr>
            <p:ph type="sldNum" sz="quarter" idx="11"/>
          </p:nvPr>
        </p:nvSpPr>
        <p:spPr/>
        <p:txBody>
          <a:bodyPr>
            <a:normAutofit/>
          </a:bodyPr>
          <a:lstStyle/>
          <a:p>
            <a:fld id="{3F2F96C1-BAED-4A53-9E1B-899723F46382}"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990600"/>
          </a:xfrm>
        </p:spPr>
        <p:txBody>
          <a:bodyPr>
            <a:normAutofit fontScale="90000"/>
          </a:bodyPr>
          <a:lstStyle/>
          <a:p>
            <a:r>
              <a:rPr lang="en-GB" dirty="0" smtClean="0"/>
              <a:t>Experimental Research – </a:t>
            </a:r>
            <a:r>
              <a:rPr lang="en-GB" sz="4000" dirty="0" smtClean="0"/>
              <a:t>some definitions </a:t>
            </a:r>
            <a:endParaRPr lang="en-GB" sz="4000" dirty="0"/>
          </a:p>
        </p:txBody>
      </p:sp>
      <p:sp>
        <p:nvSpPr>
          <p:cNvPr id="4" name="Slide Number Placeholder 3"/>
          <p:cNvSpPr>
            <a:spLocks noGrp="1"/>
          </p:cNvSpPr>
          <p:nvPr>
            <p:ph type="sldNum" sz="quarter" idx="12"/>
          </p:nvPr>
        </p:nvSpPr>
        <p:spPr/>
        <p:txBody>
          <a:bodyPr>
            <a:normAutofit fontScale="85000" lnSpcReduction="20000"/>
          </a:bodyPr>
          <a:lstStyle/>
          <a:p>
            <a:fld id="{3F2F96C1-BAED-4A53-9E1B-899723F46382}" type="slidenum">
              <a:rPr lang="en-US" smtClean="0"/>
              <a:pPr/>
              <a:t>9</a:t>
            </a:fld>
            <a:endParaRPr lang="en-US"/>
          </a:p>
        </p:txBody>
      </p:sp>
      <p:sp>
        <p:nvSpPr>
          <p:cNvPr id="5" name="Content Placeholder 4"/>
          <p:cNvSpPr>
            <a:spLocks noGrp="1"/>
          </p:cNvSpPr>
          <p:nvPr>
            <p:ph sz="quarter" idx="1"/>
          </p:nvPr>
        </p:nvSpPr>
        <p:spPr/>
        <p:txBody>
          <a:bodyPr>
            <a:normAutofit fontScale="92500" lnSpcReduction="20000"/>
          </a:bodyPr>
          <a:lstStyle/>
          <a:p>
            <a:r>
              <a:rPr lang="en-GB" b="1" i="1" dirty="0" smtClean="0"/>
              <a:t>Experiment</a:t>
            </a:r>
            <a:r>
              <a:rPr lang="en-GB" dirty="0" smtClean="0"/>
              <a:t>: The investigation of the relationship between two or more variables by deliberately producing a change in one variable in a situation and observing the effects of that change on other aspect of the situation.</a:t>
            </a:r>
          </a:p>
          <a:p>
            <a:r>
              <a:rPr lang="en-GB" b="1" i="1" dirty="0" smtClean="0"/>
              <a:t>Cause‐and‐effect</a:t>
            </a:r>
          </a:p>
          <a:p>
            <a:r>
              <a:rPr lang="en-GB" b="1" i="1" dirty="0" smtClean="0"/>
              <a:t>Experimental manipulation</a:t>
            </a:r>
            <a:r>
              <a:rPr lang="en-GB" dirty="0" smtClean="0"/>
              <a:t>: Change that an experimenter deliberately produces in a situation</a:t>
            </a:r>
          </a:p>
          <a:p>
            <a:r>
              <a:rPr lang="en-GB" b="1" i="1" dirty="0" smtClean="0"/>
              <a:t>Treatment</a:t>
            </a:r>
            <a:r>
              <a:rPr lang="en-GB" dirty="0" smtClean="0"/>
              <a:t>: the manipulation implemented by experimenter</a:t>
            </a:r>
          </a:p>
          <a:p>
            <a:r>
              <a:rPr lang="en-GB" b="1" i="1" dirty="0" smtClean="0"/>
              <a:t>Experimental group</a:t>
            </a:r>
            <a:r>
              <a:rPr lang="en-GB" dirty="0" smtClean="0"/>
              <a:t>: any group receiving a treatment in an experiment</a:t>
            </a:r>
          </a:p>
          <a:p>
            <a:endParaRPr lang="en-GB" b="1" i="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2862</TotalTime>
  <Words>3468</Words>
  <Application>Microsoft Office PowerPoint</Application>
  <PresentationFormat>On-screen Show (4:3)</PresentationFormat>
  <Paragraphs>429</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Median</vt:lpstr>
      <vt:lpstr> Research Methods and Design</vt:lpstr>
      <vt:lpstr>Outline</vt:lpstr>
      <vt:lpstr>What is research?</vt:lpstr>
      <vt:lpstr>The changing face of IS/IT research</vt:lpstr>
      <vt:lpstr>Research method vs. methodology</vt:lpstr>
      <vt:lpstr>Categories of research</vt:lpstr>
      <vt:lpstr>Categories of research methods</vt:lpstr>
      <vt:lpstr>Research Method: Experiments</vt:lpstr>
      <vt:lpstr>Experimental Research – some definitions </vt:lpstr>
      <vt:lpstr>Experimental Research – more definition</vt:lpstr>
      <vt:lpstr>Experimental Research</vt:lpstr>
      <vt:lpstr>Steps In Conducting Experimental Research</vt:lpstr>
      <vt:lpstr>Experiment Example</vt:lpstr>
      <vt:lpstr>Design of Experiments</vt:lpstr>
      <vt:lpstr>Experimental Research: Factors</vt:lpstr>
      <vt:lpstr>Examples of Experimental Research Design (Adopted from : Efficient and Effective Keyword Searching in P2P System, Nizar 2007)</vt:lpstr>
      <vt:lpstr>Experimental Research Methodology (Adopted from Nizar, 2007)</vt:lpstr>
      <vt:lpstr>Quasi-experimental research</vt:lpstr>
      <vt:lpstr>Casual-comparative research</vt:lpstr>
      <vt:lpstr>Research Method: Surveys</vt:lpstr>
      <vt:lpstr>Definition of Survey Research</vt:lpstr>
      <vt:lpstr>Survey Research</vt:lpstr>
      <vt:lpstr>Types of Survey Methods</vt:lpstr>
      <vt:lpstr>Advantages &amp; Disadvantages of Surveys</vt:lpstr>
      <vt:lpstr>Selecting the Survey Method</vt:lpstr>
      <vt:lpstr>Selecting the Survey Method</vt:lpstr>
      <vt:lpstr>General problem of measurement  Reliability &amp; Validity</vt:lpstr>
      <vt:lpstr>Types of Questions</vt:lpstr>
      <vt:lpstr>Closed-ended Questions</vt:lpstr>
      <vt:lpstr>Open-ended Questions</vt:lpstr>
      <vt:lpstr>Categories of Survey Errors</vt:lpstr>
      <vt:lpstr>Categories of Survey Error</vt:lpstr>
      <vt:lpstr>Categories of Respondent Error</vt:lpstr>
      <vt:lpstr>Categories of Response Bias </vt:lpstr>
      <vt:lpstr>Categories of Administrative Error</vt:lpstr>
      <vt:lpstr>Constructing a good questionnaire</vt:lpstr>
      <vt:lpstr>Other research methods</vt:lpstr>
      <vt:lpstr>Case Studies</vt:lpstr>
      <vt:lpstr>Focus groups</vt:lpstr>
      <vt:lpstr>  Focus groups </vt:lpstr>
      <vt:lpstr> Delphi method</vt:lpstr>
      <vt:lpstr>  Content analysis</vt:lpstr>
      <vt:lpstr>  </vt:lpstr>
      <vt:lpstr>  </vt:lpstr>
      <vt:lpstr>Research methods chapter in quantitative studies</vt:lpstr>
      <vt:lpstr> Beginning the chapter</vt:lpstr>
      <vt:lpstr> Describing the sample</vt:lpstr>
      <vt:lpstr> Describing instruments</vt:lpstr>
      <vt:lpstr> Data collection procedures</vt:lpstr>
      <vt:lpstr> Data analysis</vt:lpstr>
      <vt:lpstr>  Methods in Qualitative studies</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THREE</dc:title>
  <dc:creator>juma</dc:creator>
  <cp:lastModifiedBy>Petronilla</cp:lastModifiedBy>
  <cp:revision>177</cp:revision>
  <dcterms:created xsi:type="dcterms:W3CDTF">2014-05-24T06:00:41Z</dcterms:created>
  <dcterms:modified xsi:type="dcterms:W3CDTF">2020-03-11T20:29:02Z</dcterms:modified>
</cp:coreProperties>
</file>