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8" r:id="rId3"/>
    <p:sldId id="262" r:id="rId4"/>
    <p:sldId id="263" r:id="rId5"/>
    <p:sldId id="265" r:id="rId6"/>
    <p:sldId id="264" r:id="rId7"/>
    <p:sldId id="267"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0" d="100"/>
          <a:sy n="80" d="100"/>
        </p:scale>
        <p:origin x="3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D2056-163B-4613-A2D4-9087AE6F55CA}" type="datetimeFigureOut">
              <a:rPr lang="en-GB" smtClean="0"/>
              <a:t>13/02/2020</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ADD7AD1F-C201-4EF0-A1C9-F58EE4D8E3D3}"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09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D2056-163B-4613-A2D4-9087AE6F55CA}"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7AD1F-C201-4EF0-A1C9-F58EE4D8E3D3}"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05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D2056-163B-4613-A2D4-9087AE6F55CA}"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7AD1F-C201-4EF0-A1C9-F58EE4D8E3D3}"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3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D2056-163B-4613-A2D4-9087AE6F55CA}"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7AD1F-C201-4EF0-A1C9-F58EE4D8E3D3}"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9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D2056-163B-4613-A2D4-9087AE6F55CA}"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D7AD1F-C201-4EF0-A1C9-F58EE4D8E3D3}"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71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D2056-163B-4613-A2D4-9087AE6F55CA}"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7AD1F-C201-4EF0-A1C9-F58EE4D8E3D3}"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0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D2056-163B-4613-A2D4-9087AE6F55CA}" type="datetimeFigureOut">
              <a:rPr lang="en-GB" smtClean="0"/>
              <a:t>13/02/2020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D7AD1F-C201-4EF0-A1C9-F58EE4D8E3D3}"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2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D2056-163B-4613-A2D4-9087AE6F55CA}" type="datetimeFigureOut">
              <a:rPr lang="en-GB" smtClean="0"/>
              <a:t>13/02/2020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D7AD1F-C201-4EF0-A1C9-F58EE4D8E3D3}"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828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D2056-163B-4613-A2D4-9087AE6F55CA}" type="datetimeFigureOut">
              <a:rPr lang="en-GB" smtClean="0"/>
              <a:t>13/02/2020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D7AD1F-C201-4EF0-A1C9-F58EE4D8E3D3}" type="slidenum">
              <a:rPr lang="en-GB" smtClean="0"/>
              <a:t>‹#›</a:t>
            </a:fld>
            <a:endParaRPr lang="en-GB"/>
          </a:p>
        </p:txBody>
      </p:sp>
    </p:spTree>
    <p:extLst>
      <p:ext uri="{BB962C8B-B14F-4D97-AF65-F5344CB8AC3E}">
        <p14:creationId xmlns:p14="http://schemas.microsoft.com/office/powerpoint/2010/main" val="37871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D2056-163B-4613-A2D4-9087AE6F55CA}"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D7AD1F-C201-4EF0-A1C9-F58EE4D8E3D3}"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52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34D2056-163B-4613-A2D4-9087AE6F55CA}" type="datetimeFigureOut">
              <a:rPr lang="en-GB" smtClean="0"/>
              <a:t>13/02/2020</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ADD7AD1F-C201-4EF0-A1C9-F58EE4D8E3D3}"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203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4D2056-163B-4613-A2D4-9087AE6F55CA}" type="datetimeFigureOut">
              <a:rPr lang="en-GB" smtClean="0"/>
              <a:t>13/02/2020</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DD7AD1F-C201-4EF0-A1C9-F58EE4D8E3D3}"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04801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nature.com/articles/d41586-020-00274-3" TargetMode="External"/><Relationship Id="rId3" Type="http://schemas.openxmlformats.org/officeDocument/2006/relationships/hyperlink" Target="https://www.technologyreview.com/s/612876/this-is-how-ai-bias-really-happensand-why-its-so-hard-to-fix/(karen" TargetMode="External"/><Relationship Id="rId7" Type="http://schemas.openxmlformats.org/officeDocument/2006/relationships/hyperlink" Target="https://www.zdnet.com/article/what-is-bias-in-ai-really-and-why-cant-ai-neutralize-it/" TargetMode="External"/><Relationship Id="rId2" Type="http://schemas.openxmlformats.org/officeDocument/2006/relationships/hyperlink" Target="https://hbr.org/2019/10/what-do-we-do-about-the-biases-in-ai" TargetMode="External"/><Relationship Id="rId1" Type="http://schemas.openxmlformats.org/officeDocument/2006/relationships/slideLayout" Target="../slideLayouts/slideLayout2.xml"/><Relationship Id="rId6" Type="http://schemas.openxmlformats.org/officeDocument/2006/relationships/hyperlink" Target="https://www.lexalytics.com/lexablog/bias-in-ai-machine-learning" TargetMode="External"/><Relationship Id="rId5" Type="http://schemas.openxmlformats.org/officeDocument/2006/relationships/hyperlink" Target="https://www.nytimes.com/2019/11/19/technology/artificial-intelligence-bias.html" TargetMode="External"/><Relationship Id="rId4" Type="http://schemas.openxmlformats.org/officeDocument/2006/relationships/hyperlink" Target="https://www.nytimes.com/spotlight/women-and-leadership(by" TargetMode="External"/><Relationship Id="rId9" Type="http://schemas.openxmlformats.org/officeDocument/2006/relationships/hyperlink" Target="https://www.logically.co.uk/blog/5-examples-of-biased-a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8DD-B43F-4F44-A467-1DAE155369DF}"/>
              </a:ext>
            </a:extLst>
          </p:cNvPr>
          <p:cNvSpPr>
            <a:spLocks noGrp="1"/>
          </p:cNvSpPr>
          <p:nvPr>
            <p:ph type="ctrTitle"/>
          </p:nvPr>
        </p:nvSpPr>
        <p:spPr>
          <a:xfrm>
            <a:off x="1507067" y="443345"/>
            <a:ext cx="7766936" cy="1773382"/>
          </a:xfrm>
        </p:spPr>
        <p:txBody>
          <a:bodyPr>
            <a:normAutofit fontScale="90000"/>
          </a:bodyPr>
          <a:lstStyle/>
          <a:p>
            <a:r>
              <a:rPr lang="en-US" dirty="0">
                <a:latin typeface="Times New Roman" panose="02020603050405020304" pitchFamily="18" charset="0"/>
                <a:cs typeface="Times New Roman" panose="02020603050405020304" pitchFamily="18" charset="0"/>
              </a:rPr>
              <a:t>GROUP 3:</a:t>
            </a:r>
            <a:r>
              <a:rPr lang="en-US" dirty="0"/>
              <a:t>					</a:t>
            </a:r>
            <a:br>
              <a:rPr lang="en-US" dirty="0"/>
            </a:br>
            <a:endParaRPr lang="en-GB" dirty="0"/>
          </a:p>
        </p:txBody>
      </p:sp>
      <p:sp>
        <p:nvSpPr>
          <p:cNvPr id="3" name="Subtitle 2">
            <a:extLst>
              <a:ext uri="{FF2B5EF4-FFF2-40B4-BE49-F238E27FC236}">
                <a16:creationId xmlns:a16="http://schemas.microsoft.com/office/drawing/2014/main" id="{5D1E7669-00AF-4CF5-AFAF-A8BCD8FB7E16}"/>
              </a:ext>
            </a:extLst>
          </p:cNvPr>
          <p:cNvSpPr>
            <a:spLocks noGrp="1"/>
          </p:cNvSpPr>
          <p:nvPr>
            <p:ph type="subTitle" idx="1"/>
          </p:nvPr>
        </p:nvSpPr>
        <p:spPr>
          <a:xfrm>
            <a:off x="1620982" y="1704109"/>
            <a:ext cx="6636327" cy="3851564"/>
          </a:xfrm>
        </p:spPr>
        <p:txBody>
          <a:bodyPr>
            <a:normAutofit/>
          </a:bodyPr>
          <a:lstStyle/>
          <a:p>
            <a:r>
              <a:rPr lang="en-US" sz="2400" dirty="0">
                <a:latin typeface="Times New Roman" panose="02020603050405020304" pitchFamily="18" charset="0"/>
                <a:cs typeface="Times New Roman" panose="02020603050405020304" pitchFamily="18" charset="0"/>
              </a:rPr>
              <a:t>BEVERLYNE AKOTH	SCT 221-0494/2017</a:t>
            </a:r>
          </a:p>
          <a:p>
            <a:r>
              <a:rPr lang="en-US" sz="2400" dirty="0">
                <a:latin typeface="Times New Roman" panose="02020603050405020304" pitchFamily="18" charset="0"/>
                <a:cs typeface="Times New Roman" panose="02020603050405020304" pitchFamily="18" charset="0"/>
              </a:rPr>
              <a:t>KAREN KANANA		SCT 221-0124/2017</a:t>
            </a:r>
          </a:p>
          <a:p>
            <a:r>
              <a:rPr lang="en-US" sz="2400" dirty="0">
                <a:latin typeface="Times New Roman" panose="02020603050405020304" pitchFamily="18" charset="0"/>
                <a:cs typeface="Times New Roman" panose="02020603050405020304" pitchFamily="18" charset="0"/>
              </a:rPr>
              <a:t>GRACE KYALO  		SCT 221-1073/2016</a:t>
            </a:r>
          </a:p>
          <a:p>
            <a:r>
              <a:rPr lang="en-US" sz="2400" dirty="0">
                <a:latin typeface="Times New Roman" panose="02020603050405020304" pitchFamily="18" charset="0"/>
                <a:cs typeface="Times New Roman" panose="02020603050405020304" pitchFamily="18" charset="0"/>
              </a:rPr>
              <a:t>VICTORIA NAWIRE		SCT 221-0123/2017</a:t>
            </a:r>
          </a:p>
          <a:p>
            <a:r>
              <a:rPr lang="en-US" sz="2400" dirty="0">
                <a:latin typeface="Times New Roman" panose="02020603050405020304" pitchFamily="18" charset="0"/>
                <a:cs typeface="Times New Roman" panose="02020603050405020304" pitchFamily="18" charset="0"/>
              </a:rPr>
              <a:t>BRIAN MURITHI		SCT 221-0489/2017</a:t>
            </a:r>
          </a:p>
        </p:txBody>
      </p:sp>
    </p:spTree>
    <p:extLst>
      <p:ext uri="{BB962C8B-B14F-4D97-AF65-F5344CB8AC3E}">
        <p14:creationId xmlns:p14="http://schemas.microsoft.com/office/powerpoint/2010/main" val="30737955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B142-6710-4745-AABD-73396A07A748}"/>
              </a:ext>
            </a:extLst>
          </p:cNvPr>
          <p:cNvSpPr>
            <a:spLocks noGrp="1"/>
          </p:cNvSpPr>
          <p:nvPr>
            <p:ph type="title"/>
          </p:nvPr>
        </p:nvSpPr>
        <p:spPr>
          <a:xfrm>
            <a:off x="720436" y="365125"/>
            <a:ext cx="10633364" cy="660111"/>
          </a:xfrm>
        </p:spPr>
        <p:txBody>
          <a:bodyPr>
            <a:normAutofit/>
          </a:bodyPr>
          <a:lstStyle/>
          <a:p>
            <a:r>
              <a:rPr lang="en-US" dirty="0"/>
              <a:t>BIASED DATA</a:t>
            </a:r>
            <a:endParaRPr lang="en-GB" dirty="0"/>
          </a:p>
        </p:txBody>
      </p:sp>
      <p:sp>
        <p:nvSpPr>
          <p:cNvPr id="3" name="Content Placeholder 2">
            <a:extLst>
              <a:ext uri="{FF2B5EF4-FFF2-40B4-BE49-F238E27FC236}">
                <a16:creationId xmlns:a16="http://schemas.microsoft.com/office/drawing/2014/main" id="{AAD4D6AC-2B87-4257-B668-03AD637FDB78}"/>
              </a:ext>
            </a:extLst>
          </p:cNvPr>
          <p:cNvSpPr>
            <a:spLocks noGrp="1"/>
          </p:cNvSpPr>
          <p:nvPr>
            <p:ph idx="1"/>
          </p:nvPr>
        </p:nvSpPr>
        <p:spPr>
          <a:xfrm>
            <a:off x="720436" y="1025236"/>
            <a:ext cx="10633364" cy="4976319"/>
          </a:xfrm>
        </p:spPr>
        <p:txBody>
          <a:bodyPr>
            <a:normAutofit lnSpcReduction="10000"/>
          </a:bodyPr>
          <a:lstStyle/>
          <a:p>
            <a:r>
              <a:rPr lang="en-US" dirty="0"/>
              <a:t>  </a:t>
            </a:r>
            <a:r>
              <a:rPr lang="en-US" dirty="0">
                <a:latin typeface="+mj-lt"/>
              </a:rPr>
              <a:t>Biased data-refers to data that contains discriminations against particular groups of people. This occurs when data scientists train AI systems with biased data .</a:t>
            </a:r>
          </a:p>
          <a:p>
            <a:r>
              <a:rPr lang="en-US" dirty="0">
                <a:latin typeface="+mj-lt"/>
              </a:rPr>
              <a:t>AI systems are as good as the data we put into them( Garbage in, garbage out)</a:t>
            </a:r>
          </a:p>
          <a:p>
            <a:r>
              <a:rPr lang="en-US" dirty="0">
                <a:latin typeface="+mj-lt"/>
              </a:rPr>
              <a:t>Despite AI having the potential to reduce human error and bias, it can also mirror and reinforce biases in the data used to train them leading to discrimination in hidden ways or ways that do not align with legally  protected features  such as gender, ethnicity, sexual orientation, disability and age.</a:t>
            </a:r>
          </a:p>
          <a:p>
            <a:r>
              <a:rPr lang="en-US" dirty="0">
                <a:latin typeface="+mj-lt"/>
              </a:rPr>
              <a:t>According to</a:t>
            </a:r>
            <a:r>
              <a:rPr lang="en-GB" dirty="0">
                <a:latin typeface="+mj-lt"/>
              </a:rPr>
              <a:t>(</a:t>
            </a:r>
            <a:r>
              <a:rPr lang="en-GB" i="1" dirty="0">
                <a:latin typeface="+mj-lt"/>
              </a:rPr>
              <a:t>AI data 1.pdf</a:t>
            </a:r>
            <a:r>
              <a:rPr lang="en-GB" dirty="0">
                <a:latin typeface="+mj-lt"/>
              </a:rPr>
              <a:t>, n.d.)</a:t>
            </a:r>
            <a:r>
              <a:rPr lang="en-US" dirty="0">
                <a:latin typeface="+mj-lt"/>
              </a:rPr>
              <a:t> the house of lords select committee in AI, the data represented is a poor representation of the wider population at large. The committee also found that some biases are found in the algorithms which negatively reflects on the AI developers</a:t>
            </a:r>
          </a:p>
          <a:p>
            <a:r>
              <a:rPr lang="en-US" dirty="0">
                <a:latin typeface="+mj-lt"/>
              </a:rPr>
              <a:t>Bias can creep into algorithms in numerous ways such as: biased human decisions, flawed data sampling, negativity bias, primacy effect ,confirmation bias ,reiteration effect ,availability heuristic</a:t>
            </a:r>
          </a:p>
          <a:p>
            <a:pPr marL="0" indent="0">
              <a:buNone/>
            </a:pPr>
            <a:r>
              <a:rPr lang="en-US" dirty="0">
                <a:latin typeface="+mj-lt"/>
              </a:rPr>
              <a:t>  </a:t>
            </a:r>
          </a:p>
          <a:p>
            <a:pPr marL="0" indent="0">
              <a:buNone/>
            </a:pPr>
            <a:endParaRPr lang="en-GB" dirty="0"/>
          </a:p>
        </p:txBody>
      </p:sp>
    </p:spTree>
    <p:extLst>
      <p:ext uri="{BB962C8B-B14F-4D97-AF65-F5344CB8AC3E}">
        <p14:creationId xmlns:p14="http://schemas.microsoft.com/office/powerpoint/2010/main" val="23718498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2634-E41B-474C-B602-58DAF6E7DF11}"/>
              </a:ext>
            </a:extLst>
          </p:cNvPr>
          <p:cNvSpPr>
            <a:spLocks noGrp="1"/>
          </p:cNvSpPr>
          <p:nvPr>
            <p:ph type="title"/>
          </p:nvPr>
        </p:nvSpPr>
        <p:spPr>
          <a:xfrm>
            <a:off x="677334" y="609600"/>
            <a:ext cx="8596668" cy="908304"/>
          </a:xfrm>
        </p:spPr>
        <p:txBody>
          <a:bodyPr/>
          <a:lstStyle/>
          <a:p>
            <a:r>
              <a:rPr lang="en-US" dirty="0"/>
              <a:t>How AI bias happens:</a:t>
            </a:r>
            <a:endParaRPr lang="en-GB" dirty="0"/>
          </a:p>
        </p:txBody>
      </p:sp>
      <p:sp>
        <p:nvSpPr>
          <p:cNvPr id="3" name="Content Placeholder 2">
            <a:extLst>
              <a:ext uri="{FF2B5EF4-FFF2-40B4-BE49-F238E27FC236}">
                <a16:creationId xmlns:a16="http://schemas.microsoft.com/office/drawing/2014/main" id="{9E8EA385-3B2F-45EA-9718-F465B59499A1}"/>
              </a:ext>
            </a:extLst>
          </p:cNvPr>
          <p:cNvSpPr>
            <a:spLocks noGrp="1"/>
          </p:cNvSpPr>
          <p:nvPr>
            <p:ph idx="1"/>
          </p:nvPr>
        </p:nvSpPr>
        <p:spPr>
          <a:xfrm>
            <a:off x="677333" y="1918952"/>
            <a:ext cx="10424256" cy="4122410"/>
          </a:xfrm>
        </p:spPr>
        <p:txBody>
          <a:bodyPr>
            <a:normAutofit fontScale="92500" lnSpcReduction="20000"/>
          </a:bodyPr>
          <a:lstStyle/>
          <a:p>
            <a:r>
              <a:rPr lang="en-US" dirty="0"/>
              <a:t>Framing the problem: a developer creates a deep-learning model which learns the trends and applies them continuously and might collect wrong algorithm trends leading to bias. e.g. if an algorithm learned that  giving subprime loans maximizes profit, it engages in predatory behavior despite it not being the company’s intention</a:t>
            </a:r>
          </a:p>
          <a:p>
            <a:r>
              <a:rPr lang="en-US" dirty="0"/>
              <a:t>Collecting data : This can happen if the data collected is not a true representative of reality for example  if an algorithm is fed more photos of light skinned faces than dark skinned faces, it tends to be poor at recognizing darker skinned faces  </a:t>
            </a:r>
          </a:p>
          <a:p>
            <a:pPr marL="0" indent="0">
              <a:buNone/>
            </a:pPr>
            <a:r>
              <a:rPr lang="en-US" dirty="0"/>
              <a:t>     if the data contains existing prejudices e.g. when Amazon’s recruiting tool was recruiting more male candidates and dismissing female candidates due to its historical hiring decisions</a:t>
            </a:r>
          </a:p>
          <a:p>
            <a:r>
              <a:rPr lang="en-GB" dirty="0"/>
              <a:t>Preparing data: This involves the selection of the attributes to be incorporated. Deep learning  involves choosing the attributes to consider or ignore which may contain bias this is because an impact on accuracy is easily measured but its impact on the model’s bias is not </a:t>
            </a:r>
          </a:p>
        </p:txBody>
      </p:sp>
    </p:spTree>
    <p:extLst>
      <p:ext uri="{BB962C8B-B14F-4D97-AF65-F5344CB8AC3E}">
        <p14:creationId xmlns:p14="http://schemas.microsoft.com/office/powerpoint/2010/main" val="6773400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FB0-45D6-48AA-99AE-D59E5F1FF755}"/>
              </a:ext>
            </a:extLst>
          </p:cNvPr>
          <p:cNvSpPr>
            <a:spLocks noGrp="1"/>
          </p:cNvSpPr>
          <p:nvPr>
            <p:ph type="title"/>
          </p:nvPr>
        </p:nvSpPr>
        <p:spPr>
          <a:xfrm>
            <a:off x="677334" y="609600"/>
            <a:ext cx="8596668" cy="780288"/>
          </a:xfrm>
        </p:spPr>
        <p:txBody>
          <a:bodyPr/>
          <a:lstStyle/>
          <a:p>
            <a:r>
              <a:rPr lang="en-US" b="1" dirty="0"/>
              <a:t>Why AI bias is hard to fix:</a:t>
            </a:r>
            <a:endParaRPr lang="en-GB" b="1" dirty="0"/>
          </a:p>
        </p:txBody>
      </p:sp>
      <p:sp>
        <p:nvSpPr>
          <p:cNvPr id="3" name="Content Placeholder 2">
            <a:extLst>
              <a:ext uri="{FF2B5EF4-FFF2-40B4-BE49-F238E27FC236}">
                <a16:creationId xmlns:a16="http://schemas.microsoft.com/office/drawing/2014/main" id="{A0265C54-9321-4A29-858C-1031A168273A}"/>
              </a:ext>
            </a:extLst>
          </p:cNvPr>
          <p:cNvSpPr>
            <a:spLocks noGrp="1"/>
          </p:cNvSpPr>
          <p:nvPr>
            <p:ph idx="1"/>
          </p:nvPr>
        </p:nvSpPr>
        <p:spPr>
          <a:xfrm>
            <a:off x="677334" y="1867437"/>
            <a:ext cx="9934858" cy="4173925"/>
          </a:xfrm>
        </p:spPr>
        <p:txBody>
          <a:bodyPr/>
          <a:lstStyle/>
          <a:p>
            <a:r>
              <a:rPr lang="en-US" dirty="0"/>
              <a:t>Introduction of bias is not always obvious thus you may not realize their impact until much later</a:t>
            </a:r>
          </a:p>
          <a:p>
            <a:r>
              <a:rPr lang="en-US" dirty="0"/>
              <a:t>Deep learning models are not designed with bias detection in mind</a:t>
            </a:r>
          </a:p>
          <a:p>
            <a:pPr marL="0" indent="0">
              <a:buNone/>
            </a:pPr>
            <a:r>
              <a:rPr lang="en-US" sz="3200" b="1" dirty="0">
                <a:latin typeface="Times New Roman" panose="02020603050405020304" pitchFamily="18" charset="0"/>
                <a:cs typeface="Times New Roman" panose="02020603050405020304" pitchFamily="18" charset="0"/>
              </a:rPr>
              <a:t>Fixing AI data bias:</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Testing the algorithm with real world attributes.</a:t>
            </a:r>
          </a:p>
          <a:p>
            <a:pPr>
              <a:buFont typeface="Wingdings" panose="05000000000000000000" pitchFamily="2" charset="2"/>
              <a:buChar char="ü"/>
            </a:pPr>
            <a:r>
              <a:rPr lang="en-US" sz="2400" dirty="0">
                <a:solidFill>
                  <a:schemeClr val="tx1"/>
                </a:solidFill>
                <a:latin typeface="Times New Roman" panose="02020603050405020304" pitchFamily="18" charset="0"/>
                <a:cs typeface="Times New Roman" panose="02020603050405020304" pitchFamily="18" charset="0"/>
              </a:rPr>
              <a:t>Getting better representation in the data sets being used.</a:t>
            </a:r>
          </a:p>
        </p:txBody>
      </p:sp>
    </p:spTree>
    <p:extLst>
      <p:ext uri="{BB962C8B-B14F-4D97-AF65-F5344CB8AC3E}">
        <p14:creationId xmlns:p14="http://schemas.microsoft.com/office/powerpoint/2010/main" val="1412262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1E3D-2A7F-4C64-95C2-F0D89522383B}"/>
              </a:ext>
            </a:extLst>
          </p:cNvPr>
          <p:cNvSpPr>
            <a:spLocks noGrp="1"/>
          </p:cNvSpPr>
          <p:nvPr>
            <p:ph type="title"/>
          </p:nvPr>
        </p:nvSpPr>
        <p:spPr>
          <a:xfrm>
            <a:off x="1451579" y="804519"/>
            <a:ext cx="9603275" cy="792461"/>
          </a:xfrm>
        </p:spPr>
        <p:txBody>
          <a:bodyPr/>
          <a:lstStyle/>
          <a:p>
            <a:r>
              <a:rPr lang="en-US" dirty="0"/>
              <a:t>Types and Scenarios of biased Data</a:t>
            </a:r>
          </a:p>
        </p:txBody>
      </p:sp>
      <p:sp>
        <p:nvSpPr>
          <p:cNvPr id="3" name="Content Placeholder 2">
            <a:extLst>
              <a:ext uri="{FF2B5EF4-FFF2-40B4-BE49-F238E27FC236}">
                <a16:creationId xmlns:a16="http://schemas.microsoft.com/office/drawing/2014/main" id="{D260CE98-4BE3-4658-AE4D-DE1AF7EC4A94}"/>
              </a:ext>
            </a:extLst>
          </p:cNvPr>
          <p:cNvSpPr>
            <a:spLocks noGrp="1"/>
          </p:cNvSpPr>
          <p:nvPr>
            <p:ph idx="1"/>
          </p:nvPr>
        </p:nvSpPr>
        <p:spPr>
          <a:xfrm>
            <a:off x="1451579" y="1913112"/>
            <a:ext cx="9603275" cy="4140369"/>
          </a:xfrm>
        </p:spPr>
        <p:txBody>
          <a:bodyPr>
            <a:normAutofit lnSpcReduction="10000"/>
          </a:bodyPr>
          <a:lstStyle/>
          <a:p>
            <a:r>
              <a:rPr lang="en-US" dirty="0"/>
              <a:t>Selection bias due to feedback loops-Occurs when generation of data used to train the model is influenced by the model itself. The opinions represented therefore do not reflect opinions of the whole population</a:t>
            </a:r>
          </a:p>
          <a:p>
            <a:r>
              <a:rPr lang="en-US" dirty="0"/>
              <a:t>Omitted variables bias: It occurs when critical attributes are missing in data that influences an outcome. This happens when data generation is reliant on human input or when the key attributes are not accessed by the process recording the data.</a:t>
            </a:r>
          </a:p>
          <a:p>
            <a:r>
              <a:rPr lang="en-US" dirty="0"/>
              <a:t>Societal bias: Occurs in content produced by humans. It can be social media or curated news articles. For example, gender and racial stereotypes. It is considered a label bias.</a:t>
            </a:r>
          </a:p>
          <a:p>
            <a:r>
              <a:rPr lang="en-US" dirty="0"/>
              <a:t>Response or Activity Bias: This bias occurs when only a small portion of people contribute to the content. The opinions represented therefore do not reflect opinions of the whole </a:t>
            </a:r>
            <a:r>
              <a:rPr lang="en-US" dirty="0" err="1"/>
              <a:t>population.For</a:t>
            </a:r>
            <a:r>
              <a:rPr lang="en-US" dirty="0"/>
              <a:t> example, the reviews on applications such as amazon.</a:t>
            </a:r>
          </a:p>
        </p:txBody>
      </p:sp>
    </p:spTree>
    <p:extLst>
      <p:ext uri="{BB962C8B-B14F-4D97-AF65-F5344CB8AC3E}">
        <p14:creationId xmlns:p14="http://schemas.microsoft.com/office/powerpoint/2010/main" val="3455031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908E-960F-4F29-B344-265860FC5A5E}"/>
              </a:ext>
            </a:extLst>
          </p:cNvPr>
          <p:cNvSpPr>
            <a:spLocks noGrp="1"/>
          </p:cNvSpPr>
          <p:nvPr>
            <p:ph type="title"/>
          </p:nvPr>
        </p:nvSpPr>
        <p:spPr/>
        <p:txBody>
          <a:bodyPr/>
          <a:lstStyle/>
          <a:p>
            <a:r>
              <a:rPr lang="en-GB" dirty="0"/>
              <a:t>CHALLENGES FACING BIASED DATA</a:t>
            </a:r>
            <a:endParaRPr lang="en-US" dirty="0"/>
          </a:p>
        </p:txBody>
      </p:sp>
      <p:sp>
        <p:nvSpPr>
          <p:cNvPr id="3" name="Content Placeholder 2">
            <a:extLst>
              <a:ext uri="{FF2B5EF4-FFF2-40B4-BE49-F238E27FC236}">
                <a16:creationId xmlns:a16="http://schemas.microsoft.com/office/drawing/2014/main" id="{92DEAE61-D532-4FE9-8787-DC3EA2F3BC2D}"/>
              </a:ext>
            </a:extLst>
          </p:cNvPr>
          <p:cNvSpPr>
            <a:spLocks noGrp="1"/>
          </p:cNvSpPr>
          <p:nvPr>
            <p:ph idx="1"/>
          </p:nvPr>
        </p:nvSpPr>
        <p:spPr>
          <a:xfrm>
            <a:off x="1137147" y="1853754"/>
            <a:ext cx="9917708" cy="4109164"/>
          </a:xfrm>
        </p:spPr>
        <p:txBody>
          <a:bodyPr>
            <a:normAutofit fontScale="70000" lnSpcReduction="20000"/>
          </a:bodyPr>
          <a:lstStyle/>
          <a:p>
            <a:r>
              <a:rPr lang="en-GB" sz="2900" dirty="0"/>
              <a:t>Mitigating human bias in ai – human bias should not affect the data or algorithms used to inform those decisions.</a:t>
            </a:r>
          </a:p>
          <a:p>
            <a:r>
              <a:rPr lang="en-GB" sz="2900" dirty="0"/>
              <a:t>BIAS BUILT INTO DATA – data used by ai systems can have built in biases. E.g. large companies setting starting salaries for new hires.</a:t>
            </a:r>
          </a:p>
          <a:p>
            <a:r>
              <a:rPr lang="en-GB" sz="2900" dirty="0"/>
              <a:t>AI-INDUCED BIAS – an algorithm can end up being much more complex than it was when initially deployed. (mortgage approval)</a:t>
            </a:r>
          </a:p>
          <a:p>
            <a:r>
              <a:rPr lang="en-GB" sz="2900" dirty="0"/>
              <a:t>TEACHING AI HUMAN RULES – difficult for machines to consider attributes often associated with bias. E.g. gender in auto insurance (accidents)</a:t>
            </a:r>
          </a:p>
          <a:p>
            <a:r>
              <a:rPr lang="en-GB" sz="2900" dirty="0"/>
              <a:t>EVALUATING CASES OF SUSPECTED AI BIAS – aside from the underlying data and algorithmic processes ,there’s always more information on AI driven outcomes thus difficult to distinguish between apparent and actual bias (hiring)</a:t>
            </a:r>
          </a:p>
          <a:p>
            <a:endParaRPr lang="en-US" dirty="0"/>
          </a:p>
        </p:txBody>
      </p:sp>
    </p:spTree>
    <p:extLst>
      <p:ext uri="{BB962C8B-B14F-4D97-AF65-F5344CB8AC3E}">
        <p14:creationId xmlns:p14="http://schemas.microsoft.com/office/powerpoint/2010/main" val="13570237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9D2-936E-416D-B27D-47874F61FBF9}"/>
              </a:ext>
            </a:extLst>
          </p:cNvPr>
          <p:cNvSpPr>
            <a:spLocks noGrp="1"/>
          </p:cNvSpPr>
          <p:nvPr>
            <p:ph type="title"/>
          </p:nvPr>
        </p:nvSpPr>
        <p:spPr/>
        <p:txBody>
          <a:bodyPr/>
          <a:lstStyle/>
          <a:p>
            <a:r>
              <a:rPr lang="en-US" dirty="0"/>
              <a:t>APPLICATION OF ARTIFICIAL INTELLIGENCE IN HEALTH</a:t>
            </a:r>
          </a:p>
        </p:txBody>
      </p:sp>
      <p:sp>
        <p:nvSpPr>
          <p:cNvPr id="3" name="Content Placeholder 2">
            <a:extLst>
              <a:ext uri="{FF2B5EF4-FFF2-40B4-BE49-F238E27FC236}">
                <a16:creationId xmlns:a16="http://schemas.microsoft.com/office/drawing/2014/main" id="{F5528921-7EE3-4C2D-B03F-85FB2EABFBEC}"/>
              </a:ext>
            </a:extLst>
          </p:cNvPr>
          <p:cNvSpPr>
            <a:spLocks noGrp="1"/>
          </p:cNvSpPr>
          <p:nvPr>
            <p:ph idx="1"/>
          </p:nvPr>
        </p:nvSpPr>
        <p:spPr/>
        <p:txBody>
          <a:bodyPr>
            <a:normAutofit fontScale="77500" lnSpcReduction="20000"/>
          </a:bodyPr>
          <a:lstStyle/>
          <a:p>
            <a:r>
              <a:rPr lang="en-US" b="1" dirty="0"/>
              <a:t>AI in making clinical decisions</a:t>
            </a:r>
            <a:endParaRPr lang="en-KE" dirty="0"/>
          </a:p>
          <a:p>
            <a:r>
              <a:rPr lang="en-US" b="1" dirty="0"/>
              <a:t>Use of AI in drug discovery and creation</a:t>
            </a:r>
            <a:r>
              <a:rPr lang="en-US" dirty="0"/>
              <a:t> </a:t>
            </a:r>
            <a:endParaRPr lang="en-KE" dirty="0"/>
          </a:p>
          <a:p>
            <a:r>
              <a:rPr lang="en-US" b="1" dirty="0"/>
              <a:t>Digital Consultation</a:t>
            </a:r>
            <a:endParaRPr lang="en-KE" dirty="0"/>
          </a:p>
          <a:p>
            <a:r>
              <a:rPr lang="en-US" b="1" dirty="0"/>
              <a:t>Virtual Nurses</a:t>
            </a:r>
            <a:endParaRPr lang="en-KE" dirty="0"/>
          </a:p>
          <a:p>
            <a:r>
              <a:rPr lang="en-US" b="1" dirty="0"/>
              <a:t>Use of AI in population health management</a:t>
            </a:r>
            <a:r>
              <a:rPr lang="en-US" dirty="0"/>
              <a:t> </a:t>
            </a:r>
            <a:r>
              <a:rPr lang="en-US" b="1" dirty="0"/>
              <a:t>and healthcare system analysis</a:t>
            </a:r>
            <a:endParaRPr lang="en-KE" dirty="0"/>
          </a:p>
          <a:p>
            <a:r>
              <a:rPr lang="en-US" b="1" dirty="0"/>
              <a:t>Use of AI  to improve the performance and efficiency of healthcare centers operations</a:t>
            </a:r>
            <a:endParaRPr lang="en-KE" dirty="0"/>
          </a:p>
          <a:p>
            <a:r>
              <a:rPr lang="en-US" b="1" dirty="0"/>
              <a:t>Medication Management</a:t>
            </a:r>
          </a:p>
          <a:p>
            <a:r>
              <a:rPr lang="en-US" dirty="0"/>
              <a:t>https://novatiosolutions.com/10-common-applications-artificial-intelligence-healthcare/https://www.usa.philips.com/healthcare/nobounds/four-applications-of-ai-in-healthcarehttps://builtin.com/artificial-intelligence/artificial-intelligence-healthcare</a:t>
            </a:r>
            <a:endParaRPr lang="en-KE" dirty="0"/>
          </a:p>
          <a:p>
            <a:pPr marL="0" indent="0">
              <a:buNone/>
            </a:pPr>
            <a:endParaRPr lang="en-US" dirty="0"/>
          </a:p>
        </p:txBody>
      </p:sp>
    </p:spTree>
    <p:extLst>
      <p:ext uri="{BB962C8B-B14F-4D97-AF65-F5344CB8AC3E}">
        <p14:creationId xmlns:p14="http://schemas.microsoft.com/office/powerpoint/2010/main" val="56583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BD8A-8918-4880-9C5C-54B5E8B4ABF7}"/>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EF67EEC5-6368-4D2F-AE62-8C4908DB43B8}"/>
              </a:ext>
            </a:extLst>
          </p:cNvPr>
          <p:cNvSpPr>
            <a:spLocks noGrp="1"/>
          </p:cNvSpPr>
          <p:nvPr>
            <p:ph idx="1"/>
          </p:nvPr>
        </p:nvSpPr>
        <p:spPr>
          <a:xfrm>
            <a:off x="677334" y="1481328"/>
            <a:ext cx="8596668" cy="5175503"/>
          </a:xfrm>
        </p:spPr>
        <p:txBody>
          <a:bodyPr>
            <a:normAutofit fontScale="92500" lnSpcReduction="10000"/>
          </a:bodyPr>
          <a:lstStyle/>
          <a:p>
            <a:r>
              <a:rPr lang="en-GB" dirty="0">
                <a:hlinkClick r:id="rId2"/>
              </a:rPr>
              <a:t>Https://hbr.org/2019/10/what-do-we-do-about-the-biases-in-ai</a:t>
            </a:r>
            <a:endParaRPr lang="en-GB" dirty="0"/>
          </a:p>
          <a:p>
            <a:r>
              <a:rPr lang="en-GB" dirty="0"/>
              <a:t>Hbr.com,(2019)</a:t>
            </a:r>
          </a:p>
          <a:p>
            <a:r>
              <a:rPr lang="en-GB" dirty="0">
                <a:hlinkClick r:id="rId3"/>
              </a:rPr>
              <a:t>https://www.technologyreview.com/s/612876/this-is-how-ai-bias-really-happensand-why-its-so-hard-to-fix/(karen</a:t>
            </a:r>
            <a:r>
              <a:rPr lang="en-GB" dirty="0"/>
              <a:t> </a:t>
            </a:r>
            <a:r>
              <a:rPr lang="en-GB" dirty="0" err="1"/>
              <a:t>hao</a:t>
            </a:r>
            <a:r>
              <a:rPr lang="en-GB" dirty="0"/>
              <a:t> </a:t>
            </a:r>
            <a:r>
              <a:rPr lang="en-GB" dirty="0" err="1"/>
              <a:t>feb</a:t>
            </a:r>
            <a:r>
              <a:rPr lang="en-GB" dirty="0"/>
              <a:t> 4,2019)</a:t>
            </a:r>
          </a:p>
          <a:p>
            <a:r>
              <a:rPr lang="en-GB" dirty="0">
                <a:hlinkClick r:id="rId4"/>
              </a:rPr>
              <a:t>https://www.nytimes.com/spotlight/women-and-leadership(by</a:t>
            </a:r>
            <a:r>
              <a:rPr lang="en-GB" dirty="0"/>
              <a:t> Craig S. smith January 2,2020)</a:t>
            </a:r>
          </a:p>
          <a:p>
            <a:r>
              <a:rPr lang="en-GB" dirty="0">
                <a:hlinkClick r:id="rId5"/>
              </a:rPr>
              <a:t>https://www.nytimes.com/2019/11/19/technology/artificial-intelligence-bias.html</a:t>
            </a:r>
            <a:endParaRPr lang="en-GB" dirty="0"/>
          </a:p>
          <a:p>
            <a:r>
              <a:rPr lang="en-GB" dirty="0">
                <a:hlinkClick r:id="rId6"/>
              </a:rPr>
              <a:t>https://www.lexalytics.com/lexablog/bias-in-ai-machine-learning</a:t>
            </a:r>
            <a:endParaRPr lang="en-GB" dirty="0"/>
          </a:p>
          <a:p>
            <a:r>
              <a:rPr lang="en-GB" dirty="0">
                <a:hlinkClick r:id="rId7"/>
              </a:rPr>
              <a:t>https://www.zdnet.com/article/what-is-bias-in-ai-really-and-why-cant-ai-neutralize-it/</a:t>
            </a:r>
            <a:endParaRPr lang="en-GB" dirty="0"/>
          </a:p>
          <a:p>
            <a:r>
              <a:rPr lang="en-GB" dirty="0">
                <a:hlinkClick r:id="rId8"/>
              </a:rPr>
              <a:t>https://www.nature.com/articles/d41586-020-00274-3</a:t>
            </a:r>
            <a:endParaRPr lang="en-GB" dirty="0"/>
          </a:p>
          <a:p>
            <a:r>
              <a:rPr lang="en-GB" dirty="0">
                <a:hlinkClick r:id="rId9"/>
              </a:rPr>
              <a:t>https://www.logically.co.uk/blog/5-examples-of-biased-ai/</a:t>
            </a:r>
            <a:endParaRPr lang="en-GB" dirty="0"/>
          </a:p>
          <a:p>
            <a:pPr lvl="1"/>
            <a:r>
              <a:rPr lang="en-GB" dirty="0">
                <a:solidFill>
                  <a:schemeClr val="bg1"/>
                </a:solidFill>
              </a:rPr>
              <a:t>https://spectrum.ieee.org/biomedical/devices/ai-medicine-comes-to-africas-rural-clinics</a:t>
            </a:r>
          </a:p>
          <a:p>
            <a:endParaRPr lang="en-GB" dirty="0">
              <a:solidFill>
                <a:schemeClr val="bg1"/>
              </a:solidFill>
            </a:endParaRPr>
          </a:p>
          <a:p>
            <a:endParaRPr lang="en-GB" dirty="0"/>
          </a:p>
          <a:p>
            <a:endParaRPr lang="en-GB" dirty="0"/>
          </a:p>
        </p:txBody>
      </p:sp>
    </p:spTree>
    <p:extLst>
      <p:ext uri="{BB962C8B-B14F-4D97-AF65-F5344CB8AC3E}">
        <p14:creationId xmlns:p14="http://schemas.microsoft.com/office/powerpoint/2010/main" val="36582543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1DF9-4EA6-4076-9AA8-80E8DAAD260C}"/>
              </a:ext>
            </a:extLst>
          </p:cNvPr>
          <p:cNvSpPr>
            <a:spLocks noGrp="1"/>
          </p:cNvSpPr>
          <p:nvPr>
            <p:ph type="title"/>
          </p:nvPr>
        </p:nvSpPr>
        <p:spPr/>
        <p:txBody>
          <a:bodyPr/>
          <a:lstStyle/>
          <a:p>
            <a:r>
              <a:rPr lang="en-US" dirty="0">
                <a:latin typeface="Arial Rounded MT Bold" panose="020F0704030504030204" pitchFamily="34" charset="0"/>
              </a:rPr>
              <a:t>The End </a:t>
            </a:r>
          </a:p>
        </p:txBody>
      </p:sp>
    </p:spTree>
    <p:extLst>
      <p:ext uri="{BB962C8B-B14F-4D97-AF65-F5344CB8AC3E}">
        <p14:creationId xmlns:p14="http://schemas.microsoft.com/office/powerpoint/2010/main" val="516787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1139</TotalTime>
  <Words>953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Gill Sans MT</vt:lpstr>
      <vt:lpstr>Times New Roman</vt:lpstr>
      <vt:lpstr>Wingdings</vt:lpstr>
      <vt:lpstr>Gallery</vt:lpstr>
      <vt:lpstr>GROUP 3:      </vt:lpstr>
      <vt:lpstr>BIASED DATA</vt:lpstr>
      <vt:lpstr>How AI bias happens:</vt:lpstr>
      <vt:lpstr>Why AI bias is hard to fix:</vt:lpstr>
      <vt:lpstr>Types and Scenarios of biased Data</vt:lpstr>
      <vt:lpstr>CHALLENGES FACING BIASED DATA</vt:lpstr>
      <vt:lpstr>APPLICATION OF ARTIFICIAL INTELLIGENCE IN HEALTH</vt:lpstr>
      <vt:lpstr>References:</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Victoria Nawire</dc:creator>
  <cp:lastModifiedBy>Brian Mureithi</cp:lastModifiedBy>
  <cp:revision>39</cp:revision>
  <dcterms:created xsi:type="dcterms:W3CDTF">2020-02-11T08:43:52Z</dcterms:created>
  <dcterms:modified xsi:type="dcterms:W3CDTF">2020-02-14T07:05:36Z</dcterms:modified>
</cp:coreProperties>
</file>