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2E00-4FD0-4EEB-8929-6DBE22EECA0D}"/>
              </a:ext>
            </a:extLst>
          </p:cNvPr>
          <p:cNvSpPr>
            <a:spLocks noGrp="1"/>
          </p:cNvSpPr>
          <p:nvPr>
            <p:ph type="ctrTitle"/>
          </p:nvPr>
        </p:nvSpPr>
        <p:spPr>
          <a:xfrm>
            <a:off x="609601" y="-116326"/>
            <a:ext cx="10550525" cy="1401787"/>
          </a:xfrm>
        </p:spPr>
        <p:txBody>
          <a:bodyPr>
            <a:normAutofit/>
          </a:bodyPr>
          <a:lstStyle/>
          <a:p>
            <a:pPr algn="ctr"/>
            <a:r>
              <a:rPr lang="en-US" sz="2800" b="1" u="sng" dirty="0"/>
              <a:t>GROUP 4 ASSIGNMENT</a:t>
            </a:r>
            <a:br>
              <a:rPr lang="en-US" sz="2800" b="1" u="sng" dirty="0"/>
            </a:br>
            <a:r>
              <a:rPr lang="en-US" sz="2800" b="1" u="sng" dirty="0"/>
              <a:t>artificial intelligence </a:t>
            </a:r>
            <a:endParaRPr lang="en-KE" sz="2800" b="1" u="sng" dirty="0"/>
          </a:p>
        </p:txBody>
      </p:sp>
      <p:sp>
        <p:nvSpPr>
          <p:cNvPr id="3" name="Subtitle 2">
            <a:extLst>
              <a:ext uri="{FF2B5EF4-FFF2-40B4-BE49-F238E27FC236}">
                <a16:creationId xmlns:a16="http://schemas.microsoft.com/office/drawing/2014/main" id="{6F1F7E87-6322-4A7F-B7C7-26BD59021F69}"/>
              </a:ext>
            </a:extLst>
          </p:cNvPr>
          <p:cNvSpPr>
            <a:spLocks noGrp="1"/>
          </p:cNvSpPr>
          <p:nvPr>
            <p:ph type="subTitle" idx="1"/>
          </p:nvPr>
        </p:nvSpPr>
        <p:spPr>
          <a:xfrm>
            <a:off x="371062" y="1285461"/>
            <a:ext cx="10789064" cy="5420139"/>
          </a:xfrm>
        </p:spPr>
        <p:txBody>
          <a:bodyPr>
            <a:normAutofit lnSpcReduction="10000"/>
          </a:bodyPr>
          <a:lstStyle/>
          <a:p>
            <a:pPr algn="ctr"/>
            <a:r>
              <a:rPr lang="en-US" b="1" u="sng" dirty="0"/>
              <a:t>GROUP 4 MEMBERS:</a:t>
            </a:r>
          </a:p>
          <a:p>
            <a:pPr algn="ctr"/>
            <a:endParaRPr lang="en-US" b="1" u="sng" dirty="0"/>
          </a:p>
          <a:p>
            <a:pPr algn="ctr"/>
            <a:r>
              <a:rPr lang="en-US" b="1" u="sng" dirty="0"/>
              <a:t>Discusses about Facial recognition  and how it works?</a:t>
            </a:r>
          </a:p>
          <a:p>
            <a:pPr marL="342900" indent="-342900" algn="ctr">
              <a:buAutoNum type="arabicPeriod"/>
            </a:pPr>
            <a:r>
              <a:rPr lang="en-US" i="1" dirty="0"/>
              <a:t>DENNISON MUTINDA   -  SCT221-0252/2018 </a:t>
            </a:r>
          </a:p>
          <a:p>
            <a:pPr algn="ctr"/>
            <a:r>
              <a:rPr lang="en-US" b="1" u="sng" dirty="0"/>
              <a:t>companies using facial recognition in world and in Kenya ?</a:t>
            </a:r>
          </a:p>
          <a:p>
            <a:pPr marL="342900" indent="-342900" algn="ctr">
              <a:buAutoNum type="arabicPeriod" startAt="2"/>
            </a:pPr>
            <a:r>
              <a:rPr lang="en-US" i="1" dirty="0"/>
              <a:t>RONYX NYAMBUGA   -  SCT221-0490/2017 </a:t>
            </a:r>
          </a:p>
          <a:p>
            <a:pPr algn="ctr"/>
            <a:r>
              <a:rPr lang="en-US" b="1" u="sng" dirty="0"/>
              <a:t>challenges facing facial recognition ?</a:t>
            </a:r>
          </a:p>
          <a:p>
            <a:pPr algn="ctr"/>
            <a:r>
              <a:rPr lang="en-US" i="1" dirty="0"/>
              <a:t>3.  MADONG JOHN MONYCHIRIN  -  SCT221-0561/2017 </a:t>
            </a:r>
          </a:p>
          <a:p>
            <a:pPr algn="ctr"/>
            <a:r>
              <a:rPr lang="en-US" b="1" u="sng" dirty="0"/>
              <a:t>discusses smart homes and how AI is used?</a:t>
            </a:r>
          </a:p>
          <a:p>
            <a:pPr algn="ctr"/>
            <a:r>
              <a:rPr lang="en-US" i="1" dirty="0"/>
              <a:t>4. JOSEPHAT WAMBUGU   -  SCT221-0103/2017 </a:t>
            </a:r>
          </a:p>
          <a:p>
            <a:pPr algn="ctr"/>
            <a:r>
              <a:rPr lang="en-US" b="1" u="sng" dirty="0"/>
              <a:t>discusses how ai is used in smart homes ?</a:t>
            </a:r>
          </a:p>
          <a:p>
            <a:pPr algn="ctr"/>
            <a:r>
              <a:rPr lang="en-US" i="1" dirty="0"/>
              <a:t> 1. TIMOTHY KIMANI    - SCT221-1038/2016 </a:t>
            </a:r>
          </a:p>
          <a:p>
            <a:pPr algn="ctr"/>
            <a:endParaRPr lang="en-US" i="1" dirty="0"/>
          </a:p>
          <a:p>
            <a:pPr algn="ctr"/>
            <a:r>
              <a:rPr lang="en-US" dirty="0"/>
              <a:t> </a:t>
            </a:r>
            <a:endParaRPr lang="en-KE" dirty="0"/>
          </a:p>
        </p:txBody>
      </p:sp>
    </p:spTree>
    <p:extLst>
      <p:ext uri="{BB962C8B-B14F-4D97-AF65-F5344CB8AC3E}">
        <p14:creationId xmlns:p14="http://schemas.microsoft.com/office/powerpoint/2010/main" val="413320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9E8B-2833-45BB-920B-FCFDAD8CD2D7}"/>
              </a:ext>
            </a:extLst>
          </p:cNvPr>
          <p:cNvSpPr>
            <a:spLocks noGrp="1"/>
          </p:cNvSpPr>
          <p:nvPr>
            <p:ph type="title"/>
          </p:nvPr>
        </p:nvSpPr>
        <p:spPr>
          <a:xfrm>
            <a:off x="685800" y="92765"/>
            <a:ext cx="10131425" cy="2186609"/>
          </a:xfrm>
        </p:spPr>
        <p:txBody>
          <a:bodyPr>
            <a:normAutofit/>
          </a:bodyPr>
          <a:lstStyle/>
          <a:p>
            <a:pPr algn="ctr"/>
            <a:r>
              <a:rPr lang="en-US" sz="2000" b="1" u="sng" dirty="0"/>
              <a:t>FACIAL RECOGNITION </a:t>
            </a:r>
            <a:br>
              <a:rPr lang="en-US" sz="2000" b="1" u="sng" dirty="0"/>
            </a:br>
            <a:br>
              <a:rPr lang="en-US" sz="2000" dirty="0"/>
            </a:br>
            <a:r>
              <a:rPr lang="en-US" sz="2400" dirty="0"/>
              <a:t> </a:t>
            </a:r>
            <a:r>
              <a:rPr lang="en-US" sz="2400" cap="none" dirty="0"/>
              <a:t>is the process of identifying  the identity of a person using their face</a:t>
            </a:r>
            <a:br>
              <a:rPr lang="en-US" sz="2400" cap="none" dirty="0"/>
            </a:br>
            <a:r>
              <a:rPr lang="en-US" sz="2400" cap="none" dirty="0"/>
              <a:t> It captures, analyzes, and compares patterns based on the person's facial details </a:t>
            </a:r>
            <a:endParaRPr lang="en-KE" sz="2400" dirty="0"/>
          </a:p>
        </p:txBody>
      </p:sp>
      <p:sp>
        <p:nvSpPr>
          <p:cNvPr id="3" name="Content Placeholder 2">
            <a:extLst>
              <a:ext uri="{FF2B5EF4-FFF2-40B4-BE49-F238E27FC236}">
                <a16:creationId xmlns:a16="http://schemas.microsoft.com/office/drawing/2014/main" id="{207D246C-F0DA-4A7E-B2CE-0C693FC28EEF}"/>
              </a:ext>
            </a:extLst>
          </p:cNvPr>
          <p:cNvSpPr>
            <a:spLocks noGrp="1"/>
          </p:cNvSpPr>
          <p:nvPr>
            <p:ph idx="1"/>
          </p:nvPr>
        </p:nvSpPr>
        <p:spPr>
          <a:xfrm>
            <a:off x="1030287" y="2093843"/>
            <a:ext cx="10131425" cy="4108173"/>
          </a:xfrm>
        </p:spPr>
        <p:txBody>
          <a:bodyPr/>
          <a:lstStyle/>
          <a:p>
            <a:pPr marL="0" indent="0" algn="ctr">
              <a:buNone/>
            </a:pPr>
            <a:r>
              <a:rPr lang="en-US" sz="2000" b="1" u="sng" dirty="0"/>
              <a:t>HOW FACIAL RECOGNITION WORKS.</a:t>
            </a:r>
          </a:p>
          <a:p>
            <a:pPr marL="0" indent="0" algn="ctr">
              <a:buNone/>
            </a:pPr>
            <a:endParaRPr lang="en-US" sz="2000" b="1" u="sng" dirty="0"/>
          </a:p>
          <a:p>
            <a:pPr algn="ctr"/>
            <a:r>
              <a:rPr lang="en-US" sz="2400" dirty="0"/>
              <a:t>face detection process - an essential step as it detects and locates human faces in images and vide</a:t>
            </a:r>
          </a:p>
          <a:p>
            <a:pPr algn="ctr"/>
            <a:r>
              <a:rPr lang="en-US" sz="2400" dirty="0"/>
              <a:t>face capture process-transforms analog information into a set of digital information</a:t>
            </a:r>
          </a:p>
          <a:p>
            <a:pPr algn="ctr"/>
            <a:r>
              <a:rPr lang="en-US" sz="2400" dirty="0"/>
              <a:t>face match process- verifies if two faces belong to the same person</a:t>
            </a:r>
          </a:p>
          <a:p>
            <a:pPr marL="0" indent="0" algn="ctr">
              <a:buNone/>
            </a:pPr>
            <a:r>
              <a:rPr lang="en-US" dirty="0"/>
              <a:t> </a:t>
            </a:r>
            <a:endParaRPr lang="en-KE" dirty="0"/>
          </a:p>
        </p:txBody>
      </p:sp>
    </p:spTree>
    <p:extLst>
      <p:ext uri="{BB962C8B-B14F-4D97-AF65-F5344CB8AC3E}">
        <p14:creationId xmlns:p14="http://schemas.microsoft.com/office/powerpoint/2010/main" val="365219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EE0F-67DE-45F9-BF60-C374BA054339}"/>
              </a:ext>
            </a:extLst>
          </p:cNvPr>
          <p:cNvSpPr>
            <a:spLocks noGrp="1"/>
          </p:cNvSpPr>
          <p:nvPr>
            <p:ph type="title"/>
          </p:nvPr>
        </p:nvSpPr>
        <p:spPr>
          <a:xfrm>
            <a:off x="685800" y="-139148"/>
            <a:ext cx="10131425" cy="907773"/>
          </a:xfrm>
        </p:spPr>
        <p:txBody>
          <a:bodyPr>
            <a:normAutofit/>
          </a:bodyPr>
          <a:lstStyle/>
          <a:p>
            <a:pPr algn="ctr"/>
            <a:r>
              <a:rPr lang="en-US" sz="2400" b="1" u="sng" dirty="0"/>
              <a:t>Companies Using Facial Recognition </a:t>
            </a:r>
            <a:endParaRPr lang="en-KE" sz="2400" b="1" u="sng" dirty="0"/>
          </a:p>
        </p:txBody>
      </p:sp>
      <p:sp>
        <p:nvSpPr>
          <p:cNvPr id="3" name="Content Placeholder 2">
            <a:extLst>
              <a:ext uri="{FF2B5EF4-FFF2-40B4-BE49-F238E27FC236}">
                <a16:creationId xmlns:a16="http://schemas.microsoft.com/office/drawing/2014/main" id="{B45D3A44-E709-415E-B3FA-0A7C8DCC5E57}"/>
              </a:ext>
            </a:extLst>
          </p:cNvPr>
          <p:cNvSpPr>
            <a:spLocks noGrp="1"/>
          </p:cNvSpPr>
          <p:nvPr>
            <p:ph idx="1"/>
          </p:nvPr>
        </p:nvSpPr>
        <p:spPr>
          <a:xfrm>
            <a:off x="685800" y="1053549"/>
            <a:ext cx="10777329" cy="5214730"/>
          </a:xfrm>
        </p:spPr>
        <p:txBody>
          <a:bodyPr>
            <a:noAutofit/>
          </a:bodyPr>
          <a:lstStyle/>
          <a:p>
            <a:pPr marL="342900" indent="-342900">
              <a:buFont typeface="+mj-lt"/>
              <a:buAutoNum type="alphaLcParenR"/>
            </a:pPr>
            <a:r>
              <a:rPr lang="en-US" sz="2400" b="1" u="sng" dirty="0"/>
              <a:t>Academia</a:t>
            </a:r>
            <a:r>
              <a:rPr lang="en-US" sz="2400" u="sng" dirty="0"/>
              <a:t> </a:t>
            </a:r>
            <a:r>
              <a:rPr lang="en-US" sz="2400" dirty="0"/>
              <a:t>-The </a:t>
            </a:r>
            <a:r>
              <a:rPr lang="en-US" sz="2400" dirty="0" err="1"/>
              <a:t>GaussianFace</a:t>
            </a:r>
            <a:r>
              <a:rPr lang="en-US" sz="2400" dirty="0"/>
              <a:t> algorithm developed by researchers at  University of Hong Kong achieved 98.52% facial identification scores than 97.53% achieved by humans.</a:t>
            </a:r>
          </a:p>
          <a:p>
            <a:pPr marL="342900" indent="-342900">
              <a:buFont typeface="+mj-lt"/>
              <a:buAutoNum type="alphaLcParenR"/>
            </a:pPr>
            <a:r>
              <a:rPr lang="en-US" sz="2400" dirty="0"/>
              <a:t> </a:t>
            </a:r>
            <a:r>
              <a:rPr lang="en-US" sz="2400" b="1" u="sng" dirty="0"/>
              <a:t>Facebook and Google </a:t>
            </a:r>
            <a:r>
              <a:rPr lang="en-US" sz="2400" dirty="0"/>
              <a:t>- Facebook launched </a:t>
            </a:r>
            <a:r>
              <a:rPr lang="en-US" sz="2400" dirty="0" err="1"/>
              <a:t>DeepFace</a:t>
            </a:r>
            <a:r>
              <a:rPr lang="en-US" sz="2400" dirty="0"/>
              <a:t> program that determine if two photographed faces belong to the same person. Google’s </a:t>
            </a:r>
            <a:r>
              <a:rPr lang="en-US" sz="2400" dirty="0" err="1"/>
              <a:t>FaceNet</a:t>
            </a:r>
            <a:r>
              <a:rPr lang="en-US" sz="2400" dirty="0"/>
              <a:t>  incorporated into Google Photos uses to sort pictures and automatically tag people recognized</a:t>
            </a:r>
          </a:p>
          <a:p>
            <a:pPr marL="342900" indent="-342900">
              <a:buFont typeface="+mj-lt"/>
              <a:buAutoNum type="alphaLcParenR"/>
            </a:pPr>
            <a:r>
              <a:rPr lang="en-US" sz="2400" b="1" u="sng" dirty="0"/>
              <a:t> Microsoft, IBM, and </a:t>
            </a:r>
            <a:r>
              <a:rPr lang="en-US" sz="2400" b="1" u="sng" dirty="0" err="1"/>
              <a:t>Megvii</a:t>
            </a:r>
            <a:r>
              <a:rPr lang="en-US" sz="2400" b="1" u="sng" dirty="0"/>
              <a:t>  </a:t>
            </a:r>
            <a:r>
              <a:rPr lang="en-US" sz="2400" dirty="0"/>
              <a:t>-  MIT researchers found that Microsoft, IBM, and </a:t>
            </a:r>
            <a:r>
              <a:rPr lang="en-US" sz="2400" dirty="0" err="1"/>
              <a:t>Chinabased</a:t>
            </a:r>
            <a:r>
              <a:rPr lang="en-US" sz="2400" dirty="0"/>
              <a:t> </a:t>
            </a:r>
            <a:r>
              <a:rPr lang="en-US" sz="2400" dirty="0" err="1"/>
              <a:t>Megvii</a:t>
            </a:r>
            <a:r>
              <a:rPr lang="en-US" sz="2400" dirty="0"/>
              <a:t>  (FACE++) tools had high error rates when identifying darker-skin women than to lighter-skin men. </a:t>
            </a:r>
          </a:p>
          <a:p>
            <a:pPr marL="342900" indent="-342900">
              <a:buFont typeface="+mj-lt"/>
              <a:buAutoNum type="alphaLcParenR"/>
            </a:pPr>
            <a:r>
              <a:rPr lang="en-US" sz="2400" b="1" u="sng" dirty="0"/>
              <a:t>Amazon </a:t>
            </a:r>
            <a:r>
              <a:rPr lang="en-US" sz="2400" dirty="0"/>
              <a:t>- Already actively promoting its </a:t>
            </a:r>
            <a:r>
              <a:rPr lang="en-US" sz="2400" dirty="0" err="1"/>
              <a:t>cloudbased</a:t>
            </a:r>
            <a:r>
              <a:rPr lang="en-US" sz="2400" dirty="0"/>
              <a:t> face recognition service named Rekognition.it recognize many people in a single image then perform face match against databases containing  millions faces</a:t>
            </a:r>
            <a:endParaRPr lang="en-KE" sz="2400" dirty="0"/>
          </a:p>
        </p:txBody>
      </p:sp>
    </p:spTree>
    <p:extLst>
      <p:ext uri="{BB962C8B-B14F-4D97-AF65-F5344CB8AC3E}">
        <p14:creationId xmlns:p14="http://schemas.microsoft.com/office/powerpoint/2010/main" val="117475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DAAC-9C2E-4D0F-A8A1-8A33E2FE7DBA}"/>
              </a:ext>
            </a:extLst>
          </p:cNvPr>
          <p:cNvSpPr>
            <a:spLocks noGrp="1"/>
          </p:cNvSpPr>
          <p:nvPr>
            <p:ph type="title"/>
          </p:nvPr>
        </p:nvSpPr>
        <p:spPr>
          <a:xfrm>
            <a:off x="632792" y="198783"/>
            <a:ext cx="10131425" cy="1456267"/>
          </a:xfrm>
        </p:spPr>
        <p:txBody>
          <a:bodyPr>
            <a:normAutofit/>
          </a:bodyPr>
          <a:lstStyle/>
          <a:p>
            <a:pPr algn="ctr"/>
            <a:r>
              <a:rPr lang="en-US" sz="2200" b="1" u="sng" dirty="0"/>
              <a:t>Facial Recognition in Kenya.</a:t>
            </a:r>
            <a:br>
              <a:rPr lang="en-US" dirty="0"/>
            </a:br>
            <a:r>
              <a:rPr lang="en-US" cap="none" dirty="0"/>
              <a:t>    a) </a:t>
            </a:r>
            <a:r>
              <a:rPr lang="en-US" sz="2700" cap="none" dirty="0" err="1"/>
              <a:t>kenyan</a:t>
            </a:r>
            <a:r>
              <a:rPr lang="en-US" sz="2700" cap="none" dirty="0"/>
              <a:t> police launched facial recognition on urban CCTV network </a:t>
            </a:r>
            <a:br>
              <a:rPr lang="en-US" sz="2700" cap="none" dirty="0"/>
            </a:br>
            <a:r>
              <a:rPr lang="en-US" sz="2700" cap="none" dirty="0"/>
              <a:t>b) Facial Recognition System Installed at Moi International Airport </a:t>
            </a:r>
            <a:endParaRPr lang="en-KE" sz="2700" dirty="0"/>
          </a:p>
        </p:txBody>
      </p:sp>
      <p:sp>
        <p:nvSpPr>
          <p:cNvPr id="3" name="Content Placeholder 2">
            <a:extLst>
              <a:ext uri="{FF2B5EF4-FFF2-40B4-BE49-F238E27FC236}">
                <a16:creationId xmlns:a16="http://schemas.microsoft.com/office/drawing/2014/main" id="{A0AA478C-A0FC-497D-A6CE-4500C791B09F}"/>
              </a:ext>
            </a:extLst>
          </p:cNvPr>
          <p:cNvSpPr>
            <a:spLocks noGrp="1"/>
          </p:cNvSpPr>
          <p:nvPr>
            <p:ph idx="1"/>
          </p:nvPr>
        </p:nvSpPr>
        <p:spPr>
          <a:xfrm>
            <a:off x="632792" y="1967948"/>
            <a:ext cx="11227903" cy="4890052"/>
          </a:xfrm>
        </p:spPr>
        <p:txBody>
          <a:bodyPr>
            <a:normAutofit fontScale="85000" lnSpcReduction="20000"/>
          </a:bodyPr>
          <a:lstStyle/>
          <a:p>
            <a:pPr algn="ctr"/>
            <a:r>
              <a:rPr lang="en-US" sz="2800" b="1" u="sng" dirty="0"/>
              <a:t>Challenges Facing Facial Recognition</a:t>
            </a:r>
          </a:p>
          <a:p>
            <a:pPr marL="457200" indent="-457200" algn="ctr">
              <a:buFont typeface="+mj-lt"/>
              <a:buAutoNum type="alphaLcParenR"/>
            </a:pPr>
            <a:r>
              <a:rPr lang="en-US" sz="2400" b="1" u="sng" dirty="0"/>
              <a:t>Illumination </a:t>
            </a:r>
            <a:r>
              <a:rPr lang="en-US" sz="2400" dirty="0"/>
              <a:t> -slight change in lighting conditions changes illumination of captured Individuals</a:t>
            </a:r>
          </a:p>
          <a:p>
            <a:pPr marL="457200" indent="-457200" algn="ctr">
              <a:buFont typeface="+mj-lt"/>
              <a:buAutoNum type="alphaLcParenR"/>
            </a:pPr>
            <a:endParaRPr lang="en-US" sz="2400" dirty="0"/>
          </a:p>
          <a:p>
            <a:pPr marL="0" indent="0" algn="ctr">
              <a:buNone/>
            </a:pPr>
            <a:r>
              <a:rPr lang="en-US" sz="2400" b="1" u="sng" dirty="0"/>
              <a:t>b)	Background</a:t>
            </a:r>
            <a:r>
              <a:rPr lang="en-US" sz="2400" dirty="0"/>
              <a:t> – FRS  might not produce the same results outdoors compared to what it produces indoors</a:t>
            </a:r>
          </a:p>
          <a:p>
            <a:pPr marL="0" indent="0" algn="ctr">
              <a:buNone/>
            </a:pPr>
            <a:endParaRPr lang="en-US" sz="2400" dirty="0"/>
          </a:p>
          <a:p>
            <a:pPr marL="0" indent="0" algn="ctr">
              <a:buNone/>
            </a:pPr>
            <a:r>
              <a:rPr lang="en-US" sz="2400" b="1" dirty="0"/>
              <a:t>c) 	</a:t>
            </a:r>
            <a:r>
              <a:rPr lang="en-US" sz="2400" b="1" u="sng" dirty="0"/>
              <a:t>Pose </a:t>
            </a:r>
            <a:r>
              <a:rPr lang="en-US" sz="2400" dirty="0"/>
              <a:t>– FRS  are highly sensitive to pose variations and  The movements of head  camera invariably cause changes in face appearance </a:t>
            </a:r>
          </a:p>
          <a:p>
            <a:pPr marL="0" indent="0" algn="ctr">
              <a:buNone/>
            </a:pPr>
            <a:endParaRPr lang="en-US" sz="2400" dirty="0"/>
          </a:p>
          <a:p>
            <a:pPr marL="0" indent="0" algn="ctr">
              <a:buNone/>
            </a:pPr>
            <a:r>
              <a:rPr lang="en-US" sz="2400" b="1" dirty="0"/>
              <a:t>  d)	 </a:t>
            </a:r>
            <a:r>
              <a:rPr lang="en-US" sz="2400" b="1" u="sng" dirty="0"/>
              <a:t>Occlusion</a:t>
            </a:r>
            <a:r>
              <a:rPr lang="en-US" sz="2400" dirty="0"/>
              <a:t> - beards, accessories (goggles, caps, mask) make the subject diverse and hence it becomes difficult for the system to operate in a non-simulated environment.</a:t>
            </a:r>
          </a:p>
          <a:p>
            <a:pPr marL="0" indent="0" algn="ctr">
              <a:buNone/>
            </a:pPr>
            <a:endParaRPr lang="en-US" sz="2400" dirty="0"/>
          </a:p>
          <a:p>
            <a:pPr marL="0" indent="0" algn="ctr">
              <a:buNone/>
            </a:pPr>
            <a:r>
              <a:rPr lang="en-US" sz="2400" b="1" dirty="0"/>
              <a:t> e)	 </a:t>
            </a:r>
            <a:r>
              <a:rPr lang="en-US" sz="2400" b="1" u="sng" dirty="0"/>
              <a:t>Expressions </a:t>
            </a:r>
            <a:r>
              <a:rPr lang="en-US" sz="2400" dirty="0"/>
              <a:t> -  Macro and micro expressions  on someone's face  changes  one's emotional state and in the wake of such expressions make recognition difficult.</a:t>
            </a:r>
          </a:p>
          <a:p>
            <a:pPr marL="0" indent="0" algn="ctr">
              <a:buNone/>
            </a:pPr>
            <a:endParaRPr lang="en-US" sz="2400" dirty="0"/>
          </a:p>
          <a:p>
            <a:pPr marL="457200" indent="-457200" algn="ctr">
              <a:buFont typeface="+mj-lt"/>
              <a:buAutoNum type="alphaLcParenR"/>
            </a:pPr>
            <a:endParaRPr lang="en-KE" sz="2000" dirty="0"/>
          </a:p>
        </p:txBody>
      </p:sp>
    </p:spTree>
    <p:extLst>
      <p:ext uri="{BB962C8B-B14F-4D97-AF65-F5344CB8AC3E}">
        <p14:creationId xmlns:p14="http://schemas.microsoft.com/office/powerpoint/2010/main" val="217255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00AF-EE6F-4146-8074-FAB87A8985B0}"/>
              </a:ext>
            </a:extLst>
          </p:cNvPr>
          <p:cNvSpPr>
            <a:spLocks noGrp="1"/>
          </p:cNvSpPr>
          <p:nvPr>
            <p:ph type="title"/>
          </p:nvPr>
        </p:nvSpPr>
        <p:spPr>
          <a:xfrm>
            <a:off x="685800" y="92765"/>
            <a:ext cx="10131425" cy="2849217"/>
          </a:xfrm>
        </p:spPr>
        <p:txBody>
          <a:bodyPr>
            <a:normAutofit/>
          </a:bodyPr>
          <a:lstStyle/>
          <a:p>
            <a:pPr algn="ctr"/>
            <a:r>
              <a:rPr lang="en-US" sz="2000" b="1" u="sng" dirty="0"/>
              <a:t> Applications of Intelligent Systems</a:t>
            </a:r>
            <a:br>
              <a:rPr lang="en-US" sz="2000" b="1" u="sng" dirty="0"/>
            </a:br>
            <a:r>
              <a:rPr lang="en-US" sz="2000" b="1" u="sng" dirty="0"/>
              <a:t> HOME </a:t>
            </a:r>
            <a:br>
              <a:rPr lang="en-US" sz="2000" b="1" u="sng" dirty="0"/>
            </a:br>
            <a:r>
              <a:rPr lang="en-US" sz="2400" cap="none" dirty="0"/>
              <a:t>A smart home is a residence equipped with technologies that include sensors, wired and wireless networks, actuators, and intelligent systems.  </a:t>
            </a:r>
            <a:br>
              <a:rPr lang="en-US" sz="2400" cap="none" dirty="0"/>
            </a:br>
            <a:endParaRPr lang="en-KE" sz="2400" dirty="0"/>
          </a:p>
        </p:txBody>
      </p:sp>
      <p:sp>
        <p:nvSpPr>
          <p:cNvPr id="3" name="Content Placeholder 2">
            <a:extLst>
              <a:ext uri="{FF2B5EF4-FFF2-40B4-BE49-F238E27FC236}">
                <a16:creationId xmlns:a16="http://schemas.microsoft.com/office/drawing/2014/main" id="{480E44AA-7CAC-46EA-ABA8-059D309A9141}"/>
              </a:ext>
            </a:extLst>
          </p:cNvPr>
          <p:cNvSpPr>
            <a:spLocks noGrp="1"/>
          </p:cNvSpPr>
          <p:nvPr>
            <p:ph idx="1"/>
          </p:nvPr>
        </p:nvSpPr>
        <p:spPr>
          <a:xfrm>
            <a:off x="685800" y="2014331"/>
            <a:ext cx="11201399" cy="4505740"/>
          </a:xfrm>
        </p:spPr>
        <p:txBody>
          <a:bodyPr/>
          <a:lstStyle/>
          <a:p>
            <a:pPr algn="ctr"/>
            <a:r>
              <a:rPr lang="en-US" sz="2000" b="1" u="sng" dirty="0"/>
              <a:t>HOW AI IS USED IN SMARTHOMES </a:t>
            </a:r>
          </a:p>
          <a:p>
            <a:pPr algn="ctr"/>
            <a:endParaRPr lang="en-US" b="1" u="sng" dirty="0"/>
          </a:p>
          <a:p>
            <a:pPr marL="342900" indent="-342900" algn="ctr">
              <a:buFont typeface="+mj-lt"/>
              <a:buAutoNum type="alphaLcParenR"/>
            </a:pPr>
            <a:r>
              <a:rPr lang="en-US" sz="2400" b="1" u="sng" dirty="0"/>
              <a:t>Security</a:t>
            </a:r>
            <a:r>
              <a:rPr lang="en-US" sz="2400" dirty="0"/>
              <a:t> - AI is integrated in video camera systems in which its used as a tool for facial recognition . AI  is used as a voice assistant in home security systems to allow a system send voice commands to the security team to inquire about the security status.</a:t>
            </a:r>
          </a:p>
          <a:p>
            <a:pPr marL="0" indent="0" algn="ctr">
              <a:buNone/>
            </a:pPr>
            <a:endParaRPr lang="en-US" sz="2400" dirty="0"/>
          </a:p>
          <a:p>
            <a:pPr marL="0" indent="0" algn="ctr">
              <a:buNone/>
            </a:pPr>
            <a:r>
              <a:rPr lang="en-US" sz="2400" b="1" u="sng" dirty="0"/>
              <a:t>b) 	Energy Management </a:t>
            </a:r>
            <a:r>
              <a:rPr lang="en-US" sz="2400" dirty="0"/>
              <a:t>-  AI predict daily electricity demand by analyzing Energy consumption patterns and their relationship with environmental factors .</a:t>
            </a:r>
          </a:p>
          <a:p>
            <a:pPr marL="0" indent="0" algn="ctr">
              <a:buNone/>
            </a:pPr>
            <a:r>
              <a:rPr lang="en-US" sz="2400" dirty="0"/>
              <a:t> </a:t>
            </a:r>
            <a:endParaRPr lang="en-KE" sz="2400" dirty="0"/>
          </a:p>
        </p:txBody>
      </p:sp>
    </p:spTree>
    <p:extLst>
      <p:ext uri="{BB962C8B-B14F-4D97-AF65-F5344CB8AC3E}">
        <p14:creationId xmlns:p14="http://schemas.microsoft.com/office/powerpoint/2010/main" val="25704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4E327-167A-48C7-9D80-C78F05A3250B}"/>
              </a:ext>
            </a:extLst>
          </p:cNvPr>
          <p:cNvSpPr>
            <a:spLocks noGrp="1"/>
          </p:cNvSpPr>
          <p:nvPr>
            <p:ph idx="1"/>
          </p:nvPr>
        </p:nvSpPr>
        <p:spPr>
          <a:xfrm>
            <a:off x="675861" y="265042"/>
            <a:ext cx="11131826" cy="6440557"/>
          </a:xfrm>
        </p:spPr>
        <p:txBody>
          <a:bodyPr>
            <a:normAutofit/>
          </a:bodyPr>
          <a:lstStyle/>
          <a:p>
            <a:pPr marL="0" indent="0">
              <a:buNone/>
            </a:pPr>
            <a:r>
              <a:rPr lang="en-US" sz="2400" dirty="0"/>
              <a:t>C) </a:t>
            </a:r>
            <a:r>
              <a:rPr lang="en-US" sz="2400" b="1" u="sng" dirty="0"/>
              <a:t>Device Management </a:t>
            </a:r>
            <a:r>
              <a:rPr lang="en-US" sz="2400" dirty="0"/>
              <a:t>-  AI is implemented to monitor, manage things in the house by automatically controlling light and temperature conditions. </a:t>
            </a:r>
          </a:p>
          <a:p>
            <a:pPr marL="0" indent="0">
              <a:buNone/>
            </a:pPr>
            <a:endParaRPr lang="en-US" sz="2400" dirty="0"/>
          </a:p>
          <a:p>
            <a:pPr marL="0" indent="0">
              <a:buNone/>
            </a:pPr>
            <a:r>
              <a:rPr lang="en-US" sz="2400" dirty="0"/>
              <a:t>d) </a:t>
            </a:r>
            <a:r>
              <a:rPr lang="en-US" sz="2400" b="1" u="sng" dirty="0"/>
              <a:t>Home Healthcare </a:t>
            </a:r>
            <a:r>
              <a:rPr lang="en-US" sz="2400" dirty="0"/>
              <a:t>–AI  methods from sensor data tracks and detect changes in individuals’ behavioral pattern and lifestyle.  Adopting unsupervised clustering algorithm, neural network model, and genetic algorithm, AI systems constantly monitor residents and send an alert to the hospital if any abnormal activities occur.</a:t>
            </a:r>
          </a:p>
          <a:p>
            <a:pPr marL="0" indent="0">
              <a:buNone/>
            </a:pPr>
            <a:endParaRPr lang="en-US" sz="2400" dirty="0"/>
          </a:p>
          <a:p>
            <a:pPr marL="0" indent="0">
              <a:buNone/>
            </a:pPr>
            <a:r>
              <a:rPr lang="en-US" sz="2400" dirty="0"/>
              <a:t>e) </a:t>
            </a:r>
            <a:r>
              <a:rPr lang="en-US" sz="2400" b="1" u="sng" dirty="0"/>
              <a:t>Intelligent Interactions </a:t>
            </a:r>
            <a:r>
              <a:rPr lang="en-US" sz="2400" dirty="0"/>
              <a:t>-  Voice recognition based provides audio-based interaction technology that lets the users have full control over their home environment.</a:t>
            </a:r>
          </a:p>
          <a:p>
            <a:pPr marL="0" indent="0">
              <a:buNone/>
            </a:pPr>
            <a:r>
              <a:rPr lang="en-US" sz="2400" dirty="0"/>
              <a:t> Image recognition also helps AI understand people’s gestures Gesture-based human–computer interaction is natural and intuitive. </a:t>
            </a:r>
          </a:p>
        </p:txBody>
      </p:sp>
    </p:spTree>
    <p:extLst>
      <p:ext uri="{BB962C8B-B14F-4D97-AF65-F5344CB8AC3E}">
        <p14:creationId xmlns:p14="http://schemas.microsoft.com/office/powerpoint/2010/main" val="240741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29C3-B60F-4C7B-AC56-9DFA5B01E881}"/>
              </a:ext>
            </a:extLst>
          </p:cNvPr>
          <p:cNvSpPr>
            <a:spLocks noGrp="1"/>
          </p:cNvSpPr>
          <p:nvPr>
            <p:ph type="title"/>
          </p:nvPr>
        </p:nvSpPr>
        <p:spPr>
          <a:xfrm>
            <a:off x="420757" y="-119269"/>
            <a:ext cx="10131425" cy="1456267"/>
          </a:xfrm>
        </p:spPr>
        <p:txBody>
          <a:bodyPr>
            <a:normAutofit/>
          </a:bodyPr>
          <a:lstStyle/>
          <a:p>
            <a:pPr algn="ctr"/>
            <a:r>
              <a:rPr lang="en-US" sz="2400" b="1" u="sng" dirty="0"/>
              <a:t>References</a:t>
            </a:r>
            <a:endParaRPr lang="en-KE" sz="2400" b="1" u="sng" dirty="0"/>
          </a:p>
        </p:txBody>
      </p:sp>
      <p:sp>
        <p:nvSpPr>
          <p:cNvPr id="3" name="Content Placeholder 2">
            <a:extLst>
              <a:ext uri="{FF2B5EF4-FFF2-40B4-BE49-F238E27FC236}">
                <a16:creationId xmlns:a16="http://schemas.microsoft.com/office/drawing/2014/main" id="{8E9076EA-CBD4-49A2-A84B-E8CEDD821959}"/>
              </a:ext>
            </a:extLst>
          </p:cNvPr>
          <p:cNvSpPr>
            <a:spLocks noGrp="1"/>
          </p:cNvSpPr>
          <p:nvPr>
            <p:ph idx="1"/>
          </p:nvPr>
        </p:nvSpPr>
        <p:spPr>
          <a:xfrm>
            <a:off x="420757" y="821635"/>
            <a:ext cx="11479695" cy="5844208"/>
          </a:xfrm>
        </p:spPr>
        <p:txBody>
          <a:bodyPr>
            <a:normAutofit fontScale="77500" lnSpcReduction="20000"/>
          </a:bodyPr>
          <a:lstStyle/>
          <a:p>
            <a:r>
              <a:rPr lang="en-US" sz="2600" dirty="0"/>
              <a:t>Al-</a:t>
            </a:r>
            <a:r>
              <a:rPr lang="en-US" sz="2600" dirty="0" err="1"/>
              <a:t>Kuwari</a:t>
            </a:r>
            <a:r>
              <a:rPr lang="en-US" sz="2600" dirty="0"/>
              <a:t>, M., Ramadan, A., Ismael, Y., Al-</a:t>
            </a:r>
            <a:r>
              <a:rPr lang="en-US" sz="2600" dirty="0" err="1"/>
              <a:t>Sughair</a:t>
            </a:r>
            <a:r>
              <a:rPr lang="en-US" sz="2600" dirty="0"/>
              <a:t>, L., </a:t>
            </a:r>
            <a:r>
              <a:rPr lang="en-US" sz="2600" dirty="0" err="1"/>
              <a:t>Gastli</a:t>
            </a:r>
            <a:r>
              <a:rPr lang="en-US" sz="2600" dirty="0"/>
              <a:t>, A., &amp; </a:t>
            </a:r>
            <a:r>
              <a:rPr lang="en-US" sz="2600" dirty="0" err="1"/>
              <a:t>Benammar</a:t>
            </a:r>
            <a:r>
              <a:rPr lang="en-US" sz="2600" dirty="0"/>
              <a:t>, M. (2018, April). Smart-home automation using IoT-based sensing and monitoring platform. In 2018 IEEE 12th International Conference on Compatibility, Power Electronics and Power Engineering (CPE-POWERENG 2018) (pp. 1-6). IEEE.  </a:t>
            </a:r>
          </a:p>
          <a:p>
            <a:r>
              <a:rPr lang="en-US" sz="2600" dirty="0"/>
              <a:t>Zheng, S., </a:t>
            </a:r>
            <a:r>
              <a:rPr lang="en-US" sz="2600" dirty="0" err="1"/>
              <a:t>Apthorpe</a:t>
            </a:r>
            <a:r>
              <a:rPr lang="en-US" sz="2600" dirty="0"/>
              <a:t>, N., Chetty, M., &amp; </a:t>
            </a:r>
            <a:r>
              <a:rPr lang="en-US" sz="2600" dirty="0" err="1"/>
              <a:t>Feamster</a:t>
            </a:r>
            <a:r>
              <a:rPr lang="en-US" sz="2600" dirty="0"/>
              <a:t>, N. (2018). User perceptions of smart home IoT privacy. Proceedings of the ACM on Human-Computer Interaction, 2(CSCW), 1-20.  </a:t>
            </a:r>
          </a:p>
          <a:p>
            <a:r>
              <a:rPr lang="en-US" sz="2600" dirty="0"/>
              <a:t>Mao, J., Lin, Q., &amp; </a:t>
            </a:r>
            <a:r>
              <a:rPr lang="en-US" sz="2600" dirty="0" err="1"/>
              <a:t>Bian</a:t>
            </a:r>
            <a:r>
              <a:rPr lang="en-US" sz="2600" dirty="0"/>
              <a:t>, J. (2018). Application of learning algorithms in smart home IoT system security. Mathematical foundations of computing, 1(1), 63-76. </a:t>
            </a:r>
          </a:p>
          <a:p>
            <a:r>
              <a:rPr lang="en-US" sz="2600" dirty="0"/>
              <a:t>Saeed, F., Paul, A., Rehman, A., Hong, W. H., &amp; </a:t>
            </a:r>
            <a:r>
              <a:rPr lang="en-US" sz="2600" dirty="0" err="1"/>
              <a:t>Seo</a:t>
            </a:r>
            <a:r>
              <a:rPr lang="en-US" sz="2600" dirty="0"/>
              <a:t>, H. (2018). IoT-based intelligent modeling of smart home environment for fire prevention and safety. Journal of Sensor and Actuator Networks, 7(1), 11.  </a:t>
            </a:r>
          </a:p>
          <a:p>
            <a:r>
              <a:rPr lang="en-US" sz="2600" dirty="0" err="1"/>
              <a:t>Andrejevic</a:t>
            </a:r>
            <a:r>
              <a:rPr lang="en-US" sz="2600" dirty="0"/>
              <a:t>, M., &amp; Selwyn, N. (2019). Facial recognition technology in schools: critical questions and concerns. Learning, Media and Technology, 1-14.  </a:t>
            </a:r>
          </a:p>
          <a:p>
            <a:r>
              <a:rPr lang="en-US" sz="2600" dirty="0" err="1"/>
              <a:t>Billington</a:t>
            </a:r>
            <a:r>
              <a:rPr lang="en-US" sz="2600" dirty="0"/>
              <a:t> </a:t>
            </a:r>
            <a:r>
              <a:rPr lang="en-US" sz="2600" dirty="0" err="1"/>
              <a:t>Muchiri</a:t>
            </a:r>
            <a:r>
              <a:rPr lang="en-US" sz="2600" dirty="0"/>
              <a:t>, D., </a:t>
            </a:r>
            <a:r>
              <a:rPr lang="en-US" sz="2600" dirty="0" err="1"/>
              <a:t>Mwanjele</a:t>
            </a:r>
            <a:r>
              <a:rPr lang="en-US" sz="2600" dirty="0"/>
              <a:t>, S., &amp; Mwaura, M. G. (2019). Enhancing Road Traffic Safety in-Kenya Using Artificial Neural Networks. Global Journal of Computer Science and Technology.  </a:t>
            </a:r>
          </a:p>
          <a:p>
            <a:r>
              <a:rPr lang="en-US" sz="2600" dirty="0" err="1"/>
              <a:t>Lahasan</a:t>
            </a:r>
            <a:r>
              <a:rPr lang="en-US" sz="2600" dirty="0"/>
              <a:t>, B., Lutfi, S. L., &amp; San-Segundo, R. (2019). A survey on techniques to handle face recognition challenges: occlusion, single sample per subject and expression. Artificial Intelligence Review, 52(2), 949-979. </a:t>
            </a:r>
          </a:p>
          <a:p>
            <a:pPr marL="0" indent="0">
              <a:buNone/>
            </a:pPr>
            <a:r>
              <a:rPr lang="en-US" sz="2200" dirty="0"/>
              <a:t> </a:t>
            </a:r>
          </a:p>
          <a:p>
            <a:pPr marL="0" indent="0">
              <a:buNone/>
            </a:pPr>
            <a:r>
              <a:rPr lang="en-US" dirty="0"/>
              <a:t> </a:t>
            </a:r>
            <a:endParaRPr lang="en-KE" dirty="0"/>
          </a:p>
        </p:txBody>
      </p:sp>
    </p:spTree>
    <p:extLst>
      <p:ext uri="{BB962C8B-B14F-4D97-AF65-F5344CB8AC3E}">
        <p14:creationId xmlns:p14="http://schemas.microsoft.com/office/powerpoint/2010/main" val="2429978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{A8362408-EFBA-4F83-B8E6-FAF764CAC6DE}tf03457452</Template>
  <TotalTime>204</TotalTime>
  <Words>988</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GROUP 4 ASSIGNMENT artificial intelligence </vt:lpstr>
      <vt:lpstr>FACIAL RECOGNITION    is the process of identifying  the identity of a person using their face  It captures, analyzes, and compares patterns based on the person's facial details </vt:lpstr>
      <vt:lpstr>Companies Using Facial Recognition </vt:lpstr>
      <vt:lpstr>Facial Recognition in Kenya.     a) kenyan police launched facial recognition on urban CCTV network  b) Facial Recognition System Installed at Moi International Airport </vt:lpstr>
      <vt:lpstr> Applications of Intelligent Systems  HOME  A smart home is a residence equipped with technologies that include sensors, wired and wireless networks, actuators, and intelligent systems.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Monychirin</dc:creator>
  <cp:lastModifiedBy>John Monychirin</cp:lastModifiedBy>
  <cp:revision>22</cp:revision>
  <dcterms:created xsi:type="dcterms:W3CDTF">2020-02-12T20:02:11Z</dcterms:created>
  <dcterms:modified xsi:type="dcterms:W3CDTF">2020-02-13T13:22:22Z</dcterms:modified>
</cp:coreProperties>
</file>