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37"/>
  </p:notesMasterIdLst>
  <p:sldIdLst>
    <p:sldId id="256" r:id="rId2"/>
    <p:sldId id="361" r:id="rId3"/>
    <p:sldId id="362" r:id="rId4"/>
    <p:sldId id="363" r:id="rId5"/>
    <p:sldId id="364" r:id="rId6"/>
    <p:sldId id="365" r:id="rId7"/>
    <p:sldId id="366" r:id="rId8"/>
    <p:sldId id="367"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56" r:id="rId23"/>
    <p:sldId id="268" r:id="rId24"/>
    <p:sldId id="357" r:id="rId25"/>
    <p:sldId id="435" r:id="rId26"/>
    <p:sldId id="369" r:id="rId27"/>
    <p:sldId id="370" r:id="rId28"/>
    <p:sldId id="368" r:id="rId29"/>
    <p:sldId id="371" r:id="rId30"/>
    <p:sldId id="372" r:id="rId31"/>
    <p:sldId id="373" r:id="rId32"/>
    <p:sldId id="345" r:id="rId33"/>
    <p:sldId id="374" r:id="rId34"/>
    <p:sldId id="375" r:id="rId35"/>
    <p:sldId id="346" r:id="rId36"/>
    <p:sldId id="347" r:id="rId37"/>
    <p:sldId id="348" r:id="rId38"/>
    <p:sldId id="271" r:id="rId39"/>
    <p:sldId id="417" r:id="rId40"/>
    <p:sldId id="416" r:id="rId41"/>
    <p:sldId id="359" r:id="rId42"/>
    <p:sldId id="328" r:id="rId43"/>
    <p:sldId id="360" r:id="rId44"/>
    <p:sldId id="376" r:id="rId45"/>
    <p:sldId id="377" r:id="rId46"/>
    <p:sldId id="329" r:id="rId47"/>
    <p:sldId id="330" r:id="rId48"/>
    <p:sldId id="311" r:id="rId49"/>
    <p:sldId id="312" r:id="rId50"/>
    <p:sldId id="313" r:id="rId51"/>
    <p:sldId id="314" r:id="rId52"/>
    <p:sldId id="270" r:id="rId53"/>
    <p:sldId id="272" r:id="rId54"/>
    <p:sldId id="331" r:id="rId55"/>
    <p:sldId id="332" r:id="rId56"/>
    <p:sldId id="333" r:id="rId57"/>
    <p:sldId id="334" r:id="rId58"/>
    <p:sldId id="335" r:id="rId59"/>
    <p:sldId id="336" r:id="rId60"/>
    <p:sldId id="337" r:id="rId61"/>
    <p:sldId id="338" r:id="rId62"/>
    <p:sldId id="340" r:id="rId63"/>
    <p:sldId id="339" r:id="rId64"/>
    <p:sldId id="341" r:id="rId65"/>
    <p:sldId id="342" r:id="rId66"/>
    <p:sldId id="343" r:id="rId67"/>
    <p:sldId id="344" r:id="rId68"/>
    <p:sldId id="422" r:id="rId69"/>
    <p:sldId id="423" r:id="rId70"/>
    <p:sldId id="424" r:id="rId71"/>
    <p:sldId id="425" r:id="rId72"/>
    <p:sldId id="426" r:id="rId73"/>
    <p:sldId id="427" r:id="rId74"/>
    <p:sldId id="378" r:id="rId75"/>
    <p:sldId id="379" r:id="rId76"/>
    <p:sldId id="410" r:id="rId77"/>
    <p:sldId id="411" r:id="rId78"/>
    <p:sldId id="380" r:id="rId79"/>
    <p:sldId id="412" r:id="rId80"/>
    <p:sldId id="413" r:id="rId81"/>
    <p:sldId id="414" r:id="rId82"/>
    <p:sldId id="415" r:id="rId83"/>
    <p:sldId id="428" r:id="rId84"/>
    <p:sldId id="429" r:id="rId85"/>
    <p:sldId id="430" r:id="rId86"/>
    <p:sldId id="315" r:id="rId87"/>
    <p:sldId id="317" r:id="rId88"/>
    <p:sldId id="277" r:id="rId89"/>
    <p:sldId id="318" r:id="rId90"/>
    <p:sldId id="319" r:id="rId91"/>
    <p:sldId id="320" r:id="rId92"/>
    <p:sldId id="321" r:id="rId93"/>
    <p:sldId id="322" r:id="rId94"/>
    <p:sldId id="382" r:id="rId95"/>
    <p:sldId id="381" r:id="rId96"/>
    <p:sldId id="274" r:id="rId97"/>
    <p:sldId id="291" r:id="rId98"/>
    <p:sldId id="292" r:id="rId99"/>
    <p:sldId id="390" r:id="rId100"/>
    <p:sldId id="391" r:id="rId101"/>
    <p:sldId id="384" r:id="rId102"/>
    <p:sldId id="385" r:id="rId103"/>
    <p:sldId id="386" r:id="rId104"/>
    <p:sldId id="392" r:id="rId105"/>
    <p:sldId id="393" r:id="rId106"/>
    <p:sldId id="394" r:id="rId107"/>
    <p:sldId id="395" r:id="rId108"/>
    <p:sldId id="396" r:id="rId109"/>
    <p:sldId id="397" r:id="rId110"/>
    <p:sldId id="398" r:id="rId111"/>
    <p:sldId id="399" r:id="rId112"/>
    <p:sldId id="400" r:id="rId113"/>
    <p:sldId id="418" r:id="rId114"/>
    <p:sldId id="419" r:id="rId115"/>
    <p:sldId id="401" r:id="rId116"/>
    <p:sldId id="402" r:id="rId117"/>
    <p:sldId id="403" r:id="rId118"/>
    <p:sldId id="404" r:id="rId119"/>
    <p:sldId id="405" r:id="rId120"/>
    <p:sldId id="406" r:id="rId121"/>
    <p:sldId id="407" r:id="rId122"/>
    <p:sldId id="408" r:id="rId123"/>
    <p:sldId id="420" r:id="rId124"/>
    <p:sldId id="421" r:id="rId125"/>
    <p:sldId id="431" r:id="rId126"/>
    <p:sldId id="432" r:id="rId127"/>
    <p:sldId id="433" r:id="rId128"/>
    <p:sldId id="434" r:id="rId129"/>
    <p:sldId id="387" r:id="rId130"/>
    <p:sldId id="388" r:id="rId131"/>
    <p:sldId id="389" r:id="rId132"/>
    <p:sldId id="325" r:id="rId133"/>
    <p:sldId id="326" r:id="rId134"/>
    <p:sldId id="327" r:id="rId135"/>
    <p:sldId id="355" r:id="rId13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94718" autoAdjust="0"/>
  </p:normalViewPr>
  <p:slideViewPr>
    <p:cSldViewPr>
      <p:cViewPr varScale="1">
        <p:scale>
          <a:sx n="69" d="100"/>
          <a:sy n="69" d="100"/>
        </p:scale>
        <p:origin x="1410" y="72"/>
      </p:cViewPr>
      <p:guideLst>
        <p:guide orient="horz" pos="2160"/>
        <p:guide pos="2880"/>
      </p:guideLst>
    </p:cSldViewPr>
  </p:slideViewPr>
  <p:notesTextViewPr>
    <p:cViewPr>
      <p:scale>
        <a:sx n="1" d="1"/>
        <a:sy n="1" d="1"/>
      </p:scale>
      <p:origin x="0" y="0"/>
    </p:cViewPr>
  </p:notesTextViewPr>
  <p:sorterViewPr>
    <p:cViewPr>
      <p:scale>
        <a:sx n="100" d="100"/>
        <a:sy n="100" d="100"/>
      </p:scale>
      <p:origin x="0" y="621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emf"/><Relationship Id="rId4"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BDBC90-9322-4200-9D55-97ED91B5B4B4}" type="datetimeFigureOut">
              <a:rPr lang="zh-TW" altLang="en-US" smtClean="0"/>
              <a:pPr/>
              <a:t>2020/3/17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0AFB84-9FF1-429B-B0D4-DA402DCE91E4}" type="slidenum">
              <a:rPr lang="zh-TW" altLang="en-US" smtClean="0"/>
              <a:pPr/>
              <a:t>‹#›</a:t>
            </a:fld>
            <a:endParaRPr lang="zh-TW" altLang="en-US"/>
          </a:p>
        </p:txBody>
      </p:sp>
    </p:spTree>
    <p:extLst>
      <p:ext uri="{BB962C8B-B14F-4D97-AF65-F5344CB8AC3E}">
        <p14:creationId xmlns:p14="http://schemas.microsoft.com/office/powerpoint/2010/main" val="2446734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1CC46E-6FBD-4FD0-853F-587D8E9D292E}" type="slidenum">
              <a:rPr lang="en-US"/>
              <a:pPr/>
              <a:t>9</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xfrm>
            <a:off x="913158" y="4344025"/>
            <a:ext cx="5031685" cy="4114488"/>
          </a:xfrm>
        </p:spPr>
        <p:txBody>
          <a:bodyPr/>
          <a:lstStyle/>
          <a:p>
            <a:endParaRPr 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A1D07B-603D-4BB0-87B2-A0AEF9D5F5A7}" type="slidenum">
              <a:rPr lang="en-US"/>
              <a:pPr/>
              <a:t>18</a:t>
            </a:fld>
            <a:endParaRPr lang="en-US"/>
          </a:p>
        </p:txBody>
      </p:sp>
      <p:sp>
        <p:nvSpPr>
          <p:cNvPr id="1945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563" name="Rectangle 3"/>
          <p:cNvSpPr>
            <a:spLocks noGrp="1" noChangeArrowheads="1"/>
          </p:cNvSpPr>
          <p:nvPr>
            <p:ph type="body" idx="1"/>
          </p:nvPr>
        </p:nvSpPr>
        <p:spPr bwMode="auto">
          <a:xfrm>
            <a:off x="913158" y="4344025"/>
            <a:ext cx="5031685" cy="4114488"/>
          </a:xfrm>
          <a:prstGeom prst="rect">
            <a:avLst/>
          </a:prstGeom>
          <a:solidFill>
            <a:srgbClr val="FFFFFF"/>
          </a:solidFill>
          <a:ln>
            <a:solidFill>
              <a:srgbClr val="000000"/>
            </a:solidFill>
            <a:miter lim="800000"/>
            <a:headEnd/>
            <a:tailEnd/>
          </a:ln>
        </p:spPr>
        <p:txBody>
          <a:bodyPr/>
          <a:lstStyle/>
          <a:p>
            <a:endParaRPr 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936ED1-9CA8-470C-A513-B3C3D3C1AF0F}" type="slidenum">
              <a:rPr lang="en-US"/>
              <a:pPr/>
              <a:t>19</a:t>
            </a:fld>
            <a:endParaRPr lang="en-US"/>
          </a:p>
        </p:txBody>
      </p:sp>
      <p:sp>
        <p:nvSpPr>
          <p:cNvPr id="196610" name="Rectangle 1026"/>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6611" name="Rectangle 1027"/>
          <p:cNvSpPr>
            <a:spLocks noGrp="1" noChangeArrowheads="1"/>
          </p:cNvSpPr>
          <p:nvPr>
            <p:ph type="body" idx="1"/>
          </p:nvPr>
        </p:nvSpPr>
        <p:spPr bwMode="auto">
          <a:xfrm>
            <a:off x="913158" y="4344025"/>
            <a:ext cx="5031685" cy="4114488"/>
          </a:xfrm>
          <a:prstGeom prst="rect">
            <a:avLst/>
          </a:prstGeom>
          <a:solidFill>
            <a:srgbClr val="FFFFFF"/>
          </a:solidFill>
          <a:ln>
            <a:solidFill>
              <a:srgbClr val="000000"/>
            </a:solidFill>
            <a:miter lim="800000"/>
            <a:headEnd/>
            <a:tailEnd/>
          </a:ln>
        </p:spPr>
        <p:txBody>
          <a:bodyPr/>
          <a:lstStyle/>
          <a:p>
            <a:endParaRPr 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34071A-AA6E-4A02-988E-EB540C92F1AB}" type="slidenum">
              <a:rPr lang="en-US"/>
              <a:pPr/>
              <a:t>20</a:t>
            </a:fld>
            <a:endParaRPr lang="en-US"/>
          </a:p>
        </p:txBody>
      </p:sp>
      <p:sp>
        <p:nvSpPr>
          <p:cNvPr id="2007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0707" name="Rectangle 3"/>
          <p:cNvSpPr>
            <a:spLocks noGrp="1" noChangeArrowheads="1"/>
          </p:cNvSpPr>
          <p:nvPr>
            <p:ph type="body" idx="1"/>
          </p:nvPr>
        </p:nvSpPr>
        <p:spPr bwMode="auto">
          <a:xfrm>
            <a:off x="913158" y="4344025"/>
            <a:ext cx="5031685" cy="4114488"/>
          </a:xfrm>
          <a:prstGeom prst="rect">
            <a:avLst/>
          </a:prstGeom>
          <a:solidFill>
            <a:srgbClr val="FFFFFF"/>
          </a:solidFill>
          <a:ln>
            <a:solidFill>
              <a:srgbClr val="000000"/>
            </a:solidFill>
            <a:miter lim="800000"/>
            <a:headEnd/>
            <a:tailEnd/>
          </a:ln>
        </p:spPr>
        <p:txBody>
          <a:bodyPr/>
          <a:lstStyle/>
          <a:p>
            <a:endParaRPr 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CCAD43-8F8F-4AC5-8A66-B36580858B4A}" type="slidenum">
              <a:rPr lang="en-US"/>
              <a:pPr/>
              <a:t>21</a:t>
            </a:fld>
            <a:endParaRPr lang="en-US"/>
          </a:p>
        </p:txBody>
      </p:sp>
      <p:sp>
        <p:nvSpPr>
          <p:cNvPr id="2037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3779" name="Rectangle 3"/>
          <p:cNvSpPr>
            <a:spLocks noGrp="1" noChangeArrowheads="1"/>
          </p:cNvSpPr>
          <p:nvPr>
            <p:ph type="body" idx="1"/>
          </p:nvPr>
        </p:nvSpPr>
        <p:spPr bwMode="auto">
          <a:xfrm>
            <a:off x="913158" y="4344025"/>
            <a:ext cx="5031685" cy="4114488"/>
          </a:xfrm>
          <a:prstGeom prst="rect">
            <a:avLst/>
          </a:prstGeom>
          <a:solidFill>
            <a:srgbClr val="FFFFFF"/>
          </a:solidFill>
          <a:ln>
            <a:solidFill>
              <a:srgbClr val="000000"/>
            </a:solidFill>
            <a:miter lim="800000"/>
            <a:headEnd/>
            <a:tailEnd/>
          </a:ln>
        </p:spPr>
        <p:txBody>
          <a:bodyPr/>
          <a:lstStyle/>
          <a:p>
            <a:endParaRPr 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en-US" altLang="zh-CN" sz="1200" dirty="0" smtClean="0">
                <a:latin typeface="FrutigerNext LT Regular" panose="020B0503040504020204" pitchFamily="34" charset="0"/>
              </a:rPr>
              <a:t>Supervised learning: We give a computer a bunch of choice questions (training samples) and provide standard answers. The computer tries to adjust its model parameters to make predictions closer to standard answers. In this way, it learns how to deal with this type of problem. Then it helps us solve choice questions whose answers are not given (test samples).</a:t>
            </a: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en-US" altLang="zh-CN" dirty="0" smtClean="0">
                <a:latin typeface="FrutigerNext LT Regular" panose="020B0503040504020204" pitchFamily="34" charset="0"/>
              </a:rPr>
              <a:t>Non-supervised learning: We give a computer a bunch of choice questions (training samples), but do not provide standard answers. The computer tries to analyze the relationships between these questions and classify them. It does not know the answers to these questions, but it thinks that the answers to the questions in the same class should be the same.</a:t>
            </a:r>
            <a:endParaRPr lang="zh-CN" altLang="en-US" dirty="0" smtClean="0">
              <a:latin typeface="FrutigerNext LT Regular" panose="020B0503040504020204" pitchFamily="34" charset="0"/>
            </a:endParaRP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en-US" altLang="zh-CN" dirty="0" smtClean="0">
                <a:latin typeface="FrutigerNext LT Regular" panose="020B0503040504020204" pitchFamily="34" charset="0"/>
              </a:rPr>
              <a:t>Semi-supervised learning: Traditional supervised learning uses a large number of labeled training samples to establish a model for predicting the labels of new samples. For example, in a classification task, a label is the type of a sample while in a regression task, a label is a real-valued output of the sample. As our data collection and storage capabilities are developing, we have a large amount of unlabeled data in many practical tasks. Labeling the data is labor-consuming and time-consuming. For example, for web page recommendation, we need users to mark web pages they like, but only a few users are willing to spend a lot of time doing this. Then we only get limited labeled web page data and a large amount of unlabeled web page data.</a:t>
            </a: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en-US" altLang="zh-CN" sz="1200" dirty="0" smtClean="0">
                <a:latin typeface="FrutigerNext LT Regular" panose="020B0503040504020204" pitchFamily="34" charset="0"/>
              </a:rPr>
              <a:t>Reinforcement learning: We give a computer a bunch of choice questions (training samples), but do not provide standard answers. It tries to solve these questions, and we judge whether the answers are correct as teachers. If the computer generates more correct answers, we offer more rewards. The computer adjusts its model parameters to make its predictions correct and obtain more rewards. </a:t>
            </a:r>
            <a:r>
              <a:rPr lang="en-US" altLang="zh-CN" sz="1200" kern="0" dirty="0" smtClean="0">
                <a:latin typeface="FrutigerNext LT Regular" panose="020B0503040504020204" pitchFamily="34" charset="0"/>
              </a:rPr>
              <a:t>Not strictly speaking, reinforcement learning can be understood as non-supervised learning plus supervised learning.</a:t>
            </a: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endParaRPr lang="en-US" altLang="zh-CN" sz="1200" dirty="0" smtClean="0">
              <a:latin typeface="FrutigerNext LT Regular" panose="020B0503040504020204" pitchFamily="34" charset="0"/>
            </a:endParaRP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endParaRPr lang="zh-CN" altLang="en-US" sz="1200" dirty="0" smtClean="0">
              <a:latin typeface="FrutigerNext LT Regular" panose="020B0503040504020204" pitchFamily="34" charset="0"/>
            </a:endParaRPr>
          </a:p>
          <a:p>
            <a:endParaRPr lang="en-US" dirty="0" smtClean="0">
              <a:latin typeface="FrutigerNext LT Regular" panose="020B0503040504020204" pitchFamily="34" charset="0"/>
            </a:endParaRPr>
          </a:p>
          <a:p>
            <a:endParaRPr lang="en-US" dirty="0"/>
          </a:p>
        </p:txBody>
      </p:sp>
      <p:sp>
        <p:nvSpPr>
          <p:cNvPr id="4" name="Slide Number Placeholder 3"/>
          <p:cNvSpPr>
            <a:spLocks noGrp="1"/>
          </p:cNvSpPr>
          <p:nvPr>
            <p:ph type="sldNum" sz="quarter" idx="10"/>
          </p:nvPr>
        </p:nvSpPr>
        <p:spPr/>
        <p:txBody>
          <a:bodyPr/>
          <a:lstStyle/>
          <a:p>
            <a:fld id="{E30AFB84-9FF1-429B-B0D4-DA402DCE91E4}" type="slidenum">
              <a:rPr lang="zh-TW" altLang="en-US" smtClean="0"/>
              <a:pPr/>
              <a:t>95</a:t>
            </a:fld>
            <a:endParaRPr lang="zh-TW" altLang="en-US"/>
          </a:p>
        </p:txBody>
      </p:sp>
    </p:spTree>
    <p:extLst>
      <p:ext uri="{BB962C8B-B14F-4D97-AF65-F5344CB8AC3E}">
        <p14:creationId xmlns:p14="http://schemas.microsoft.com/office/powerpoint/2010/main" val="4009637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79488" y="768350"/>
            <a:ext cx="5132387" cy="3848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en-US" altLang="zh-CN" dirty="0">
                    <a:latin typeface="FrutigerNext LT Regular" panose="020B0503040504020204" pitchFamily="34" charset="0"/>
                  </a:rPr>
                  <a:t>Unary linear regression analysis only involves one independent variable and one dependent variable and their relationship can be approximately represented by a straight line. Multivariable linear regression analysis involves two or more independent variables and the relationship between independent and dependent variables are linear. The learning result is </a:t>
                </a:r>
                <a:r>
                  <a:rPr lang="en-US" altLang="zh-CN" sz="1100" dirty="0">
                    <a:latin typeface="FrutigerNext LT Regular" panose="020B0503040504020204" pitchFamily="34" charset="0"/>
                  </a:rPr>
                  <a:t>not necessarily a straight line. It is a</a:t>
                </a:r>
                <a:r>
                  <a:rPr lang="en-US" altLang="zh-CN" sz="1100" baseline="0" dirty="0">
                    <a:latin typeface="FrutigerNext LT Regular" panose="020B0503040504020204" pitchFamily="34" charset="0"/>
                  </a:rPr>
                  <a:t> straight line when the variable </a:t>
                </a:r>
                <a14:m>
                  <m:oMath xmlns:m="http://schemas.openxmlformats.org/officeDocument/2006/math">
                    <m:r>
                      <a:rPr lang="en-US" altLang="zh-CN" sz="1100" i="1" dirty="0" smtClean="0">
                        <a:latin typeface="Cambria Math" panose="02040503050406030204" pitchFamily="18" charset="0"/>
                      </a:rPr>
                      <m:t>𝑥</m:t>
                    </m:r>
                  </m:oMath>
                </a14:m>
                <a:r>
                  <a:rPr lang="en-US" altLang="zh-CN" sz="1100" baseline="0" dirty="0">
                    <a:latin typeface="FrutigerNext LT Regular" panose="020B0503040504020204" pitchFamily="34" charset="0"/>
                  </a:rPr>
                  <a:t> is </a:t>
                </a:r>
                <a:r>
                  <a:rPr lang="en-US" altLang="zh-CN" dirty="0">
                    <a:latin typeface="FrutigerNext LT Regular" panose="020B0503040504020204" pitchFamily="34" charset="0"/>
                  </a:rPr>
                  <a:t>one-dimensional and a </a:t>
                </a:r>
                <a:r>
                  <a:rPr lang="en-US" altLang="zh-CN" dirty="0" err="1">
                    <a:latin typeface="FrutigerNext LT Regular" panose="020B0503040504020204" pitchFamily="34" charset="0"/>
                  </a:rPr>
                  <a:t>hyperplane</a:t>
                </a:r>
                <a:r>
                  <a:rPr lang="en-US" altLang="zh-CN" dirty="0">
                    <a:latin typeface="FrutigerNext LT Regular" panose="020B0503040504020204" pitchFamily="34" charset="0"/>
                  </a:rPr>
                  <a:t> when the variable is high-dimensional.</a:t>
                </a:r>
                <a:r>
                  <a:rPr lang="zh-CN" altLang="en-US" sz="1100" dirty="0">
                    <a:latin typeface="FrutigerNext LT Regular" panose="020B0503040504020204" pitchFamily="34" charset="0"/>
                  </a:rPr>
                  <a:t> </a:t>
                </a:r>
                <a:r>
                  <a:rPr lang="en-US" altLang="zh-CN" sz="1100" dirty="0">
                    <a:latin typeface="FrutigerNext LT Regular" panose="020B0503040504020204" pitchFamily="34" charset="0"/>
                  </a:rPr>
                  <a:t>For example, the price of an apartment is determined by a variety of factors such as the area, layout, and location. Prediction</a:t>
                </a:r>
                <a:r>
                  <a:rPr lang="en-US" altLang="zh-CN" sz="1100" baseline="0" dirty="0">
                    <a:latin typeface="FrutigerNext LT Regular" panose="020B0503040504020204" pitchFamily="34" charset="0"/>
                  </a:rPr>
                  <a:t> of the apartment price based on these factors can be abstracted into a linear regression problem.</a:t>
                </a:r>
                <a:endParaRPr lang="en-US" altLang="zh-CN" sz="1100" dirty="0">
                  <a:latin typeface="FrutigerNext LT Regular" panose="020B0503040504020204" pitchFamily="34" charset="0"/>
                </a:endParaRPr>
              </a:p>
              <a:p>
                <a:endParaRPr lang="zh-CN" altLang="en-US" dirty="0">
                  <a:latin typeface="FrutigerNext LT Regular" panose="020B0503040504020204" pitchFamily="34" charset="0"/>
                </a:endParaRPr>
              </a:p>
              <a:p>
                <a:endParaRPr lang="en-US" dirty="0">
                  <a:latin typeface="FrutigerNext LT Regular" panose="020B0503040504020204" pitchFamily="34" charset="0"/>
                </a:endParaRPr>
              </a:p>
            </p:txBody>
          </p:sp>
        </mc:Choice>
        <mc:Fallback xmlns="">
          <p:sp>
            <p:nvSpPr>
              <p:cNvPr id="3" name="备注占位符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en-US" altLang="zh-CN" dirty="0" smtClean="0"/>
                  <a:t>Unary linear regression analysis only involves one independent variable and one dependent variable and their relationship can be approximately represented by a straight line.  Multivariable linear regression analysis involves two or more independent variables and the relationship between independent variables and dependent variables are linear. The learning result is </a:t>
                </a:r>
                <a:r>
                  <a:rPr lang="en-US" altLang="zh-CN" sz="1100" dirty="0" smtClean="0">
                    <a:latin typeface="黑体" panose="02010609060101010101" pitchFamily="49" charset="-122"/>
                  </a:rPr>
                  <a:t>not necessarily a straight line. It is a</a:t>
                </a:r>
                <a:r>
                  <a:rPr lang="en-US" altLang="zh-CN" sz="1100" baseline="0" dirty="0" smtClean="0">
                    <a:latin typeface="黑体" panose="02010609060101010101" pitchFamily="49" charset="-122"/>
                  </a:rPr>
                  <a:t> straight line only when the variable </a:t>
                </a:r>
                <a:r>
                  <a:rPr lang="en-US" altLang="zh-CN" sz="1100" i="0" dirty="0" smtClean="0">
                    <a:latin typeface="Cambria Math" panose="02040503050406030204" pitchFamily="18" charset="0"/>
                  </a:rPr>
                  <a:t>𝑥</a:t>
                </a:r>
                <a:r>
                  <a:rPr lang="en-US" altLang="zh-CN" sz="1100" baseline="0" dirty="0" smtClean="0">
                    <a:latin typeface="黑体" panose="02010609060101010101" pitchFamily="49" charset="-122"/>
                  </a:rPr>
                  <a:t> is </a:t>
                </a:r>
                <a:r>
                  <a:rPr lang="en-US" altLang="zh-CN" dirty="0" smtClean="0"/>
                  <a:t>one-dimensional and a </a:t>
                </a:r>
                <a:r>
                  <a:rPr lang="en-US" altLang="zh-CN" dirty="0" err="1" smtClean="0"/>
                  <a:t>hyperplane</a:t>
                </a:r>
                <a:r>
                  <a:rPr lang="en-US" altLang="zh-CN" dirty="0" smtClean="0"/>
                  <a:t> when the variable is high-dimensional.</a:t>
                </a:r>
                <a:r>
                  <a:rPr lang="zh-CN" altLang="en-US" sz="1100" dirty="0" smtClean="0">
                    <a:latin typeface="黑体" panose="02010609060101010101" pitchFamily="49" charset="-122"/>
                  </a:rPr>
                  <a:t> 比如</a:t>
                </a:r>
                <a:r>
                  <a:rPr lang="zh-CN" altLang="en-US" sz="1100" dirty="0">
                    <a:latin typeface="黑体" panose="02010609060101010101" pitchFamily="49" charset="-122"/>
                  </a:rPr>
                  <a:t>房子的售价由面积，户型，区域等多种条件来决定，通过这些条件来预测房子的售价可抽象为一个线性回归问题</a:t>
                </a:r>
                <a:r>
                  <a:rPr lang="zh-CN" altLang="en-US" sz="1100" dirty="0" smtClean="0">
                    <a:latin typeface="黑体" panose="02010609060101010101" pitchFamily="49" charset="-122"/>
                  </a:rPr>
                  <a:t>。</a:t>
                </a:r>
                <a:endParaRPr lang="en-US" altLang="zh-CN" sz="1100" dirty="0">
                  <a:latin typeface="黑体" panose="02010609060101010101" pitchFamily="49" charset="-122"/>
                </a:endParaRPr>
              </a:p>
              <a:p>
                <a:endParaRPr lang="zh-CN" altLang="en-US" dirty="0" smtClean="0"/>
              </a:p>
              <a:p>
                <a:endParaRPr lang="en-US" dirty="0"/>
              </a:p>
            </p:txBody>
          </p:sp>
        </mc:Fallback>
      </mc:AlternateContent>
    </p:spTree>
    <p:extLst>
      <p:ext uri="{BB962C8B-B14F-4D97-AF65-F5344CB8AC3E}">
        <p14:creationId xmlns:p14="http://schemas.microsoft.com/office/powerpoint/2010/main" val="520170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79488" y="768350"/>
            <a:ext cx="5132387" cy="3848100"/>
          </a:xfrm>
        </p:spPr>
      </p:sp>
      <p:sp>
        <p:nvSpPr>
          <p:cNvPr id="3" name="备注占位符 2"/>
          <p:cNvSpPr>
            <a:spLocks noGrp="1"/>
          </p:cNvSpPr>
          <p:nvPr>
            <p:ph type="body" idx="1"/>
          </p:nvPr>
        </p:nvSpPr>
        <p:spPr/>
        <p:txBody>
          <a:bodyPr/>
          <a:lstStyle/>
          <a:p>
            <a:r>
              <a:rPr lang="en-US" dirty="0" smtClean="0"/>
              <a:t>In </a:t>
            </a:r>
            <a:r>
              <a:rPr lang="en-US" b="1" dirty="0" smtClean="0"/>
              <a:t>logistic regression</a:t>
            </a:r>
            <a:r>
              <a:rPr lang="en-US" dirty="0" smtClean="0"/>
              <a:t>, the predictors are assumed to have a linear relationship with the log odds of the "success" outcome</a:t>
            </a:r>
          </a:p>
          <a:p>
            <a:r>
              <a:rPr lang="en-US" dirty="0" smtClean="0"/>
              <a:t>The resulting log odds is the </a:t>
            </a:r>
            <a:r>
              <a:rPr lang="en-US" b="1" dirty="0" smtClean="0"/>
              <a:t>bias</a:t>
            </a:r>
            <a:r>
              <a:rPr lang="en-US" dirty="0" smtClean="0"/>
              <a:t> term. </a:t>
            </a:r>
          </a:p>
          <a:p>
            <a:r>
              <a:rPr lang="en-US" dirty="0" smtClean="0"/>
              <a:t>In other words, the </a:t>
            </a:r>
            <a:r>
              <a:rPr lang="en-US" b="1" dirty="0" smtClean="0"/>
              <a:t>bias</a:t>
            </a:r>
            <a:r>
              <a:rPr lang="en-US" dirty="0" smtClean="0"/>
              <a:t> term is the "default" log odds for the case that all predictors equal 0 (or equal to reference value for categorical predictors).</a:t>
            </a:r>
            <a:endParaRPr lang="en-US" dirty="0">
              <a:latin typeface="FrutigerNext LT Regular" panose="020B0503040504020204" pitchFamily="34" charset="0"/>
            </a:endParaRPr>
          </a:p>
        </p:txBody>
      </p:sp>
    </p:spTree>
    <p:extLst>
      <p:ext uri="{BB962C8B-B14F-4D97-AF65-F5344CB8AC3E}">
        <p14:creationId xmlns:p14="http://schemas.microsoft.com/office/powerpoint/2010/main" val="2119150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79488" y="768350"/>
            <a:ext cx="5132387" cy="3848100"/>
          </a:xfrm>
        </p:spPr>
      </p:sp>
      <p:sp>
        <p:nvSpPr>
          <p:cNvPr id="3" name="备注占位符 2"/>
          <p:cNvSpPr>
            <a:spLocks noGrp="1"/>
          </p:cNvSpPr>
          <p:nvPr>
            <p:ph type="body" idx="1"/>
          </p:nvPr>
        </p:nvSpPr>
        <p:spPr/>
        <p:txBody>
          <a:bodyPr/>
          <a:lstStyle/>
          <a:p>
            <a:r>
              <a:rPr lang="en-US" altLang="zh-CN" sz="1100" dirty="0">
                <a:latin typeface="FrutigerNext LT Regular" panose="020B0503040504020204" pitchFamily="34" charset="0"/>
              </a:rPr>
              <a:t>How to construct a decision-tree is very important. We should determine the topological structure of feature attributes by selecting</a:t>
            </a:r>
            <a:r>
              <a:rPr lang="en-US" altLang="zh-CN" sz="1100" baseline="0" dirty="0">
                <a:latin typeface="FrutigerNext LT Regular" panose="020B0503040504020204" pitchFamily="34" charset="0"/>
              </a:rPr>
              <a:t> attributes based on quantitative values</a:t>
            </a:r>
            <a:r>
              <a:rPr lang="en-US" altLang="zh-CN" sz="1100" dirty="0">
                <a:latin typeface="FrutigerNext LT Regular" panose="020B0503040504020204" pitchFamily="34" charset="0"/>
              </a:rPr>
              <a:t>. The key step is to split attributes. That is, different branches are constructed based on the differences of a feature attribute on a node.</a:t>
            </a:r>
            <a:endParaRPr lang="zh-CN" altLang="en-US" sz="1100" dirty="0">
              <a:latin typeface="FrutigerNext LT Regular" panose="020B0503040504020204" pitchFamily="34" charset="0"/>
            </a:endParaRPr>
          </a:p>
          <a:p>
            <a:r>
              <a:rPr lang="en-US" altLang="zh-CN" sz="1100" dirty="0">
                <a:latin typeface="FrutigerNext LT Regular" panose="020B0503040504020204" pitchFamily="34" charset="0"/>
              </a:rPr>
              <a:t>The decision tree learning algorithm is used to generate decision trees. Common learning algorithms include ID3, C4.5, and CART.</a:t>
            </a:r>
            <a:endParaRPr lang="zh-CN" altLang="en-US" sz="1100" dirty="0">
              <a:latin typeface="FrutigerNext LT Regular" panose="020B0503040504020204" pitchFamily="34" charset="0"/>
            </a:endParaRPr>
          </a:p>
          <a:p>
            <a:endParaRPr lang="en-US" dirty="0">
              <a:latin typeface="FrutigerNext LT Regular" panose="020B0503040504020204" pitchFamily="34" charset="0"/>
            </a:endParaRPr>
          </a:p>
        </p:txBody>
      </p:sp>
    </p:spTree>
    <p:extLst>
      <p:ext uri="{BB962C8B-B14F-4D97-AF65-F5344CB8AC3E}">
        <p14:creationId xmlns:p14="http://schemas.microsoft.com/office/powerpoint/2010/main" val="4229853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79488" y="768350"/>
            <a:ext cx="5132387" cy="3848100"/>
          </a:xfrm>
        </p:spPr>
      </p:sp>
      <p:sp>
        <p:nvSpPr>
          <p:cNvPr id="3" name="备注占位符 2"/>
          <p:cNvSpPr>
            <a:spLocks noGrp="1"/>
          </p:cNvSpPr>
          <p:nvPr>
            <p:ph type="body" idx="1"/>
          </p:nvPr>
        </p:nvSpPr>
        <p:spPr/>
        <p:txBody>
          <a:bodyPr/>
          <a:lstStyle/>
          <a:p>
            <a:r>
              <a:rPr lang="en-US" altLang="zh-CN" dirty="0">
                <a:latin typeface="FrutigerNext LT Regular" panose="020B0503040504020204" pitchFamily="34" charset="0"/>
              </a:rPr>
              <a:t>The main ideas of SVM include two points:</a:t>
            </a:r>
            <a:endParaRPr lang="zh-CN" altLang="en-US" dirty="0">
              <a:latin typeface="FrutigerNext LT Regular" panose="020B0503040504020204" pitchFamily="34" charset="0"/>
            </a:endParaRPr>
          </a:p>
          <a:p>
            <a:pPr lvl="1"/>
            <a:r>
              <a:rPr lang="en-US" altLang="zh-CN" dirty="0">
                <a:latin typeface="FrutigerNext LT Regular" panose="020B0503040504020204" pitchFamily="34" charset="0"/>
              </a:rPr>
              <a:t>In case of linear inseparability, non-linear mapping algorithms are used to moving the linearly inseparable samples of a low-dimensional space into a high-dimensional feature space. In this way, samples become linearly separable. Then the linear algorithm can be used to analyze the non-linear features of samples.</a:t>
            </a:r>
          </a:p>
          <a:p>
            <a:pPr lvl="1"/>
            <a:r>
              <a:rPr lang="en-US" altLang="zh-CN" dirty="0">
                <a:latin typeface="FrutigerNext LT Regular" panose="020B0503040504020204" pitchFamily="34" charset="0"/>
              </a:rPr>
              <a:t>Based on the structural risk minimization principle, an optimal </a:t>
            </a:r>
            <a:r>
              <a:rPr lang="en-US" altLang="zh-CN" dirty="0" err="1">
                <a:latin typeface="FrutigerNext LT Regular" panose="020B0503040504020204" pitchFamily="34" charset="0"/>
              </a:rPr>
              <a:t>hyperplane</a:t>
            </a:r>
            <a:r>
              <a:rPr lang="en-US" altLang="zh-CN" dirty="0">
                <a:latin typeface="FrutigerNext LT Regular" panose="020B0503040504020204" pitchFamily="34" charset="0"/>
              </a:rPr>
              <a:t> is constructed in the feature space, so that the learner is optimized globally, and the expectation of the whole sample space satisfies</a:t>
            </a:r>
            <a:r>
              <a:rPr lang="en-US" altLang="zh-CN" baseline="0" dirty="0">
                <a:latin typeface="FrutigerNext LT Regular" panose="020B0503040504020204" pitchFamily="34" charset="0"/>
              </a:rPr>
              <a:t> an upper boundary </a:t>
            </a:r>
            <a:r>
              <a:rPr lang="en-US" altLang="zh-CN" dirty="0">
                <a:latin typeface="FrutigerNext LT Regular" panose="020B0503040504020204" pitchFamily="34" charset="0"/>
              </a:rPr>
              <a:t>with a certain probability.</a:t>
            </a:r>
            <a:endParaRPr lang="zh-CN" altLang="en-US" dirty="0">
              <a:latin typeface="FrutigerNext LT Regular" panose="020B0503040504020204" pitchFamily="34" charset="0"/>
            </a:endParaRPr>
          </a:p>
          <a:p>
            <a:endParaRPr lang="en-US" dirty="0">
              <a:latin typeface="FrutigerNext LT Regular" panose="020B0503040504020204" pitchFamily="34" charset="0"/>
            </a:endParaRPr>
          </a:p>
        </p:txBody>
      </p:sp>
    </p:spTree>
    <p:extLst>
      <p:ext uri="{BB962C8B-B14F-4D97-AF65-F5344CB8AC3E}">
        <p14:creationId xmlns:p14="http://schemas.microsoft.com/office/powerpoint/2010/main" val="4261715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79488" y="768350"/>
            <a:ext cx="5132387" cy="3848100"/>
          </a:xfrm>
        </p:spPr>
      </p:sp>
      <p:sp>
        <p:nvSpPr>
          <p:cNvPr id="3" name="备注占位符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en-US" altLang="zh-CN" b="1" dirty="0">
                <a:latin typeface="FrutigerNext LT Regular" panose="020B0503040504020204" pitchFamily="34" charset="0"/>
              </a:rPr>
              <a:t>Class conditional independence: </a:t>
            </a:r>
            <a:r>
              <a:rPr lang="en-US" altLang="zh-CN" dirty="0">
                <a:latin typeface="FrutigerNext LT Regular" panose="020B0503040504020204" pitchFamily="34" charset="0"/>
              </a:rPr>
              <a:t>The Bayes classifier assumes that the effect of an attribute value on a given class is independent of the values of other attributes. This assumption is made to simplify the calculation and becomes "naive" in this sense.</a:t>
            </a: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en-US" altLang="zh-CN" dirty="0">
                <a:latin typeface="FrutigerNext LT Regular" panose="020B0503040504020204" pitchFamily="34" charset="0"/>
              </a:rPr>
              <a:t>Bayes classifier can be applied to large databases, featuring high accuracy and a fast speed.</a:t>
            </a: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endParaRPr lang="en-US" altLang="zh-CN" dirty="0">
              <a:latin typeface="FrutigerNext LT Regular" panose="020B0503040504020204" pitchFamily="34" charset="0"/>
            </a:endParaRPr>
          </a:p>
          <a:p>
            <a:endParaRPr lang="en-US" dirty="0">
              <a:latin typeface="FrutigerNext LT Regular" panose="020B0503040504020204" pitchFamily="34" charset="0"/>
            </a:endParaRPr>
          </a:p>
        </p:txBody>
      </p:sp>
    </p:spTree>
    <p:extLst>
      <p:ext uri="{BB962C8B-B14F-4D97-AF65-F5344CB8AC3E}">
        <p14:creationId xmlns:p14="http://schemas.microsoft.com/office/powerpoint/2010/main" val="226579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818E33-CBF1-4980-AC83-8444CA0DF511}" type="slidenum">
              <a:rPr lang="en-US"/>
              <a:pPr/>
              <a:t>10</a:t>
            </a:fld>
            <a:endParaRPr lang="en-US"/>
          </a:p>
        </p:txBody>
      </p:sp>
      <p:sp>
        <p:nvSpPr>
          <p:cNvPr id="1751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5107" name="Rectangle 3"/>
          <p:cNvSpPr>
            <a:spLocks noGrp="1" noChangeArrowheads="1"/>
          </p:cNvSpPr>
          <p:nvPr>
            <p:ph type="body" idx="1"/>
          </p:nvPr>
        </p:nvSpPr>
        <p:spPr bwMode="auto">
          <a:xfrm>
            <a:off x="913158" y="4344025"/>
            <a:ext cx="5031685" cy="4114488"/>
          </a:xfrm>
          <a:prstGeom prst="rect">
            <a:avLst/>
          </a:prstGeom>
          <a:solidFill>
            <a:srgbClr val="FFFFFF"/>
          </a:solidFill>
          <a:ln>
            <a:solidFill>
              <a:srgbClr val="000000"/>
            </a:solidFill>
            <a:miter lim="800000"/>
            <a:headEnd/>
            <a:tailEnd/>
          </a:ln>
        </p:spPr>
        <p:txBody>
          <a:bodyPr/>
          <a:lstStyle/>
          <a:p>
            <a:endParaRPr lang="en-US">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79488" y="768350"/>
            <a:ext cx="5132387" cy="3848100"/>
          </a:xfrm>
        </p:spPr>
      </p:sp>
      <p:sp>
        <p:nvSpPr>
          <p:cNvPr id="3" name="备注占位符 2"/>
          <p:cNvSpPr>
            <a:spLocks noGrp="1"/>
          </p:cNvSpPr>
          <p:nvPr>
            <p:ph type="body" idx="1"/>
          </p:nvPr>
        </p:nvSpPr>
        <p:spPr/>
        <p:txBody>
          <a:bodyPr/>
          <a:lstStyle/>
          <a:p>
            <a:endParaRPr lang="en-US">
              <a:latin typeface="FrutigerNext LT Regular" panose="020B0503040504020204" pitchFamily="34" charset="0"/>
            </a:endParaRPr>
          </a:p>
        </p:txBody>
      </p:sp>
    </p:spTree>
    <p:extLst>
      <p:ext uri="{BB962C8B-B14F-4D97-AF65-F5344CB8AC3E}">
        <p14:creationId xmlns:p14="http://schemas.microsoft.com/office/powerpoint/2010/main" val="1289157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EFCE4F-00DB-4408-8F56-4E5F1E737302}" type="slidenum">
              <a:rPr lang="en-US"/>
              <a:pPr/>
              <a:t>11</a:t>
            </a:fld>
            <a:endParaRPr lang="en-US"/>
          </a:p>
        </p:txBody>
      </p:sp>
      <p:sp>
        <p:nvSpPr>
          <p:cNvPr id="17715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7155" name="Rectangle 3"/>
          <p:cNvSpPr>
            <a:spLocks noGrp="1" noChangeArrowheads="1"/>
          </p:cNvSpPr>
          <p:nvPr>
            <p:ph type="body" idx="1"/>
          </p:nvPr>
        </p:nvSpPr>
        <p:spPr bwMode="auto">
          <a:xfrm>
            <a:off x="913158" y="4344025"/>
            <a:ext cx="5031685" cy="4114488"/>
          </a:xfrm>
          <a:prstGeom prst="rect">
            <a:avLst/>
          </a:prstGeom>
          <a:solidFill>
            <a:srgbClr val="FFFFFF"/>
          </a:solidFill>
          <a:ln>
            <a:solidFill>
              <a:srgbClr val="000000"/>
            </a:solidFill>
            <a:miter lim="800000"/>
            <a:headEnd/>
            <a:tailEnd/>
          </a:ln>
        </p:spPr>
        <p:txBody>
          <a:bodyPr/>
          <a:lstStyle/>
          <a:p>
            <a:endParaRPr 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49C8DC-921C-4DD9-8BAA-281625886BBA}" type="slidenum">
              <a:rPr lang="en-US"/>
              <a:pPr/>
              <a:t>12</a:t>
            </a:fld>
            <a:endParaRPr lang="en-US"/>
          </a:p>
        </p:txBody>
      </p:sp>
      <p:sp>
        <p:nvSpPr>
          <p:cNvPr id="1792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9203" name="Rectangle 3"/>
          <p:cNvSpPr>
            <a:spLocks noGrp="1" noChangeArrowheads="1"/>
          </p:cNvSpPr>
          <p:nvPr>
            <p:ph type="body" idx="1"/>
          </p:nvPr>
        </p:nvSpPr>
        <p:spPr bwMode="auto">
          <a:xfrm>
            <a:off x="913158" y="4344025"/>
            <a:ext cx="5031685" cy="4114488"/>
          </a:xfrm>
          <a:prstGeom prst="rect">
            <a:avLst/>
          </a:prstGeom>
          <a:solidFill>
            <a:srgbClr val="FFFFFF"/>
          </a:solidFill>
          <a:ln>
            <a:solidFill>
              <a:srgbClr val="000000"/>
            </a:solidFill>
            <a:miter lim="800000"/>
            <a:headEnd/>
            <a:tailEnd/>
          </a:ln>
        </p:spPr>
        <p:txBody>
          <a:bodyPr/>
          <a:lstStyle/>
          <a:p>
            <a:endParaRPr 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6657C5-0CDC-48DD-86D4-4350E3E6DB95}" type="slidenum">
              <a:rPr lang="en-US"/>
              <a:pPr/>
              <a:t>13</a:t>
            </a:fld>
            <a:endParaRPr lang="en-US"/>
          </a:p>
        </p:txBody>
      </p:sp>
      <p:sp>
        <p:nvSpPr>
          <p:cNvPr id="18125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1251" name="Rectangle 3"/>
          <p:cNvSpPr>
            <a:spLocks noGrp="1" noChangeArrowheads="1"/>
          </p:cNvSpPr>
          <p:nvPr>
            <p:ph type="body" idx="1"/>
          </p:nvPr>
        </p:nvSpPr>
        <p:spPr bwMode="auto">
          <a:xfrm>
            <a:off x="913158" y="4344025"/>
            <a:ext cx="5031685" cy="4114488"/>
          </a:xfrm>
          <a:prstGeom prst="rect">
            <a:avLst/>
          </a:prstGeom>
          <a:solidFill>
            <a:srgbClr val="FFFFFF"/>
          </a:solidFill>
          <a:ln>
            <a:solidFill>
              <a:srgbClr val="000000"/>
            </a:solidFill>
            <a:miter lim="800000"/>
            <a:headEnd/>
            <a:tailEnd/>
          </a:ln>
        </p:spPr>
        <p:txBody>
          <a:bodyPr/>
          <a:lstStyle/>
          <a:p>
            <a:endParaRPr 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A91A0A-1AB6-4886-9362-2B186E5EB421}" type="slidenum">
              <a:rPr lang="en-US"/>
              <a:pPr/>
              <a:t>14</a:t>
            </a:fld>
            <a:endParaRPr lang="en-US"/>
          </a:p>
        </p:txBody>
      </p:sp>
      <p:sp>
        <p:nvSpPr>
          <p:cNvPr id="18534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5347" name="Rectangle 3"/>
          <p:cNvSpPr>
            <a:spLocks noGrp="1" noChangeArrowheads="1"/>
          </p:cNvSpPr>
          <p:nvPr>
            <p:ph type="body" idx="1"/>
          </p:nvPr>
        </p:nvSpPr>
        <p:spPr bwMode="auto">
          <a:xfrm>
            <a:off x="913158" y="4344025"/>
            <a:ext cx="5031685" cy="4114488"/>
          </a:xfrm>
          <a:prstGeom prst="rect">
            <a:avLst/>
          </a:prstGeom>
          <a:solidFill>
            <a:srgbClr val="FFFFFF"/>
          </a:solidFill>
          <a:ln>
            <a:solidFill>
              <a:srgbClr val="000000"/>
            </a:solidFill>
            <a:miter lim="800000"/>
            <a:headEnd/>
            <a:tailEnd/>
          </a:ln>
        </p:spPr>
        <p:txBody>
          <a:bodyPr/>
          <a:lstStyle/>
          <a:p>
            <a:endParaRPr 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F2A44A-5EB9-46F2-B4ED-E94DB896CA6C}" type="slidenum">
              <a:rPr lang="en-US"/>
              <a:pPr/>
              <a:t>15</a:t>
            </a:fld>
            <a:endParaRPr lang="en-US"/>
          </a:p>
        </p:txBody>
      </p:sp>
      <p:sp>
        <p:nvSpPr>
          <p:cNvPr id="1730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3059" name="Rectangle 3"/>
          <p:cNvSpPr>
            <a:spLocks noGrp="1" noChangeArrowheads="1"/>
          </p:cNvSpPr>
          <p:nvPr>
            <p:ph type="body" idx="1"/>
          </p:nvPr>
        </p:nvSpPr>
        <p:spPr bwMode="auto">
          <a:xfrm>
            <a:off x="913158" y="4344025"/>
            <a:ext cx="5031685" cy="4114488"/>
          </a:xfrm>
          <a:prstGeom prst="rect">
            <a:avLst/>
          </a:prstGeom>
          <a:solidFill>
            <a:srgbClr val="FFFFFF"/>
          </a:solidFill>
          <a:ln>
            <a:solidFill>
              <a:srgbClr val="000000"/>
            </a:solidFill>
            <a:miter lim="800000"/>
            <a:headEnd/>
            <a:tailEnd/>
          </a:ln>
        </p:spPr>
        <p:txBody>
          <a:bodyPr/>
          <a:lstStyle/>
          <a:p>
            <a:endParaRPr 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9CE0E5-F933-49CF-A91E-369C85A054F0}" type="slidenum">
              <a:rPr lang="en-US"/>
              <a:pPr/>
              <a:t>16</a:t>
            </a:fld>
            <a:endParaRPr lang="en-US"/>
          </a:p>
        </p:txBody>
      </p:sp>
      <p:sp>
        <p:nvSpPr>
          <p:cNvPr id="1986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8659" name="Rectangle 3"/>
          <p:cNvSpPr>
            <a:spLocks noGrp="1" noChangeArrowheads="1"/>
          </p:cNvSpPr>
          <p:nvPr>
            <p:ph type="body" idx="1"/>
          </p:nvPr>
        </p:nvSpPr>
        <p:spPr bwMode="auto">
          <a:xfrm>
            <a:off x="913158" y="4344025"/>
            <a:ext cx="5031685" cy="4114488"/>
          </a:xfrm>
          <a:prstGeom prst="rect">
            <a:avLst/>
          </a:prstGeom>
          <a:solidFill>
            <a:srgbClr val="FFFFFF"/>
          </a:solidFill>
          <a:ln>
            <a:solidFill>
              <a:srgbClr val="000000"/>
            </a:solidFill>
            <a:miter lim="800000"/>
            <a:headEnd/>
            <a:tailEnd/>
          </a:ln>
        </p:spPr>
        <p:txBody>
          <a:bodyPr/>
          <a:lstStyle/>
          <a:p>
            <a:endParaRPr lang="en-U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8E19CC-16BC-40F4-B6FB-075306FE6344}" type="slidenum">
              <a:rPr lang="en-US"/>
              <a:pPr/>
              <a:t>17</a:t>
            </a:fld>
            <a:endParaRPr lang="en-US"/>
          </a:p>
        </p:txBody>
      </p:sp>
      <p:sp>
        <p:nvSpPr>
          <p:cNvPr id="18841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8419" name="Rectangle 3"/>
          <p:cNvSpPr>
            <a:spLocks noGrp="1" noChangeArrowheads="1"/>
          </p:cNvSpPr>
          <p:nvPr>
            <p:ph type="body" idx="1"/>
          </p:nvPr>
        </p:nvSpPr>
        <p:spPr bwMode="auto">
          <a:xfrm>
            <a:off x="913158" y="4344025"/>
            <a:ext cx="5031685" cy="4114488"/>
          </a:xfrm>
          <a:prstGeom prst="rect">
            <a:avLst/>
          </a:prstGeom>
          <a:solidFill>
            <a:srgbClr val="FFFFFF"/>
          </a:solidFill>
          <a:ln>
            <a:solidFill>
              <a:srgbClr val="000000"/>
            </a:solidFill>
            <a:miter lim="800000"/>
            <a:headEnd/>
            <a:tailEnd/>
          </a:ln>
        </p:spPr>
        <p:txBody>
          <a:bodyPr/>
          <a:lstStyle/>
          <a:p>
            <a:endParaRPr 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F36C5BE-A558-4995-B075-9B27C2D6086B}" type="datetime1">
              <a:rPr lang="zh-TW" altLang="en-US" smtClean="0"/>
              <a:pPr/>
              <a:t>2020/3/17</a:t>
            </a:fld>
            <a:endParaRPr lang="zh-TW" altLang="en-US"/>
          </a:p>
        </p:txBody>
      </p:sp>
      <p:sp>
        <p:nvSpPr>
          <p:cNvPr id="17" name="Footer Placeholder 16"/>
          <p:cNvSpPr>
            <a:spLocks noGrp="1"/>
          </p:cNvSpPr>
          <p:nvPr>
            <p:ph type="ftr" sz="quarter" idx="11"/>
          </p:nvPr>
        </p:nvSpPr>
        <p:spPr/>
        <p:txBody>
          <a:bodyPr/>
          <a:lstStyle/>
          <a:p>
            <a:endParaRPr lang="zh-TW" alt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22B575E-21D9-4F81-9A86-37E23FE3D5CC}" type="slidenum">
              <a:rPr lang="zh-TW" altLang="en-US" smtClean="0"/>
              <a:pPr/>
              <a:t>‹#›</a:t>
            </a:fld>
            <a:endParaRPr lang="zh-TW" alt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D6CC60-0845-49F7-A143-FAF04C5562F3}" type="datetime1">
              <a:rPr lang="zh-TW" altLang="en-US" smtClean="0"/>
              <a:pPr/>
              <a:t>2020/3/17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18ED8F-33DA-40B0-95AF-A67F0BA88B86}" type="datetime1">
              <a:rPr lang="zh-TW" altLang="en-US" smtClean="0"/>
              <a:pPr/>
              <a:t>2020/3/17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9616"/>
            <a:ext cx="8229600" cy="462654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C6969C0B-3321-4A74-8958-9DE571EBD988}" type="datetime1">
              <a:rPr lang="zh-TW" altLang="en-US" smtClean="0"/>
              <a:pPr/>
              <a:t>2020/3/17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a:t>
            </a:fld>
            <a:endParaRPr lang="zh-TW" altLang="en-US"/>
          </a:p>
        </p:txBody>
      </p:sp>
      <p:sp>
        <p:nvSpPr>
          <p:cNvPr id="19" name="Title 18"/>
          <p:cNvSpPr>
            <a:spLocks noGrp="1"/>
          </p:cNvSpPr>
          <p:nvPr>
            <p:ph type="title"/>
          </p:nvPr>
        </p:nvSpPr>
        <p:spPr/>
        <p:txBody>
          <a:bodyPr/>
          <a:lstStyle/>
          <a:p>
            <a:r>
              <a:rPr lang="zh-TW" altLang="en-US" smtClean="0"/>
              <a:t>按一下以編輯母片標題樣式</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a:t>单击此处编辑母版标题样式</a:t>
            </a:r>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a:t>单击此处输入文字</a:t>
            </a:r>
          </a:p>
        </p:txBody>
      </p:sp>
    </p:spTree>
    <p:extLst>
      <p:ext uri="{BB962C8B-B14F-4D97-AF65-F5344CB8AC3E}">
        <p14:creationId xmlns:p14="http://schemas.microsoft.com/office/powerpoint/2010/main" val="176849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359EEC2-30DD-453A-A9F6-39CB7AB3D78B}" type="datetime1">
              <a:rPr lang="zh-TW" altLang="en-US" smtClean="0"/>
              <a:pPr/>
              <a:t>2020/3/17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a:t>
            </a:fld>
            <a:endParaRPr lang="zh-TW" alt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1B94FD-E2F1-402D-AC9F-B82CD0F45434}" type="datetime1">
              <a:rPr lang="zh-TW" altLang="en-US" smtClean="0"/>
              <a:pPr/>
              <a:t>2020/3/17</a:t>
            </a:fld>
            <a:endParaRPr lang="zh-TW" altLang="en-US"/>
          </a:p>
        </p:txBody>
      </p:sp>
      <p:sp>
        <p:nvSpPr>
          <p:cNvPr id="5" name="Footer Placeholder 4"/>
          <p:cNvSpPr>
            <a:spLocks noGrp="1"/>
          </p:cNvSpPr>
          <p:nvPr>
            <p:ph type="ftr" sz="quarter" idx="11"/>
          </p:nvPr>
        </p:nvSpPr>
        <p:spPr>
          <a:xfrm>
            <a:off x="800100" y="6172200"/>
            <a:ext cx="4000500" cy="457200"/>
          </a:xfrm>
        </p:spPr>
        <p:txBody>
          <a:bodyPr/>
          <a:lstStyle/>
          <a:p>
            <a:endParaRPr lang="zh-TW" alt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22B575E-21D9-4F81-9A86-37E23FE3D5C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2888F94-9642-4AD7-A91A-86768A74B62E}" type="datetime1">
              <a:rPr lang="zh-TW" altLang="en-US" smtClean="0"/>
              <a:pPr/>
              <a:t>2020/3/17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22B575E-21D9-4F81-9A86-37E23FE3D5CC}" type="slidenum">
              <a:rPr lang="zh-TW" altLang="en-US" smtClean="0"/>
              <a:pPr/>
              <a:t>‹#›</a:t>
            </a:fld>
            <a:endParaRPr lang="zh-TW" alt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E5DAC1F-1E9C-47BA-8E36-69EE0E8387E9}" type="datetime1">
              <a:rPr lang="zh-TW" altLang="en-US" smtClean="0"/>
              <a:pPr/>
              <a:t>2020/3/17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22B575E-21D9-4F81-9A86-37E23FE3D5CC}" type="slidenum">
              <a:rPr lang="zh-TW" altLang="en-US" smtClean="0"/>
              <a:pPr/>
              <a:t>‹#›</a:t>
            </a:fld>
            <a:endParaRPr lang="zh-TW" alt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9A77C5E-BBF8-4945-82C4-F7826CD4C2ED}" type="datetime1">
              <a:rPr lang="zh-TW" altLang="en-US" smtClean="0"/>
              <a:pPr/>
              <a:t>2020/3/17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22B575E-21D9-4F81-9A86-37E23FE3D5C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2C475-4675-4594-8900-A411A775ABA0}" type="datetime1">
              <a:rPr lang="zh-TW" altLang="en-US" smtClean="0"/>
              <a:pPr/>
              <a:t>2020/3/17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22B575E-21D9-4F81-9A86-37E23FE3D5C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9054585-1DD4-4174-8E05-B4ECC2CA2DC2}" type="datetime1">
              <a:rPr lang="zh-TW" altLang="en-US" smtClean="0"/>
              <a:pPr/>
              <a:t>2020/3/17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22B575E-21D9-4F81-9A86-37E23FE3D5CC}" type="slidenum">
              <a:rPr lang="zh-TW" altLang="en-US" smtClean="0"/>
              <a:pPr/>
              <a:t>‹#›</a:t>
            </a:fld>
            <a:endParaRPr lang="zh-TW" alt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A92317-9549-4B2B-B506-D1227E5503CB}" type="datetime1">
              <a:rPr lang="zh-TW" altLang="en-US" smtClean="0"/>
              <a:pPr/>
              <a:t>2020/3/17</a:t>
            </a:fld>
            <a:endParaRPr lang="zh-TW" altLang="en-US"/>
          </a:p>
        </p:txBody>
      </p:sp>
      <p:sp>
        <p:nvSpPr>
          <p:cNvPr id="6" name="Footer Placeholder 5"/>
          <p:cNvSpPr>
            <a:spLocks noGrp="1"/>
          </p:cNvSpPr>
          <p:nvPr>
            <p:ph type="ftr" sz="quarter" idx="11"/>
          </p:nvPr>
        </p:nvSpPr>
        <p:spPr>
          <a:xfrm>
            <a:off x="914400" y="6172200"/>
            <a:ext cx="3886200" cy="457200"/>
          </a:xfrm>
        </p:spPr>
        <p:txBody>
          <a:bodyPr/>
          <a:lstStyle/>
          <a:p>
            <a:endParaRPr lang="zh-TW" altLang="en-US"/>
          </a:p>
        </p:txBody>
      </p:sp>
      <p:sp>
        <p:nvSpPr>
          <p:cNvPr id="7" name="Slide Number Placeholder 6"/>
          <p:cNvSpPr>
            <a:spLocks noGrp="1"/>
          </p:cNvSpPr>
          <p:nvPr>
            <p:ph type="sldNum" sz="quarter" idx="12"/>
          </p:nvPr>
        </p:nvSpPr>
        <p:spPr>
          <a:xfrm>
            <a:off x="146304" y="6208776"/>
            <a:ext cx="457200" cy="457200"/>
          </a:xfrm>
        </p:spPr>
        <p:txBody>
          <a:bodyPr/>
          <a:lstStyle/>
          <a:p>
            <a:fld id="{722B575E-21D9-4F81-9A86-37E23FE3D5CC}" type="slidenum">
              <a:rPr lang="zh-TW" altLang="en-US" smtClean="0"/>
              <a:pPr/>
              <a:t>‹#›</a:t>
            </a:fld>
            <a:endParaRPr lang="zh-TW" alt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B71D7C3-445F-4B67-9187-EB8720388234}" type="datetime1">
              <a:rPr lang="zh-TW" altLang="en-US" smtClean="0"/>
              <a:pPr/>
              <a:t>2020/3/17</a:t>
            </a:fld>
            <a:endParaRPr lang="zh-TW" alt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TW" alt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22B575E-21D9-4F81-9A86-37E23FE3D5CC}"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0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3.wmf"/></Relationships>
</file>

<file path=ppt/slides/_rels/slide1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5.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7.wmf"/></Relationships>
</file>

<file path=ppt/slides/_rels/slide121.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52.png"/><Relationship Id="rId7" Type="http://schemas.openxmlformats.org/officeDocument/2006/relationships/oleObject" Target="../embeddings/oleObject7.bin"/><Relationship Id="rId12"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53.png"/><Relationship Id="rId11" Type="http://schemas.openxmlformats.org/officeDocument/2006/relationships/oleObject" Target="../embeddings/oleObject9.bin"/><Relationship Id="rId5" Type="http://schemas.openxmlformats.org/officeDocument/2006/relationships/image" Target="../media/image48.emf"/><Relationship Id="rId10" Type="http://schemas.openxmlformats.org/officeDocument/2006/relationships/image" Target="../media/image50.wmf"/><Relationship Id="rId4" Type="http://schemas.openxmlformats.org/officeDocument/2006/relationships/oleObject" Target="../embeddings/oleObject6.bin"/><Relationship Id="rId9" Type="http://schemas.openxmlformats.org/officeDocument/2006/relationships/oleObject" Target="../embeddings/oleObject8.bin"/></Relationships>
</file>

<file path=ppt/slides/_rels/slide1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5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55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image" Target="../media/image11.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r>
              <a:rPr lang="en-US" altLang="zh-TW" dirty="0" smtClean="0"/>
              <a:t>Philip </a:t>
            </a:r>
            <a:r>
              <a:rPr lang="en-US" altLang="zh-TW" dirty="0" err="1" smtClean="0"/>
              <a:t>Apodo</a:t>
            </a:r>
            <a:r>
              <a:rPr lang="en-US" altLang="zh-TW" dirty="0" smtClean="0"/>
              <a:t> </a:t>
            </a:r>
            <a:r>
              <a:rPr lang="en-US" altLang="zh-TW" dirty="0" err="1" smtClean="0"/>
              <a:t>Oyier</a:t>
            </a:r>
            <a:endParaRPr lang="en-US" altLang="zh-TW" dirty="0" smtClean="0"/>
          </a:p>
          <a:p>
            <a:r>
              <a:rPr lang="en-US" altLang="zh-TW" dirty="0" smtClean="0"/>
              <a:t>oyier@itc.jkuat.ac.ke</a:t>
            </a:r>
          </a:p>
          <a:p>
            <a:endParaRPr lang="zh-TW" altLang="en-US" dirty="0"/>
          </a:p>
        </p:txBody>
      </p:sp>
      <p:sp>
        <p:nvSpPr>
          <p:cNvPr id="2" name="標題 1"/>
          <p:cNvSpPr>
            <a:spLocks noGrp="1"/>
          </p:cNvSpPr>
          <p:nvPr>
            <p:ph type="ctrTitle"/>
          </p:nvPr>
        </p:nvSpPr>
        <p:spPr/>
        <p:txBody>
          <a:bodyPr>
            <a:noAutofit/>
          </a:bodyPr>
          <a:lstStyle/>
          <a:p>
            <a:r>
              <a:rPr lang="en-US" altLang="zh-TW" sz="4400" dirty="0" smtClean="0"/>
              <a:t>Machine Learning</a:t>
            </a:r>
            <a:endParaRPr lang="zh-TW" altLang="en-US" sz="4400" dirty="0"/>
          </a:p>
        </p:txBody>
      </p:sp>
    </p:spTree>
    <p:extLst>
      <p:ext uri="{BB962C8B-B14F-4D97-AF65-F5344CB8AC3E}">
        <p14:creationId xmlns:p14="http://schemas.microsoft.com/office/powerpoint/2010/main" val="3824887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zh-CN" sz="3600" dirty="0">
                <a:ea typeface="SimSun" pitchFamily="2" charset="-122"/>
              </a:rPr>
              <a:t>Example 1: Text Classification (1)</a:t>
            </a:r>
          </a:p>
        </p:txBody>
      </p:sp>
      <p:sp>
        <p:nvSpPr>
          <p:cNvPr id="174085" name="Text Box 5"/>
          <p:cNvSpPr txBox="1">
            <a:spLocks noChangeArrowheads="1"/>
          </p:cNvSpPr>
          <p:nvPr/>
        </p:nvSpPr>
        <p:spPr bwMode="auto">
          <a:xfrm>
            <a:off x="304800" y="1965325"/>
            <a:ext cx="4343400" cy="3978275"/>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pPr>
            <a:r>
              <a:rPr lang="en-US" altLang="zh-CN" dirty="0"/>
              <a:t>Huge oil platforms dot the Gulf like beacons -- usually lit up like Christmas trees at night.</a:t>
            </a:r>
          </a:p>
          <a:p>
            <a:pPr>
              <a:spcBef>
                <a:spcPct val="50000"/>
              </a:spcBef>
            </a:pPr>
            <a:r>
              <a:rPr lang="en-US" altLang="zh-CN" dirty="0"/>
              <a:t>    One of them, sitting astride the </a:t>
            </a:r>
            <a:r>
              <a:rPr lang="en-US" altLang="zh-CN" dirty="0" err="1"/>
              <a:t>Rostam</a:t>
            </a:r>
            <a:r>
              <a:rPr lang="en-US" altLang="zh-CN" dirty="0"/>
              <a:t> offshore oilfield, was all but blown out of the water by U.S. Warships on Monday.</a:t>
            </a:r>
          </a:p>
          <a:p>
            <a:pPr>
              <a:spcBef>
                <a:spcPct val="50000"/>
              </a:spcBef>
            </a:pPr>
            <a:r>
              <a:rPr lang="en-US" altLang="zh-CN" dirty="0"/>
              <a:t>    The Iranian platform, an unsightly mass of steel and concrete, was a three-tier structure rising 200 feet (60 </a:t>
            </a:r>
            <a:r>
              <a:rPr lang="en-US" altLang="zh-CN" dirty="0" err="1"/>
              <a:t>metres</a:t>
            </a:r>
            <a:r>
              <a:rPr lang="en-US" altLang="zh-CN" dirty="0"/>
              <a:t>) above the warm waters of the Gulf until four U.S. Destroyers pumped some </a:t>
            </a:r>
            <a:r>
              <a:rPr lang="en-US" altLang="zh-CN" sz="2000" dirty="0"/>
              <a:t>…    </a:t>
            </a:r>
          </a:p>
        </p:txBody>
      </p:sp>
      <p:sp>
        <p:nvSpPr>
          <p:cNvPr id="174087" name="Line 7"/>
          <p:cNvSpPr>
            <a:spLocks noChangeShapeType="1"/>
          </p:cNvSpPr>
          <p:nvPr/>
        </p:nvSpPr>
        <p:spPr bwMode="auto">
          <a:xfrm>
            <a:off x="4683125" y="3962400"/>
            <a:ext cx="2057400" cy="0"/>
          </a:xfrm>
          <a:prstGeom prst="line">
            <a:avLst/>
          </a:prstGeom>
          <a:noFill/>
          <a:ln w="127000">
            <a:solidFill>
              <a:srgbClr val="00FFFF"/>
            </a:solidFill>
            <a:round/>
            <a:headEnd/>
            <a:tailEnd type="triangle" w="med" len="med"/>
          </a:ln>
          <a:effectLst/>
        </p:spPr>
        <p:txBody>
          <a:bodyPr wrap="none" anchor="ctr"/>
          <a:lstStyle/>
          <a:p>
            <a:endParaRPr lang="en-GB"/>
          </a:p>
        </p:txBody>
      </p:sp>
      <p:sp>
        <p:nvSpPr>
          <p:cNvPr id="174088" name="Text Box 8"/>
          <p:cNvSpPr txBox="1">
            <a:spLocks noChangeArrowheads="1"/>
          </p:cNvSpPr>
          <p:nvPr/>
        </p:nvSpPr>
        <p:spPr bwMode="auto">
          <a:xfrm>
            <a:off x="4876800" y="3124200"/>
            <a:ext cx="1447800" cy="641350"/>
          </a:xfrm>
          <a:prstGeom prst="rect">
            <a:avLst/>
          </a:prstGeom>
          <a:noFill/>
          <a:ln w="9525">
            <a:noFill/>
            <a:miter lim="800000"/>
            <a:headEnd/>
            <a:tailEnd/>
          </a:ln>
          <a:effectLst/>
        </p:spPr>
        <p:txBody>
          <a:bodyPr>
            <a:spAutoFit/>
          </a:bodyPr>
          <a:lstStyle/>
          <a:p>
            <a:pPr algn="ctr">
              <a:spcBef>
                <a:spcPct val="50000"/>
              </a:spcBef>
            </a:pPr>
            <a:r>
              <a:rPr lang="en-US" altLang="zh-CN"/>
              <a:t>Human Judgment</a:t>
            </a:r>
          </a:p>
        </p:txBody>
      </p:sp>
      <p:sp>
        <p:nvSpPr>
          <p:cNvPr id="174089" name="Text Box 9"/>
          <p:cNvSpPr txBox="1">
            <a:spLocks noChangeArrowheads="1"/>
          </p:cNvSpPr>
          <p:nvPr/>
        </p:nvSpPr>
        <p:spPr bwMode="auto">
          <a:xfrm>
            <a:off x="6781800" y="3581400"/>
            <a:ext cx="1966664" cy="779463"/>
          </a:xfrm>
          <a:prstGeom prst="rect">
            <a:avLst/>
          </a:prstGeom>
          <a:noFill/>
          <a:ln w="9525">
            <a:noFill/>
            <a:miter lim="800000"/>
            <a:headEnd/>
            <a:tailEnd/>
          </a:ln>
          <a:effectLst/>
        </p:spPr>
        <p:txBody>
          <a:bodyPr wrap="square">
            <a:spAutoFit/>
          </a:bodyPr>
          <a:lstStyle/>
          <a:p>
            <a:pPr algn="ctr">
              <a:spcBef>
                <a:spcPct val="50000"/>
              </a:spcBef>
            </a:pPr>
            <a:r>
              <a:rPr lang="en-US" altLang="zh-CN" dirty="0"/>
              <a:t>Crude</a:t>
            </a:r>
          </a:p>
          <a:p>
            <a:pPr algn="ctr">
              <a:spcBef>
                <a:spcPct val="50000"/>
              </a:spcBef>
            </a:pPr>
            <a:r>
              <a:rPr lang="en-US" altLang="zh-CN" dirty="0"/>
              <a:t>Ship</a:t>
            </a:r>
          </a:p>
        </p:txBody>
      </p:sp>
      <p:sp>
        <p:nvSpPr>
          <p:cNvPr id="8" name="Slide Number Placeholder 7"/>
          <p:cNvSpPr>
            <a:spLocks noGrp="1"/>
          </p:cNvSpPr>
          <p:nvPr>
            <p:ph type="sldNum" sz="quarter" idx="12"/>
          </p:nvPr>
        </p:nvSpPr>
        <p:spPr/>
        <p:txBody>
          <a:bodyPr/>
          <a:lstStyle/>
          <a:p>
            <a:fld id="{722B575E-21D9-4F81-9A86-37E23FE3D5CC}" type="slidenum">
              <a:rPr lang="zh-TW" altLang="en-US" smtClean="0"/>
              <a:pPr/>
              <a:t>10</a:t>
            </a:fld>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085"/>
                                        </p:tgtEl>
                                        <p:attrNameLst>
                                          <p:attrName>style.visibility</p:attrName>
                                        </p:attrNameLst>
                                      </p:cBhvr>
                                      <p:to>
                                        <p:strVal val="visible"/>
                                      </p:to>
                                    </p:set>
                                    <p:animEffect transition="in" filter="dissolve">
                                      <p:cBhvr>
                                        <p:cTn id="7" dur="500"/>
                                        <p:tgtEl>
                                          <p:spTgt spid="17408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4087"/>
                                        </p:tgtEl>
                                        <p:attrNameLst>
                                          <p:attrName>style.visibility</p:attrName>
                                        </p:attrNameLst>
                                      </p:cBhvr>
                                      <p:to>
                                        <p:strVal val="visible"/>
                                      </p:to>
                                    </p:set>
                                    <p:animEffect transition="in" filter="dissolve">
                                      <p:cBhvr>
                                        <p:cTn id="12" dur="500"/>
                                        <p:tgtEl>
                                          <p:spTgt spid="174087"/>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74088"/>
                                        </p:tgtEl>
                                        <p:attrNameLst>
                                          <p:attrName>style.visibility</p:attrName>
                                        </p:attrNameLst>
                                      </p:cBhvr>
                                      <p:to>
                                        <p:strVal val="visible"/>
                                      </p:to>
                                    </p:set>
                                    <p:animEffect transition="in" filter="dissolve">
                                      <p:cBhvr>
                                        <p:cTn id="16" dur="500"/>
                                        <p:tgtEl>
                                          <p:spTgt spid="17408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74089"/>
                                        </p:tgtEl>
                                        <p:attrNameLst>
                                          <p:attrName>style.visibility</p:attrName>
                                        </p:attrNameLst>
                                      </p:cBhvr>
                                      <p:to>
                                        <p:strVal val="visible"/>
                                      </p:to>
                                    </p:set>
                                    <p:animEffect transition="in" filter="dissolve">
                                      <p:cBhvr>
                                        <p:cTn id="21" dur="500"/>
                                        <p:tgtEl>
                                          <p:spTgt spid="174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5" grpId="0" animBg="1" autoUpdateAnimBg="0"/>
      <p:bldP spid="174087" grpId="0" animBg="1"/>
      <p:bldP spid="174088" grpId="0" autoUpdateAnimBg="0"/>
      <p:bldP spid="174089"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Autofit/>
          </a:bodyPr>
          <a:lstStyle/>
          <a:p>
            <a:r>
              <a:rPr lang="en-US" altLang="zh-TW" sz="2800" dirty="0"/>
              <a:t>Unsupervised learning categories and techniques</a:t>
            </a:r>
          </a:p>
          <a:p>
            <a:pPr lvl="1"/>
            <a:r>
              <a:rPr lang="en-US" altLang="zh-TW" sz="2800" b="1" dirty="0" smtClean="0"/>
              <a:t>Clustering</a:t>
            </a:r>
          </a:p>
          <a:p>
            <a:pPr lvl="2"/>
            <a:r>
              <a:rPr lang="en-US" altLang="zh-TW" sz="2800" dirty="0"/>
              <a:t>K-means </a:t>
            </a:r>
            <a:r>
              <a:rPr lang="en-US" altLang="zh-TW" sz="2800" dirty="0" smtClean="0"/>
              <a:t>clustering</a:t>
            </a:r>
            <a:endParaRPr lang="en-US" altLang="zh-TW" sz="2800" dirty="0"/>
          </a:p>
          <a:p>
            <a:pPr lvl="2"/>
            <a:r>
              <a:rPr lang="en-US" altLang="zh-TW" sz="2800" dirty="0"/>
              <a:t>Spectral clustering 	</a:t>
            </a:r>
            <a:endParaRPr lang="en-US" altLang="zh-TW" sz="2800" dirty="0" smtClean="0"/>
          </a:p>
          <a:p>
            <a:pPr lvl="1"/>
            <a:r>
              <a:rPr lang="en-US" altLang="zh-TW" sz="2800" b="1" dirty="0"/>
              <a:t>Density Estimation </a:t>
            </a:r>
            <a:r>
              <a:rPr lang="en-US" altLang="zh-TW" sz="2800" dirty="0"/>
              <a:t>	</a:t>
            </a:r>
            <a:endParaRPr lang="en-US" altLang="zh-TW" sz="2800" dirty="0" smtClean="0"/>
          </a:p>
          <a:p>
            <a:pPr lvl="2"/>
            <a:r>
              <a:rPr lang="en-US" altLang="zh-TW" sz="2800" dirty="0"/>
              <a:t>Gaussian mixture model (GMM) 	</a:t>
            </a:r>
          </a:p>
          <a:p>
            <a:pPr lvl="2"/>
            <a:r>
              <a:rPr lang="en-US" altLang="zh-TW" sz="2800" dirty="0"/>
              <a:t>Graphical models </a:t>
            </a:r>
          </a:p>
          <a:p>
            <a:pPr lvl="1"/>
            <a:r>
              <a:rPr lang="en-US" altLang="zh-TW" sz="2800" b="1" dirty="0"/>
              <a:t>Dimensionality reduction </a:t>
            </a:r>
            <a:r>
              <a:rPr lang="en-US" altLang="zh-TW" sz="2800" dirty="0"/>
              <a:t>	</a:t>
            </a:r>
          </a:p>
          <a:p>
            <a:pPr lvl="2"/>
            <a:r>
              <a:rPr lang="en-US" altLang="zh-TW" sz="2800" dirty="0"/>
              <a:t>Principal component analysis (PCA) 	</a:t>
            </a:r>
          </a:p>
          <a:p>
            <a:pPr lvl="2"/>
            <a:r>
              <a:rPr lang="en-US" altLang="zh-TW" sz="2800" dirty="0"/>
              <a:t>Factor analysis 	</a:t>
            </a:r>
          </a:p>
          <a:p>
            <a:endParaRPr lang="zh-TW" altLang="en-US" sz="2800" dirty="0"/>
          </a:p>
        </p:txBody>
      </p:sp>
      <p:sp>
        <p:nvSpPr>
          <p:cNvPr id="2" name="標題 1"/>
          <p:cNvSpPr>
            <a:spLocks noGrp="1"/>
          </p:cNvSpPr>
          <p:nvPr>
            <p:ph type="title"/>
          </p:nvPr>
        </p:nvSpPr>
        <p:spPr/>
        <p:txBody>
          <a:bodyPr/>
          <a:lstStyle/>
          <a:p>
            <a:r>
              <a:rPr lang="en-US" altLang="zh-TW" dirty="0"/>
              <a:t>Learning Algorithms </a:t>
            </a:r>
            <a:r>
              <a:rPr lang="en-US" altLang="zh-TW" dirty="0" smtClean="0"/>
              <a:t>Contd.</a:t>
            </a:r>
            <a:endParaRPr lang="zh-TW" altLang="en-US" dirty="0"/>
          </a:p>
        </p:txBody>
      </p:sp>
      <p:sp>
        <p:nvSpPr>
          <p:cNvPr id="5" name="Slide Number Placeholder 4"/>
          <p:cNvSpPr>
            <a:spLocks noGrp="1"/>
          </p:cNvSpPr>
          <p:nvPr>
            <p:ph type="sldNum" sz="quarter" idx="12"/>
          </p:nvPr>
        </p:nvSpPr>
        <p:spPr/>
        <p:txBody>
          <a:bodyPr/>
          <a:lstStyle/>
          <a:p>
            <a:fld id="{722B575E-21D9-4F81-9A86-37E23FE3D5CC}" type="slidenum">
              <a:rPr lang="zh-TW" altLang="en-US" smtClean="0"/>
              <a:pPr/>
              <a:t>100</a:t>
            </a:fld>
            <a:endParaRPr lang="zh-TW" altLang="en-US"/>
          </a:p>
        </p:txBody>
      </p:sp>
    </p:spTree>
    <p:extLst>
      <p:ext uri="{BB962C8B-B14F-4D97-AF65-F5344CB8AC3E}">
        <p14:creationId xmlns:p14="http://schemas.microsoft.com/office/powerpoint/2010/main" val="7887111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463245514"/>
          <p:cNvSpPr>
            <a:spLocks noGrp="1"/>
          </p:cNvSpPr>
          <p:nvPr>
            <p:ph type="title"/>
          </p:nvPr>
        </p:nvSpPr>
        <p:spPr>
          <a:xfrm>
            <a:off x="684212" y="387350"/>
            <a:ext cx="7920037" cy="868363"/>
          </a:xfrm>
          <a:noFill/>
          <a:ln w="9525">
            <a:noFill/>
            <a:miter lim="800000"/>
            <a:headEnd/>
            <a:tailEnd/>
          </a:ln>
        </p:spPr>
        <p:txBody>
          <a:bodyPr vert="horz" wrap="square" lIns="80128" tIns="40064" rIns="80128" bIns="40064" numCol="1" anchor="ctr" anchorCtr="0" compatLnSpc="1">
            <a:prstTxWarp prst="textNoShape">
              <a:avLst/>
            </a:prstTxWarp>
            <a:noAutofit/>
          </a:bodyPr>
          <a:lstStyle/>
          <a:p>
            <a:pPr fontAlgn="ctr"/>
            <a:r>
              <a:rPr lang="en-US" altLang="zh-CN" dirty="0"/>
              <a:t>Common Machine Learning Algorithm: Linear Regression</a:t>
            </a:r>
            <a:endParaRPr lang="en-US" dirty="0"/>
          </a:p>
        </p:txBody>
      </p:sp>
      <p:sp>
        <p:nvSpPr>
          <p:cNvPr id="3" name="1321203596"/>
          <p:cNvSpPr>
            <a:spLocks noGrp="1"/>
          </p:cNvSpPr>
          <p:nvPr>
            <p:ph type="body" sz="quarter" idx="10"/>
          </p:nvPr>
        </p:nvSpPr>
        <p:spPr>
          <a:xfrm>
            <a:off x="684213" y="1592387"/>
            <a:ext cx="7920037" cy="1908621"/>
          </a:xfrm>
        </p:spPr>
        <p:txBody>
          <a:bodyPr wrap="square">
            <a:noAutofit/>
          </a:bodyPr>
          <a:lstStyle/>
          <a:p>
            <a:pPr fontAlgn="ctr">
              <a:buClr>
                <a:srgbClr val="FF0000"/>
              </a:buClr>
              <a:buFont typeface="Arial" panose="020B0604020202020204" pitchFamily="34" charset="0"/>
              <a:buChar char="•"/>
            </a:pPr>
            <a:r>
              <a:rPr lang="en-US" altLang="zh-CN" sz="2800" b="1" dirty="0"/>
              <a:t>Linear regression: </a:t>
            </a:r>
            <a:r>
              <a:rPr lang="en-US" altLang="zh-CN" sz="2800" dirty="0"/>
              <a:t>a statistical analysis method to determine the quantitative relationships between two or more variables through regression analysis in mathematical statistics.</a:t>
            </a:r>
          </a:p>
          <a:p>
            <a:pPr fontAlgn="ctr"/>
            <a:endParaRPr lang="en-US" sz="28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573016"/>
            <a:ext cx="4068452" cy="3066371"/>
          </a:xfrm>
          <a:prstGeom prst="rect">
            <a:avLst/>
          </a:prstGeom>
        </p:spPr>
      </p:pic>
      <p:sp>
        <p:nvSpPr>
          <p:cNvPr id="6" name="流程圖: 程序 20"/>
          <p:cNvSpPr/>
          <p:nvPr/>
        </p:nvSpPr>
        <p:spPr>
          <a:xfrm>
            <a:off x="5802137" y="4221088"/>
            <a:ext cx="1650183" cy="1584176"/>
          </a:xfrm>
          <a:prstGeom prst="flowChartProcess">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乘號 5"/>
          <p:cNvSpPr/>
          <p:nvPr/>
        </p:nvSpPr>
        <p:spPr>
          <a:xfrm>
            <a:off x="5897289" y="431709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乘號 6"/>
          <p:cNvSpPr/>
          <p:nvPr/>
        </p:nvSpPr>
        <p:spPr>
          <a:xfrm>
            <a:off x="6113313" y="4461114"/>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乘號 7"/>
          <p:cNvSpPr/>
          <p:nvPr/>
        </p:nvSpPr>
        <p:spPr>
          <a:xfrm>
            <a:off x="6185321" y="424509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乘號 8"/>
          <p:cNvSpPr/>
          <p:nvPr/>
        </p:nvSpPr>
        <p:spPr>
          <a:xfrm>
            <a:off x="5897289" y="453312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乘號 9"/>
          <p:cNvSpPr/>
          <p:nvPr/>
        </p:nvSpPr>
        <p:spPr>
          <a:xfrm>
            <a:off x="6401345" y="4461114"/>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乘號 10"/>
          <p:cNvSpPr/>
          <p:nvPr/>
        </p:nvSpPr>
        <p:spPr>
          <a:xfrm>
            <a:off x="6329337" y="467713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乘號 11"/>
          <p:cNvSpPr/>
          <p:nvPr/>
        </p:nvSpPr>
        <p:spPr>
          <a:xfrm>
            <a:off x="6041305" y="474914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流程圖: 接點 12"/>
          <p:cNvSpPr/>
          <p:nvPr/>
        </p:nvSpPr>
        <p:spPr>
          <a:xfrm>
            <a:off x="6753671" y="5029178"/>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 name="流程圖: 接點 13"/>
          <p:cNvSpPr/>
          <p:nvPr/>
        </p:nvSpPr>
        <p:spPr>
          <a:xfrm>
            <a:off x="6537647" y="5245202"/>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6" name="流程圖: 接點 14"/>
          <p:cNvSpPr/>
          <p:nvPr/>
        </p:nvSpPr>
        <p:spPr>
          <a:xfrm>
            <a:off x="7041703" y="5029178"/>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 name="流程圖: 接點 15"/>
          <p:cNvSpPr/>
          <p:nvPr/>
        </p:nvSpPr>
        <p:spPr>
          <a:xfrm>
            <a:off x="6825679" y="5245202"/>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8" name="流程圖: 接點 16"/>
          <p:cNvSpPr/>
          <p:nvPr/>
        </p:nvSpPr>
        <p:spPr>
          <a:xfrm>
            <a:off x="6681663" y="546122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9" name="流程圖: 接點 17"/>
          <p:cNvSpPr/>
          <p:nvPr/>
        </p:nvSpPr>
        <p:spPr>
          <a:xfrm>
            <a:off x="7113711" y="5245202"/>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0" name="流程圖: 接點 18"/>
          <p:cNvSpPr/>
          <p:nvPr/>
        </p:nvSpPr>
        <p:spPr>
          <a:xfrm>
            <a:off x="6969695" y="546122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1" name="流程圖: 接點 19"/>
          <p:cNvSpPr/>
          <p:nvPr/>
        </p:nvSpPr>
        <p:spPr>
          <a:xfrm>
            <a:off x="6825679" y="5605242"/>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cxnSp>
        <p:nvCxnSpPr>
          <p:cNvPr id="22" name="直線接點 23"/>
          <p:cNvCxnSpPr/>
          <p:nvPr/>
        </p:nvCxnSpPr>
        <p:spPr>
          <a:xfrm flipH="1">
            <a:off x="5993728" y="4341100"/>
            <a:ext cx="1176561" cy="1184133"/>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8805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484778647"/>
          <p:cNvSpPr>
            <a:spLocks noGrp="1"/>
          </p:cNvSpPr>
          <p:nvPr>
            <p:ph type="title"/>
          </p:nvPr>
        </p:nvSpPr>
        <p:spPr>
          <a:xfrm>
            <a:off x="684212" y="260648"/>
            <a:ext cx="7920037" cy="868363"/>
          </a:xfrm>
          <a:noFill/>
          <a:ln w="9525">
            <a:noFill/>
            <a:miter lim="800000"/>
            <a:headEnd/>
            <a:tailEnd/>
          </a:ln>
        </p:spPr>
        <p:txBody>
          <a:bodyPr vert="horz" wrap="square" lIns="80128" tIns="40064" rIns="80128" bIns="40064" numCol="1" anchor="ctr" anchorCtr="0" compatLnSpc="1">
            <a:prstTxWarp prst="textNoShape">
              <a:avLst/>
            </a:prstTxWarp>
            <a:noAutofit/>
          </a:bodyPr>
          <a:lstStyle/>
          <a:p>
            <a:pPr fontAlgn="ctr"/>
            <a:r>
              <a:rPr lang="en-US" altLang="zh-CN" dirty="0"/>
              <a:t>Common Machine Learning Algorithm: Logistic Regression</a:t>
            </a:r>
            <a:endParaRPr lang="en-US" dirty="0"/>
          </a:p>
        </p:txBody>
      </p:sp>
      <mc:AlternateContent xmlns:mc="http://schemas.openxmlformats.org/markup-compatibility/2006" xmlns:a14="http://schemas.microsoft.com/office/drawing/2010/main">
        <mc:Choice Requires="a14">
          <p:sp>
            <p:nvSpPr>
              <p:cNvPr id="3" name="392807044"/>
              <p:cNvSpPr>
                <a:spLocks noGrp="1"/>
              </p:cNvSpPr>
              <p:nvPr>
                <p:ph type="body" sz="quarter" idx="10"/>
              </p:nvPr>
            </p:nvSpPr>
            <p:spPr>
              <a:xfrm>
                <a:off x="755650" y="1376363"/>
                <a:ext cx="7920037" cy="3924300"/>
              </a:xfrm>
            </p:spPr>
            <p:txBody>
              <a:bodyPr wrap="square">
                <a:noAutofit/>
              </a:bodyPr>
              <a:lstStyle/>
              <a:p>
                <a:pPr fontAlgn="ctr">
                  <a:lnSpc>
                    <a:spcPct val="120000"/>
                  </a:lnSpc>
                  <a:buClr>
                    <a:srgbClr val="FF0000"/>
                  </a:buClr>
                  <a:buFont typeface="Arial" panose="020B0604020202020204" pitchFamily="34" charset="0"/>
                  <a:buChar char="•"/>
                </a:pPr>
                <a:r>
                  <a:rPr lang="en-US" altLang="zh-CN" sz="2200" b="1" dirty="0" smtClean="0"/>
                  <a:t>Logistic regression: </a:t>
                </a:r>
                <a:r>
                  <a:rPr lang="en-US" altLang="zh-CN" sz="2200" dirty="0" smtClean="0"/>
                  <a:t>The logistic regression model is used to solve classification problems. </a:t>
                </a:r>
              </a:p>
              <a:p>
                <a:pPr fontAlgn="ctr">
                  <a:lnSpc>
                    <a:spcPct val="120000"/>
                  </a:lnSpc>
                  <a:buClr>
                    <a:srgbClr val="FF0000"/>
                  </a:buClr>
                  <a:buFont typeface="Arial" panose="020B0604020202020204" pitchFamily="34" charset="0"/>
                  <a:buChar char="•"/>
                </a:pPr>
                <a:r>
                  <a:rPr lang="en-US" altLang="zh-CN" sz="2200" dirty="0" smtClean="0"/>
                  <a:t>Model </a:t>
                </a:r>
                <a:r>
                  <a:rPr lang="en-US" altLang="zh-CN" sz="2200" dirty="0"/>
                  <a:t>definition</a:t>
                </a:r>
                <a:r>
                  <a:rPr lang="en-US" altLang="zh-CN" sz="2200" dirty="0" smtClean="0"/>
                  <a:t>:</a:t>
                </a:r>
                <a14:m>
                  <m:oMath xmlns:m="http://schemas.openxmlformats.org/officeDocument/2006/math">
                    <m:r>
                      <a:rPr lang="en-US" altLang="zh-CN" sz="2200" b="0" i="0" smtClean="0">
                        <a:latin typeface="Cambria Math" panose="02040503050406030204" pitchFamily="18" charset="0"/>
                      </a:rPr>
                      <m:t>        </m:t>
                    </m:r>
                    <m:r>
                      <a:rPr lang="zh-CN" altLang="en-US" sz="2200" b="0" i="1" smtClean="0">
                        <a:latin typeface="Cambria Math" panose="02040503050406030204" pitchFamily="18" charset="0"/>
                      </a:rPr>
                      <m:t>𝑃</m:t>
                    </m:r>
                    <m:d>
                      <m:dPr>
                        <m:ctrlPr>
                          <a:rPr lang="en-US" altLang="zh-CN" sz="2200" b="0" i="1" smtClean="0">
                            <a:latin typeface="Cambria Math" panose="02040503050406030204" pitchFamily="18" charset="0"/>
                          </a:rPr>
                        </m:ctrlPr>
                      </m:dPr>
                      <m:e>
                        <m:r>
                          <a:rPr lang="zh-CN" altLang="en-US" sz="2200" b="0" i="1" smtClean="0">
                            <a:latin typeface="Cambria Math" panose="02040503050406030204" pitchFamily="18" charset="0"/>
                          </a:rPr>
                          <m:t>𝑌</m:t>
                        </m:r>
                        <m:r>
                          <a:rPr lang="en-US" altLang="zh-CN" sz="2200" b="0" i="1" smtClean="0">
                            <a:latin typeface="Cambria Math" panose="02040503050406030204" pitchFamily="18" charset="0"/>
                          </a:rPr>
                          <m:t>=1</m:t>
                        </m:r>
                      </m:e>
                      <m:e>
                        <m:r>
                          <a:rPr lang="zh-CN" altLang="en-US" sz="2200" b="0" i="1" smtClean="0">
                            <a:latin typeface="Cambria Math" panose="02040503050406030204" pitchFamily="18" charset="0"/>
                          </a:rPr>
                          <m:t>𝑥</m:t>
                        </m:r>
                      </m:e>
                    </m:d>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sSup>
                          <m:sSupPr>
                            <m:ctrlPr>
                              <a:rPr lang="en-US" altLang="zh-CN" sz="2200" b="0" i="1" smtClean="0">
                                <a:latin typeface="Cambria Math" panose="02040503050406030204" pitchFamily="18" charset="0"/>
                              </a:rPr>
                            </m:ctrlPr>
                          </m:sSupPr>
                          <m:e>
                            <m:r>
                              <a:rPr lang="zh-CN" altLang="en-US" sz="2200" b="0" i="1" smtClean="0">
                                <a:latin typeface="Cambria Math" panose="02040503050406030204" pitchFamily="18" charset="0"/>
                              </a:rPr>
                              <m:t>𝑒</m:t>
                            </m:r>
                          </m:e>
                          <m:sup>
                            <m:r>
                              <a:rPr lang="zh-CN" altLang="en-US" sz="2200" b="0" i="1" smtClean="0">
                                <a:latin typeface="Cambria Math" panose="02040503050406030204" pitchFamily="18" charset="0"/>
                              </a:rPr>
                              <m:t>𝑤𝑥</m:t>
                            </m:r>
                            <m:r>
                              <a:rPr lang="en-US" altLang="zh-CN" sz="2200" b="0" i="1" smtClean="0">
                                <a:latin typeface="Cambria Math" panose="02040503050406030204" pitchFamily="18" charset="0"/>
                              </a:rPr>
                              <m:t>+</m:t>
                            </m:r>
                            <m:r>
                              <a:rPr lang="zh-CN" altLang="en-US" sz="2200" b="0" i="1" smtClean="0">
                                <a:latin typeface="Cambria Math" panose="02040503050406030204" pitchFamily="18" charset="0"/>
                              </a:rPr>
                              <m:t>𝑏</m:t>
                            </m:r>
                          </m:sup>
                        </m:sSup>
                      </m:num>
                      <m:den>
                        <m:r>
                          <a:rPr lang="en-US" altLang="zh-CN" sz="2200" b="0" i="1" smtClean="0">
                            <a:latin typeface="Cambria Math" panose="02040503050406030204" pitchFamily="18" charset="0"/>
                          </a:rPr>
                          <m:t>1+</m:t>
                        </m:r>
                        <m:sSup>
                          <m:sSupPr>
                            <m:ctrlPr>
                              <a:rPr lang="en-US" altLang="zh-CN" sz="2200" i="1">
                                <a:latin typeface="Cambria Math" panose="02040503050406030204" pitchFamily="18" charset="0"/>
                              </a:rPr>
                            </m:ctrlPr>
                          </m:sSupPr>
                          <m:e>
                            <m:r>
                              <a:rPr lang="zh-CN" altLang="en-US" sz="2200" i="1">
                                <a:latin typeface="Cambria Math" panose="02040503050406030204" pitchFamily="18" charset="0"/>
                              </a:rPr>
                              <m:t>𝑒</m:t>
                            </m:r>
                          </m:e>
                          <m:sup>
                            <m:r>
                              <a:rPr lang="zh-CN" altLang="en-US" sz="2200" i="1">
                                <a:latin typeface="Cambria Math" panose="02040503050406030204" pitchFamily="18" charset="0"/>
                              </a:rPr>
                              <m:t>𝑤𝑥</m:t>
                            </m:r>
                            <m:r>
                              <a:rPr lang="en-US" altLang="zh-CN" sz="2200" i="1">
                                <a:latin typeface="Cambria Math" panose="02040503050406030204" pitchFamily="18" charset="0"/>
                              </a:rPr>
                              <m:t>+</m:t>
                            </m:r>
                            <m:r>
                              <a:rPr lang="zh-CN" altLang="en-US" sz="2200" i="1">
                                <a:latin typeface="Cambria Math" panose="02040503050406030204" pitchFamily="18" charset="0"/>
                              </a:rPr>
                              <m:t>𝑏</m:t>
                            </m:r>
                          </m:sup>
                        </m:sSup>
                      </m:den>
                    </m:f>
                  </m:oMath>
                </a14:m>
                <a:endParaRPr lang="en-US" altLang="zh-CN" sz="2200" i="1" dirty="0"/>
              </a:p>
              <a:p>
                <a:pPr marL="0" indent="0" fontAlgn="ctr">
                  <a:lnSpc>
                    <a:spcPct val="120000"/>
                  </a:lnSpc>
                  <a:buNone/>
                </a:pPr>
                <a14:m>
                  <m:oMathPara xmlns:m="http://schemas.openxmlformats.org/officeDocument/2006/math">
                    <m:oMathParaPr>
                      <m:jc m:val="center"/>
                    </m:oMathParaPr>
                    <m:oMath xmlns:m="http://schemas.openxmlformats.org/officeDocument/2006/math">
                      <m:r>
                        <a:rPr lang="zh-CN" altLang="en-US" sz="2200" i="1">
                          <a:latin typeface="Cambria Math" panose="02040503050406030204" pitchFamily="18" charset="0"/>
                        </a:rPr>
                        <m:t>𝑃</m:t>
                      </m:r>
                      <m:d>
                        <m:dPr>
                          <m:ctrlPr>
                            <a:rPr lang="en-US" altLang="zh-CN" sz="2200" i="1">
                              <a:latin typeface="Cambria Math" panose="02040503050406030204" pitchFamily="18" charset="0"/>
                            </a:rPr>
                          </m:ctrlPr>
                        </m:dPr>
                        <m:e>
                          <m:r>
                            <a:rPr lang="zh-CN" altLang="en-US" sz="2200" i="1">
                              <a:latin typeface="Cambria Math" panose="02040503050406030204" pitchFamily="18" charset="0"/>
                            </a:rPr>
                            <m:t>𝑌</m:t>
                          </m:r>
                          <m:r>
                            <a:rPr lang="en-US" altLang="zh-CN" sz="2200" i="1">
                              <a:latin typeface="Cambria Math" panose="02040503050406030204" pitchFamily="18" charset="0"/>
                            </a:rPr>
                            <m:t>=0</m:t>
                          </m:r>
                        </m:e>
                        <m:e>
                          <m:r>
                            <a:rPr lang="zh-CN" altLang="en-US" sz="2200" i="1">
                              <a:latin typeface="Cambria Math" panose="02040503050406030204" pitchFamily="18" charset="0"/>
                            </a:rPr>
                            <m:t>𝑥</m:t>
                          </m:r>
                        </m:e>
                      </m:d>
                      <m:r>
                        <a:rPr lang="en-US" altLang="zh-CN" sz="2200" i="1">
                          <a:latin typeface="Cambria Math" panose="02040503050406030204" pitchFamily="18" charset="0"/>
                        </a:rPr>
                        <m:t>=</m:t>
                      </m:r>
                      <m:f>
                        <m:fPr>
                          <m:ctrlPr>
                            <a:rPr lang="en-US" altLang="zh-CN" sz="2200" i="1">
                              <a:latin typeface="Cambria Math" panose="02040503050406030204" pitchFamily="18" charset="0"/>
                            </a:rPr>
                          </m:ctrlPr>
                        </m:fPr>
                        <m:num>
                          <m:r>
                            <a:rPr lang="en-US" altLang="zh-CN" sz="2200" b="0" i="1" smtClean="0">
                              <a:latin typeface="Cambria Math" panose="02040503050406030204" pitchFamily="18" charset="0"/>
                            </a:rPr>
                            <m:t>1</m:t>
                          </m:r>
                        </m:num>
                        <m:den>
                          <m:r>
                            <a:rPr lang="en-US" altLang="zh-CN" sz="2200" i="1">
                              <a:latin typeface="Cambria Math" panose="02040503050406030204" pitchFamily="18" charset="0"/>
                            </a:rPr>
                            <m:t>1+</m:t>
                          </m:r>
                          <m:sSup>
                            <m:sSupPr>
                              <m:ctrlPr>
                                <a:rPr lang="en-US" altLang="zh-CN" sz="2200" i="1">
                                  <a:latin typeface="Cambria Math" panose="02040503050406030204" pitchFamily="18" charset="0"/>
                                </a:rPr>
                              </m:ctrlPr>
                            </m:sSupPr>
                            <m:e>
                              <m:r>
                                <a:rPr lang="zh-CN" altLang="en-US" sz="2200" i="1">
                                  <a:latin typeface="Cambria Math" panose="02040503050406030204" pitchFamily="18" charset="0"/>
                                </a:rPr>
                                <m:t>𝑒</m:t>
                              </m:r>
                            </m:e>
                            <m:sup>
                              <m:r>
                                <a:rPr lang="zh-CN" altLang="en-US" sz="2200" i="1">
                                  <a:latin typeface="Cambria Math" panose="02040503050406030204" pitchFamily="18" charset="0"/>
                                </a:rPr>
                                <m:t>𝑤𝑥</m:t>
                              </m:r>
                              <m:r>
                                <a:rPr lang="en-US" altLang="zh-CN" sz="2200" i="1">
                                  <a:latin typeface="Cambria Math" panose="02040503050406030204" pitchFamily="18" charset="0"/>
                                </a:rPr>
                                <m:t>+</m:t>
                              </m:r>
                              <m:r>
                                <a:rPr lang="zh-CN" altLang="en-US" sz="2200" i="1">
                                  <a:latin typeface="Cambria Math" panose="02040503050406030204" pitchFamily="18" charset="0"/>
                                </a:rPr>
                                <m:t>𝑏</m:t>
                              </m:r>
                            </m:sup>
                          </m:sSup>
                        </m:den>
                      </m:f>
                    </m:oMath>
                  </m:oMathPara>
                </a14:m>
                <a:endParaRPr lang="en-US" altLang="zh-CN" sz="2200" dirty="0"/>
              </a:p>
              <a:p>
                <a:pPr marL="0" indent="0" fontAlgn="ctr">
                  <a:lnSpc>
                    <a:spcPct val="120000"/>
                  </a:lnSpc>
                  <a:buNone/>
                </a:pPr>
                <a:r>
                  <a:rPr lang="en-US" altLang="zh-CN" sz="2200" dirty="0"/>
                  <a:t>where </a:t>
                </a:r>
                <a14:m>
                  <m:oMath xmlns:m="http://schemas.openxmlformats.org/officeDocument/2006/math">
                    <m:r>
                      <a:rPr lang="zh-CN" altLang="en-US" sz="2200" i="1" dirty="0">
                        <a:latin typeface="Cambria Math" panose="02040503050406030204" pitchFamily="18" charset="0"/>
                      </a:rPr>
                      <m:t>𝑤</m:t>
                    </m:r>
                  </m:oMath>
                </a14:m>
                <a:r>
                  <a:rPr lang="en-US" altLang="zh-CN" sz="2200" dirty="0"/>
                  <a:t> is the weight, </a:t>
                </a:r>
                <a14:m>
                  <m:oMath xmlns:m="http://schemas.openxmlformats.org/officeDocument/2006/math">
                    <m:r>
                      <a:rPr lang="zh-CN" altLang="en-US" sz="2200" i="1" dirty="0">
                        <a:latin typeface="Cambria Math" panose="02040503050406030204" pitchFamily="18" charset="0"/>
                      </a:rPr>
                      <m:t>𝑏</m:t>
                    </m:r>
                  </m:oMath>
                </a14:m>
                <a:r>
                  <a:rPr lang="en-US" altLang="zh-CN" sz="2200" dirty="0"/>
                  <a:t> is the bias, </a:t>
                </a:r>
                <a14:m>
                  <m:oMath xmlns:m="http://schemas.openxmlformats.org/officeDocument/2006/math">
                    <m:r>
                      <a:rPr lang="zh-CN" altLang="en-US" sz="2200" i="1" dirty="0">
                        <a:latin typeface="Cambria Math" panose="02040503050406030204" pitchFamily="18" charset="0"/>
                      </a:rPr>
                      <m:t>𝑤𝑥</m:t>
                    </m:r>
                    <m:r>
                      <a:rPr lang="en-US" altLang="zh-CN" sz="2200" i="1" dirty="0">
                        <a:latin typeface="Cambria Math" panose="02040503050406030204" pitchFamily="18" charset="0"/>
                      </a:rPr>
                      <m:t>+</m:t>
                    </m:r>
                    <m:r>
                      <a:rPr lang="zh-CN" altLang="en-US" sz="2200" i="1" dirty="0">
                        <a:latin typeface="Cambria Math" panose="02040503050406030204" pitchFamily="18" charset="0"/>
                      </a:rPr>
                      <m:t>𝑏</m:t>
                    </m:r>
                  </m:oMath>
                </a14:m>
                <a:r>
                  <a:rPr lang="en-US" altLang="zh-CN" sz="2200" dirty="0"/>
                  <a:t> is the linear function of </a:t>
                </a:r>
                <a14:m>
                  <m:oMath xmlns:m="http://schemas.openxmlformats.org/officeDocument/2006/math">
                    <m:r>
                      <a:rPr lang="zh-CN" altLang="en-US" sz="2200" i="1" dirty="0">
                        <a:latin typeface="Cambria Math" panose="02040503050406030204" pitchFamily="18" charset="0"/>
                      </a:rPr>
                      <m:t>𝑥</m:t>
                    </m:r>
                  </m:oMath>
                </a14:m>
                <a:r>
                  <a:rPr lang="en-US" altLang="zh-CN" sz="2200" dirty="0"/>
                  <a:t>. Compare the two probability values. </a:t>
                </a:r>
                <a14:m>
                  <m:oMath xmlns:m="http://schemas.openxmlformats.org/officeDocument/2006/math">
                    <m:r>
                      <a:rPr lang="zh-CN" altLang="en-US" sz="2200" i="1" dirty="0">
                        <a:latin typeface="Cambria Math" panose="02040503050406030204" pitchFamily="18" charset="0"/>
                      </a:rPr>
                      <m:t>𝑥</m:t>
                    </m:r>
                  </m:oMath>
                </a14:m>
                <a:r>
                  <a:rPr lang="en-US" altLang="zh-CN" sz="2200" dirty="0"/>
                  <a:t> belongs to the class with a larger probability value. </a:t>
                </a:r>
              </a:p>
              <a:p>
                <a:pPr fontAlgn="ctr">
                  <a:lnSpc>
                    <a:spcPct val="120000"/>
                  </a:lnSpc>
                </a:pPr>
                <a:endParaRPr lang="en-US" altLang="zh-CN" sz="2200" dirty="0"/>
              </a:p>
              <a:p>
                <a:pPr fontAlgn="ctr">
                  <a:lnSpc>
                    <a:spcPct val="120000"/>
                  </a:lnSpc>
                </a:pPr>
                <a:endParaRPr lang="en-US" sz="2200" dirty="0"/>
              </a:p>
            </p:txBody>
          </p:sp>
        </mc:Choice>
        <mc:Fallback xmlns="">
          <p:sp>
            <p:nvSpPr>
              <p:cNvPr id="3" name="392807044"/>
              <p:cNvSpPr>
                <a:spLocks noGrp="1" noRot="1" noChangeAspect="1" noMove="1" noResize="1" noEditPoints="1" noAdjustHandles="1" noChangeArrowheads="1" noChangeShapeType="1" noTextEdit="1"/>
              </p:cNvSpPr>
              <p:nvPr>
                <p:ph type="body" sz="quarter" idx="10"/>
              </p:nvPr>
            </p:nvSpPr>
            <p:spPr>
              <a:xfrm>
                <a:off x="755650" y="1376363"/>
                <a:ext cx="7920037" cy="3924300"/>
              </a:xfrm>
              <a:blipFill>
                <a:blip r:embed="rId3"/>
                <a:stretch>
                  <a:fillRect l="-1001"/>
                </a:stretch>
              </a:blipFill>
            </p:spPr>
            <p:txBody>
              <a:bodyPr/>
              <a:lstStyle/>
              <a:p>
                <a:r>
                  <a:rPr lang="en-US">
                    <a:noFill/>
                  </a:rPr>
                  <a:t> </a:t>
                </a:r>
              </a:p>
            </p:txBody>
          </p:sp>
        </mc:Fallback>
      </mc:AlternateContent>
      <p:pic>
        <p:nvPicPr>
          <p:cNvPr id="7" name="图片 6"/>
          <p:cNvPicPr>
            <a:picLocks noChangeAspect="1"/>
          </p:cNvPicPr>
          <p:nvPr/>
        </p:nvPicPr>
        <p:blipFill>
          <a:blip r:embed="rId4"/>
          <a:stretch>
            <a:fillRect/>
          </a:stretch>
        </p:blipFill>
        <p:spPr>
          <a:xfrm>
            <a:off x="3105943" y="4674443"/>
            <a:ext cx="3219450" cy="2066925"/>
          </a:xfrm>
          <a:prstGeom prst="rect">
            <a:avLst/>
          </a:prstGeom>
        </p:spPr>
      </p:pic>
    </p:spTree>
    <p:extLst>
      <p:ext uri="{BB962C8B-B14F-4D97-AF65-F5344CB8AC3E}">
        <p14:creationId xmlns:p14="http://schemas.microsoft.com/office/powerpoint/2010/main" val="5336203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856546973"/>
          <p:cNvSpPr>
            <a:spLocks noGrp="1"/>
          </p:cNvSpPr>
          <p:nvPr>
            <p:ph type="title"/>
          </p:nvPr>
        </p:nvSpPr>
        <p:spPr>
          <a:xfrm>
            <a:off x="684212" y="387350"/>
            <a:ext cx="7920037" cy="868363"/>
          </a:xfrm>
          <a:noFill/>
          <a:ln w="9525">
            <a:noFill/>
            <a:miter lim="800000"/>
            <a:headEnd/>
            <a:tailEnd/>
          </a:ln>
        </p:spPr>
        <p:txBody>
          <a:bodyPr vert="horz" wrap="square" lIns="80128" tIns="40064" rIns="80128" bIns="40064" numCol="1" anchor="ctr" anchorCtr="0" compatLnSpc="1">
            <a:prstTxWarp prst="textNoShape">
              <a:avLst/>
            </a:prstTxWarp>
            <a:noAutofit/>
          </a:bodyPr>
          <a:lstStyle/>
          <a:p>
            <a:pPr fontAlgn="ctr"/>
            <a:r>
              <a:rPr lang="en-US" altLang="zh-CN" dirty="0"/>
              <a:t>Common Machine Learning Algorithm: Decision Tree</a:t>
            </a:r>
            <a:endParaRPr lang="en-US" dirty="0"/>
          </a:p>
        </p:txBody>
      </p:sp>
      <p:sp>
        <p:nvSpPr>
          <p:cNvPr id="3" name="1475023797"/>
          <p:cNvSpPr>
            <a:spLocks noGrp="1"/>
          </p:cNvSpPr>
          <p:nvPr>
            <p:ph type="body" sz="quarter" idx="10"/>
          </p:nvPr>
        </p:nvSpPr>
        <p:spPr>
          <a:xfrm>
            <a:off x="684213" y="1376363"/>
            <a:ext cx="7920037" cy="2412677"/>
          </a:xfrm>
        </p:spPr>
        <p:txBody>
          <a:bodyPr wrap="square">
            <a:noAutofit/>
          </a:bodyPr>
          <a:lstStyle/>
          <a:p>
            <a:pPr fontAlgn="ctr">
              <a:lnSpc>
                <a:spcPct val="100000"/>
              </a:lnSpc>
              <a:buClr>
                <a:srgbClr val="FF0000"/>
              </a:buClr>
              <a:buFont typeface="Arial" panose="020B0604020202020204" pitchFamily="34" charset="0"/>
              <a:buChar char="•"/>
            </a:pPr>
            <a:r>
              <a:rPr lang="en-US" altLang="zh-CN" sz="2000" b="1" dirty="0"/>
              <a:t>Decision tree: </a:t>
            </a:r>
            <a:r>
              <a:rPr lang="en-US" altLang="zh-CN" sz="2000" dirty="0"/>
              <a:t>A decision tree is a tree-like structure (a binary tree or a non-binary tree). </a:t>
            </a:r>
            <a:endParaRPr lang="en-US" altLang="zh-CN" sz="2000" dirty="0" smtClean="0"/>
          </a:p>
          <a:p>
            <a:pPr fontAlgn="ctr">
              <a:lnSpc>
                <a:spcPct val="100000"/>
              </a:lnSpc>
              <a:buClr>
                <a:srgbClr val="FF0000"/>
              </a:buClr>
              <a:buFont typeface="Arial" panose="020B0604020202020204" pitchFamily="34" charset="0"/>
              <a:buChar char="•"/>
            </a:pPr>
            <a:r>
              <a:rPr lang="en-US" altLang="zh-CN" sz="2000" dirty="0" smtClean="0"/>
              <a:t>Each </a:t>
            </a:r>
            <a:r>
              <a:rPr lang="en-US" altLang="zh-CN" sz="2000" dirty="0"/>
              <a:t>non-leaf node represents a test on a feature attribute. </a:t>
            </a:r>
            <a:endParaRPr lang="en-US" altLang="zh-CN" sz="2000" dirty="0" smtClean="0"/>
          </a:p>
          <a:p>
            <a:pPr fontAlgn="ctr">
              <a:lnSpc>
                <a:spcPct val="100000"/>
              </a:lnSpc>
              <a:buClr>
                <a:srgbClr val="FF0000"/>
              </a:buClr>
              <a:buFont typeface="Arial" panose="020B0604020202020204" pitchFamily="34" charset="0"/>
              <a:buChar char="•"/>
            </a:pPr>
            <a:r>
              <a:rPr lang="en-US" altLang="zh-CN" sz="2000" dirty="0" smtClean="0"/>
              <a:t>Each </a:t>
            </a:r>
            <a:r>
              <a:rPr lang="en-US" altLang="zh-CN" sz="2000" dirty="0"/>
              <a:t>branch represents the output of a feature attribute at a certain value range, and each leaf node stores a class. </a:t>
            </a:r>
            <a:endParaRPr lang="en-US" altLang="zh-CN" sz="2000" dirty="0" smtClean="0"/>
          </a:p>
          <a:p>
            <a:pPr fontAlgn="ctr">
              <a:lnSpc>
                <a:spcPct val="100000"/>
              </a:lnSpc>
              <a:buClr>
                <a:srgbClr val="FF0000"/>
              </a:buClr>
              <a:buFont typeface="Arial" panose="020B0604020202020204" pitchFamily="34" charset="0"/>
              <a:buChar char="•"/>
            </a:pPr>
            <a:r>
              <a:rPr lang="en-US" altLang="zh-CN" sz="2000" dirty="0" smtClean="0"/>
              <a:t>To </a:t>
            </a:r>
            <a:r>
              <a:rPr lang="en-US" altLang="zh-CN" sz="2000" dirty="0"/>
              <a:t>use the decision tree, start from the root node, test the feature attributes of the items to be classified, select the output branches, and use the class stored on the leaf node as the final result.</a:t>
            </a:r>
          </a:p>
          <a:p>
            <a:pPr fontAlgn="ctr">
              <a:lnSpc>
                <a:spcPct val="100000"/>
              </a:lnSpc>
            </a:pPr>
            <a:endParaRPr lang="en-US" sz="2000" dirty="0"/>
          </a:p>
        </p:txBody>
      </p:sp>
      <p:pic>
        <p:nvPicPr>
          <p:cNvPr id="8194" name="Picture 2" descr="C:\Users\w00414987\AppData\Roaming\eSpace_Desktop\UserData\w00414987\imagefiles\F4A720A7-31C0-4A0F-A787-EE894F4731B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0066" y="4077072"/>
            <a:ext cx="4524302" cy="261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55969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Tree Learning </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104</a:t>
            </a:fld>
            <a:endParaRPr lang="zh-TW" altLang="en-US"/>
          </a:p>
        </p:txBody>
      </p:sp>
      <p:sp>
        <p:nvSpPr>
          <p:cNvPr id="4" name="Content Placeholder 3"/>
          <p:cNvSpPr>
            <a:spLocks noGrp="1"/>
          </p:cNvSpPr>
          <p:nvPr>
            <p:ph sz="quarter" idx="1"/>
          </p:nvPr>
        </p:nvSpPr>
        <p:spPr/>
        <p:txBody>
          <a:bodyPr>
            <a:normAutofit/>
          </a:bodyPr>
          <a:lstStyle/>
          <a:p>
            <a:r>
              <a:rPr lang="en-US" sz="2800" dirty="0"/>
              <a:t>Decision tree learning is one of the most widely used techniques for classification. </a:t>
            </a:r>
          </a:p>
          <a:p>
            <a:pPr lvl="1"/>
            <a:r>
              <a:rPr lang="en-US" sz="2800" dirty="0"/>
              <a:t>Its classification accuracy is competitive with other methods, and </a:t>
            </a:r>
          </a:p>
          <a:p>
            <a:pPr lvl="1"/>
            <a:r>
              <a:rPr lang="en-US" sz="2800" dirty="0" smtClean="0"/>
              <a:t>It </a:t>
            </a:r>
            <a:r>
              <a:rPr lang="en-US" sz="2800" dirty="0"/>
              <a:t>is very efficient. </a:t>
            </a:r>
          </a:p>
          <a:p>
            <a:r>
              <a:rPr lang="en-US" sz="2800" dirty="0"/>
              <a:t>The classification model is a tree, called </a:t>
            </a:r>
            <a:r>
              <a:rPr lang="en-US" sz="2800" b="1" dirty="0">
                <a:solidFill>
                  <a:srgbClr val="FF0000"/>
                </a:solidFill>
              </a:rPr>
              <a:t>decision tree</a:t>
            </a:r>
            <a:r>
              <a:rPr lang="en-US" sz="2800" dirty="0"/>
              <a:t>. </a:t>
            </a:r>
          </a:p>
          <a:p>
            <a:r>
              <a:rPr lang="en-US" sz="2800" b="1" dirty="0">
                <a:solidFill>
                  <a:srgbClr val="FF0000"/>
                </a:solidFill>
              </a:rPr>
              <a:t>C4.5</a:t>
            </a:r>
            <a:r>
              <a:rPr lang="en-US" sz="2800" dirty="0"/>
              <a:t> by Ross Quinlan is perhaps the best known system. It can be downloaded from the Web. </a:t>
            </a:r>
          </a:p>
          <a:p>
            <a:endParaRPr lang="en-US" sz="2800" dirty="0"/>
          </a:p>
        </p:txBody>
      </p:sp>
    </p:spTree>
    <p:extLst>
      <p:ext uri="{BB962C8B-B14F-4D97-AF65-F5344CB8AC3E}">
        <p14:creationId xmlns:p14="http://schemas.microsoft.com/office/powerpoint/2010/main" val="248497760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Loan Data (Reproduced</a:t>
            </a:r>
            <a:r>
              <a:rPr lang="en-US" dirty="0"/>
              <a:t>)</a:t>
            </a:r>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105</a:t>
            </a:fld>
            <a:endParaRPr lang="zh-TW" altLang="en-US"/>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62880" y="1842790"/>
            <a:ext cx="8229600" cy="4754562"/>
          </a:xfrm>
        </p:spPr>
      </p:pic>
      <p:sp>
        <p:nvSpPr>
          <p:cNvPr id="6" name="Text Box 4"/>
          <p:cNvSpPr txBox="1">
            <a:spLocks noChangeArrowheads="1"/>
          </p:cNvSpPr>
          <p:nvPr/>
        </p:nvSpPr>
        <p:spPr bwMode="auto">
          <a:xfrm>
            <a:off x="6444209" y="1340768"/>
            <a:ext cx="22314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altLang="en-US" sz="2400" dirty="0">
                <a:latin typeface="+mn-lt"/>
              </a:rPr>
              <a:t>Approved or not</a:t>
            </a:r>
          </a:p>
        </p:txBody>
      </p:sp>
    </p:spTree>
    <p:extLst>
      <p:ext uri="{BB962C8B-B14F-4D97-AF65-F5344CB8AC3E}">
        <p14:creationId xmlns:p14="http://schemas.microsoft.com/office/powerpoint/2010/main" val="163929097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en-US" dirty="0" smtClean="0"/>
              <a:t>Decision Tree </a:t>
            </a:r>
            <a:r>
              <a:rPr lang="en-US" dirty="0"/>
              <a:t>from the </a:t>
            </a:r>
            <a:r>
              <a:rPr lang="en-US" dirty="0" smtClean="0"/>
              <a:t>Loan Data</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106</a:t>
            </a:fld>
            <a:endParaRPr lang="zh-TW" altLang="en-US"/>
          </a:p>
        </p:txBody>
      </p:sp>
      <p:sp>
        <p:nvSpPr>
          <p:cNvPr id="4" name="Content Placeholder 3"/>
          <p:cNvSpPr>
            <a:spLocks noGrp="1"/>
          </p:cNvSpPr>
          <p:nvPr>
            <p:ph sz="quarter" idx="1"/>
          </p:nvPr>
        </p:nvSpPr>
        <p:spPr>
          <a:xfrm>
            <a:off x="914400" y="1519808"/>
            <a:ext cx="7772400" cy="829072"/>
          </a:xfrm>
        </p:spPr>
        <p:txBody>
          <a:bodyPr>
            <a:normAutofit/>
          </a:bodyPr>
          <a:lstStyle/>
          <a:p>
            <a:r>
              <a:rPr lang="en-US" sz="2800" dirty="0"/>
              <a:t>Decision nodes and leaf nodes (classes)</a:t>
            </a:r>
          </a:p>
          <a:p>
            <a:endParaRPr lang="en-US" sz="2800"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34888" y="2492897"/>
            <a:ext cx="8229600" cy="3960440"/>
          </a:xfrm>
          <a:prstGeom prst="rect">
            <a:avLst/>
          </a:prstGeom>
        </p:spPr>
      </p:pic>
    </p:spTree>
    <p:extLst>
      <p:ext uri="{BB962C8B-B14F-4D97-AF65-F5344CB8AC3E}">
        <p14:creationId xmlns:p14="http://schemas.microsoft.com/office/powerpoint/2010/main" val="24628582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the D</a:t>
            </a:r>
            <a:r>
              <a:rPr lang="en-US" dirty="0" smtClean="0"/>
              <a:t>ecision Tree</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107</a:t>
            </a:fld>
            <a:endParaRPr lang="zh-TW" altLang="en-US"/>
          </a:p>
        </p:txBody>
      </p:sp>
      <p:pic>
        <p:nvPicPr>
          <p:cNvPr id="5" name="Picture 5"/>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603504" y="1772816"/>
            <a:ext cx="7859216" cy="792088"/>
          </a:xfrm>
          <a:noFill/>
        </p:spPr>
      </p:pic>
      <p:pic>
        <p:nvPicPr>
          <p:cNvPr id="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031256"/>
            <a:ext cx="8229600" cy="349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415377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From a </a:t>
            </a:r>
            <a:r>
              <a:rPr lang="en-US" dirty="0" smtClean="0"/>
              <a:t>Decision Tree </a:t>
            </a:r>
            <a:r>
              <a:rPr lang="en-US" dirty="0"/>
              <a:t>to a </a:t>
            </a:r>
            <a:r>
              <a:rPr lang="en-US" dirty="0" smtClean="0"/>
              <a:t>Set </a:t>
            </a:r>
            <a:r>
              <a:rPr lang="en-US" dirty="0"/>
              <a:t>of </a:t>
            </a:r>
            <a:r>
              <a:rPr lang="en-US" dirty="0" smtClean="0"/>
              <a:t>Rules</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108</a:t>
            </a:fld>
            <a:endParaRPr lang="zh-TW" altLang="en-US"/>
          </a:p>
        </p:txBody>
      </p:sp>
      <p:sp>
        <p:nvSpPr>
          <p:cNvPr id="4" name="Content Placeholder 3"/>
          <p:cNvSpPr>
            <a:spLocks noGrp="1"/>
          </p:cNvSpPr>
          <p:nvPr>
            <p:ph sz="quarter" idx="1"/>
          </p:nvPr>
        </p:nvSpPr>
        <p:spPr>
          <a:xfrm>
            <a:off x="323527" y="1447800"/>
            <a:ext cx="4249241" cy="2701280"/>
          </a:xfrm>
        </p:spPr>
        <p:txBody>
          <a:bodyPr>
            <a:noAutofit/>
          </a:bodyPr>
          <a:lstStyle/>
          <a:p>
            <a:r>
              <a:rPr lang="en-US" sz="2800" dirty="0"/>
              <a:t>A decision tree can be converted to a set of rules</a:t>
            </a:r>
          </a:p>
          <a:p>
            <a:r>
              <a:rPr lang="en-US" sz="2800" dirty="0"/>
              <a:t>Each path from the root to a leaf is a rule.</a:t>
            </a:r>
          </a:p>
          <a:p>
            <a:endParaRPr lang="en-US" sz="2800" dirty="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769" y="1445493"/>
            <a:ext cx="4103687"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27584" y="5444827"/>
            <a:ext cx="8101012" cy="1152525"/>
          </a:xfrm>
          <a:prstGeom prst="rect">
            <a:avLst/>
          </a:prstGeom>
          <a:noFill/>
        </p:spPr>
      </p:pic>
    </p:spTree>
    <p:extLst>
      <p:ext uri="{BB962C8B-B14F-4D97-AF65-F5344CB8AC3E}">
        <p14:creationId xmlns:p14="http://schemas.microsoft.com/office/powerpoint/2010/main" val="38396815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for </a:t>
            </a:r>
            <a:r>
              <a:rPr lang="en-US" dirty="0" smtClean="0"/>
              <a:t>Decision Tree Learning</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109</a:t>
            </a:fld>
            <a:endParaRPr lang="zh-TW" altLang="en-US"/>
          </a:p>
        </p:txBody>
      </p:sp>
      <p:sp>
        <p:nvSpPr>
          <p:cNvPr id="4" name="Content Placeholder 3"/>
          <p:cNvSpPr>
            <a:spLocks noGrp="1"/>
          </p:cNvSpPr>
          <p:nvPr>
            <p:ph sz="quarter" idx="1"/>
          </p:nvPr>
        </p:nvSpPr>
        <p:spPr>
          <a:xfrm>
            <a:off x="603504" y="1447800"/>
            <a:ext cx="8083296" cy="4572000"/>
          </a:xfrm>
        </p:spPr>
        <p:txBody>
          <a:bodyPr>
            <a:noAutofit/>
          </a:bodyPr>
          <a:lstStyle/>
          <a:p>
            <a:r>
              <a:rPr lang="en-US" sz="2400" dirty="0"/>
              <a:t>Basic algorithm (a </a:t>
            </a:r>
            <a:r>
              <a:rPr lang="en-US" sz="2400" b="1" dirty="0">
                <a:solidFill>
                  <a:srgbClr val="FF0000"/>
                </a:solidFill>
              </a:rPr>
              <a:t>greedy divide-and-conquer </a:t>
            </a:r>
            <a:r>
              <a:rPr lang="en-US" sz="2400" dirty="0"/>
              <a:t>algorithm)</a:t>
            </a:r>
          </a:p>
          <a:p>
            <a:pPr lvl="1"/>
            <a:r>
              <a:rPr lang="en-US" dirty="0"/>
              <a:t>Assume attributes are categorical now (continuous attributes can be handled too)</a:t>
            </a:r>
          </a:p>
          <a:p>
            <a:pPr lvl="1"/>
            <a:r>
              <a:rPr lang="en-US" dirty="0"/>
              <a:t>Tree is constructed in a </a:t>
            </a:r>
            <a:r>
              <a:rPr lang="en-US" b="1" dirty="0">
                <a:solidFill>
                  <a:srgbClr val="FF0000"/>
                </a:solidFill>
              </a:rPr>
              <a:t>top-down recursive manner</a:t>
            </a:r>
          </a:p>
          <a:p>
            <a:pPr lvl="1"/>
            <a:r>
              <a:rPr lang="en-US" dirty="0"/>
              <a:t>At start, all the training examples are at the root</a:t>
            </a:r>
          </a:p>
          <a:p>
            <a:pPr lvl="1"/>
            <a:r>
              <a:rPr lang="en-US" dirty="0"/>
              <a:t>Examples are partitioned recursively based on selected attributes</a:t>
            </a:r>
          </a:p>
          <a:p>
            <a:pPr lvl="1"/>
            <a:r>
              <a:rPr lang="en-US" dirty="0"/>
              <a:t>Attributes are selected on the basis of an impurity function (e.g., </a:t>
            </a:r>
            <a:r>
              <a:rPr lang="en-US" b="1" dirty="0">
                <a:solidFill>
                  <a:srgbClr val="FF0000"/>
                </a:solidFill>
              </a:rPr>
              <a:t>information gain</a:t>
            </a:r>
            <a:r>
              <a:rPr lang="en-US" dirty="0"/>
              <a:t>)</a:t>
            </a:r>
          </a:p>
          <a:p>
            <a:r>
              <a:rPr lang="en-US" sz="2400" dirty="0"/>
              <a:t>Conditions for stopping partitioning</a:t>
            </a:r>
          </a:p>
          <a:p>
            <a:pPr lvl="1"/>
            <a:r>
              <a:rPr lang="en-US" dirty="0"/>
              <a:t>All examples for a given node belong to the same class</a:t>
            </a:r>
          </a:p>
          <a:p>
            <a:pPr lvl="1"/>
            <a:r>
              <a:rPr lang="en-US" dirty="0"/>
              <a:t>There are no remaining attributes for further partitioning – majority class is the leaf</a:t>
            </a:r>
          </a:p>
          <a:p>
            <a:pPr lvl="1"/>
            <a:r>
              <a:rPr lang="en-US" dirty="0"/>
              <a:t>There are no examples left</a:t>
            </a:r>
          </a:p>
          <a:p>
            <a:endParaRPr lang="en-US" sz="2400" dirty="0"/>
          </a:p>
        </p:txBody>
      </p:sp>
    </p:spTree>
    <p:extLst>
      <p:ext uri="{BB962C8B-B14F-4D97-AF65-F5344CB8AC3E}">
        <p14:creationId xmlns:p14="http://schemas.microsoft.com/office/powerpoint/2010/main" val="1644263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CN" sz="3600">
                <a:ea typeface="SimSun" pitchFamily="2" charset="-122"/>
              </a:rPr>
              <a:t>Example 1: Text Classification (2)</a:t>
            </a:r>
          </a:p>
        </p:txBody>
      </p:sp>
      <p:sp>
        <p:nvSpPr>
          <p:cNvPr id="176131" name="Text Box 3"/>
          <p:cNvSpPr txBox="1">
            <a:spLocks noChangeArrowheads="1"/>
          </p:cNvSpPr>
          <p:nvPr/>
        </p:nvSpPr>
        <p:spPr bwMode="auto">
          <a:xfrm>
            <a:off x="304800" y="2286000"/>
            <a:ext cx="4343400" cy="3290888"/>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pPr>
            <a:r>
              <a:rPr lang="en-US" altLang="zh-CN"/>
              <a:t>The Federal Reserve is expected to enter the government securities market to supply reserves to the banking system via system repurchase agreements, economists said.</a:t>
            </a:r>
          </a:p>
          <a:p>
            <a:pPr>
              <a:spcBef>
                <a:spcPct val="50000"/>
              </a:spcBef>
            </a:pPr>
            <a:r>
              <a:rPr lang="en-US" altLang="zh-CN"/>
              <a:t>    Most economists said the Fed would execute three-day system repurchases to meet a substantial need to add reserves in the current maintenance period, although some said a more …</a:t>
            </a:r>
            <a:r>
              <a:rPr lang="en-US" altLang="zh-CN" sz="2000"/>
              <a:t>    </a:t>
            </a:r>
          </a:p>
        </p:txBody>
      </p:sp>
      <p:sp>
        <p:nvSpPr>
          <p:cNvPr id="176132" name="Line 4"/>
          <p:cNvSpPr>
            <a:spLocks noChangeShapeType="1"/>
          </p:cNvSpPr>
          <p:nvPr/>
        </p:nvSpPr>
        <p:spPr bwMode="auto">
          <a:xfrm>
            <a:off x="4683125" y="3962400"/>
            <a:ext cx="2057400" cy="0"/>
          </a:xfrm>
          <a:prstGeom prst="line">
            <a:avLst/>
          </a:prstGeom>
          <a:noFill/>
          <a:ln w="127000">
            <a:solidFill>
              <a:srgbClr val="00FFFF"/>
            </a:solidFill>
            <a:round/>
            <a:headEnd/>
            <a:tailEnd type="triangle" w="med" len="med"/>
          </a:ln>
          <a:effectLst/>
        </p:spPr>
        <p:txBody>
          <a:bodyPr wrap="none" anchor="ctr"/>
          <a:lstStyle/>
          <a:p>
            <a:endParaRPr lang="en-GB"/>
          </a:p>
        </p:txBody>
      </p:sp>
      <p:sp>
        <p:nvSpPr>
          <p:cNvPr id="176133" name="Text Box 5"/>
          <p:cNvSpPr txBox="1">
            <a:spLocks noChangeArrowheads="1"/>
          </p:cNvSpPr>
          <p:nvPr/>
        </p:nvSpPr>
        <p:spPr bwMode="auto">
          <a:xfrm>
            <a:off x="4876800" y="3124200"/>
            <a:ext cx="1447800" cy="641350"/>
          </a:xfrm>
          <a:prstGeom prst="rect">
            <a:avLst/>
          </a:prstGeom>
          <a:noFill/>
          <a:ln w="9525">
            <a:noFill/>
            <a:miter lim="800000"/>
            <a:headEnd/>
            <a:tailEnd/>
          </a:ln>
          <a:effectLst/>
        </p:spPr>
        <p:txBody>
          <a:bodyPr>
            <a:spAutoFit/>
          </a:bodyPr>
          <a:lstStyle/>
          <a:p>
            <a:pPr algn="ctr">
              <a:spcBef>
                <a:spcPct val="50000"/>
              </a:spcBef>
            </a:pPr>
            <a:r>
              <a:rPr lang="en-US" altLang="zh-CN"/>
              <a:t>Human Judgment</a:t>
            </a:r>
          </a:p>
        </p:txBody>
      </p:sp>
      <p:sp>
        <p:nvSpPr>
          <p:cNvPr id="176134" name="Text Box 6"/>
          <p:cNvSpPr txBox="1">
            <a:spLocks noChangeArrowheads="1"/>
          </p:cNvSpPr>
          <p:nvPr/>
        </p:nvSpPr>
        <p:spPr bwMode="auto">
          <a:xfrm>
            <a:off x="6781800" y="3748088"/>
            <a:ext cx="1678632" cy="366712"/>
          </a:xfrm>
          <a:prstGeom prst="rect">
            <a:avLst/>
          </a:prstGeom>
          <a:noFill/>
          <a:ln w="9525">
            <a:noFill/>
            <a:miter lim="800000"/>
            <a:headEnd/>
            <a:tailEnd/>
          </a:ln>
          <a:effectLst/>
        </p:spPr>
        <p:txBody>
          <a:bodyPr wrap="square">
            <a:spAutoFit/>
          </a:bodyPr>
          <a:lstStyle/>
          <a:p>
            <a:pPr algn="ctr">
              <a:spcBef>
                <a:spcPct val="50000"/>
              </a:spcBef>
            </a:pPr>
            <a:r>
              <a:rPr lang="en-US" altLang="zh-CN" dirty="0"/>
              <a:t>Money-</a:t>
            </a:r>
            <a:r>
              <a:rPr lang="en-US" altLang="zh-CN" dirty="0" err="1"/>
              <a:t>fx</a:t>
            </a:r>
            <a:endParaRPr lang="en-US" altLang="zh-CN" dirty="0"/>
          </a:p>
        </p:txBody>
      </p:sp>
      <p:sp>
        <p:nvSpPr>
          <p:cNvPr id="8" name="Slide Number Placeholder 7"/>
          <p:cNvSpPr>
            <a:spLocks noGrp="1"/>
          </p:cNvSpPr>
          <p:nvPr>
            <p:ph type="sldNum" sz="quarter" idx="12"/>
          </p:nvPr>
        </p:nvSpPr>
        <p:spPr/>
        <p:txBody>
          <a:bodyPr/>
          <a:lstStyle/>
          <a:p>
            <a:fld id="{722B575E-21D9-4F81-9A86-37E23FE3D5CC}" type="slidenum">
              <a:rPr lang="zh-TW" altLang="en-US" smtClean="0"/>
              <a:pPr/>
              <a:t>11</a:t>
            </a:fld>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6131"/>
                                        </p:tgtEl>
                                        <p:attrNameLst>
                                          <p:attrName>style.visibility</p:attrName>
                                        </p:attrNameLst>
                                      </p:cBhvr>
                                      <p:to>
                                        <p:strVal val="visible"/>
                                      </p:to>
                                    </p:set>
                                    <p:animEffect transition="in" filter="dissolve">
                                      <p:cBhvr>
                                        <p:cTn id="7" dur="500"/>
                                        <p:tgtEl>
                                          <p:spTgt spid="1761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6132"/>
                                        </p:tgtEl>
                                        <p:attrNameLst>
                                          <p:attrName>style.visibility</p:attrName>
                                        </p:attrNameLst>
                                      </p:cBhvr>
                                      <p:to>
                                        <p:strVal val="visible"/>
                                      </p:to>
                                    </p:set>
                                    <p:animEffect transition="in" filter="dissolve">
                                      <p:cBhvr>
                                        <p:cTn id="12" dur="500"/>
                                        <p:tgtEl>
                                          <p:spTgt spid="176132"/>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76133"/>
                                        </p:tgtEl>
                                        <p:attrNameLst>
                                          <p:attrName>style.visibility</p:attrName>
                                        </p:attrNameLst>
                                      </p:cBhvr>
                                      <p:to>
                                        <p:strVal val="visible"/>
                                      </p:to>
                                    </p:set>
                                    <p:animEffect transition="in" filter="dissolve">
                                      <p:cBhvr>
                                        <p:cTn id="16" dur="500"/>
                                        <p:tgtEl>
                                          <p:spTgt spid="17613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76134"/>
                                        </p:tgtEl>
                                        <p:attrNameLst>
                                          <p:attrName>style.visibility</p:attrName>
                                        </p:attrNameLst>
                                      </p:cBhvr>
                                      <p:to>
                                        <p:strVal val="visible"/>
                                      </p:to>
                                    </p:set>
                                    <p:animEffect transition="in" filter="dissolve">
                                      <p:cBhvr>
                                        <p:cTn id="21" dur="500"/>
                                        <p:tgtEl>
                                          <p:spTgt spid="176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nimBg="1" autoUpdateAnimBg="0"/>
      <p:bldP spid="176132" grpId="0" animBg="1"/>
      <p:bldP spid="176133" grpId="0" autoUpdateAnimBg="0"/>
      <p:bldP spid="176134"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Choose an </a:t>
            </a:r>
            <a:r>
              <a:rPr lang="en-US" dirty="0" smtClean="0"/>
              <a:t>Attribute </a:t>
            </a:r>
            <a:r>
              <a:rPr lang="en-US" dirty="0"/>
              <a:t>to </a:t>
            </a:r>
            <a:r>
              <a:rPr lang="en-US" dirty="0" smtClean="0"/>
              <a:t>Partition Data </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110</a:t>
            </a:fld>
            <a:endParaRPr lang="zh-TW" altLang="en-US"/>
          </a:p>
        </p:txBody>
      </p:sp>
      <p:sp>
        <p:nvSpPr>
          <p:cNvPr id="4" name="Content Placeholder 3"/>
          <p:cNvSpPr>
            <a:spLocks noGrp="1"/>
          </p:cNvSpPr>
          <p:nvPr>
            <p:ph sz="quarter" idx="1"/>
          </p:nvPr>
        </p:nvSpPr>
        <p:spPr/>
        <p:txBody>
          <a:bodyPr>
            <a:normAutofit/>
          </a:bodyPr>
          <a:lstStyle/>
          <a:p>
            <a:r>
              <a:rPr lang="en-US" sz="2800" dirty="0"/>
              <a:t>The </a:t>
            </a:r>
            <a:r>
              <a:rPr lang="en-US" sz="2800" b="1" dirty="0">
                <a:solidFill>
                  <a:srgbClr val="FF0000"/>
                </a:solidFill>
              </a:rPr>
              <a:t>key </a:t>
            </a:r>
            <a:r>
              <a:rPr lang="en-US" sz="2800" dirty="0"/>
              <a:t>to building a decision tree - which attribute to choose in order to branch. </a:t>
            </a:r>
          </a:p>
          <a:p>
            <a:r>
              <a:rPr lang="en-US" sz="2800" dirty="0"/>
              <a:t>The objective is to reduce impurity or uncertainty in data as much as possible.</a:t>
            </a:r>
          </a:p>
          <a:p>
            <a:pPr lvl="1"/>
            <a:r>
              <a:rPr lang="en-US" sz="2800" b="1" i="1" dirty="0">
                <a:solidFill>
                  <a:srgbClr val="0070C0"/>
                </a:solidFill>
              </a:rPr>
              <a:t>A subset of data is pure if all instances belong to the same class. </a:t>
            </a:r>
          </a:p>
          <a:p>
            <a:r>
              <a:rPr lang="en-US" sz="2800" dirty="0"/>
              <a:t>The heuristic in </a:t>
            </a:r>
            <a:r>
              <a:rPr lang="en-US" sz="2800" b="1" i="1" dirty="0"/>
              <a:t>C4.5 </a:t>
            </a:r>
            <a:r>
              <a:rPr lang="en-US" sz="2800" dirty="0"/>
              <a:t>is to choose the attribute with the maximum </a:t>
            </a:r>
            <a:r>
              <a:rPr lang="en-US" sz="2800" b="1" dirty="0">
                <a:solidFill>
                  <a:srgbClr val="FF0000"/>
                </a:solidFill>
              </a:rPr>
              <a:t>Information Gain </a:t>
            </a:r>
            <a:r>
              <a:rPr lang="en-US" sz="2800" dirty="0"/>
              <a:t>or </a:t>
            </a:r>
            <a:r>
              <a:rPr lang="en-US" sz="2800" b="1" dirty="0">
                <a:solidFill>
                  <a:srgbClr val="FF0000"/>
                </a:solidFill>
              </a:rPr>
              <a:t>Gain Ratio </a:t>
            </a:r>
            <a:r>
              <a:rPr lang="en-US" sz="2800" dirty="0"/>
              <a:t>based on information theory.</a:t>
            </a:r>
          </a:p>
          <a:p>
            <a:endParaRPr lang="en-US" sz="2800" dirty="0"/>
          </a:p>
        </p:txBody>
      </p:sp>
    </p:spTree>
    <p:extLst>
      <p:ext uri="{BB962C8B-B14F-4D97-AF65-F5344CB8AC3E}">
        <p14:creationId xmlns:p14="http://schemas.microsoft.com/office/powerpoint/2010/main" val="41746295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Loan Data (Reproduced</a:t>
            </a:r>
            <a:r>
              <a:rPr lang="en-US" dirty="0"/>
              <a:t>)</a:t>
            </a:r>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111</a:t>
            </a:fld>
            <a:endParaRPr lang="zh-TW" alt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34888" y="1770782"/>
            <a:ext cx="8229600" cy="4754562"/>
          </a:xfrm>
          <a:prstGeom prst="rect">
            <a:avLst/>
          </a:prstGeom>
        </p:spPr>
      </p:pic>
      <p:sp>
        <p:nvSpPr>
          <p:cNvPr id="6" name="Text Box 3"/>
          <p:cNvSpPr txBox="1">
            <a:spLocks noChangeArrowheads="1"/>
          </p:cNvSpPr>
          <p:nvPr/>
        </p:nvSpPr>
        <p:spPr bwMode="auto">
          <a:xfrm>
            <a:off x="7021040" y="1334096"/>
            <a:ext cx="20874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altLang="en-US" sz="2400" dirty="0">
                <a:latin typeface="+mn-lt"/>
              </a:rPr>
              <a:t>Approved or not</a:t>
            </a:r>
          </a:p>
        </p:txBody>
      </p:sp>
    </p:spTree>
    <p:extLst>
      <p:ext uri="{BB962C8B-B14F-4D97-AF65-F5344CB8AC3E}">
        <p14:creationId xmlns:p14="http://schemas.microsoft.com/office/powerpoint/2010/main" val="370368537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a:t>
            </a:r>
            <a:r>
              <a:rPr lang="en-US" dirty="0" smtClean="0"/>
              <a:t>Possible Roots</a:t>
            </a:r>
            <a:r>
              <a:rPr lang="en-US" dirty="0"/>
              <a:t>, </a:t>
            </a:r>
            <a:r>
              <a:rPr lang="en-US" dirty="0" smtClean="0"/>
              <a:t>Which </a:t>
            </a:r>
            <a:r>
              <a:rPr lang="en-US" dirty="0"/>
              <a:t>is </a:t>
            </a:r>
            <a:r>
              <a:rPr lang="en-US" dirty="0" smtClean="0"/>
              <a:t>Better</a:t>
            </a:r>
            <a:r>
              <a:rPr lang="en-US" dirty="0"/>
              <a:t>?</a:t>
            </a:r>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112</a:t>
            </a:fld>
            <a:endParaRPr lang="zh-TW" altLang="en-US"/>
          </a:p>
        </p:txBody>
      </p:sp>
      <p:sp>
        <p:nvSpPr>
          <p:cNvPr id="4" name="Content Placeholder 3"/>
          <p:cNvSpPr>
            <a:spLocks noGrp="1"/>
          </p:cNvSpPr>
          <p:nvPr>
            <p:ph sz="quarter" idx="1"/>
          </p:nvPr>
        </p:nvSpPr>
        <p:spPr>
          <a:xfrm>
            <a:off x="914400" y="5229200"/>
            <a:ext cx="7772400" cy="790600"/>
          </a:xfrm>
        </p:spPr>
        <p:txBody>
          <a:bodyPr>
            <a:normAutofit/>
          </a:bodyPr>
          <a:lstStyle/>
          <a:p>
            <a:r>
              <a:rPr lang="en-US" sz="3200" dirty="0"/>
              <a:t>Fig. (B) seems to be better. </a:t>
            </a:r>
          </a:p>
          <a:p>
            <a:endParaRPr lang="en-US" sz="32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23528" y="1736724"/>
            <a:ext cx="8568951" cy="3204443"/>
          </a:xfrm>
          <a:prstGeom prst="rect">
            <a:avLst/>
          </a:prstGeom>
        </p:spPr>
      </p:pic>
    </p:spTree>
    <p:extLst>
      <p:ext uri="{BB962C8B-B14F-4D97-AF65-F5344CB8AC3E}">
        <p14:creationId xmlns:p14="http://schemas.microsoft.com/office/powerpoint/2010/main" val="37117904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a:t>
            </a:r>
            <a:r>
              <a:rPr lang="en-US" dirty="0" smtClean="0"/>
              <a:t>Continuous Attributes</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113</a:t>
            </a:fld>
            <a:endParaRPr lang="zh-TW" altLang="en-US"/>
          </a:p>
        </p:txBody>
      </p:sp>
      <p:sp>
        <p:nvSpPr>
          <p:cNvPr id="4" name="Content Placeholder 3"/>
          <p:cNvSpPr>
            <a:spLocks noGrp="1"/>
          </p:cNvSpPr>
          <p:nvPr>
            <p:ph sz="quarter" idx="1"/>
          </p:nvPr>
        </p:nvSpPr>
        <p:spPr/>
        <p:txBody>
          <a:bodyPr>
            <a:normAutofit/>
          </a:bodyPr>
          <a:lstStyle/>
          <a:p>
            <a:r>
              <a:rPr lang="en-US" sz="2800" dirty="0"/>
              <a:t>Handle continuous attribute by splitting into two intervals (can be more) at each node. </a:t>
            </a:r>
          </a:p>
          <a:p>
            <a:r>
              <a:rPr lang="en-US" sz="2800" dirty="0"/>
              <a:t>How to find the best threshold to divide?</a:t>
            </a:r>
          </a:p>
          <a:p>
            <a:pPr lvl="1"/>
            <a:r>
              <a:rPr lang="en-US" sz="2800" dirty="0"/>
              <a:t>Use </a:t>
            </a:r>
            <a:r>
              <a:rPr lang="en-US" sz="2800" b="1" i="1" dirty="0"/>
              <a:t>information gain </a:t>
            </a:r>
            <a:r>
              <a:rPr lang="en-US" sz="2800" dirty="0"/>
              <a:t>or gain ratio again</a:t>
            </a:r>
          </a:p>
          <a:p>
            <a:pPr lvl="1"/>
            <a:r>
              <a:rPr lang="en-US" sz="2800" dirty="0"/>
              <a:t>Sort all the values of an continuous attribute in increasing order {v</a:t>
            </a:r>
            <a:r>
              <a:rPr lang="en-US" sz="2800" baseline="-25000" dirty="0"/>
              <a:t>1</a:t>
            </a:r>
            <a:r>
              <a:rPr lang="en-US" sz="2800" dirty="0"/>
              <a:t>, v</a:t>
            </a:r>
            <a:r>
              <a:rPr lang="en-US" sz="2800" baseline="-25000" dirty="0"/>
              <a:t>2</a:t>
            </a:r>
            <a:r>
              <a:rPr lang="en-US" sz="2800" dirty="0"/>
              <a:t>, …, </a:t>
            </a:r>
            <a:r>
              <a:rPr lang="en-US" sz="2800" dirty="0" err="1"/>
              <a:t>v</a:t>
            </a:r>
            <a:r>
              <a:rPr lang="en-US" sz="2800" baseline="-25000" dirty="0" err="1"/>
              <a:t>r</a:t>
            </a:r>
            <a:r>
              <a:rPr lang="en-US" sz="2800" dirty="0"/>
              <a:t>}, </a:t>
            </a:r>
          </a:p>
          <a:p>
            <a:pPr lvl="1"/>
            <a:r>
              <a:rPr lang="en-US" sz="2800" dirty="0"/>
              <a:t>One possible threshold between two adjacent values v</a:t>
            </a:r>
            <a:r>
              <a:rPr lang="en-US" sz="2800" baseline="-25000" dirty="0"/>
              <a:t>i</a:t>
            </a:r>
            <a:r>
              <a:rPr lang="en-US" sz="2800" dirty="0"/>
              <a:t> and v</a:t>
            </a:r>
            <a:r>
              <a:rPr lang="en-US" sz="2800" baseline="-25000" dirty="0"/>
              <a:t>i+1</a:t>
            </a:r>
            <a:r>
              <a:rPr lang="en-US" sz="2800" dirty="0"/>
              <a:t>. Try all possible thresholds and find the one that maximizes the gain (or gain ratio). </a:t>
            </a:r>
          </a:p>
          <a:p>
            <a:endParaRPr lang="en-US" sz="2800" dirty="0"/>
          </a:p>
        </p:txBody>
      </p:sp>
    </p:spTree>
    <p:extLst>
      <p:ext uri="{BB962C8B-B14F-4D97-AF65-F5344CB8AC3E}">
        <p14:creationId xmlns:p14="http://schemas.microsoft.com/office/powerpoint/2010/main" val="38806079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 </a:t>
            </a:r>
            <a:r>
              <a:rPr lang="en-US" altLang="en-US" dirty="0" smtClean="0"/>
              <a:t>Example </a:t>
            </a:r>
            <a:r>
              <a:rPr lang="en-US" altLang="en-US" dirty="0"/>
              <a:t>in a </a:t>
            </a:r>
            <a:r>
              <a:rPr lang="en-US" altLang="en-US" dirty="0" smtClean="0"/>
              <a:t>Continuous Space</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114</a:t>
            </a:fld>
            <a:endParaRPr lang="zh-TW" altLang="en-US"/>
          </a:p>
        </p:txBody>
      </p:sp>
      <p:pic>
        <p:nvPicPr>
          <p:cNvPr id="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683568" y="1772816"/>
            <a:ext cx="8208912" cy="4752528"/>
          </a:xfrm>
        </p:spPr>
      </p:pic>
    </p:spTree>
    <p:extLst>
      <p:ext uri="{BB962C8B-B14F-4D97-AF65-F5344CB8AC3E}">
        <p14:creationId xmlns:p14="http://schemas.microsoft.com/office/powerpoint/2010/main" val="11307585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t>
            </a:r>
            <a:r>
              <a:rPr lang="en-US" dirty="0" smtClean="0"/>
              <a:t>Theory</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115</a:t>
            </a:fld>
            <a:endParaRPr lang="zh-TW" altLang="en-US"/>
          </a:p>
        </p:txBody>
      </p:sp>
      <p:sp>
        <p:nvSpPr>
          <p:cNvPr id="4" name="Content Placeholder 3"/>
          <p:cNvSpPr>
            <a:spLocks noGrp="1"/>
          </p:cNvSpPr>
          <p:nvPr>
            <p:ph sz="quarter" idx="1"/>
          </p:nvPr>
        </p:nvSpPr>
        <p:spPr/>
        <p:txBody>
          <a:bodyPr>
            <a:noAutofit/>
          </a:bodyPr>
          <a:lstStyle/>
          <a:p>
            <a:r>
              <a:rPr lang="en-US" sz="2800" b="1" dirty="0">
                <a:solidFill>
                  <a:schemeClr val="accent1"/>
                </a:solidFill>
              </a:rPr>
              <a:t>Information theory </a:t>
            </a:r>
            <a:r>
              <a:rPr lang="en-US" sz="2800" dirty="0"/>
              <a:t>provides a mathematical basis for measuring the information content. </a:t>
            </a:r>
          </a:p>
          <a:p>
            <a:r>
              <a:rPr lang="en-US" sz="2800" dirty="0"/>
              <a:t>To understand the notion of information, think about it as providing the answer to a question, for example, whether a coin will come up heads. </a:t>
            </a:r>
          </a:p>
          <a:p>
            <a:pPr lvl="1"/>
            <a:r>
              <a:rPr lang="en-US" sz="2800" dirty="0"/>
              <a:t>If one already has a good guess about the answer, then the actual answer is less informative. </a:t>
            </a:r>
          </a:p>
          <a:p>
            <a:pPr lvl="1"/>
            <a:r>
              <a:rPr lang="en-US" sz="2800" dirty="0"/>
              <a:t>If one already knows that the coin is rigged so that it will come with heads with probability 0.99, then a message (advanced information) about the actual outcome of a flip is worth less than it would be for a honest coin (50-50). </a:t>
            </a:r>
          </a:p>
          <a:p>
            <a:endParaRPr lang="en-US" sz="2800" dirty="0"/>
          </a:p>
        </p:txBody>
      </p:sp>
    </p:spTree>
    <p:extLst>
      <p:ext uri="{BB962C8B-B14F-4D97-AF65-F5344CB8AC3E}">
        <p14:creationId xmlns:p14="http://schemas.microsoft.com/office/powerpoint/2010/main" val="24537357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t>
            </a:r>
            <a:r>
              <a:rPr lang="en-US" dirty="0" smtClean="0"/>
              <a:t>Theory (</a:t>
            </a:r>
            <a:r>
              <a:rPr lang="en-US" dirty="0"/>
              <a:t>C</a:t>
            </a:r>
            <a:r>
              <a:rPr lang="en-US" dirty="0" smtClean="0"/>
              <a:t>ontd.)</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116</a:t>
            </a:fld>
            <a:endParaRPr lang="zh-TW" altLang="en-US"/>
          </a:p>
        </p:txBody>
      </p:sp>
      <p:sp>
        <p:nvSpPr>
          <p:cNvPr id="4" name="Content Placeholder 3"/>
          <p:cNvSpPr>
            <a:spLocks noGrp="1"/>
          </p:cNvSpPr>
          <p:nvPr>
            <p:ph sz="quarter" idx="1"/>
          </p:nvPr>
        </p:nvSpPr>
        <p:spPr/>
        <p:txBody>
          <a:bodyPr>
            <a:normAutofit/>
          </a:bodyPr>
          <a:lstStyle/>
          <a:p>
            <a:r>
              <a:rPr lang="en-US" sz="2800" dirty="0"/>
              <a:t>For a fair (honest) coin, you have no information, and you are willing to pay more (say in terms of </a:t>
            </a:r>
            <a:r>
              <a:rPr lang="en-US" sz="2800" dirty="0" err="1" smtClean="0"/>
              <a:t>Kshs</a:t>
            </a:r>
            <a:r>
              <a:rPr lang="en-US" sz="2800" dirty="0" smtClean="0"/>
              <a:t>) </a:t>
            </a:r>
            <a:r>
              <a:rPr lang="en-US" sz="2800" dirty="0"/>
              <a:t>for advanced information - less you know, the more valuable the information. </a:t>
            </a:r>
          </a:p>
          <a:p>
            <a:r>
              <a:rPr lang="en-US" sz="2800" b="1" i="1" dirty="0">
                <a:solidFill>
                  <a:schemeClr val="accent1"/>
                </a:solidFill>
              </a:rPr>
              <a:t>Information theory </a:t>
            </a:r>
            <a:r>
              <a:rPr lang="en-US" sz="2800" dirty="0"/>
              <a:t>uses this same intuition, but instead of measuring the value for information in dollars, it measures information contents in </a:t>
            </a:r>
            <a:r>
              <a:rPr lang="en-US" sz="2800" b="1" i="1" dirty="0">
                <a:solidFill>
                  <a:schemeClr val="accent1"/>
                </a:solidFill>
              </a:rPr>
              <a:t>bits. </a:t>
            </a:r>
          </a:p>
          <a:p>
            <a:r>
              <a:rPr lang="en-US" sz="2800" dirty="0"/>
              <a:t>One bit of information is enough to answer a yes/no question about which one has no idea, such as the flip of a fair coin </a:t>
            </a:r>
          </a:p>
          <a:p>
            <a:endParaRPr lang="en-US" sz="2800" dirty="0"/>
          </a:p>
        </p:txBody>
      </p:sp>
    </p:spTree>
    <p:extLst>
      <p:ext uri="{BB962C8B-B14F-4D97-AF65-F5344CB8AC3E}">
        <p14:creationId xmlns:p14="http://schemas.microsoft.com/office/powerpoint/2010/main" val="22300166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a:t>
            </a:r>
            <a:r>
              <a:rPr lang="en-US" dirty="0" smtClean="0"/>
              <a:t>Theory</a:t>
            </a:r>
            <a:r>
              <a:rPr lang="en-US" dirty="0"/>
              <a:t>: Entropy </a:t>
            </a:r>
            <a:r>
              <a:rPr lang="en-US" dirty="0" smtClean="0"/>
              <a:t>Measure</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117</a:t>
            </a:fld>
            <a:endParaRPr lang="zh-TW" altLang="en-US"/>
          </a:p>
        </p:txBody>
      </p:sp>
      <p:sp>
        <p:nvSpPr>
          <p:cNvPr id="4" name="Content Placeholder 3"/>
          <p:cNvSpPr>
            <a:spLocks noGrp="1"/>
          </p:cNvSpPr>
          <p:nvPr>
            <p:ph sz="quarter" idx="1"/>
          </p:nvPr>
        </p:nvSpPr>
        <p:spPr/>
        <p:txBody>
          <a:bodyPr>
            <a:noAutofit/>
          </a:bodyPr>
          <a:lstStyle/>
          <a:p>
            <a:r>
              <a:rPr lang="en-US" sz="2800" dirty="0"/>
              <a:t>The entropy formula</a:t>
            </a:r>
            <a:r>
              <a:rPr lang="en-US" sz="2800" dirty="0" smtClean="0"/>
              <a:t>,</a:t>
            </a:r>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r>
              <a:rPr lang="en-US" sz="2800" dirty="0" err="1"/>
              <a:t>Pr</a:t>
            </a:r>
            <a:r>
              <a:rPr lang="en-US" sz="2800" dirty="0"/>
              <a:t>(c</a:t>
            </a:r>
            <a:r>
              <a:rPr lang="en-US" sz="2800" baseline="-25000" dirty="0"/>
              <a:t>j</a:t>
            </a:r>
            <a:r>
              <a:rPr lang="en-US" sz="2800" dirty="0"/>
              <a:t>) is the probability of class cj in data set D </a:t>
            </a:r>
          </a:p>
          <a:p>
            <a:r>
              <a:rPr lang="en-US" sz="2800" dirty="0"/>
              <a:t>We use entropy as a </a:t>
            </a:r>
            <a:r>
              <a:rPr lang="en-US" sz="2800" b="1" i="1" dirty="0">
                <a:solidFill>
                  <a:schemeClr val="accent1"/>
                </a:solidFill>
              </a:rPr>
              <a:t>measure of impurity or disorder </a:t>
            </a:r>
            <a:r>
              <a:rPr lang="en-US" sz="2800" dirty="0"/>
              <a:t>of data set D. (Or, a measure of information in a tree)</a:t>
            </a:r>
          </a:p>
          <a:p>
            <a:endParaRPr lang="en-US" sz="2800" dirty="0"/>
          </a:p>
        </p:txBody>
      </p:sp>
      <p:graphicFrame>
        <p:nvGraphicFramePr>
          <p:cNvPr id="5" name="Object 11"/>
          <p:cNvGraphicFramePr>
            <a:graphicFrameLocks noChangeAspect="1"/>
          </p:cNvGraphicFramePr>
          <p:nvPr>
            <p:extLst>
              <p:ext uri="{D42A27DB-BD31-4B8C-83A1-F6EECF244321}">
                <p14:modId xmlns:p14="http://schemas.microsoft.com/office/powerpoint/2010/main" val="1944500632"/>
              </p:ext>
            </p:extLst>
          </p:nvPr>
        </p:nvGraphicFramePr>
        <p:xfrm>
          <a:off x="1727993" y="2210420"/>
          <a:ext cx="5148263" cy="2298700"/>
        </p:xfrm>
        <a:graphic>
          <a:graphicData uri="http://schemas.openxmlformats.org/presentationml/2006/ole">
            <mc:AlternateContent xmlns:mc="http://schemas.openxmlformats.org/markup-compatibility/2006">
              <mc:Choice xmlns:v="urn:schemas-microsoft-com:vml" Requires="v">
                <p:oleObj spid="_x0000_s6160" name="Equation" r:id="rId3" imgW="2044700" imgH="914400" progId="Equation.3">
                  <p:embed/>
                </p:oleObj>
              </mc:Choice>
              <mc:Fallback>
                <p:oleObj name="Equation" r:id="rId3" imgW="2044700" imgH="914400" progId="Equation.3">
                  <p:embed/>
                  <p:pic>
                    <p:nvPicPr>
                      <p:cNvPr id="33801"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993" y="2210420"/>
                        <a:ext cx="5148263"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210051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Entropy </a:t>
            </a:r>
            <a:r>
              <a:rPr lang="en-US" dirty="0" smtClean="0"/>
              <a:t>Measure</a:t>
            </a:r>
            <a:r>
              <a:rPr lang="en-US" dirty="0"/>
              <a:t>: </a:t>
            </a:r>
            <a:r>
              <a:rPr lang="en-US" dirty="0" smtClean="0"/>
              <a:t>Let </a:t>
            </a:r>
            <a:r>
              <a:rPr lang="en-US" dirty="0"/>
              <a:t>us get a </a:t>
            </a:r>
            <a:r>
              <a:rPr lang="en-US" dirty="0" smtClean="0"/>
              <a:t>Feeling</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118</a:t>
            </a:fld>
            <a:endParaRPr lang="zh-TW" altLang="en-US"/>
          </a:p>
        </p:txBody>
      </p:sp>
      <p:sp>
        <p:nvSpPr>
          <p:cNvPr id="4" name="Content Placeholder 3"/>
          <p:cNvSpPr>
            <a:spLocks noGrp="1"/>
          </p:cNvSpPr>
          <p:nvPr>
            <p:ph sz="quarter" idx="1"/>
          </p:nvPr>
        </p:nvSpPr>
        <p:spPr>
          <a:xfrm>
            <a:off x="914400" y="5590728"/>
            <a:ext cx="7772400" cy="1078632"/>
          </a:xfrm>
        </p:spPr>
        <p:txBody>
          <a:bodyPr/>
          <a:lstStyle/>
          <a:p>
            <a:r>
              <a:rPr lang="en-US" b="1" dirty="0">
                <a:solidFill>
                  <a:schemeClr val="accent1"/>
                </a:solidFill>
              </a:rPr>
              <a:t>As the data become purer and purer, the entropy value becomes smaller and smaller. </a:t>
            </a:r>
            <a:r>
              <a:rPr lang="en-US" dirty="0"/>
              <a:t>This is useful to us!</a:t>
            </a:r>
          </a:p>
          <a:p>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85763" y="1808981"/>
            <a:ext cx="8399462" cy="3564235"/>
          </a:xfrm>
          <a:prstGeom prst="rect">
            <a:avLst/>
          </a:prstGeom>
        </p:spPr>
      </p:pic>
    </p:spTree>
    <p:extLst>
      <p:ext uri="{BB962C8B-B14F-4D97-AF65-F5344CB8AC3E}">
        <p14:creationId xmlns:p14="http://schemas.microsoft.com/office/powerpoint/2010/main" val="402377951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t>
            </a:r>
            <a:r>
              <a:rPr lang="en-US" dirty="0" smtClean="0"/>
              <a:t>Gain</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119</a:t>
            </a:fld>
            <a:endParaRPr lang="zh-TW" altLang="en-US"/>
          </a:p>
        </p:txBody>
      </p:sp>
      <p:sp>
        <p:nvSpPr>
          <p:cNvPr id="4" name="Content Placeholder 3"/>
          <p:cNvSpPr>
            <a:spLocks noGrp="1"/>
          </p:cNvSpPr>
          <p:nvPr>
            <p:ph sz="quarter" idx="1"/>
          </p:nvPr>
        </p:nvSpPr>
        <p:spPr>
          <a:xfrm>
            <a:off x="603504" y="1447800"/>
            <a:ext cx="8083296" cy="4572000"/>
          </a:xfrm>
        </p:spPr>
        <p:txBody>
          <a:bodyPr>
            <a:normAutofit/>
          </a:bodyPr>
          <a:lstStyle/>
          <a:p>
            <a:r>
              <a:rPr lang="en-US" sz="2800" dirty="0"/>
              <a:t>Given a set of examples D, we first compute its entropy</a:t>
            </a:r>
            <a:r>
              <a:rPr lang="en-US" sz="2800" dirty="0" smtClean="0"/>
              <a:t>:</a:t>
            </a:r>
          </a:p>
          <a:p>
            <a:endParaRPr lang="en-US" sz="2800" dirty="0"/>
          </a:p>
          <a:p>
            <a:endParaRPr lang="en-US" sz="2800" dirty="0" smtClean="0"/>
          </a:p>
          <a:p>
            <a:endParaRPr lang="en-US" sz="2800" dirty="0"/>
          </a:p>
          <a:p>
            <a:r>
              <a:rPr lang="en-US" sz="2800" dirty="0" smtClean="0"/>
              <a:t>If </a:t>
            </a:r>
            <a:r>
              <a:rPr lang="en-US" sz="2800" dirty="0"/>
              <a:t>we make attribute </a:t>
            </a:r>
            <a:r>
              <a:rPr lang="en-US" sz="2800" b="1" i="1" dirty="0">
                <a:solidFill>
                  <a:schemeClr val="accent1"/>
                </a:solidFill>
              </a:rPr>
              <a:t>A</a:t>
            </a:r>
            <a:r>
              <a:rPr lang="en-US" sz="2800" b="1" i="1" baseline="-25000" dirty="0">
                <a:solidFill>
                  <a:schemeClr val="accent1"/>
                </a:solidFill>
              </a:rPr>
              <a:t>i</a:t>
            </a:r>
            <a:r>
              <a:rPr lang="en-US" sz="2800" b="1" i="1" dirty="0">
                <a:solidFill>
                  <a:schemeClr val="accent1"/>
                </a:solidFill>
              </a:rPr>
              <a:t>, </a:t>
            </a:r>
            <a:r>
              <a:rPr lang="en-US" sz="2800" b="1" dirty="0">
                <a:solidFill>
                  <a:schemeClr val="accent1"/>
                </a:solidFill>
              </a:rPr>
              <a:t>with v values</a:t>
            </a:r>
            <a:r>
              <a:rPr lang="en-US" sz="2800" dirty="0"/>
              <a:t>, the root of the current tree, this will partition D into v subsets D</a:t>
            </a:r>
            <a:r>
              <a:rPr lang="en-US" sz="2800" baseline="-25000" dirty="0"/>
              <a:t>1</a:t>
            </a:r>
            <a:r>
              <a:rPr lang="en-US" sz="2800" dirty="0"/>
              <a:t>, D</a:t>
            </a:r>
            <a:r>
              <a:rPr lang="en-US" sz="2800" baseline="-25000" dirty="0"/>
              <a:t>2</a:t>
            </a:r>
            <a:r>
              <a:rPr lang="en-US" sz="2800" dirty="0"/>
              <a:t> …, </a:t>
            </a:r>
            <a:r>
              <a:rPr lang="en-US" sz="2800" dirty="0" err="1"/>
              <a:t>D</a:t>
            </a:r>
            <a:r>
              <a:rPr lang="en-US" sz="2800" baseline="-25000" dirty="0" err="1"/>
              <a:t>v</a:t>
            </a:r>
            <a:r>
              <a:rPr lang="en-US" sz="2800" dirty="0"/>
              <a:t> . </a:t>
            </a:r>
            <a:endParaRPr lang="en-US" sz="2800" dirty="0" smtClean="0"/>
          </a:p>
          <a:p>
            <a:r>
              <a:rPr lang="en-US" sz="2800" dirty="0" smtClean="0"/>
              <a:t>The </a:t>
            </a:r>
            <a:r>
              <a:rPr lang="en-US" sz="2800" dirty="0"/>
              <a:t>expected entropy if </a:t>
            </a:r>
            <a:r>
              <a:rPr lang="en-US" sz="2800" b="1" dirty="0">
                <a:solidFill>
                  <a:schemeClr val="accent1"/>
                </a:solidFill>
              </a:rPr>
              <a:t>A</a:t>
            </a:r>
            <a:r>
              <a:rPr lang="en-US" sz="2800" b="1" baseline="-25000" dirty="0">
                <a:solidFill>
                  <a:schemeClr val="accent1"/>
                </a:solidFill>
              </a:rPr>
              <a:t>i</a:t>
            </a:r>
            <a:r>
              <a:rPr lang="en-US" sz="2800" b="1" dirty="0">
                <a:solidFill>
                  <a:schemeClr val="accent1"/>
                </a:solidFill>
              </a:rPr>
              <a:t> is used</a:t>
            </a:r>
            <a:r>
              <a:rPr lang="en-US" sz="2800" dirty="0"/>
              <a:t> as the current root:</a:t>
            </a:r>
          </a:p>
          <a:p>
            <a:endParaRPr lang="en-US" sz="2800"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979712" y="2204913"/>
            <a:ext cx="5545137" cy="1008063"/>
          </a:xfrm>
          <a:prstGeom prst="rect">
            <a:avLst/>
          </a:prstGeom>
          <a:noFill/>
        </p:spPr>
      </p:pic>
      <p:graphicFrame>
        <p:nvGraphicFramePr>
          <p:cNvPr id="6" name="Object 12"/>
          <p:cNvGraphicFramePr>
            <a:graphicFrameLocks noChangeAspect="1"/>
          </p:cNvGraphicFramePr>
          <p:nvPr>
            <p:extLst>
              <p:ext uri="{D42A27DB-BD31-4B8C-83A1-F6EECF244321}">
                <p14:modId xmlns:p14="http://schemas.microsoft.com/office/powerpoint/2010/main" val="3965408493"/>
              </p:ext>
            </p:extLst>
          </p:nvPr>
        </p:nvGraphicFramePr>
        <p:xfrm>
          <a:off x="2074863" y="5476577"/>
          <a:ext cx="5353050" cy="1120775"/>
        </p:xfrm>
        <a:graphic>
          <a:graphicData uri="http://schemas.openxmlformats.org/presentationml/2006/ole">
            <mc:AlternateContent xmlns:mc="http://schemas.openxmlformats.org/markup-compatibility/2006">
              <mc:Choice xmlns:v="urn:schemas-microsoft-com:vml" Requires="v">
                <p:oleObj spid="_x0000_s7185" name="Equation" r:id="rId4" imgW="2184400" imgH="457200" progId="Equation.3">
                  <p:embed/>
                </p:oleObj>
              </mc:Choice>
              <mc:Fallback>
                <p:oleObj name="Equation" r:id="rId4" imgW="2184400" imgH="457200" progId="Equation.3">
                  <p:embed/>
                  <p:pic>
                    <p:nvPicPr>
                      <p:cNvPr id="35848"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4863" y="5476577"/>
                        <a:ext cx="535305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97211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26"/>
          <p:cNvSpPr>
            <a:spLocks noGrp="1" noChangeArrowheads="1"/>
          </p:cNvSpPr>
          <p:nvPr>
            <p:ph type="title"/>
          </p:nvPr>
        </p:nvSpPr>
        <p:spPr/>
        <p:txBody>
          <a:bodyPr/>
          <a:lstStyle/>
          <a:p>
            <a:r>
              <a:rPr lang="en-US" altLang="zh-CN" sz="3600">
                <a:ea typeface="SimSun" pitchFamily="2" charset="-122"/>
              </a:rPr>
              <a:t>Example 2: Disease Diagnosis (1)</a:t>
            </a:r>
          </a:p>
        </p:txBody>
      </p:sp>
      <p:sp>
        <p:nvSpPr>
          <p:cNvPr id="178179" name="Text Box 1027"/>
          <p:cNvSpPr txBox="1">
            <a:spLocks noChangeArrowheads="1"/>
          </p:cNvSpPr>
          <p:nvPr/>
        </p:nvSpPr>
        <p:spPr bwMode="auto">
          <a:xfrm>
            <a:off x="304800" y="2286000"/>
            <a:ext cx="4343400" cy="3265488"/>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pPr>
            <a:r>
              <a:rPr lang="en-US" altLang="zh-CN"/>
              <a:t>Patient 1’s data</a:t>
            </a:r>
          </a:p>
          <a:p>
            <a:pPr>
              <a:spcBef>
                <a:spcPct val="50000"/>
              </a:spcBef>
            </a:pPr>
            <a:r>
              <a:rPr lang="en-US" altLang="zh-CN"/>
              <a:t>Age: 67</a:t>
            </a:r>
          </a:p>
          <a:p>
            <a:pPr>
              <a:spcBef>
                <a:spcPct val="50000"/>
              </a:spcBef>
            </a:pPr>
            <a:r>
              <a:rPr lang="en-US" altLang="zh-CN"/>
              <a:t>Sex: male</a:t>
            </a:r>
          </a:p>
          <a:p>
            <a:pPr>
              <a:spcBef>
                <a:spcPct val="50000"/>
              </a:spcBef>
            </a:pPr>
            <a:r>
              <a:rPr lang="en-US" altLang="zh-CN"/>
              <a:t>Chest pain type: asymptomatic</a:t>
            </a:r>
          </a:p>
          <a:p>
            <a:pPr>
              <a:spcBef>
                <a:spcPct val="50000"/>
              </a:spcBef>
            </a:pPr>
            <a:r>
              <a:rPr lang="en-US" altLang="zh-CN"/>
              <a:t>Resting blood pressure: 160mm Hg</a:t>
            </a:r>
          </a:p>
          <a:p>
            <a:pPr>
              <a:spcBef>
                <a:spcPct val="50000"/>
              </a:spcBef>
            </a:pPr>
            <a:r>
              <a:rPr lang="en-US" altLang="zh-CN"/>
              <a:t>Serum cholestoral: 286mg/dl</a:t>
            </a:r>
          </a:p>
          <a:p>
            <a:pPr>
              <a:spcBef>
                <a:spcPct val="50000"/>
              </a:spcBef>
            </a:pPr>
            <a:r>
              <a:rPr lang="en-US" altLang="zh-CN"/>
              <a:t>Fasting blood sugar: &lt; 120mg/dl</a:t>
            </a:r>
          </a:p>
          <a:p>
            <a:pPr>
              <a:spcBef>
                <a:spcPct val="50000"/>
              </a:spcBef>
            </a:pPr>
            <a:r>
              <a:rPr lang="en-US" altLang="zh-CN"/>
              <a:t>…</a:t>
            </a:r>
          </a:p>
        </p:txBody>
      </p:sp>
      <p:sp>
        <p:nvSpPr>
          <p:cNvPr id="178180" name="Line 1028"/>
          <p:cNvSpPr>
            <a:spLocks noChangeShapeType="1"/>
          </p:cNvSpPr>
          <p:nvPr/>
        </p:nvSpPr>
        <p:spPr bwMode="auto">
          <a:xfrm>
            <a:off x="4683125" y="3962400"/>
            <a:ext cx="2057400" cy="0"/>
          </a:xfrm>
          <a:prstGeom prst="line">
            <a:avLst/>
          </a:prstGeom>
          <a:noFill/>
          <a:ln w="127000">
            <a:solidFill>
              <a:srgbClr val="00FFFF"/>
            </a:solidFill>
            <a:round/>
            <a:headEnd/>
            <a:tailEnd type="triangle" w="med" len="med"/>
          </a:ln>
          <a:effectLst/>
        </p:spPr>
        <p:txBody>
          <a:bodyPr wrap="none" anchor="ctr"/>
          <a:lstStyle/>
          <a:p>
            <a:endParaRPr lang="en-GB"/>
          </a:p>
        </p:txBody>
      </p:sp>
      <p:sp>
        <p:nvSpPr>
          <p:cNvPr id="178181" name="Text Box 1029"/>
          <p:cNvSpPr txBox="1">
            <a:spLocks noChangeArrowheads="1"/>
          </p:cNvSpPr>
          <p:nvPr/>
        </p:nvSpPr>
        <p:spPr bwMode="auto">
          <a:xfrm>
            <a:off x="4876800" y="3124200"/>
            <a:ext cx="1447800" cy="641350"/>
          </a:xfrm>
          <a:prstGeom prst="rect">
            <a:avLst/>
          </a:prstGeom>
          <a:noFill/>
          <a:ln w="9525">
            <a:noFill/>
            <a:miter lim="800000"/>
            <a:headEnd/>
            <a:tailEnd/>
          </a:ln>
          <a:effectLst/>
        </p:spPr>
        <p:txBody>
          <a:bodyPr>
            <a:spAutoFit/>
          </a:bodyPr>
          <a:lstStyle/>
          <a:p>
            <a:pPr algn="ctr">
              <a:spcBef>
                <a:spcPct val="50000"/>
              </a:spcBef>
            </a:pPr>
            <a:r>
              <a:rPr lang="en-US" altLang="zh-CN"/>
              <a:t>Doctor Diagnosis</a:t>
            </a:r>
          </a:p>
        </p:txBody>
      </p:sp>
      <p:sp>
        <p:nvSpPr>
          <p:cNvPr id="178182" name="Text Box 1030"/>
          <p:cNvSpPr txBox="1">
            <a:spLocks noChangeArrowheads="1"/>
          </p:cNvSpPr>
          <p:nvPr/>
        </p:nvSpPr>
        <p:spPr bwMode="auto">
          <a:xfrm>
            <a:off x="6781800" y="3748088"/>
            <a:ext cx="1371600" cy="366712"/>
          </a:xfrm>
          <a:prstGeom prst="rect">
            <a:avLst/>
          </a:prstGeom>
          <a:noFill/>
          <a:ln w="9525">
            <a:noFill/>
            <a:miter lim="800000"/>
            <a:headEnd/>
            <a:tailEnd/>
          </a:ln>
          <a:effectLst/>
        </p:spPr>
        <p:txBody>
          <a:bodyPr>
            <a:spAutoFit/>
          </a:bodyPr>
          <a:lstStyle/>
          <a:p>
            <a:pPr algn="ctr">
              <a:spcBef>
                <a:spcPct val="50000"/>
              </a:spcBef>
            </a:pPr>
            <a:r>
              <a:rPr lang="en-US" altLang="zh-CN"/>
              <a:t>Presence</a:t>
            </a:r>
          </a:p>
        </p:txBody>
      </p:sp>
      <p:sp>
        <p:nvSpPr>
          <p:cNvPr id="8" name="Slide Number Placeholder 7"/>
          <p:cNvSpPr>
            <a:spLocks noGrp="1"/>
          </p:cNvSpPr>
          <p:nvPr>
            <p:ph type="sldNum" sz="quarter" idx="12"/>
          </p:nvPr>
        </p:nvSpPr>
        <p:spPr/>
        <p:txBody>
          <a:bodyPr/>
          <a:lstStyle/>
          <a:p>
            <a:fld id="{722B575E-21D9-4F81-9A86-37E23FE3D5CC}" type="slidenum">
              <a:rPr lang="zh-TW" altLang="en-US" smtClean="0"/>
              <a:pPr/>
              <a:t>12</a:t>
            </a:fld>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8179"/>
                                        </p:tgtEl>
                                        <p:attrNameLst>
                                          <p:attrName>style.visibility</p:attrName>
                                        </p:attrNameLst>
                                      </p:cBhvr>
                                      <p:to>
                                        <p:strVal val="visible"/>
                                      </p:to>
                                    </p:set>
                                    <p:animEffect transition="in" filter="dissolve">
                                      <p:cBhvr>
                                        <p:cTn id="7" dur="500"/>
                                        <p:tgtEl>
                                          <p:spTgt spid="17817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8180"/>
                                        </p:tgtEl>
                                        <p:attrNameLst>
                                          <p:attrName>style.visibility</p:attrName>
                                        </p:attrNameLst>
                                      </p:cBhvr>
                                      <p:to>
                                        <p:strVal val="visible"/>
                                      </p:to>
                                    </p:set>
                                    <p:animEffect transition="in" filter="dissolve">
                                      <p:cBhvr>
                                        <p:cTn id="12" dur="500"/>
                                        <p:tgtEl>
                                          <p:spTgt spid="178180"/>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78181"/>
                                        </p:tgtEl>
                                        <p:attrNameLst>
                                          <p:attrName>style.visibility</p:attrName>
                                        </p:attrNameLst>
                                      </p:cBhvr>
                                      <p:to>
                                        <p:strVal val="visible"/>
                                      </p:to>
                                    </p:set>
                                    <p:animEffect transition="in" filter="dissolve">
                                      <p:cBhvr>
                                        <p:cTn id="16" dur="500"/>
                                        <p:tgtEl>
                                          <p:spTgt spid="17818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78182"/>
                                        </p:tgtEl>
                                        <p:attrNameLst>
                                          <p:attrName>style.visibility</p:attrName>
                                        </p:attrNameLst>
                                      </p:cBhvr>
                                      <p:to>
                                        <p:strVal val="visible"/>
                                      </p:to>
                                    </p:set>
                                    <p:animEffect transition="in" filter="dissolve">
                                      <p:cBhvr>
                                        <p:cTn id="21" dur="500"/>
                                        <p:tgtEl>
                                          <p:spTgt spid="178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animBg="1" autoUpdateAnimBg="0"/>
      <p:bldP spid="178180" grpId="0" animBg="1"/>
      <p:bldP spid="178181" grpId="0" autoUpdateAnimBg="0"/>
      <p:bldP spid="178182"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t>
            </a:r>
            <a:r>
              <a:rPr lang="en-US" dirty="0" smtClean="0"/>
              <a:t>Gain Contd.</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120</a:t>
            </a:fld>
            <a:endParaRPr lang="zh-TW" altLang="en-US"/>
          </a:p>
        </p:txBody>
      </p:sp>
      <p:sp>
        <p:nvSpPr>
          <p:cNvPr id="4" name="Content Placeholder 3"/>
          <p:cNvSpPr>
            <a:spLocks noGrp="1"/>
          </p:cNvSpPr>
          <p:nvPr>
            <p:ph sz="quarter" idx="1"/>
          </p:nvPr>
        </p:nvSpPr>
        <p:spPr/>
        <p:txBody>
          <a:bodyPr>
            <a:normAutofit/>
          </a:bodyPr>
          <a:lstStyle/>
          <a:p>
            <a:r>
              <a:rPr lang="en-US" sz="3200" dirty="0"/>
              <a:t>Information gained by selecting attribute A</a:t>
            </a:r>
            <a:r>
              <a:rPr lang="en-US" sz="3200" baseline="-25000" dirty="0"/>
              <a:t>i</a:t>
            </a:r>
            <a:r>
              <a:rPr lang="en-US" sz="3200" dirty="0"/>
              <a:t> to branch or to partition the data is </a:t>
            </a:r>
            <a:endParaRPr lang="en-US" sz="3200" dirty="0" smtClean="0"/>
          </a:p>
          <a:p>
            <a:endParaRPr lang="en-US" sz="3200" dirty="0"/>
          </a:p>
          <a:p>
            <a:endParaRPr lang="en-US" sz="3200" dirty="0" smtClean="0"/>
          </a:p>
          <a:p>
            <a:endParaRPr lang="en-US" sz="3200" dirty="0"/>
          </a:p>
          <a:p>
            <a:r>
              <a:rPr lang="en-US" sz="3200" dirty="0" smtClean="0"/>
              <a:t>We </a:t>
            </a:r>
            <a:r>
              <a:rPr lang="en-US" sz="3200" dirty="0"/>
              <a:t>choose the attribute with the highest gain to branch/split the current tree. </a:t>
            </a:r>
          </a:p>
          <a:p>
            <a:endParaRPr lang="en-US" sz="3200" dirty="0"/>
          </a:p>
        </p:txBody>
      </p:sp>
      <p:graphicFrame>
        <p:nvGraphicFramePr>
          <p:cNvPr id="5" name="Object 9"/>
          <p:cNvGraphicFramePr>
            <a:graphicFrameLocks noChangeAspect="1"/>
          </p:cNvGraphicFramePr>
          <p:nvPr>
            <p:extLst>
              <p:ext uri="{D42A27DB-BD31-4B8C-83A1-F6EECF244321}">
                <p14:modId xmlns:p14="http://schemas.microsoft.com/office/powerpoint/2010/main" val="896107875"/>
              </p:ext>
            </p:extLst>
          </p:nvPr>
        </p:nvGraphicFramePr>
        <p:xfrm>
          <a:off x="1223963" y="2675384"/>
          <a:ext cx="6192837" cy="609600"/>
        </p:xfrm>
        <a:graphic>
          <a:graphicData uri="http://schemas.openxmlformats.org/presentationml/2006/ole">
            <mc:AlternateContent xmlns:mc="http://schemas.openxmlformats.org/markup-compatibility/2006">
              <mc:Choice xmlns:v="urn:schemas-microsoft-com:vml" Requires="v">
                <p:oleObj spid="_x0000_s8208" name="Equation" r:id="rId3" imgW="2324100" imgH="228600" progId="Equation.3">
                  <p:embed/>
                </p:oleObj>
              </mc:Choice>
              <mc:Fallback>
                <p:oleObj name="Equation" r:id="rId3" imgW="2324100" imgH="228600" progId="Equation.3">
                  <p:embed/>
                  <p:pic>
                    <p:nvPicPr>
                      <p:cNvPr id="36871"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63" y="2675384"/>
                        <a:ext cx="6192837" cy="6096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9212286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384"/>
            <a:ext cx="7772400" cy="1143000"/>
          </a:xfrm>
        </p:spPr>
        <p:txBody>
          <a:bodyPr/>
          <a:lstStyle/>
          <a:p>
            <a:r>
              <a:rPr lang="en-US" dirty="0"/>
              <a:t>An </a:t>
            </a:r>
            <a:r>
              <a:rPr lang="en-US" dirty="0" smtClean="0"/>
              <a:t>Example</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121</a:t>
            </a:fld>
            <a:endParaRPr lang="zh-TW" altLang="en-US"/>
          </a:p>
        </p:txBody>
      </p:sp>
      <p:pic>
        <p:nvPicPr>
          <p:cNvPr id="5" name="Content Placeholder 4"/>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4932040" y="656927"/>
            <a:ext cx="4104456" cy="3203575"/>
          </a:xfrm>
          <a:noFill/>
        </p:spPr>
      </p:pic>
      <p:graphicFrame>
        <p:nvGraphicFramePr>
          <p:cNvPr id="6" name="Object 7"/>
          <p:cNvGraphicFramePr>
            <a:graphicFrameLocks noChangeAspect="1"/>
          </p:cNvGraphicFramePr>
          <p:nvPr>
            <p:extLst>
              <p:ext uri="{D42A27DB-BD31-4B8C-83A1-F6EECF244321}">
                <p14:modId xmlns:p14="http://schemas.microsoft.com/office/powerpoint/2010/main" val="1119863904"/>
              </p:ext>
            </p:extLst>
          </p:nvPr>
        </p:nvGraphicFramePr>
        <p:xfrm>
          <a:off x="6084168" y="3993852"/>
          <a:ext cx="2952328" cy="1179512"/>
        </p:xfrm>
        <a:graphic>
          <a:graphicData uri="http://schemas.openxmlformats.org/presentationml/2006/ole">
            <mc:AlternateContent xmlns:mc="http://schemas.openxmlformats.org/markup-compatibility/2006">
              <mc:Choice xmlns:v="urn:schemas-microsoft-com:vml" Requires="v">
                <p:oleObj spid="_x0000_s9274" name="Worksheet" r:id="rId4" imgW="3619500" imgH="1381049" progId="Excel.Sheet.8">
                  <p:embed/>
                </p:oleObj>
              </mc:Choice>
              <mc:Fallback>
                <p:oleObj name="Worksheet" r:id="rId4" imgW="3619500" imgH="1381049" progId="Excel.Sheet.8">
                  <p:embed/>
                  <p:pic>
                    <p:nvPicPr>
                      <p:cNvPr id="37894"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168" y="3993852"/>
                        <a:ext cx="2952328" cy="1179512"/>
                      </a:xfrm>
                      <a:prstGeom prst="rect">
                        <a:avLst/>
                      </a:prstGeom>
                      <a:noFill/>
                      <a:ln>
                        <a:noFill/>
                      </a:ln>
                      <a:effectLst/>
                    </p:spPr>
                  </p:pic>
                </p:oleObj>
              </mc:Fallback>
            </mc:AlternateContent>
          </a:graphicData>
        </a:graphic>
      </p:graphicFrame>
      <p:pic>
        <p:nvPicPr>
          <p:cNvPr id="7"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5423172"/>
            <a:ext cx="4714875"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Text Box 19"/>
          <p:cNvSpPr txBox="1">
            <a:spLocks noChangeArrowheads="1"/>
          </p:cNvSpPr>
          <p:nvPr/>
        </p:nvSpPr>
        <p:spPr bwMode="auto">
          <a:xfrm>
            <a:off x="179388" y="5444827"/>
            <a:ext cx="381654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pPr>
            <a:r>
              <a:rPr lang="en-US" altLang="en-US" sz="2800" dirty="0" err="1">
                <a:latin typeface="+mn-lt"/>
              </a:rPr>
              <a:t>Own_house</a:t>
            </a:r>
            <a:r>
              <a:rPr lang="en-US" altLang="en-US" sz="2800" dirty="0">
                <a:latin typeface="+mn-lt"/>
              </a:rPr>
              <a:t> is the best choice for the root</a:t>
            </a:r>
            <a:r>
              <a:rPr lang="en-US" altLang="en-US" sz="2800" dirty="0"/>
              <a:t>. </a:t>
            </a:r>
          </a:p>
        </p:txBody>
      </p:sp>
      <p:sp>
        <p:nvSpPr>
          <p:cNvPr id="9" name="Rectangle 22"/>
          <p:cNvSpPr>
            <a:spLocks noChangeArrowheads="1"/>
          </p:cNvSpPr>
          <p:nvPr/>
        </p:nvSpPr>
        <p:spPr bwMode="auto">
          <a:xfrm>
            <a:off x="0" y="3711277"/>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a:p>
        </p:txBody>
      </p:sp>
      <p:graphicFrame>
        <p:nvGraphicFramePr>
          <p:cNvPr id="10" name="Object 21"/>
          <p:cNvGraphicFramePr>
            <a:graphicFrameLocks noChangeAspect="1"/>
          </p:cNvGraphicFramePr>
          <p:nvPr>
            <p:extLst>
              <p:ext uri="{D42A27DB-BD31-4B8C-83A1-F6EECF244321}">
                <p14:modId xmlns:p14="http://schemas.microsoft.com/office/powerpoint/2010/main" val="2385344954"/>
              </p:ext>
            </p:extLst>
          </p:nvPr>
        </p:nvGraphicFramePr>
        <p:xfrm>
          <a:off x="120774" y="1318914"/>
          <a:ext cx="4667250" cy="692150"/>
        </p:xfrm>
        <a:graphic>
          <a:graphicData uri="http://schemas.openxmlformats.org/presentationml/2006/ole">
            <mc:AlternateContent xmlns:mc="http://schemas.openxmlformats.org/markup-compatibility/2006">
              <mc:Choice xmlns:v="urn:schemas-microsoft-com:vml" Requires="v">
                <p:oleObj spid="_x0000_s9275" name="Equation" r:id="rId7" imgW="2946400" imgH="393700" progId="Equation.3">
                  <p:embed/>
                </p:oleObj>
              </mc:Choice>
              <mc:Fallback>
                <p:oleObj name="Equation" r:id="rId7" imgW="2946400" imgH="393700" progId="Equation.3">
                  <p:embed/>
                  <p:pic>
                    <p:nvPicPr>
                      <p:cNvPr id="37898"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774" y="1318914"/>
                        <a:ext cx="466725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24"/>
          <p:cNvSpPr>
            <a:spLocks noChangeArrowheads="1"/>
          </p:cNvSpPr>
          <p:nvPr/>
        </p:nvSpPr>
        <p:spPr bwMode="auto">
          <a:xfrm>
            <a:off x="0" y="3435052"/>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a:p>
        </p:txBody>
      </p:sp>
      <p:graphicFrame>
        <p:nvGraphicFramePr>
          <p:cNvPr id="12" name="Object 23"/>
          <p:cNvGraphicFramePr>
            <a:graphicFrameLocks noChangeAspect="1"/>
          </p:cNvGraphicFramePr>
          <p:nvPr>
            <p:extLst>
              <p:ext uri="{D42A27DB-BD31-4B8C-83A1-F6EECF244321}">
                <p14:modId xmlns:p14="http://schemas.microsoft.com/office/powerpoint/2010/main" val="2911041788"/>
              </p:ext>
            </p:extLst>
          </p:nvPr>
        </p:nvGraphicFramePr>
        <p:xfrm>
          <a:off x="121791" y="2261889"/>
          <a:ext cx="4594225" cy="1363663"/>
        </p:xfrm>
        <a:graphic>
          <a:graphicData uri="http://schemas.openxmlformats.org/presentationml/2006/ole">
            <mc:AlternateContent xmlns:mc="http://schemas.openxmlformats.org/markup-compatibility/2006">
              <mc:Choice xmlns:v="urn:schemas-microsoft-com:vml" Requires="v">
                <p:oleObj spid="_x0000_s9276" name="Equation" r:id="rId9" imgW="3530600" imgH="1003300" progId="Equation.3">
                  <p:embed/>
                </p:oleObj>
              </mc:Choice>
              <mc:Fallback>
                <p:oleObj name="Equation" r:id="rId9" imgW="3530600" imgH="1003300" progId="Equation.3">
                  <p:embed/>
                  <p:pic>
                    <p:nvPicPr>
                      <p:cNvPr id="3790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791" y="2261889"/>
                        <a:ext cx="4594225"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27"/>
          <p:cNvSpPr>
            <a:spLocks noChangeArrowheads="1"/>
          </p:cNvSpPr>
          <p:nvPr/>
        </p:nvSpPr>
        <p:spPr bwMode="auto">
          <a:xfrm>
            <a:off x="0" y="3430289"/>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a:p>
        </p:txBody>
      </p:sp>
      <p:graphicFrame>
        <p:nvGraphicFramePr>
          <p:cNvPr id="14" name="Object 26"/>
          <p:cNvGraphicFramePr>
            <a:graphicFrameLocks noChangeAspect="1"/>
          </p:cNvGraphicFramePr>
          <p:nvPr>
            <p:extLst>
              <p:ext uri="{D42A27DB-BD31-4B8C-83A1-F6EECF244321}">
                <p14:modId xmlns:p14="http://schemas.microsoft.com/office/powerpoint/2010/main" val="1328615524"/>
              </p:ext>
            </p:extLst>
          </p:nvPr>
        </p:nvGraphicFramePr>
        <p:xfrm>
          <a:off x="23813" y="3841452"/>
          <a:ext cx="5964237" cy="1479550"/>
        </p:xfrm>
        <a:graphic>
          <a:graphicData uri="http://schemas.openxmlformats.org/presentationml/2006/ole">
            <mc:AlternateContent xmlns:mc="http://schemas.openxmlformats.org/markup-compatibility/2006">
              <mc:Choice xmlns:v="urn:schemas-microsoft-com:vml" Requires="v">
                <p:oleObj spid="_x0000_s9277" name="Equation" r:id="rId11" imgW="4381500" imgH="1003300" progId="Equation.3">
                  <p:embed/>
                </p:oleObj>
              </mc:Choice>
              <mc:Fallback>
                <p:oleObj name="Equation" r:id="rId11" imgW="4381500" imgH="1003300" progId="Equation.3">
                  <p:embed/>
                  <p:pic>
                    <p:nvPicPr>
                      <p:cNvPr id="37902"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13" y="3841452"/>
                        <a:ext cx="5964237" cy="14795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949877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a:t>
            </a:r>
            <a:r>
              <a:rPr lang="en-US" dirty="0" smtClean="0"/>
              <a:t>Build </a:t>
            </a:r>
            <a:r>
              <a:rPr lang="en-US" dirty="0"/>
              <a:t>the </a:t>
            </a:r>
            <a:r>
              <a:rPr lang="en-US" dirty="0" smtClean="0"/>
              <a:t>Final Tree</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122</a:t>
            </a:fld>
            <a:endParaRPr lang="zh-TW" altLang="en-US"/>
          </a:p>
        </p:txBody>
      </p:sp>
      <p:sp>
        <p:nvSpPr>
          <p:cNvPr id="4" name="Content Placeholder 3"/>
          <p:cNvSpPr>
            <a:spLocks noGrp="1"/>
          </p:cNvSpPr>
          <p:nvPr>
            <p:ph sz="quarter" idx="1"/>
          </p:nvPr>
        </p:nvSpPr>
        <p:spPr>
          <a:xfrm>
            <a:off x="914400" y="5446712"/>
            <a:ext cx="7772400" cy="1222648"/>
          </a:xfrm>
        </p:spPr>
        <p:txBody>
          <a:bodyPr>
            <a:normAutofit/>
          </a:bodyPr>
          <a:lstStyle/>
          <a:p>
            <a:r>
              <a:rPr lang="en-US" sz="2800" dirty="0"/>
              <a:t>We can use information gain ratio to evaluate the impurity as well (see the handout) </a:t>
            </a:r>
          </a:p>
          <a:p>
            <a:endParaRPr lang="en-US" sz="28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232024" y="1773659"/>
            <a:ext cx="4428207" cy="3457029"/>
          </a:xfrm>
          <a:prstGeom prst="rect">
            <a:avLst/>
          </a:prstGeom>
          <a:noFill/>
        </p:spPr>
      </p:pic>
    </p:spTree>
    <p:extLst>
      <p:ext uri="{BB962C8B-B14F-4D97-AF65-F5344CB8AC3E}">
        <p14:creationId xmlns:p14="http://schemas.microsoft.com/office/powerpoint/2010/main" val="309702449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384"/>
            <a:ext cx="7772400" cy="1143000"/>
          </a:xfrm>
        </p:spPr>
        <p:txBody>
          <a:bodyPr/>
          <a:lstStyle/>
          <a:p>
            <a:r>
              <a:rPr lang="en-US" dirty="0"/>
              <a:t>Avoid </a:t>
            </a:r>
            <a:r>
              <a:rPr lang="en-US" dirty="0" smtClean="0"/>
              <a:t>Overfitting </a:t>
            </a:r>
            <a:r>
              <a:rPr lang="en-US" dirty="0"/>
              <a:t>in </a:t>
            </a:r>
            <a:r>
              <a:rPr lang="en-US" dirty="0" smtClean="0"/>
              <a:t>Classification</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123</a:t>
            </a:fld>
            <a:endParaRPr lang="zh-TW" altLang="en-US"/>
          </a:p>
        </p:txBody>
      </p:sp>
      <p:sp>
        <p:nvSpPr>
          <p:cNvPr id="4" name="Content Placeholder 3"/>
          <p:cNvSpPr>
            <a:spLocks noGrp="1"/>
          </p:cNvSpPr>
          <p:nvPr>
            <p:ph sz="quarter" idx="1"/>
          </p:nvPr>
        </p:nvSpPr>
        <p:spPr>
          <a:xfrm>
            <a:off x="755576" y="1089248"/>
            <a:ext cx="7931224" cy="4572000"/>
          </a:xfrm>
        </p:spPr>
        <p:txBody>
          <a:bodyPr>
            <a:noAutofit/>
          </a:bodyPr>
          <a:lstStyle/>
          <a:p>
            <a:r>
              <a:rPr lang="en-US" dirty="0"/>
              <a:t>Overfitting:  A tree may overfit the training data </a:t>
            </a:r>
          </a:p>
          <a:p>
            <a:r>
              <a:rPr lang="en-US" dirty="0"/>
              <a:t>Good accuracy on training data but poor on test data</a:t>
            </a:r>
          </a:p>
          <a:p>
            <a:r>
              <a:rPr lang="en-US" dirty="0"/>
              <a:t>Symptoms: tree too deep and too many branches, some may reflect anomalies due to noise or outliers</a:t>
            </a:r>
          </a:p>
          <a:p>
            <a:r>
              <a:rPr lang="en-US" dirty="0"/>
              <a:t>Two approaches to avoid overfitting </a:t>
            </a:r>
          </a:p>
          <a:p>
            <a:pPr lvl="1"/>
            <a:r>
              <a:rPr lang="en-US" sz="2600" dirty="0"/>
              <a:t>Pre-pruning: Halt tree construction early</a:t>
            </a:r>
          </a:p>
          <a:p>
            <a:pPr lvl="2"/>
            <a:r>
              <a:rPr lang="en-US" sz="2600" dirty="0"/>
              <a:t>Difficult to decide because we do not know what may happen subsequently if we keep growing the tree. </a:t>
            </a:r>
          </a:p>
          <a:p>
            <a:pPr lvl="1"/>
            <a:r>
              <a:rPr lang="en-US" sz="2600" dirty="0"/>
              <a:t>Post-pruning: Remove branches or sub-trees from a “fully grown” tree.</a:t>
            </a:r>
          </a:p>
          <a:p>
            <a:pPr lvl="2"/>
            <a:r>
              <a:rPr lang="en-US" sz="2600" dirty="0"/>
              <a:t>This method is commonly used. C4.5 uses a statistical method to estimates the errors at each node for pruning. </a:t>
            </a:r>
          </a:p>
          <a:p>
            <a:pPr lvl="2"/>
            <a:r>
              <a:rPr lang="en-US" sz="2600" dirty="0"/>
              <a:t>A validation set may be used for pruning as well.</a:t>
            </a:r>
          </a:p>
          <a:p>
            <a:endParaRPr lang="en-US" dirty="0"/>
          </a:p>
        </p:txBody>
      </p:sp>
    </p:spTree>
    <p:extLst>
      <p:ext uri="{BB962C8B-B14F-4D97-AF65-F5344CB8AC3E}">
        <p14:creationId xmlns:p14="http://schemas.microsoft.com/office/powerpoint/2010/main" val="227050055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 </a:t>
            </a:r>
            <a:r>
              <a:rPr lang="en-US" altLang="en-US" dirty="0" smtClean="0"/>
              <a:t>Example</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124</a:t>
            </a:fld>
            <a:endParaRPr lang="zh-TW" alt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35112" y="1413148"/>
            <a:ext cx="6911975" cy="2628900"/>
          </a:xfrm>
          <a:prstGeom prst="rect">
            <a:avLst/>
          </a:prstGeom>
          <a:noFill/>
        </p:spPr>
      </p:pic>
      <p:pic>
        <p:nvPicPr>
          <p:cNvPr id="6" name="Picture 5"/>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06549" y="4184923"/>
            <a:ext cx="6408738" cy="2484437"/>
          </a:xfrm>
          <a:noFill/>
        </p:spPr>
      </p:pic>
      <p:sp>
        <p:nvSpPr>
          <p:cNvPr id="7" name="Line 7"/>
          <p:cNvSpPr>
            <a:spLocks noChangeShapeType="1"/>
          </p:cNvSpPr>
          <p:nvPr/>
        </p:nvSpPr>
        <p:spPr bwMode="auto">
          <a:xfrm flipV="1">
            <a:off x="1908249" y="1341710"/>
            <a:ext cx="2374900" cy="1008063"/>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8" name="Text Box 8"/>
          <p:cNvSpPr txBox="1">
            <a:spLocks noChangeArrowheads="1"/>
          </p:cNvSpPr>
          <p:nvPr/>
        </p:nvSpPr>
        <p:spPr bwMode="auto">
          <a:xfrm>
            <a:off x="4067249" y="801960"/>
            <a:ext cx="4321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altLang="en-US">
                <a:solidFill>
                  <a:srgbClr val="3333CC"/>
                </a:solidFill>
              </a:rPr>
              <a:t>Likely to overfit the data</a:t>
            </a:r>
          </a:p>
        </p:txBody>
      </p:sp>
    </p:spTree>
    <p:extLst>
      <p:ext uri="{BB962C8B-B14F-4D97-AF65-F5344CB8AC3E}">
        <p14:creationId xmlns:p14="http://schemas.microsoft.com/office/powerpoint/2010/main" val="43284562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a:t>
            </a:r>
            <a:r>
              <a:rPr lang="en-US" dirty="0" smtClean="0"/>
              <a:t>Using Association </a:t>
            </a:r>
            <a:r>
              <a:rPr lang="en-US" dirty="0"/>
              <a:t>R</a:t>
            </a:r>
            <a:r>
              <a:rPr lang="en-US" dirty="0" smtClean="0"/>
              <a:t>ules</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125</a:t>
            </a:fld>
            <a:endParaRPr lang="zh-TW" altLang="en-US"/>
          </a:p>
        </p:txBody>
      </p:sp>
      <p:sp>
        <p:nvSpPr>
          <p:cNvPr id="4" name="Content Placeholder 3"/>
          <p:cNvSpPr>
            <a:spLocks noGrp="1"/>
          </p:cNvSpPr>
          <p:nvPr>
            <p:ph sz="quarter" idx="1"/>
          </p:nvPr>
        </p:nvSpPr>
        <p:spPr/>
        <p:txBody>
          <a:bodyPr/>
          <a:lstStyle/>
          <a:p>
            <a:r>
              <a:rPr lang="en-US" dirty="0"/>
              <a:t>Three main approaches of using association rules for classification.</a:t>
            </a:r>
          </a:p>
          <a:p>
            <a:pPr lvl="1"/>
            <a:r>
              <a:rPr lang="en-US" dirty="0"/>
              <a:t>Using class association rules to build classifiers</a:t>
            </a:r>
          </a:p>
          <a:p>
            <a:pPr lvl="1"/>
            <a:r>
              <a:rPr lang="en-US" dirty="0"/>
              <a:t>Using class association rules as attributes/features</a:t>
            </a:r>
          </a:p>
          <a:p>
            <a:pPr lvl="1"/>
            <a:r>
              <a:rPr lang="en-US" dirty="0"/>
              <a:t>Using normal association rules for classification</a:t>
            </a:r>
          </a:p>
          <a:p>
            <a:endParaRPr lang="en-US" dirty="0"/>
          </a:p>
        </p:txBody>
      </p:sp>
    </p:spTree>
    <p:extLst>
      <p:ext uri="{BB962C8B-B14F-4D97-AF65-F5344CB8AC3E}">
        <p14:creationId xmlns:p14="http://schemas.microsoft.com/office/powerpoint/2010/main" val="313543201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Using Class Association </a:t>
            </a:r>
            <a:r>
              <a:rPr lang="en-US" altLang="en-US" dirty="0" smtClean="0"/>
              <a:t>Rules (CAR)</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126</a:t>
            </a:fld>
            <a:endParaRPr lang="zh-TW" altLang="en-US"/>
          </a:p>
        </p:txBody>
      </p:sp>
      <p:sp>
        <p:nvSpPr>
          <p:cNvPr id="4" name="Content Placeholder 3"/>
          <p:cNvSpPr>
            <a:spLocks noGrp="1"/>
          </p:cNvSpPr>
          <p:nvPr>
            <p:ph sz="quarter" idx="1"/>
          </p:nvPr>
        </p:nvSpPr>
        <p:spPr/>
        <p:txBody>
          <a:bodyPr>
            <a:noAutofit/>
          </a:bodyPr>
          <a:lstStyle/>
          <a:p>
            <a:r>
              <a:rPr lang="en-US" sz="2800" b="1" dirty="0">
                <a:solidFill>
                  <a:srgbClr val="FF0000"/>
                </a:solidFill>
              </a:rPr>
              <a:t>Classification: </a:t>
            </a:r>
            <a:r>
              <a:rPr lang="en-US" sz="2800" dirty="0"/>
              <a:t>mine a small set of rules existing in the data to form a classifier or predictor.</a:t>
            </a:r>
          </a:p>
          <a:p>
            <a:pPr lvl="1"/>
            <a:r>
              <a:rPr lang="en-US" sz="2800" dirty="0"/>
              <a:t>It has a target attribute: </a:t>
            </a:r>
            <a:r>
              <a:rPr lang="en-US" sz="2800" b="1" i="1" dirty="0">
                <a:solidFill>
                  <a:srgbClr val="FF0000"/>
                </a:solidFill>
              </a:rPr>
              <a:t>Class attribute</a:t>
            </a:r>
          </a:p>
          <a:p>
            <a:r>
              <a:rPr lang="en-US" sz="2800" b="1" dirty="0">
                <a:solidFill>
                  <a:srgbClr val="FF0000"/>
                </a:solidFill>
              </a:rPr>
              <a:t>Association rules: </a:t>
            </a:r>
            <a:r>
              <a:rPr lang="en-US" sz="2800" dirty="0"/>
              <a:t>have no fixed target, but we can fix a target.</a:t>
            </a:r>
          </a:p>
          <a:p>
            <a:r>
              <a:rPr lang="en-US" sz="2800" b="1" dirty="0">
                <a:solidFill>
                  <a:srgbClr val="FF0000"/>
                </a:solidFill>
              </a:rPr>
              <a:t>Class association rules (CAR): </a:t>
            </a:r>
            <a:r>
              <a:rPr lang="en-US" sz="2800" dirty="0"/>
              <a:t>has a target class attribute. E.g.,</a:t>
            </a:r>
          </a:p>
          <a:p>
            <a:pPr lvl="1"/>
            <a:r>
              <a:rPr lang="en-US" sz="2800" b="1" dirty="0" err="1" smtClean="0">
                <a:solidFill>
                  <a:srgbClr val="FF0000"/>
                </a:solidFill>
              </a:rPr>
              <a:t>Own_house</a:t>
            </a:r>
            <a:r>
              <a:rPr lang="en-US" sz="2800" b="1" dirty="0" smtClean="0">
                <a:solidFill>
                  <a:srgbClr val="FF0000"/>
                </a:solidFill>
              </a:rPr>
              <a:t> </a:t>
            </a:r>
            <a:r>
              <a:rPr lang="en-US" sz="2800" b="1" dirty="0">
                <a:solidFill>
                  <a:srgbClr val="FF0000"/>
                </a:solidFill>
              </a:rPr>
              <a:t>= true </a:t>
            </a:r>
            <a:r>
              <a:rPr lang="en-US" altLang="ja-JP" sz="2800" b="1" dirty="0">
                <a:solidFill>
                  <a:srgbClr val="FF0000"/>
                </a:solidFill>
                <a:ea typeface="MS PGothic" panose="020B0600070205080204" pitchFamily="34" charset="-128"/>
                <a:sym typeface="Symbol" panose="05050102010706020507" pitchFamily="18" charset="2"/>
              </a:rPr>
              <a:t></a:t>
            </a:r>
            <a:r>
              <a:rPr lang="en-US" sz="2800" b="1" dirty="0" smtClean="0">
                <a:solidFill>
                  <a:srgbClr val="FF0000"/>
                </a:solidFill>
              </a:rPr>
              <a:t> </a:t>
            </a:r>
            <a:r>
              <a:rPr lang="en-US" sz="2800" b="1" dirty="0">
                <a:solidFill>
                  <a:srgbClr val="FF0000"/>
                </a:solidFill>
              </a:rPr>
              <a:t>Class =Yes  [</a:t>
            </a:r>
            <a:r>
              <a:rPr lang="en-US" sz="2800" b="1" dirty="0" smtClean="0">
                <a:solidFill>
                  <a:srgbClr val="FF0000"/>
                </a:solidFill>
              </a:rPr>
              <a:t>sup = 6/15</a:t>
            </a:r>
            <a:r>
              <a:rPr lang="en-US" sz="2800" b="1" dirty="0">
                <a:solidFill>
                  <a:srgbClr val="FF0000"/>
                </a:solidFill>
              </a:rPr>
              <a:t>, </a:t>
            </a:r>
            <a:r>
              <a:rPr lang="en-US" sz="2800" b="1" dirty="0" err="1" smtClean="0">
                <a:solidFill>
                  <a:srgbClr val="FF0000"/>
                </a:solidFill>
              </a:rPr>
              <a:t>conf</a:t>
            </a:r>
            <a:r>
              <a:rPr lang="en-US" sz="2800" b="1" dirty="0" smtClean="0">
                <a:solidFill>
                  <a:srgbClr val="FF0000"/>
                </a:solidFill>
              </a:rPr>
              <a:t> = 6/6</a:t>
            </a:r>
            <a:r>
              <a:rPr lang="en-US" sz="2800" b="1" dirty="0">
                <a:solidFill>
                  <a:srgbClr val="FF0000"/>
                </a:solidFill>
              </a:rPr>
              <a:t>]</a:t>
            </a:r>
          </a:p>
          <a:p>
            <a:pPr lvl="1"/>
            <a:r>
              <a:rPr lang="en-US" sz="2800" dirty="0"/>
              <a:t>CARs can obviously be used for classification.</a:t>
            </a:r>
          </a:p>
          <a:p>
            <a:endParaRPr lang="en-US" sz="2800" dirty="0"/>
          </a:p>
          <a:p>
            <a:endParaRPr lang="en-US" sz="2800" dirty="0"/>
          </a:p>
        </p:txBody>
      </p:sp>
    </p:spTree>
    <p:extLst>
      <p:ext uri="{BB962C8B-B14F-4D97-AF65-F5344CB8AC3E}">
        <p14:creationId xmlns:p14="http://schemas.microsoft.com/office/powerpoint/2010/main" val="344248866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Decision </a:t>
            </a:r>
            <a:r>
              <a:rPr lang="en-US" dirty="0" smtClean="0"/>
              <a:t>Tree </a:t>
            </a:r>
            <a:r>
              <a:rPr lang="en-US" dirty="0"/>
              <a:t>vs. </a:t>
            </a:r>
            <a:r>
              <a:rPr lang="en-US" altLang="en-US" dirty="0"/>
              <a:t>Class Association Rules </a:t>
            </a:r>
            <a:r>
              <a:rPr lang="en-US" altLang="en-US" dirty="0" smtClean="0"/>
              <a:t>(</a:t>
            </a:r>
            <a:r>
              <a:rPr lang="en-US" dirty="0" smtClean="0"/>
              <a:t>CARs)</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127</a:t>
            </a:fld>
            <a:endParaRPr lang="zh-TW" altLang="en-US"/>
          </a:p>
        </p:txBody>
      </p:sp>
      <p:sp>
        <p:nvSpPr>
          <p:cNvPr id="4" name="Content Placeholder 3"/>
          <p:cNvSpPr>
            <a:spLocks noGrp="1"/>
          </p:cNvSpPr>
          <p:nvPr>
            <p:ph sz="quarter" idx="1"/>
          </p:nvPr>
        </p:nvSpPr>
        <p:spPr>
          <a:xfrm>
            <a:off x="603504" y="1447800"/>
            <a:ext cx="8083296" cy="4572000"/>
          </a:xfrm>
        </p:spPr>
        <p:txBody>
          <a:bodyPr/>
          <a:lstStyle/>
          <a:p>
            <a:r>
              <a:rPr lang="en-US" dirty="0"/>
              <a:t>The decision tree below generates the following 3 rules.</a:t>
            </a:r>
          </a:p>
          <a:p>
            <a:pPr marL="0" indent="0">
              <a:buNone/>
            </a:pPr>
            <a:r>
              <a:rPr lang="en-US" sz="2200" dirty="0" err="1"/>
              <a:t>Own_house</a:t>
            </a:r>
            <a:r>
              <a:rPr lang="en-US" sz="2200" dirty="0"/>
              <a:t> = true </a:t>
            </a:r>
            <a:r>
              <a:rPr lang="en-US" altLang="ja-JP" sz="2200" dirty="0">
                <a:ea typeface="MS PGothic" panose="020B0600070205080204" pitchFamily="34" charset="-128"/>
                <a:sym typeface="Symbol" panose="05050102010706020507" pitchFamily="18" charset="2"/>
              </a:rPr>
              <a:t></a:t>
            </a:r>
            <a:r>
              <a:rPr lang="en-US" sz="2200" dirty="0" smtClean="0"/>
              <a:t> </a:t>
            </a:r>
            <a:r>
              <a:rPr lang="en-US" sz="2200" dirty="0"/>
              <a:t>Class =Yes 	      </a:t>
            </a:r>
            <a:r>
              <a:rPr lang="en-US" sz="2200" dirty="0" smtClean="0"/>
              <a:t>		[</a:t>
            </a:r>
            <a:r>
              <a:rPr lang="en-US" sz="2200" dirty="0"/>
              <a:t>sup=6/15, </a:t>
            </a:r>
            <a:r>
              <a:rPr lang="en-US" sz="2200" dirty="0" err="1"/>
              <a:t>conf</a:t>
            </a:r>
            <a:r>
              <a:rPr lang="en-US" sz="2200" dirty="0"/>
              <a:t>=6/6]</a:t>
            </a:r>
          </a:p>
          <a:p>
            <a:pPr marL="0" indent="0">
              <a:buNone/>
            </a:pPr>
            <a:r>
              <a:rPr lang="en-US" sz="2200" dirty="0" err="1"/>
              <a:t>Own_house</a:t>
            </a:r>
            <a:r>
              <a:rPr lang="en-US" sz="2200" dirty="0"/>
              <a:t> = false, </a:t>
            </a:r>
            <a:r>
              <a:rPr lang="en-US" sz="2200" dirty="0" err="1"/>
              <a:t>Has_job</a:t>
            </a:r>
            <a:r>
              <a:rPr lang="en-US" sz="2200" dirty="0"/>
              <a:t> = true </a:t>
            </a:r>
            <a:r>
              <a:rPr lang="en-US" altLang="ja-JP" sz="2200" dirty="0">
                <a:ea typeface="MS PGothic" panose="020B0600070205080204" pitchFamily="34" charset="-128"/>
                <a:sym typeface="Symbol" panose="05050102010706020507" pitchFamily="18" charset="2"/>
              </a:rPr>
              <a:t></a:t>
            </a:r>
            <a:r>
              <a:rPr lang="en-US" sz="2200" dirty="0" smtClean="0"/>
              <a:t> </a:t>
            </a:r>
            <a:r>
              <a:rPr lang="en-US" sz="2200" dirty="0"/>
              <a:t>Class=Yes  [sup=5/15, </a:t>
            </a:r>
            <a:r>
              <a:rPr lang="en-US" sz="2200" dirty="0" err="1" smtClean="0"/>
              <a:t>conf</a:t>
            </a:r>
            <a:r>
              <a:rPr lang="en-US" sz="2200" dirty="0" smtClean="0"/>
              <a:t>=5/5]</a:t>
            </a:r>
          </a:p>
          <a:p>
            <a:pPr marL="0" indent="0">
              <a:buNone/>
            </a:pPr>
            <a:r>
              <a:rPr lang="en-US" sz="2200" dirty="0" err="1" smtClean="0"/>
              <a:t>Own_house</a:t>
            </a:r>
            <a:r>
              <a:rPr lang="en-US" sz="2200" dirty="0" smtClean="0"/>
              <a:t> </a:t>
            </a:r>
            <a:r>
              <a:rPr lang="en-US" sz="2200" dirty="0"/>
              <a:t>= false, </a:t>
            </a:r>
            <a:r>
              <a:rPr lang="en-US" sz="2200" dirty="0" err="1"/>
              <a:t>Has_job</a:t>
            </a:r>
            <a:r>
              <a:rPr lang="en-US" sz="2200" dirty="0"/>
              <a:t> = false </a:t>
            </a:r>
            <a:r>
              <a:rPr lang="en-US" altLang="ja-JP" sz="2200" dirty="0">
                <a:ea typeface="MS PGothic" panose="020B0600070205080204" pitchFamily="34" charset="-128"/>
                <a:sym typeface="Symbol" panose="05050102010706020507" pitchFamily="18" charset="2"/>
              </a:rPr>
              <a:t></a:t>
            </a:r>
            <a:r>
              <a:rPr lang="en-US" sz="2200" dirty="0" smtClean="0"/>
              <a:t> </a:t>
            </a:r>
            <a:r>
              <a:rPr lang="en-US" sz="2200" dirty="0"/>
              <a:t>Class=No  [sup=4/15, </a:t>
            </a:r>
            <a:r>
              <a:rPr lang="en-US" sz="2200" dirty="0" err="1"/>
              <a:t>conf</a:t>
            </a:r>
            <a:r>
              <a:rPr lang="en-US" sz="2200" dirty="0"/>
              <a:t>=4/4</a:t>
            </a:r>
            <a:r>
              <a:rPr lang="en-US" sz="2200" dirty="0" smtClean="0"/>
              <a:t>]</a:t>
            </a:r>
          </a:p>
          <a:p>
            <a:endParaRPr lang="en-US" dirty="0"/>
          </a:p>
          <a:p>
            <a:endParaRPr lang="en-US" dirty="0" smtClean="0"/>
          </a:p>
          <a:p>
            <a:r>
              <a:rPr lang="en-US" sz="2800" dirty="0"/>
              <a:t>But there are many other rules </a:t>
            </a:r>
            <a:endParaRPr lang="en-US" sz="2800" dirty="0" smtClean="0"/>
          </a:p>
          <a:p>
            <a:pPr marL="0" indent="0">
              <a:buNone/>
            </a:pPr>
            <a:r>
              <a:rPr lang="en-US" sz="2800" dirty="0" smtClean="0"/>
              <a:t>that </a:t>
            </a:r>
            <a:r>
              <a:rPr lang="en-US" sz="2800" dirty="0"/>
              <a:t>are not found by the </a:t>
            </a:r>
            <a:endParaRPr lang="en-US" sz="2800" dirty="0" smtClean="0"/>
          </a:p>
          <a:p>
            <a:pPr marL="0" indent="0">
              <a:buNone/>
            </a:pPr>
            <a:r>
              <a:rPr lang="en-US" sz="2800" dirty="0" smtClean="0"/>
              <a:t>decision </a:t>
            </a:r>
            <a:r>
              <a:rPr lang="en-US" sz="2800" dirty="0"/>
              <a:t>tree</a:t>
            </a:r>
          </a:p>
          <a:p>
            <a:endParaRPr lang="en-US" dirty="0"/>
          </a:p>
          <a:p>
            <a:endParaRPr 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3285827"/>
            <a:ext cx="3454400"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032878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392"/>
            <a:ext cx="7772400" cy="1143000"/>
          </a:xfrm>
        </p:spPr>
        <p:txBody>
          <a:bodyPr/>
          <a:lstStyle/>
          <a:p>
            <a:r>
              <a:rPr lang="en-US" dirty="0"/>
              <a:t>There are </a:t>
            </a:r>
            <a:r>
              <a:rPr lang="en-US" dirty="0" smtClean="0"/>
              <a:t>Many More Rules</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128</a:t>
            </a:fld>
            <a:endParaRPr lang="zh-TW" altLang="en-US"/>
          </a:p>
        </p:txBody>
      </p:sp>
      <p:sp>
        <p:nvSpPr>
          <p:cNvPr id="4" name="Content Placeholder 3"/>
          <p:cNvSpPr>
            <a:spLocks noGrp="1"/>
          </p:cNvSpPr>
          <p:nvPr>
            <p:ph sz="quarter" idx="1"/>
          </p:nvPr>
        </p:nvSpPr>
        <p:spPr>
          <a:xfrm>
            <a:off x="146304" y="3356992"/>
            <a:ext cx="3633608" cy="2853308"/>
          </a:xfrm>
        </p:spPr>
        <p:txBody>
          <a:bodyPr>
            <a:normAutofit fontScale="92500" lnSpcReduction="20000"/>
          </a:bodyPr>
          <a:lstStyle/>
          <a:p>
            <a:r>
              <a:rPr lang="en-US" dirty="0"/>
              <a:t>CAR mining finds all of them. </a:t>
            </a:r>
          </a:p>
          <a:p>
            <a:r>
              <a:rPr lang="en-US" dirty="0"/>
              <a:t>In many cases, rules not in the decision tree (or a rule list) may perform classification better. </a:t>
            </a:r>
          </a:p>
          <a:p>
            <a:r>
              <a:rPr lang="en-US" dirty="0"/>
              <a:t>Such rules may also be actionable in practice</a:t>
            </a:r>
          </a:p>
          <a:p>
            <a:endParaRPr lang="en-US" dirty="0"/>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23850" y="1124744"/>
            <a:ext cx="8461375" cy="1728788"/>
          </a:xfrm>
          <a:prstGeom prst="rect">
            <a:avLst/>
          </a:prstGeom>
          <a:noFill/>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779912" y="2924944"/>
            <a:ext cx="5114851" cy="3671888"/>
          </a:xfrm>
          <a:prstGeom prst="rect">
            <a:avLst/>
          </a:prstGeom>
          <a:noFill/>
        </p:spPr>
      </p:pic>
    </p:spTree>
    <p:extLst>
      <p:ext uri="{BB962C8B-B14F-4D97-AF65-F5344CB8AC3E}">
        <p14:creationId xmlns:p14="http://schemas.microsoft.com/office/powerpoint/2010/main" val="329528592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412439481"/>
          <p:cNvSpPr>
            <a:spLocks noGrp="1"/>
          </p:cNvSpPr>
          <p:nvPr>
            <p:ph type="title"/>
          </p:nvPr>
        </p:nvSpPr>
        <p:spPr>
          <a:xfrm>
            <a:off x="684212" y="387350"/>
            <a:ext cx="7920037" cy="868363"/>
          </a:xfrm>
          <a:noFill/>
          <a:ln w="9525">
            <a:noFill/>
            <a:miter lim="800000"/>
            <a:headEnd/>
            <a:tailEnd/>
          </a:ln>
        </p:spPr>
        <p:txBody>
          <a:bodyPr vert="horz" wrap="square" lIns="80128" tIns="40064" rIns="80128" bIns="40064" numCol="1" anchor="ctr" anchorCtr="0" compatLnSpc="1">
            <a:prstTxWarp prst="textNoShape">
              <a:avLst/>
            </a:prstTxWarp>
            <a:noAutofit/>
          </a:bodyPr>
          <a:lstStyle/>
          <a:p>
            <a:pPr fontAlgn="ctr"/>
            <a:r>
              <a:rPr lang="en-US" altLang="zh-CN" dirty="0"/>
              <a:t>Common Machine Learning Algorithm: Support Vector Machine</a:t>
            </a:r>
            <a:endParaRPr lang="en-US" dirty="0"/>
          </a:p>
        </p:txBody>
      </p:sp>
      <p:sp>
        <p:nvSpPr>
          <p:cNvPr id="3" name="925000261"/>
          <p:cNvSpPr>
            <a:spLocks noGrp="1"/>
          </p:cNvSpPr>
          <p:nvPr>
            <p:ph type="body" sz="quarter" idx="10"/>
          </p:nvPr>
        </p:nvSpPr>
        <p:spPr>
          <a:xfrm>
            <a:off x="684213" y="1448371"/>
            <a:ext cx="7920037" cy="2340669"/>
          </a:xfrm>
        </p:spPr>
        <p:txBody>
          <a:bodyPr wrap="square">
            <a:noAutofit/>
          </a:bodyPr>
          <a:lstStyle/>
          <a:p>
            <a:pPr fontAlgn="ctr">
              <a:lnSpc>
                <a:spcPct val="100000"/>
              </a:lnSpc>
              <a:buClr>
                <a:srgbClr val="FF0000"/>
              </a:buClr>
              <a:buFont typeface="Arial" panose="020B0604020202020204" pitchFamily="34" charset="0"/>
              <a:buChar char="•"/>
            </a:pPr>
            <a:r>
              <a:rPr lang="en-US" altLang="zh-CN" sz="2200" b="1" dirty="0"/>
              <a:t>A support vector machine (SVM</a:t>
            </a:r>
            <a:r>
              <a:rPr lang="en-US" altLang="zh-CN" sz="2200" dirty="0"/>
              <a:t>) is a two-class classification model, and its basic model is a linear classifier defined in the feature space with the largest interval. SVM also includes kernel tricks that make it a non-linear classifier.  </a:t>
            </a:r>
            <a:endParaRPr lang="en-US" altLang="zh-CN" sz="2200" dirty="0" smtClean="0"/>
          </a:p>
          <a:p>
            <a:pPr fontAlgn="ctr">
              <a:lnSpc>
                <a:spcPct val="100000"/>
              </a:lnSpc>
              <a:buClr>
                <a:srgbClr val="FF0000"/>
              </a:buClr>
              <a:buFont typeface="Arial" panose="020B0604020202020204" pitchFamily="34" charset="0"/>
              <a:buChar char="•"/>
            </a:pPr>
            <a:r>
              <a:rPr lang="en-US" altLang="zh-CN" sz="2200" dirty="0" smtClean="0"/>
              <a:t>The </a:t>
            </a:r>
            <a:r>
              <a:rPr lang="en-US" altLang="zh-CN" sz="2200" dirty="0"/>
              <a:t>SVM learning algorithm is the optimum solution to convex quadratic programming. </a:t>
            </a:r>
          </a:p>
          <a:p>
            <a:pPr fontAlgn="ctr">
              <a:lnSpc>
                <a:spcPct val="100000"/>
              </a:lnSpc>
            </a:pPr>
            <a:endParaRPr lang="en-US" sz="1800" dirty="0">
              <a:latin typeface="FrutigerNext LT Regular" panose="020B0503040504020204" pitchFamily="34" charset="0"/>
            </a:endParaRPr>
          </a:p>
        </p:txBody>
      </p:sp>
      <p:pic>
        <p:nvPicPr>
          <p:cNvPr id="4" name="图片 3"/>
          <p:cNvPicPr>
            <a:picLocks noChangeAspect="1"/>
          </p:cNvPicPr>
          <p:nvPr/>
        </p:nvPicPr>
        <p:blipFill>
          <a:blip r:embed="rId3"/>
          <a:stretch>
            <a:fillRect/>
          </a:stretch>
        </p:blipFill>
        <p:spPr>
          <a:xfrm>
            <a:off x="395536" y="3897052"/>
            <a:ext cx="3944180" cy="2700300"/>
          </a:xfrm>
          <a:prstGeom prst="rect">
            <a:avLst/>
          </a:prstGeom>
        </p:spPr>
      </p:pic>
      <p:pic>
        <p:nvPicPr>
          <p:cNvPr id="5" name="图片 4"/>
          <p:cNvPicPr>
            <a:picLocks noChangeAspect="1"/>
          </p:cNvPicPr>
          <p:nvPr/>
        </p:nvPicPr>
        <p:blipFill>
          <a:blip r:embed="rId4"/>
          <a:stretch>
            <a:fillRect/>
          </a:stretch>
        </p:blipFill>
        <p:spPr>
          <a:xfrm>
            <a:off x="4716015" y="3897052"/>
            <a:ext cx="4176911" cy="2700300"/>
          </a:xfrm>
          <a:prstGeom prst="rect">
            <a:avLst/>
          </a:prstGeom>
          <a:ln>
            <a:solidFill>
              <a:schemeClr val="bg1">
                <a:lumMod val="85000"/>
              </a:schemeClr>
            </a:solidFill>
          </a:ln>
        </p:spPr>
      </p:pic>
    </p:spTree>
    <p:extLst>
      <p:ext uri="{BB962C8B-B14F-4D97-AF65-F5344CB8AC3E}">
        <p14:creationId xmlns:p14="http://schemas.microsoft.com/office/powerpoint/2010/main" val="1370164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zh-CN" sz="3600">
                <a:ea typeface="SimSun" pitchFamily="2" charset="-122"/>
              </a:rPr>
              <a:t>Example 2: Disease Diagnosis (2)</a:t>
            </a:r>
          </a:p>
        </p:txBody>
      </p:sp>
      <p:sp>
        <p:nvSpPr>
          <p:cNvPr id="180227" name="Text Box 3"/>
          <p:cNvSpPr txBox="1">
            <a:spLocks noChangeArrowheads="1"/>
          </p:cNvSpPr>
          <p:nvPr/>
        </p:nvSpPr>
        <p:spPr bwMode="auto">
          <a:xfrm>
            <a:off x="304800" y="2286000"/>
            <a:ext cx="4343400" cy="3265488"/>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pPr>
            <a:r>
              <a:rPr lang="en-US" altLang="zh-CN"/>
              <a:t>Patient 2‘s data</a:t>
            </a:r>
          </a:p>
          <a:p>
            <a:pPr>
              <a:spcBef>
                <a:spcPct val="50000"/>
              </a:spcBef>
            </a:pPr>
            <a:r>
              <a:rPr lang="en-US" altLang="zh-CN"/>
              <a:t>Age: 63</a:t>
            </a:r>
          </a:p>
          <a:p>
            <a:pPr>
              <a:spcBef>
                <a:spcPct val="50000"/>
              </a:spcBef>
            </a:pPr>
            <a:r>
              <a:rPr lang="en-US" altLang="zh-CN"/>
              <a:t>Sex: male</a:t>
            </a:r>
          </a:p>
          <a:p>
            <a:pPr>
              <a:spcBef>
                <a:spcPct val="50000"/>
              </a:spcBef>
            </a:pPr>
            <a:r>
              <a:rPr lang="en-US" altLang="zh-CN"/>
              <a:t>Chest pain type: typical angina</a:t>
            </a:r>
          </a:p>
          <a:p>
            <a:pPr>
              <a:spcBef>
                <a:spcPct val="50000"/>
              </a:spcBef>
            </a:pPr>
            <a:r>
              <a:rPr lang="en-US" altLang="zh-CN"/>
              <a:t>Resting blood pressure: 145mm Hg</a:t>
            </a:r>
          </a:p>
          <a:p>
            <a:pPr>
              <a:spcBef>
                <a:spcPct val="50000"/>
              </a:spcBef>
            </a:pPr>
            <a:r>
              <a:rPr lang="en-US" altLang="zh-CN"/>
              <a:t>Serum cholestoral: 233mg/dl</a:t>
            </a:r>
          </a:p>
          <a:p>
            <a:pPr>
              <a:spcBef>
                <a:spcPct val="50000"/>
              </a:spcBef>
            </a:pPr>
            <a:r>
              <a:rPr lang="en-US" altLang="zh-CN"/>
              <a:t>Fasting blood sugar: &gt; 120mg/dl</a:t>
            </a:r>
          </a:p>
          <a:p>
            <a:pPr>
              <a:spcBef>
                <a:spcPct val="50000"/>
              </a:spcBef>
            </a:pPr>
            <a:r>
              <a:rPr lang="en-US" altLang="zh-CN"/>
              <a:t>…</a:t>
            </a:r>
          </a:p>
        </p:txBody>
      </p:sp>
      <p:sp>
        <p:nvSpPr>
          <p:cNvPr id="180228" name="Line 4"/>
          <p:cNvSpPr>
            <a:spLocks noChangeShapeType="1"/>
          </p:cNvSpPr>
          <p:nvPr/>
        </p:nvSpPr>
        <p:spPr bwMode="auto">
          <a:xfrm>
            <a:off x="4683125" y="3962400"/>
            <a:ext cx="2057400" cy="0"/>
          </a:xfrm>
          <a:prstGeom prst="line">
            <a:avLst/>
          </a:prstGeom>
          <a:noFill/>
          <a:ln w="127000">
            <a:solidFill>
              <a:srgbClr val="00FFFF"/>
            </a:solidFill>
            <a:round/>
            <a:headEnd/>
            <a:tailEnd type="triangle" w="med" len="med"/>
          </a:ln>
          <a:effectLst/>
        </p:spPr>
        <p:txBody>
          <a:bodyPr wrap="none" anchor="ctr"/>
          <a:lstStyle/>
          <a:p>
            <a:endParaRPr lang="en-GB"/>
          </a:p>
        </p:txBody>
      </p:sp>
      <p:sp>
        <p:nvSpPr>
          <p:cNvPr id="180229" name="Text Box 5"/>
          <p:cNvSpPr txBox="1">
            <a:spLocks noChangeArrowheads="1"/>
          </p:cNvSpPr>
          <p:nvPr/>
        </p:nvSpPr>
        <p:spPr bwMode="auto">
          <a:xfrm>
            <a:off x="4876800" y="3124200"/>
            <a:ext cx="1447800" cy="641350"/>
          </a:xfrm>
          <a:prstGeom prst="rect">
            <a:avLst/>
          </a:prstGeom>
          <a:noFill/>
          <a:ln w="9525">
            <a:noFill/>
            <a:miter lim="800000"/>
            <a:headEnd/>
            <a:tailEnd/>
          </a:ln>
          <a:effectLst/>
        </p:spPr>
        <p:txBody>
          <a:bodyPr>
            <a:spAutoFit/>
          </a:bodyPr>
          <a:lstStyle/>
          <a:p>
            <a:pPr algn="ctr">
              <a:spcBef>
                <a:spcPct val="50000"/>
              </a:spcBef>
            </a:pPr>
            <a:r>
              <a:rPr lang="en-US" altLang="zh-CN"/>
              <a:t>Doctor Diagnosis</a:t>
            </a:r>
          </a:p>
        </p:txBody>
      </p:sp>
      <p:sp>
        <p:nvSpPr>
          <p:cNvPr id="180230" name="Text Box 6"/>
          <p:cNvSpPr txBox="1">
            <a:spLocks noChangeArrowheads="1"/>
          </p:cNvSpPr>
          <p:nvPr/>
        </p:nvSpPr>
        <p:spPr bwMode="auto">
          <a:xfrm>
            <a:off x="6781800" y="3748088"/>
            <a:ext cx="1371600" cy="366712"/>
          </a:xfrm>
          <a:prstGeom prst="rect">
            <a:avLst/>
          </a:prstGeom>
          <a:noFill/>
          <a:ln w="9525">
            <a:noFill/>
            <a:miter lim="800000"/>
            <a:headEnd/>
            <a:tailEnd/>
          </a:ln>
          <a:effectLst/>
        </p:spPr>
        <p:txBody>
          <a:bodyPr>
            <a:spAutoFit/>
          </a:bodyPr>
          <a:lstStyle/>
          <a:p>
            <a:pPr algn="ctr">
              <a:spcBef>
                <a:spcPct val="50000"/>
              </a:spcBef>
            </a:pPr>
            <a:r>
              <a:rPr lang="en-US" altLang="zh-CN"/>
              <a:t>Absence</a:t>
            </a:r>
          </a:p>
        </p:txBody>
      </p:sp>
      <p:sp>
        <p:nvSpPr>
          <p:cNvPr id="8" name="Slide Number Placeholder 7"/>
          <p:cNvSpPr>
            <a:spLocks noGrp="1"/>
          </p:cNvSpPr>
          <p:nvPr>
            <p:ph type="sldNum" sz="quarter" idx="12"/>
          </p:nvPr>
        </p:nvSpPr>
        <p:spPr/>
        <p:txBody>
          <a:bodyPr/>
          <a:lstStyle/>
          <a:p>
            <a:fld id="{722B575E-21D9-4F81-9A86-37E23FE3D5CC}" type="slidenum">
              <a:rPr lang="zh-TW" altLang="en-US" smtClean="0"/>
              <a:pPr/>
              <a:t>13</a:t>
            </a:fld>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0227"/>
                                        </p:tgtEl>
                                        <p:attrNameLst>
                                          <p:attrName>style.visibility</p:attrName>
                                        </p:attrNameLst>
                                      </p:cBhvr>
                                      <p:to>
                                        <p:strVal val="visible"/>
                                      </p:to>
                                    </p:set>
                                    <p:animEffect transition="in" filter="dissolve">
                                      <p:cBhvr>
                                        <p:cTn id="7" dur="500"/>
                                        <p:tgtEl>
                                          <p:spTgt spid="1802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0228"/>
                                        </p:tgtEl>
                                        <p:attrNameLst>
                                          <p:attrName>style.visibility</p:attrName>
                                        </p:attrNameLst>
                                      </p:cBhvr>
                                      <p:to>
                                        <p:strVal val="visible"/>
                                      </p:to>
                                    </p:set>
                                    <p:animEffect transition="in" filter="dissolve">
                                      <p:cBhvr>
                                        <p:cTn id="12" dur="500"/>
                                        <p:tgtEl>
                                          <p:spTgt spid="180228"/>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80229"/>
                                        </p:tgtEl>
                                        <p:attrNameLst>
                                          <p:attrName>style.visibility</p:attrName>
                                        </p:attrNameLst>
                                      </p:cBhvr>
                                      <p:to>
                                        <p:strVal val="visible"/>
                                      </p:to>
                                    </p:set>
                                    <p:animEffect transition="in" filter="dissolve">
                                      <p:cBhvr>
                                        <p:cTn id="16" dur="500"/>
                                        <p:tgtEl>
                                          <p:spTgt spid="18022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80230"/>
                                        </p:tgtEl>
                                        <p:attrNameLst>
                                          <p:attrName>style.visibility</p:attrName>
                                        </p:attrNameLst>
                                      </p:cBhvr>
                                      <p:to>
                                        <p:strVal val="visible"/>
                                      </p:to>
                                    </p:set>
                                    <p:animEffect transition="in" filter="dissolve">
                                      <p:cBhvr>
                                        <p:cTn id="21" dur="500"/>
                                        <p:tgtEl>
                                          <p:spTgt spid="180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animBg="1" autoUpdateAnimBg="0"/>
      <p:bldP spid="180228" grpId="0" animBg="1"/>
      <p:bldP spid="180229" grpId="0" autoUpdateAnimBg="0"/>
      <p:bldP spid="180230"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938318586"/>
          <p:cNvSpPr>
            <a:spLocks noGrp="1"/>
          </p:cNvSpPr>
          <p:nvPr>
            <p:ph type="title"/>
          </p:nvPr>
        </p:nvSpPr>
        <p:spPr>
          <a:xfrm>
            <a:off x="684212" y="256381"/>
            <a:ext cx="7920037" cy="868363"/>
          </a:xfrm>
          <a:noFill/>
          <a:ln w="9525">
            <a:noFill/>
            <a:miter lim="800000"/>
            <a:headEnd/>
            <a:tailEnd/>
          </a:ln>
        </p:spPr>
        <p:txBody>
          <a:bodyPr vert="horz" wrap="square" lIns="80128" tIns="40064" rIns="80128" bIns="40064" numCol="1" anchor="ctr" anchorCtr="0" compatLnSpc="1">
            <a:prstTxWarp prst="textNoShape">
              <a:avLst/>
            </a:prstTxWarp>
            <a:noAutofit/>
          </a:bodyPr>
          <a:lstStyle/>
          <a:p>
            <a:pPr fontAlgn="ctr"/>
            <a:r>
              <a:rPr lang="en-US" altLang="zh-CN" dirty="0"/>
              <a:t>Common Machine Learning Algorithm: Naive Bayes</a:t>
            </a:r>
            <a:endParaRPr lang="en-US" dirty="0"/>
          </a:p>
        </p:txBody>
      </p:sp>
      <mc:AlternateContent xmlns:mc="http://schemas.openxmlformats.org/markup-compatibility/2006" xmlns:a14="http://schemas.microsoft.com/office/drawing/2010/main">
        <mc:Choice Requires="a14">
          <p:sp>
            <p:nvSpPr>
              <p:cNvPr id="3" name="1107083713"/>
              <p:cNvSpPr>
                <a:spLocks noGrp="1"/>
              </p:cNvSpPr>
              <p:nvPr>
                <p:ph type="body" sz="quarter" idx="10"/>
              </p:nvPr>
            </p:nvSpPr>
            <p:spPr>
              <a:xfrm>
                <a:off x="684213" y="1376362"/>
                <a:ext cx="8028247" cy="4644926"/>
              </a:xfrm>
            </p:spPr>
            <p:txBody>
              <a:bodyPr wrap="square">
                <a:noAutofit/>
              </a:bodyPr>
              <a:lstStyle/>
              <a:p>
                <a:pPr fontAlgn="ctr">
                  <a:lnSpc>
                    <a:spcPct val="120000"/>
                  </a:lnSpc>
                  <a:buClr>
                    <a:srgbClr val="FF0000"/>
                  </a:buClr>
                  <a:buFont typeface="Arial" panose="020B0604020202020204" pitchFamily="34" charset="0"/>
                  <a:buChar char="•"/>
                </a:pPr>
                <a:r>
                  <a:rPr lang="en-US" altLang="zh-CN" sz="1600" b="1" dirty="0"/>
                  <a:t>Naive Bayes algorithm: </a:t>
                </a:r>
                <a:r>
                  <a:rPr lang="en-US" altLang="zh-CN" sz="1600" dirty="0"/>
                  <a:t>A classification method based on </a:t>
                </a:r>
                <a:r>
                  <a:rPr lang="en-US" altLang="zh-CN" sz="1600" b="1" dirty="0"/>
                  <a:t>Bayes' theorem </a:t>
                </a:r>
                <a:r>
                  <a:rPr lang="en-US" altLang="zh-CN" sz="1600" dirty="0"/>
                  <a:t>and </a:t>
                </a:r>
                <a:r>
                  <a:rPr lang="en-US" altLang="zh-CN" sz="1600" b="1" dirty="0"/>
                  <a:t>attribute conditional independence assumption</a:t>
                </a:r>
                <a:r>
                  <a:rPr lang="en-US" altLang="zh-CN" sz="1600" dirty="0"/>
                  <a:t>. For a given training set, the algorithm learns the joint probability distribution of inputs/outputs based on the attribute conditional independence assumption, and then based on this model, obtain the output </a:t>
                </a:r>
                <a14:m>
                  <m:oMath xmlns:m="http://schemas.openxmlformats.org/officeDocument/2006/math">
                    <m:r>
                      <a:rPr lang="zh-CN" altLang="en-US" sz="1600" i="1" dirty="0">
                        <a:latin typeface="Cambria Math" panose="02040503050406030204" pitchFamily="18" charset="0"/>
                      </a:rPr>
                      <m:t>𝑦</m:t>
                    </m:r>
                  </m:oMath>
                </a14:m>
                <a:r>
                  <a:rPr lang="en-US" altLang="zh-CN" sz="1600" dirty="0"/>
                  <a:t> with the maximum posterior probability for a given input </a:t>
                </a:r>
                <a14:m>
                  <m:oMath xmlns:m="http://schemas.openxmlformats.org/officeDocument/2006/math">
                    <m:r>
                      <a:rPr lang="zh-CN" altLang="en-US" sz="1600" i="1" dirty="0">
                        <a:latin typeface="Cambria Math" panose="02040503050406030204" pitchFamily="18" charset="0"/>
                      </a:rPr>
                      <m:t>𝑥</m:t>
                    </m:r>
                  </m:oMath>
                </a14:m>
                <a:r>
                  <a:rPr lang="en-US" altLang="zh-CN" sz="1600" dirty="0"/>
                  <a:t> using Bayes' theorem. According to Bayes' theorem, in a classification problem, for a given sample feature </a:t>
                </a:r>
                <a14:m>
                  <m:oMath xmlns:m="http://schemas.openxmlformats.org/officeDocument/2006/math">
                    <m:r>
                      <a:rPr lang="zh-CN" altLang="en-US" sz="1600" i="1">
                        <a:latin typeface="Cambria Math" panose="02040503050406030204" pitchFamily="18" charset="0"/>
                      </a:rPr>
                      <m:t>𝑋</m:t>
                    </m:r>
                  </m:oMath>
                </a14:m>
                <a:r>
                  <a:rPr lang="en-US" altLang="zh-CN" sz="1600" dirty="0"/>
                  <a:t>, the probability that the sample belongs to the class </a:t>
                </a:r>
                <a14:m>
                  <m:oMath xmlns:m="http://schemas.openxmlformats.org/officeDocument/2006/math">
                    <m:r>
                      <a:rPr lang="zh-CN" altLang="en-US" sz="1600" i="1" smtClean="0">
                        <a:latin typeface="Cambria Math" panose="02040503050406030204" pitchFamily="18" charset="0"/>
                      </a:rPr>
                      <m:t>𝐻</m:t>
                    </m:r>
                  </m:oMath>
                </a14:m>
                <a:r>
                  <a:rPr lang="en-US" altLang="zh-CN" sz="1600" dirty="0"/>
                  <a:t> is</a:t>
                </a:r>
                <a:r>
                  <a:rPr lang="en-US" altLang="zh-CN" sz="1600" dirty="0" smtClean="0"/>
                  <a:t>:</a:t>
                </a:r>
              </a:p>
              <a:p>
                <a:pPr marL="0" indent="0" fontAlgn="ctr">
                  <a:lnSpc>
                    <a:spcPct val="120000"/>
                  </a:lnSpc>
                  <a:buClr>
                    <a:srgbClr val="FF0000"/>
                  </a:buClr>
                  <a:buNone/>
                </a:pPr>
                <a:r>
                  <a:rPr lang="en-US" altLang="zh-CN" sz="1600" b="0" dirty="0"/>
                  <a:t>	</a:t>
                </a:r>
                <a:r>
                  <a:rPr lang="en-US" altLang="zh-CN" sz="1600" b="0" dirty="0" smtClean="0"/>
                  <a:t>	</a:t>
                </a:r>
                <a14:m>
                  <m:oMath xmlns:m="http://schemas.openxmlformats.org/officeDocument/2006/math">
                    <m:r>
                      <a:rPr lang="zh-CN" altLang="en-US" sz="1600" b="0" i="1" smtClean="0">
                        <a:latin typeface="Cambria Math" panose="02040503050406030204" pitchFamily="18" charset="0"/>
                      </a:rPr>
                      <m:t>𝑃</m:t>
                    </m:r>
                    <m:d>
                      <m:dPr>
                        <m:ctrlPr>
                          <a:rPr lang="en-US" altLang="zh-CN" sz="1600" b="0" i="1" smtClean="0">
                            <a:latin typeface="Cambria Math" panose="02040503050406030204" pitchFamily="18" charset="0"/>
                          </a:rPr>
                        </m:ctrlPr>
                      </m:dPr>
                      <m:e>
                        <m:r>
                          <a:rPr lang="zh-CN" altLang="en-US" sz="1600" b="0" i="1" smtClean="0">
                            <a:latin typeface="Cambria Math" panose="02040503050406030204" pitchFamily="18" charset="0"/>
                          </a:rPr>
                          <m:t>𝐻</m:t>
                        </m:r>
                      </m:e>
                      <m:e>
                        <m:r>
                          <a:rPr lang="zh-CN" altLang="en-US" sz="1600" b="0" i="1" smtClean="0">
                            <a:latin typeface="Cambria Math" panose="02040503050406030204" pitchFamily="18" charset="0"/>
                          </a:rPr>
                          <m:t>𝑋</m:t>
                        </m:r>
                      </m:e>
                    </m:d>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zh-CN" altLang="en-US" sz="1600" b="0" i="1" smtClean="0">
                            <a:latin typeface="Cambria Math" panose="02040503050406030204" pitchFamily="18" charset="0"/>
                          </a:rPr>
                          <m:t>𝑃</m:t>
                        </m:r>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𝑋</m:t>
                        </m:r>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𝐻</m:t>
                        </m:r>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𝑃</m:t>
                        </m:r>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𝐻</m:t>
                        </m:r>
                        <m:r>
                          <a:rPr lang="en-US" altLang="zh-CN" sz="1600" b="0" i="1" smtClean="0">
                            <a:latin typeface="Cambria Math" panose="02040503050406030204" pitchFamily="18" charset="0"/>
                          </a:rPr>
                          <m:t>)</m:t>
                        </m:r>
                      </m:num>
                      <m:den>
                        <m:r>
                          <a:rPr lang="zh-CN" altLang="en-US" sz="1600" b="0" i="1" smtClean="0">
                            <a:latin typeface="Cambria Math" panose="02040503050406030204" pitchFamily="18" charset="0"/>
                          </a:rPr>
                          <m:t>𝑃</m:t>
                        </m:r>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𝑋</m:t>
                        </m:r>
                        <m:r>
                          <a:rPr lang="en-US" altLang="zh-CN" sz="1600" b="0" i="1" smtClean="0">
                            <a:latin typeface="Cambria Math" panose="02040503050406030204" pitchFamily="18" charset="0"/>
                          </a:rPr>
                          <m:t>)</m:t>
                        </m:r>
                      </m:den>
                    </m:f>
                  </m:oMath>
                </a14:m>
                <a:r>
                  <a:rPr lang="en-US" altLang="zh-CN" sz="1600" dirty="0"/>
                  <a:t> </a:t>
                </a:r>
              </a:p>
              <a:p>
                <a:pPr marL="265113" indent="0" fontAlgn="ctr">
                  <a:lnSpc>
                    <a:spcPct val="120000"/>
                  </a:lnSpc>
                  <a:buNone/>
                </a:pPr>
                <a:r>
                  <a:rPr lang="zh-CN" altLang="en-US" sz="1600" dirty="0"/>
                  <a:t>𝑋 </a:t>
                </a:r>
                <a:r>
                  <a:rPr lang="en-US" altLang="zh-CN" sz="1600" dirty="0"/>
                  <a:t>is the data sample and generally described with the measurement value of </a:t>
                </a:r>
                <a:r>
                  <a:rPr lang="zh-CN" altLang="en-US" sz="1600" dirty="0"/>
                  <a:t>𝑛 </a:t>
                </a:r>
                <a:r>
                  <a:rPr lang="en-US" altLang="zh-CN" sz="1600" dirty="0"/>
                  <a:t>attribute sets. </a:t>
                </a:r>
                <a:r>
                  <a:rPr lang="zh-CN" altLang="en-US" sz="1600" dirty="0"/>
                  <a:t>𝐻</a:t>
                </a:r>
                <a:r>
                  <a:rPr lang="en-US" altLang="zh-CN" sz="1600" dirty="0"/>
                  <a:t> is a hypothesis, for example, data sample </a:t>
                </a:r>
                <a:r>
                  <a:rPr lang="zh-CN" altLang="en-US" sz="1600" dirty="0"/>
                  <a:t>𝑋 </a:t>
                </a:r>
                <a:r>
                  <a:rPr lang="en-US" altLang="zh-CN" sz="1600" dirty="0"/>
                  <a:t>belonging to one certain class </a:t>
                </a:r>
                <a:r>
                  <a:rPr lang="zh-CN" altLang="en-US" sz="1600" dirty="0"/>
                  <a:t>𝐶</a:t>
                </a:r>
                <a:r>
                  <a:rPr lang="en-US" altLang="zh-CN" sz="1600" dirty="0"/>
                  <a:t>. </a:t>
                </a:r>
                <a:r>
                  <a:rPr lang="zh-CN" altLang="en-US" sz="1600" dirty="0"/>
                  <a:t>𝑃</a:t>
                </a:r>
                <a:r>
                  <a:rPr lang="en-US" altLang="zh-CN" sz="1600" dirty="0"/>
                  <a:t>(</a:t>
                </a:r>
                <a:r>
                  <a:rPr lang="zh-CN" altLang="en-US" sz="1600" dirty="0"/>
                  <a:t>𝐻│𝑋</a:t>
                </a:r>
                <a:r>
                  <a:rPr lang="en-US" altLang="zh-CN" sz="1600" dirty="0"/>
                  <a:t>)  is the posterior probability or </a:t>
                </a:r>
                <a:r>
                  <a:rPr lang="zh-CN" altLang="en-US" sz="1600" dirty="0"/>
                  <a:t>𝐻</a:t>
                </a:r>
                <a:r>
                  <a:rPr lang="en-US" altLang="zh-CN" sz="1600" dirty="0"/>
                  <a:t>'s posterior probability under the condition </a:t>
                </a:r>
                <a:r>
                  <a:rPr lang="zh-CN" altLang="en-US" sz="1600" dirty="0"/>
                  <a:t>𝑋</a:t>
                </a:r>
                <a:r>
                  <a:rPr lang="en-US" altLang="zh-CN" sz="1600" dirty="0"/>
                  <a:t>. </a:t>
                </a:r>
                <a:r>
                  <a:rPr lang="zh-CN" altLang="en-US" sz="1600" dirty="0"/>
                  <a:t>𝑃</a:t>
                </a:r>
                <a:r>
                  <a:rPr lang="en-US" altLang="zh-CN" sz="1600" dirty="0"/>
                  <a:t>(</a:t>
                </a:r>
                <a:r>
                  <a:rPr lang="zh-CN" altLang="en-US" sz="1600" dirty="0"/>
                  <a:t>𝐻</a:t>
                </a:r>
                <a:r>
                  <a:rPr lang="en-US" altLang="zh-CN" sz="1600" dirty="0"/>
                  <a:t>) is the prior probability or </a:t>
                </a:r>
                <a:r>
                  <a:rPr lang="zh-CN" altLang="en-US" sz="1600" dirty="0"/>
                  <a:t>𝐻</a:t>
                </a:r>
                <a:r>
                  <a:rPr lang="en-US" altLang="zh-CN" sz="1600" dirty="0"/>
                  <a:t>'s prior probability and is independent of </a:t>
                </a:r>
                <a:r>
                  <a:rPr lang="zh-CN" altLang="en-US" sz="1600" dirty="0"/>
                  <a:t>𝑋</a:t>
                </a:r>
                <a:r>
                  <a:rPr lang="en-US" altLang="zh-CN" sz="1600" dirty="0"/>
                  <a:t>. </a:t>
                </a:r>
                <a:r>
                  <a:rPr lang="zh-CN" altLang="en-US" sz="1600" dirty="0"/>
                  <a:t>𝑃</a:t>
                </a:r>
                <a:r>
                  <a:rPr lang="en-US" altLang="zh-CN" sz="1600" dirty="0"/>
                  <a:t>(</a:t>
                </a:r>
                <a:r>
                  <a:rPr lang="zh-CN" altLang="en-US" sz="1600" dirty="0"/>
                  <a:t>𝑋</a:t>
                </a:r>
                <a:r>
                  <a:rPr lang="en-US" altLang="zh-CN" sz="1600" dirty="0"/>
                  <a:t>) is the prior probability of </a:t>
                </a:r>
                <a:r>
                  <a:rPr lang="zh-CN" altLang="en-US" sz="1600" dirty="0"/>
                  <a:t>𝑋</a:t>
                </a:r>
                <a:r>
                  <a:rPr lang="en-US" altLang="zh-CN" sz="1600" dirty="0"/>
                  <a:t>.</a:t>
                </a:r>
              </a:p>
              <a:p>
                <a:pPr fontAlgn="ctr">
                  <a:lnSpc>
                    <a:spcPct val="120000"/>
                  </a:lnSpc>
                  <a:buClr>
                    <a:srgbClr val="FF0000"/>
                  </a:buClr>
                  <a:buFont typeface="Arial" panose="020B0604020202020204" pitchFamily="34" charset="0"/>
                  <a:buChar char="•"/>
                </a:pPr>
                <a:r>
                  <a:rPr lang="en-US" altLang="zh-CN" sz="1600" dirty="0"/>
                  <a:t>Based on the naive assumption, namely attribute conditional independence assumption, and the law of total probability, the basic formula of Naive Bayes classification is as follows:</a:t>
                </a:r>
              </a:p>
              <a:p>
                <a:pPr marL="0" indent="0" fontAlgn="ctr">
                  <a:lnSpc>
                    <a:spcPct val="120000"/>
                  </a:lnSpc>
                  <a:buNone/>
                </a:pPr>
                <a14:m>
                  <m:oMathPara xmlns:m="http://schemas.openxmlformats.org/officeDocument/2006/math">
                    <m:oMathParaPr>
                      <m:jc m:val="centerGroup"/>
                    </m:oMathParaPr>
                    <m:oMath xmlns:m="http://schemas.openxmlformats.org/officeDocument/2006/math">
                      <m:r>
                        <a:rPr lang="zh-CN" altLang="en-US" sz="1600" i="1">
                          <a:latin typeface="Cambria Math" panose="02040503050406030204" pitchFamily="18" charset="0"/>
                        </a:rPr>
                        <m:t>𝑃</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𝐶</m:t>
                              </m:r>
                            </m:e>
                            <m:sub>
                              <m:r>
                                <a:rPr lang="zh-CN" altLang="en-US" sz="1600" i="1">
                                  <a:latin typeface="Cambria Math" panose="02040503050406030204" pitchFamily="18" charset="0"/>
                                </a:rPr>
                                <m:t>𝑘</m:t>
                              </m:r>
                            </m:sub>
                          </m:sSub>
                        </m:e>
                        <m:e>
                          <m:r>
                            <a:rPr lang="zh-CN" altLang="en-US" sz="1600" b="0" i="1" smtClean="0">
                              <a:latin typeface="Cambria Math" panose="02040503050406030204" pitchFamily="18" charset="0"/>
                            </a:rPr>
                            <m:t>𝑋</m:t>
                          </m:r>
                        </m:e>
                      </m:d>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zh-CN" altLang="en-US" sz="1600" b="0" i="1" smtClean="0">
                              <a:latin typeface="Cambria Math" panose="02040503050406030204" pitchFamily="18" charset="0"/>
                            </a:rPr>
                            <m:t>𝑃</m:t>
                          </m:r>
                          <m:d>
                            <m:dPr>
                              <m:ctrlPr>
                                <a:rPr lang="en-US" altLang="zh-CN" sz="1600" b="0" i="1" smtClean="0">
                                  <a:latin typeface="Cambria Math" panose="02040503050406030204" pitchFamily="18" charset="0"/>
                                </a:rPr>
                              </m:ctrlPr>
                            </m:dPr>
                            <m:e>
                              <m:r>
                                <a:rPr lang="zh-CN" altLang="en-US" sz="1600" b="0" i="1" smtClean="0">
                                  <a:latin typeface="Cambria Math" panose="02040503050406030204" pitchFamily="18" charset="0"/>
                                </a:rPr>
                                <m:t>𝑋</m:t>
                              </m:r>
                            </m:e>
                            <m:e>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𝐶</m:t>
                                  </m:r>
                                </m:e>
                                <m:sub>
                                  <m:r>
                                    <a:rPr lang="zh-CN" altLang="en-US" sz="1600" i="1">
                                      <a:latin typeface="Cambria Math" panose="02040503050406030204" pitchFamily="18" charset="0"/>
                                    </a:rPr>
                                    <m:t>𝑘</m:t>
                                  </m:r>
                                </m:sub>
                              </m:sSub>
                            </m:e>
                          </m:d>
                          <m:r>
                            <a:rPr lang="zh-CN" altLang="en-US" sz="1600" b="0" i="1" smtClean="0">
                              <a:latin typeface="Cambria Math" panose="02040503050406030204" pitchFamily="18" charset="0"/>
                            </a:rPr>
                            <m:t>𝑃</m:t>
                          </m:r>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𝐶</m:t>
                              </m:r>
                            </m:e>
                            <m:sub>
                              <m:r>
                                <a:rPr lang="zh-CN" altLang="en-US" sz="1600" i="1">
                                  <a:latin typeface="Cambria Math" panose="02040503050406030204" pitchFamily="18" charset="0"/>
                                </a:rPr>
                                <m:t>𝑘</m:t>
                              </m:r>
                            </m:sub>
                          </m:sSub>
                          <m:r>
                            <a:rPr lang="en-US" altLang="zh-CN" sz="1600" b="0" i="1" smtClean="0">
                              <a:latin typeface="Cambria Math" panose="02040503050406030204" pitchFamily="18" charset="0"/>
                            </a:rPr>
                            <m:t>)</m:t>
                          </m:r>
                        </m:num>
                        <m:den>
                          <m:r>
                            <a:rPr lang="zh-CN" altLang="en-US" sz="1600" b="0" i="1" smtClean="0">
                              <a:latin typeface="Cambria Math" panose="02040503050406030204" pitchFamily="18" charset="0"/>
                            </a:rPr>
                            <m:t>𝑃</m:t>
                          </m:r>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𝑋</m:t>
                          </m:r>
                          <m:r>
                            <a:rPr lang="en-US" altLang="zh-CN" sz="1600" b="0" i="1" smtClean="0">
                              <a:latin typeface="Cambria Math" panose="02040503050406030204" pitchFamily="18" charset="0"/>
                            </a:rPr>
                            <m:t>)</m:t>
                          </m:r>
                        </m:den>
                      </m:f>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nary>
                            <m:naryPr>
                              <m:chr m:val="∏"/>
                              <m:ctrlPr>
                                <a:rPr lang="en-US" altLang="zh-CN" sz="1600" b="0" i="1" smtClean="0">
                                  <a:latin typeface="Cambria Math" panose="02040503050406030204" pitchFamily="18" charset="0"/>
                                </a:rPr>
                              </m:ctrlPr>
                            </m:naryPr>
                            <m:sub>
                              <m:r>
                                <m:rPr>
                                  <m:brk m:alnAt="23"/>
                                </m:rPr>
                                <a:rPr lang="zh-CN" altLang="en-US"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zh-CN" altLang="en-US" sz="1600" b="0" i="1" smtClean="0">
                                  <a:latin typeface="Cambria Math" panose="02040503050406030204" pitchFamily="18" charset="0"/>
                                </a:rPr>
                                <m:t>𝑀</m:t>
                              </m:r>
                            </m:sup>
                            <m:e>
                              <m:r>
                                <a:rPr lang="zh-CN" altLang="en-US" sz="1600" b="0" i="1" smtClean="0">
                                  <a:latin typeface="Cambria Math" panose="02040503050406030204" pitchFamily="18" charset="0"/>
                                </a:rPr>
                                <m:t>𝑃</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zh-CN" altLang="en-US" sz="1600" b="0" i="1" smtClean="0">
                                          <a:latin typeface="Cambria Math" panose="02040503050406030204" pitchFamily="18" charset="0"/>
                                        </a:rPr>
                                        <m:t>𝑋</m:t>
                                      </m:r>
                                    </m:e>
                                    <m:sub>
                                      <m:r>
                                        <a:rPr lang="zh-CN" altLang="en-US" sz="1600" b="0" i="1" smtClean="0">
                                          <a:latin typeface="Cambria Math" panose="02040503050406030204" pitchFamily="18" charset="0"/>
                                        </a:rPr>
                                        <m:t>𝑖</m:t>
                                      </m:r>
                                    </m:sub>
                                  </m:sSub>
                                </m:e>
                                <m:e>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𝐶</m:t>
                                      </m:r>
                                    </m:e>
                                    <m:sub>
                                      <m:r>
                                        <a:rPr lang="zh-CN" altLang="en-US" sz="1600" i="1">
                                          <a:latin typeface="Cambria Math" panose="02040503050406030204" pitchFamily="18" charset="0"/>
                                        </a:rPr>
                                        <m:t>𝑘</m:t>
                                      </m:r>
                                    </m:sub>
                                  </m:sSub>
                                </m:e>
                              </m:d>
                              <m:r>
                                <a:rPr lang="zh-CN" altLang="en-US" sz="1600" b="0" i="1" smtClean="0">
                                  <a:latin typeface="Cambria Math" panose="02040503050406030204" pitchFamily="18" charset="0"/>
                                </a:rPr>
                                <m:t>𝑃</m:t>
                              </m:r>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𝐶</m:t>
                                  </m:r>
                                </m:e>
                                <m:sub>
                                  <m:r>
                                    <a:rPr lang="zh-CN" altLang="en-US" sz="1600" i="1">
                                      <a:latin typeface="Cambria Math" panose="02040503050406030204" pitchFamily="18" charset="0"/>
                                    </a:rPr>
                                    <m:t>𝑘</m:t>
                                  </m:r>
                                </m:sub>
                              </m:sSub>
                              <m:r>
                                <a:rPr lang="en-US" altLang="zh-CN" sz="1600" b="0" i="1" smtClean="0">
                                  <a:latin typeface="Cambria Math" panose="02040503050406030204" pitchFamily="18" charset="0"/>
                                </a:rPr>
                                <m:t>)</m:t>
                              </m:r>
                            </m:e>
                          </m:nary>
                        </m:num>
                        <m:den>
                          <m:nary>
                            <m:naryPr>
                              <m:chr m:val="∑"/>
                              <m:supHide m:val="on"/>
                              <m:ctrlPr>
                                <a:rPr lang="en-US" altLang="zh-CN" sz="1600" b="0" i="1" smtClean="0">
                                  <a:latin typeface="Cambria Math" panose="02040503050406030204" pitchFamily="18" charset="0"/>
                                </a:rPr>
                              </m:ctrlPr>
                            </m:naryPr>
                            <m:sub>
                              <m:r>
                                <m:rPr>
                                  <m:brk m:alnAt="7"/>
                                </m:rPr>
                                <a:rPr lang="zh-CN" altLang="en-US" sz="1600" b="0" i="1" smtClean="0">
                                  <a:latin typeface="Cambria Math" panose="02040503050406030204" pitchFamily="18" charset="0"/>
                                </a:rPr>
                                <m:t>𝑘</m:t>
                              </m:r>
                            </m:sub>
                            <m:sup/>
                            <m:e>
                              <m:r>
                                <a:rPr lang="zh-CN" altLang="en-US" sz="1600" b="0" i="1" smtClean="0">
                                  <a:latin typeface="Cambria Math" panose="02040503050406030204" pitchFamily="18" charset="0"/>
                                </a:rPr>
                                <m:t>𝑃</m:t>
                              </m:r>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𝐶</m:t>
                                  </m:r>
                                </m:e>
                                <m:sub>
                                  <m:r>
                                    <a:rPr lang="zh-CN" altLang="en-US" sz="1600" i="1">
                                      <a:latin typeface="Cambria Math" panose="02040503050406030204" pitchFamily="18" charset="0"/>
                                    </a:rPr>
                                    <m:t>𝑘</m:t>
                                  </m:r>
                                </m:sub>
                              </m:sSub>
                              <m:r>
                                <a:rPr lang="en-US" altLang="zh-CN" sz="1600" b="0" i="1" smtClean="0">
                                  <a:latin typeface="Cambria Math" panose="02040503050406030204" pitchFamily="18" charset="0"/>
                                </a:rPr>
                                <m:t>)</m:t>
                              </m:r>
                            </m:e>
                          </m:nary>
                          <m:nary>
                            <m:naryPr>
                              <m:chr m:val="∏"/>
                              <m:ctrlPr>
                                <a:rPr lang="en-US" altLang="zh-CN" sz="1600" i="1">
                                  <a:latin typeface="Cambria Math" panose="02040503050406030204" pitchFamily="18" charset="0"/>
                                </a:rPr>
                              </m:ctrlPr>
                            </m:naryPr>
                            <m:sub>
                              <m:r>
                                <m:rPr>
                                  <m:brk m:alnAt="23"/>
                                </m:rPr>
                                <a:rPr lang="zh-CN" altLang="en-US" sz="1600" i="1">
                                  <a:latin typeface="Cambria Math" panose="02040503050406030204" pitchFamily="18" charset="0"/>
                                </a:rPr>
                                <m:t>𝑘</m:t>
                              </m:r>
                              <m:r>
                                <a:rPr lang="en-US" altLang="zh-CN" sz="1600" i="1">
                                  <a:latin typeface="Cambria Math" panose="02040503050406030204" pitchFamily="18" charset="0"/>
                                </a:rPr>
                                <m:t>=1</m:t>
                              </m:r>
                            </m:sub>
                            <m:sup>
                              <m:r>
                                <a:rPr lang="zh-CN" altLang="en-US" sz="1600" i="1">
                                  <a:latin typeface="Cambria Math" panose="02040503050406030204" pitchFamily="18" charset="0"/>
                                </a:rPr>
                                <m:t>𝑀</m:t>
                              </m:r>
                            </m:sup>
                            <m:e>
                              <m:r>
                                <a:rPr lang="zh-CN" altLang="en-US" sz="1600" i="1">
                                  <a:latin typeface="Cambria Math" panose="02040503050406030204" pitchFamily="18" charset="0"/>
                                </a:rPr>
                                <m:t>𝑃</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𝑋</m:t>
                                      </m:r>
                                    </m:e>
                                    <m:sub>
                                      <m:r>
                                        <a:rPr lang="zh-CN" altLang="en-US" sz="1600" i="1">
                                          <a:latin typeface="Cambria Math" panose="02040503050406030204" pitchFamily="18" charset="0"/>
                                        </a:rPr>
                                        <m:t>𝑖</m:t>
                                      </m:r>
                                    </m:sub>
                                  </m:sSub>
                                </m:e>
                                <m:e>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𝐶</m:t>
                                      </m:r>
                                    </m:e>
                                    <m:sub>
                                      <m:r>
                                        <a:rPr lang="zh-CN" altLang="en-US" sz="1600" i="1">
                                          <a:latin typeface="Cambria Math" panose="02040503050406030204" pitchFamily="18" charset="0"/>
                                        </a:rPr>
                                        <m:t>𝑘</m:t>
                                      </m:r>
                                    </m:sub>
                                  </m:sSub>
                                </m:e>
                              </m:d>
                            </m:e>
                          </m:nary>
                        </m:den>
                      </m:f>
                    </m:oMath>
                  </m:oMathPara>
                </a14:m>
                <a:endParaRPr lang="en-US" altLang="zh-CN" sz="1600" dirty="0"/>
              </a:p>
              <a:p>
                <a:pPr lvl="1" fontAlgn="ctr">
                  <a:lnSpc>
                    <a:spcPct val="120000"/>
                  </a:lnSpc>
                </a:pPr>
                <a:endParaRPr lang="en-US" altLang="zh-CN" sz="1600" dirty="0"/>
              </a:p>
              <a:p>
                <a:pPr fontAlgn="ctr">
                  <a:lnSpc>
                    <a:spcPct val="120000"/>
                  </a:lnSpc>
                </a:pPr>
                <a:endParaRPr lang="en-US" sz="1600" dirty="0"/>
              </a:p>
            </p:txBody>
          </p:sp>
        </mc:Choice>
        <mc:Fallback xmlns="">
          <p:sp>
            <p:nvSpPr>
              <p:cNvPr id="3" name="1107083713"/>
              <p:cNvSpPr>
                <a:spLocks noGrp="1" noRot="1" noChangeAspect="1" noMove="1" noResize="1" noEditPoints="1" noAdjustHandles="1" noChangeArrowheads="1" noChangeShapeType="1" noTextEdit="1"/>
              </p:cNvSpPr>
              <p:nvPr>
                <p:ph type="body" sz="quarter" idx="10"/>
              </p:nvPr>
            </p:nvSpPr>
            <p:spPr>
              <a:xfrm>
                <a:off x="684213" y="1376362"/>
                <a:ext cx="8028247" cy="4644926"/>
              </a:xfrm>
              <a:blipFill>
                <a:blip r:embed="rId3"/>
                <a:stretch>
                  <a:fillRect l="-76" r="-607" b="-6562"/>
                </a:stretch>
              </a:blipFill>
            </p:spPr>
            <p:txBody>
              <a:bodyPr/>
              <a:lstStyle/>
              <a:p>
                <a:r>
                  <a:rPr lang="en-US">
                    <a:noFill/>
                  </a:rPr>
                  <a:t> </a:t>
                </a:r>
              </a:p>
            </p:txBody>
          </p:sp>
        </mc:Fallback>
      </mc:AlternateContent>
    </p:spTree>
    <p:extLst>
      <p:ext uri="{BB962C8B-B14F-4D97-AF65-F5344CB8AC3E}">
        <p14:creationId xmlns:p14="http://schemas.microsoft.com/office/powerpoint/2010/main" val="148637293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685490690"/>
          <p:cNvSpPr>
            <a:spLocks noGrp="1"/>
          </p:cNvSpPr>
          <p:nvPr>
            <p:ph type="title"/>
          </p:nvPr>
        </p:nvSpPr>
        <p:spPr>
          <a:xfrm>
            <a:off x="684212" y="387350"/>
            <a:ext cx="7920037" cy="868363"/>
          </a:xfrm>
          <a:noFill/>
          <a:ln w="9525">
            <a:noFill/>
            <a:miter lim="800000"/>
            <a:headEnd/>
            <a:tailEnd/>
          </a:ln>
        </p:spPr>
        <p:txBody>
          <a:bodyPr vert="horz" wrap="square" lIns="80128" tIns="40064" rIns="80128" bIns="40064" numCol="1" anchor="ctr" anchorCtr="0" compatLnSpc="1">
            <a:prstTxWarp prst="textNoShape">
              <a:avLst/>
            </a:prstTxWarp>
            <a:noAutofit/>
          </a:bodyPr>
          <a:lstStyle/>
          <a:p>
            <a:pPr fontAlgn="ctr"/>
            <a:r>
              <a:rPr lang="en-US" altLang="zh-CN" dirty="0"/>
              <a:t>Common Machine Learning Algorithm: KNN</a:t>
            </a:r>
            <a:endParaRPr lang="en-US" dirty="0"/>
          </a:p>
        </p:txBody>
      </p:sp>
      <p:sp>
        <p:nvSpPr>
          <p:cNvPr id="3" name="860893285"/>
          <p:cNvSpPr>
            <a:spLocks noGrp="1"/>
          </p:cNvSpPr>
          <p:nvPr>
            <p:ph type="body" sz="quarter" idx="10"/>
          </p:nvPr>
        </p:nvSpPr>
        <p:spPr>
          <a:xfrm>
            <a:off x="323529" y="1664940"/>
            <a:ext cx="3744416" cy="3924300"/>
          </a:xfrm>
        </p:spPr>
        <p:txBody>
          <a:bodyPr wrap="square">
            <a:noAutofit/>
          </a:bodyPr>
          <a:lstStyle/>
          <a:p>
            <a:pPr fontAlgn="ctr">
              <a:buClr>
                <a:srgbClr val="FF0000"/>
              </a:buClr>
              <a:buFont typeface="Arial" panose="020B0604020202020204" pitchFamily="34" charset="0"/>
              <a:buChar char="•"/>
            </a:pPr>
            <a:r>
              <a:rPr lang="en-US" altLang="zh-CN" sz="2400" dirty="0"/>
              <a:t>The k-nearest neighbors (KNN) classification algorithm is a theoretically mature method and one of the simplest machine learning algorithms. </a:t>
            </a:r>
            <a:endParaRPr lang="en-US" altLang="zh-CN" sz="2400" dirty="0" smtClean="0"/>
          </a:p>
          <a:p>
            <a:pPr fontAlgn="ctr">
              <a:buClr>
                <a:srgbClr val="FF0000"/>
              </a:buClr>
              <a:buFont typeface="Arial" panose="020B0604020202020204" pitchFamily="34" charset="0"/>
              <a:buChar char="•"/>
            </a:pPr>
            <a:r>
              <a:rPr lang="en-US" altLang="zh-CN" sz="2400" dirty="0" smtClean="0"/>
              <a:t>If </a:t>
            </a:r>
            <a:r>
              <a:rPr lang="en-US" altLang="zh-CN" sz="2400" dirty="0"/>
              <a:t>the majority of k samples that are most similar to one sample (nearest neighbors in the feature space) belongs to one class, the sample also belongs to this class.</a:t>
            </a:r>
            <a:endParaRPr lang="en-US"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1700808"/>
            <a:ext cx="4932548" cy="4680520"/>
          </a:xfrm>
          <a:prstGeom prst="rect">
            <a:avLst/>
          </a:prstGeom>
        </p:spPr>
      </p:pic>
    </p:spTree>
    <p:extLst>
      <p:ext uri="{BB962C8B-B14F-4D97-AF65-F5344CB8AC3E}">
        <p14:creationId xmlns:p14="http://schemas.microsoft.com/office/powerpoint/2010/main" val="55265107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SimSun" pitchFamily="2" charset="-122"/>
              </a:rPr>
              <a:t>Machine Learning Problems</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132</a:t>
            </a:fld>
            <a:endParaRPr lang="zh-TW" altLang="en-US"/>
          </a:p>
        </p:txBody>
      </p:sp>
      <p:sp>
        <p:nvSpPr>
          <p:cNvPr id="4" name="Content Placeholder 3"/>
          <p:cNvSpPr>
            <a:spLocks noGrp="1"/>
          </p:cNvSpPr>
          <p:nvPr>
            <p:ph sz="quarter" idx="1"/>
          </p:nvPr>
        </p:nvSpPr>
        <p:spPr/>
        <p:txBody>
          <a:bodyPr>
            <a:normAutofit/>
          </a:bodyPr>
          <a:lstStyle/>
          <a:p>
            <a:pPr>
              <a:lnSpc>
                <a:spcPct val="90000"/>
              </a:lnSpc>
            </a:pPr>
            <a:r>
              <a:rPr lang="en-US" altLang="ja-JP" sz="2800" dirty="0" smtClean="0">
                <a:ea typeface="ＭＳ Ｐゴシック" pitchFamily="34" charset="-128"/>
              </a:rPr>
              <a:t>Methodology of Machine Learning</a:t>
            </a:r>
          </a:p>
          <a:p>
            <a:pPr lvl="1">
              <a:lnSpc>
                <a:spcPct val="90000"/>
              </a:lnSpc>
            </a:pPr>
            <a:r>
              <a:rPr lang="en-US" altLang="ja-JP" sz="2800" dirty="0" smtClean="0">
                <a:ea typeface="ＭＳ Ｐゴシック" pitchFamily="34" charset="-128"/>
              </a:rPr>
              <a:t>General methods for machine learning</a:t>
            </a:r>
          </a:p>
          <a:p>
            <a:pPr lvl="1">
              <a:lnSpc>
                <a:spcPct val="90000"/>
              </a:lnSpc>
            </a:pPr>
            <a:r>
              <a:rPr lang="en-US" altLang="ja-JP" sz="2800" dirty="0" smtClean="0">
                <a:ea typeface="ＭＳ Ｐゴシック" pitchFamily="34" charset="-128"/>
              </a:rPr>
              <a:t>Investigate which method is better under some certain conditions</a:t>
            </a:r>
          </a:p>
          <a:p>
            <a:pPr>
              <a:lnSpc>
                <a:spcPct val="90000"/>
              </a:lnSpc>
            </a:pPr>
            <a:r>
              <a:rPr lang="en-US" altLang="ja-JP" sz="2800" dirty="0" smtClean="0">
                <a:ea typeface="ＭＳ Ｐゴシック" pitchFamily="34" charset="-128"/>
              </a:rPr>
              <a:t>Application of Machine Learning</a:t>
            </a:r>
          </a:p>
          <a:p>
            <a:pPr lvl="1">
              <a:lnSpc>
                <a:spcPct val="90000"/>
              </a:lnSpc>
            </a:pPr>
            <a:r>
              <a:rPr lang="en-US" altLang="ja-JP" sz="2800" dirty="0" smtClean="0">
                <a:ea typeface="ＭＳ Ｐゴシック" pitchFamily="34" charset="-128"/>
              </a:rPr>
              <a:t>Specific application of machine learning methods</a:t>
            </a:r>
          </a:p>
          <a:p>
            <a:pPr lvl="1">
              <a:lnSpc>
                <a:spcPct val="90000"/>
              </a:lnSpc>
            </a:pPr>
            <a:r>
              <a:rPr lang="en-US" altLang="ja-JP" sz="2800" dirty="0" smtClean="0">
                <a:ea typeface="ＭＳ Ｐゴシック" pitchFamily="34" charset="-128"/>
              </a:rPr>
              <a:t>Investigate which feature, classifier, method should be used to solve a certain problem</a:t>
            </a:r>
          </a:p>
          <a:p>
            <a:endParaRPr lang="en-GB" sz="2800"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SimSun" pitchFamily="2" charset="-122"/>
              </a:rPr>
              <a:t>Methodology</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133</a:t>
            </a:fld>
            <a:endParaRPr lang="zh-TW" altLang="en-US"/>
          </a:p>
        </p:txBody>
      </p:sp>
      <p:sp>
        <p:nvSpPr>
          <p:cNvPr id="4" name="Content Placeholder 3"/>
          <p:cNvSpPr>
            <a:spLocks noGrp="1"/>
          </p:cNvSpPr>
          <p:nvPr>
            <p:ph sz="quarter" idx="1"/>
          </p:nvPr>
        </p:nvSpPr>
        <p:spPr/>
        <p:txBody>
          <a:bodyPr>
            <a:normAutofit/>
          </a:bodyPr>
          <a:lstStyle/>
          <a:p>
            <a:r>
              <a:rPr lang="en-US" altLang="ja-JP" sz="2800" dirty="0" smtClean="0">
                <a:ea typeface="ＭＳ Ｐゴシック" pitchFamily="34" charset="-128"/>
              </a:rPr>
              <a:t>Theoretical</a:t>
            </a:r>
          </a:p>
          <a:p>
            <a:pPr lvl="1"/>
            <a:r>
              <a:rPr lang="en-US" altLang="ja-JP" sz="2800" dirty="0" smtClean="0">
                <a:ea typeface="ＭＳ Ｐゴシック" pitchFamily="34" charset="-128"/>
              </a:rPr>
              <a:t>Mathematical analysis of performances of learning algorithms (usually with assumptions)</a:t>
            </a:r>
          </a:p>
          <a:p>
            <a:r>
              <a:rPr lang="en-US" altLang="ja-JP" sz="2800" dirty="0" smtClean="0">
                <a:ea typeface="ＭＳ Ｐゴシック" pitchFamily="34" charset="-128"/>
              </a:rPr>
              <a:t>Empirical</a:t>
            </a:r>
          </a:p>
          <a:p>
            <a:pPr lvl="1"/>
            <a:r>
              <a:rPr lang="en-US" altLang="ja-JP" sz="2800" dirty="0" smtClean="0">
                <a:ea typeface="ＭＳ Ｐゴシック" pitchFamily="34" charset="-128"/>
              </a:rPr>
              <a:t>Demonstrate the empirical results of learning algorithms on datasets (benchmarks or real world applications)</a:t>
            </a:r>
          </a:p>
          <a:p>
            <a:endParaRPr lang="en-GB" sz="2800"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SimSun" pitchFamily="2" charset="-122"/>
              </a:rPr>
              <a:t>Application</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134</a:t>
            </a:fld>
            <a:endParaRPr lang="zh-TW" altLang="en-US"/>
          </a:p>
        </p:txBody>
      </p:sp>
      <p:sp>
        <p:nvSpPr>
          <p:cNvPr id="4" name="Content Placeholder 3"/>
          <p:cNvSpPr>
            <a:spLocks noGrp="1"/>
          </p:cNvSpPr>
          <p:nvPr>
            <p:ph sz="quarter" idx="1"/>
          </p:nvPr>
        </p:nvSpPr>
        <p:spPr/>
        <p:txBody>
          <a:bodyPr>
            <a:normAutofit/>
          </a:bodyPr>
          <a:lstStyle/>
          <a:p>
            <a:r>
              <a:rPr lang="en-US" altLang="ja-JP" sz="2800" dirty="0" smtClean="0">
                <a:ea typeface="ＭＳ Ｐゴシック" pitchFamily="34" charset="-128"/>
              </a:rPr>
              <a:t>Adaptation of Learning Algorithms</a:t>
            </a:r>
          </a:p>
          <a:p>
            <a:pPr lvl="1"/>
            <a:r>
              <a:rPr lang="en-US" altLang="ja-JP" sz="2800" dirty="0" smtClean="0">
                <a:ea typeface="ＭＳ Ｐゴシック" pitchFamily="34" charset="-128"/>
              </a:rPr>
              <a:t>Directly apply, or tailor learning algorithms to specific application</a:t>
            </a:r>
          </a:p>
          <a:p>
            <a:r>
              <a:rPr lang="en-US" altLang="ja-JP" sz="2800" dirty="0" smtClean="0">
                <a:ea typeface="ＭＳ Ｐゴシック" pitchFamily="34" charset="-128"/>
              </a:rPr>
              <a:t>Generalization</a:t>
            </a:r>
          </a:p>
          <a:p>
            <a:pPr lvl="1"/>
            <a:r>
              <a:rPr lang="en-US" altLang="ja-JP" sz="2800" dirty="0" smtClean="0">
                <a:ea typeface="ＭＳ Ｐゴシック" pitchFamily="34" charset="-128"/>
              </a:rPr>
              <a:t>Generalize the problems and methods in the specific application to more general cases</a:t>
            </a:r>
          </a:p>
          <a:p>
            <a:endParaRPr lang="en-GB" sz="2800"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Issues in Machine Learning (i.e., Generalization) </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135</a:t>
            </a:fld>
            <a:endParaRPr lang="zh-TW" altLang="en-US"/>
          </a:p>
        </p:txBody>
      </p:sp>
      <p:sp>
        <p:nvSpPr>
          <p:cNvPr id="4" name="Content Placeholder 3"/>
          <p:cNvSpPr>
            <a:spLocks noGrp="1"/>
          </p:cNvSpPr>
          <p:nvPr>
            <p:ph sz="quarter" idx="1"/>
          </p:nvPr>
        </p:nvSpPr>
        <p:spPr/>
        <p:txBody>
          <a:bodyPr>
            <a:normAutofit/>
          </a:bodyPr>
          <a:lstStyle/>
          <a:p>
            <a:r>
              <a:rPr lang="en-US" sz="2800" dirty="0" smtClean="0"/>
              <a:t>What algorithms are available for learning a concept? How well do they perform?</a:t>
            </a:r>
          </a:p>
          <a:p>
            <a:r>
              <a:rPr lang="en-US" sz="2800" dirty="0" smtClean="0"/>
              <a:t>How much training data is sufficient to learn a concept with high confidence?</a:t>
            </a:r>
          </a:p>
          <a:p>
            <a:r>
              <a:rPr lang="en-US" sz="2800" dirty="0" smtClean="0"/>
              <a:t>When is it useful to use prior knowledge?</a:t>
            </a:r>
          </a:p>
          <a:p>
            <a:r>
              <a:rPr lang="en-US" sz="2800" dirty="0" smtClean="0"/>
              <a:t>Are some training examples more useful than others?</a:t>
            </a:r>
          </a:p>
          <a:p>
            <a:r>
              <a:rPr lang="en-US" sz="2800" dirty="0" smtClean="0"/>
              <a:t>What are best tasks for a system to learn?</a:t>
            </a:r>
          </a:p>
          <a:p>
            <a:r>
              <a:rPr lang="en-US" sz="2800" dirty="0" smtClean="0"/>
              <a:t>What is the best way for a system to represent its knowledge?</a:t>
            </a:r>
          </a:p>
          <a:p>
            <a:endParaRPr lang="en-GB"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zh-CN" sz="3600">
                <a:ea typeface="SimSun" pitchFamily="2" charset="-122"/>
              </a:rPr>
              <a:t>Example 3: Chess Playing</a:t>
            </a:r>
          </a:p>
        </p:txBody>
      </p:sp>
      <p:sp>
        <p:nvSpPr>
          <p:cNvPr id="184323" name="Rectangle 3"/>
          <p:cNvSpPr>
            <a:spLocks noGrp="1" noChangeArrowheads="1"/>
          </p:cNvSpPr>
          <p:nvPr>
            <p:ph type="body" idx="1"/>
          </p:nvPr>
        </p:nvSpPr>
        <p:spPr>
          <a:xfrm>
            <a:off x="685800" y="1752600"/>
            <a:ext cx="7772400" cy="4491038"/>
          </a:xfrm>
        </p:spPr>
        <p:txBody>
          <a:bodyPr>
            <a:normAutofit/>
          </a:bodyPr>
          <a:lstStyle/>
          <a:p>
            <a:r>
              <a:rPr lang="en-US" altLang="ja-JP" sz="2800" dirty="0">
                <a:ea typeface="ＭＳ Ｐゴシック" pitchFamily="34" charset="-128"/>
              </a:rPr>
              <a:t>Chess Game</a:t>
            </a:r>
          </a:p>
          <a:p>
            <a:pPr lvl="1"/>
            <a:r>
              <a:rPr lang="en-US" altLang="ja-JP" sz="2800" dirty="0">
                <a:ea typeface="ＭＳ Ｐゴシック" pitchFamily="34" charset="-128"/>
              </a:rPr>
              <a:t>Two players playing one-by-one under the restriction of a certain rule</a:t>
            </a:r>
          </a:p>
          <a:p>
            <a:r>
              <a:rPr lang="en-US" altLang="ja-JP" sz="2800" dirty="0">
                <a:ea typeface="ＭＳ Ｐゴシック" pitchFamily="34" charset="-128"/>
              </a:rPr>
              <a:t>Characteristics</a:t>
            </a:r>
          </a:p>
          <a:p>
            <a:pPr lvl="1"/>
            <a:r>
              <a:rPr lang="en-US" altLang="ja-JP" sz="2800" dirty="0">
                <a:ea typeface="ＭＳ Ｐゴシック" pitchFamily="34" charset="-128"/>
              </a:rPr>
              <a:t>To achieve a goal: win the game</a:t>
            </a:r>
          </a:p>
          <a:p>
            <a:pPr lvl="1"/>
            <a:r>
              <a:rPr lang="en-US" altLang="ja-JP" sz="2800" dirty="0">
                <a:ea typeface="ＭＳ Ｐゴシック" pitchFamily="34" charset="-128"/>
              </a:rPr>
              <a:t>Interactive</a:t>
            </a:r>
          </a:p>
          <a:p>
            <a:endParaRPr lang="en-US" altLang="ja-JP" sz="2800" dirty="0">
              <a:ea typeface="ＭＳ Ｐゴシック" pitchFamily="34" charset="-128"/>
            </a:endParaRPr>
          </a:p>
        </p:txBody>
      </p:sp>
      <p:sp>
        <p:nvSpPr>
          <p:cNvPr id="5" name="Slide Number Placeholder 4"/>
          <p:cNvSpPr>
            <a:spLocks noGrp="1"/>
          </p:cNvSpPr>
          <p:nvPr>
            <p:ph type="sldNum" sz="quarter" idx="12"/>
          </p:nvPr>
        </p:nvSpPr>
        <p:spPr/>
        <p:txBody>
          <a:bodyPr/>
          <a:lstStyle/>
          <a:p>
            <a:fld id="{722B575E-21D9-4F81-9A86-37E23FE3D5CC}" type="slidenum">
              <a:rPr lang="zh-TW" altLang="en-US" smtClean="0"/>
              <a:pPr/>
              <a:t>14</a:t>
            </a:fld>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dissolve">
                                      <p:cBhvr>
                                        <p:cTn id="7" dur="500"/>
                                        <p:tgtEl>
                                          <p:spTgt spid="18432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84323">
                                            <p:txEl>
                                              <p:pRg st="1" end="1"/>
                                            </p:txEl>
                                          </p:spTgt>
                                        </p:tgtEl>
                                        <p:attrNameLst>
                                          <p:attrName>style.visibility</p:attrName>
                                        </p:attrNameLst>
                                      </p:cBhvr>
                                      <p:to>
                                        <p:strVal val="visible"/>
                                      </p:to>
                                    </p:set>
                                    <p:animEffect transition="in" filter="dissolve">
                                      <p:cBhvr>
                                        <p:cTn id="10" dur="500"/>
                                        <p:tgtEl>
                                          <p:spTgt spid="1843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84323">
                                            <p:txEl>
                                              <p:pRg st="2" end="2"/>
                                            </p:txEl>
                                          </p:spTgt>
                                        </p:tgtEl>
                                        <p:attrNameLst>
                                          <p:attrName>style.visibility</p:attrName>
                                        </p:attrNameLst>
                                      </p:cBhvr>
                                      <p:to>
                                        <p:strVal val="visible"/>
                                      </p:to>
                                    </p:set>
                                    <p:animEffect transition="in" filter="dissolve">
                                      <p:cBhvr>
                                        <p:cTn id="15" dur="500"/>
                                        <p:tgtEl>
                                          <p:spTgt spid="18432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84323">
                                            <p:txEl>
                                              <p:pRg st="3" end="3"/>
                                            </p:txEl>
                                          </p:spTgt>
                                        </p:tgtEl>
                                        <p:attrNameLst>
                                          <p:attrName>style.visibility</p:attrName>
                                        </p:attrNameLst>
                                      </p:cBhvr>
                                      <p:to>
                                        <p:strVal val="visible"/>
                                      </p:to>
                                    </p:set>
                                    <p:animEffect transition="in" filter="dissolve">
                                      <p:cBhvr>
                                        <p:cTn id="18" dur="500"/>
                                        <p:tgtEl>
                                          <p:spTgt spid="18432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4323">
                                            <p:txEl>
                                              <p:pRg st="4" end="4"/>
                                            </p:txEl>
                                          </p:spTgt>
                                        </p:tgtEl>
                                        <p:attrNameLst>
                                          <p:attrName>style.visibility</p:attrName>
                                        </p:attrNameLst>
                                      </p:cBhvr>
                                      <p:to>
                                        <p:strVal val="visible"/>
                                      </p:to>
                                    </p:set>
                                    <p:animEffect transition="in" filter="dissolve">
                                      <p:cBhvr>
                                        <p:cTn id="21" dur="500"/>
                                        <p:tgtEl>
                                          <p:spTgt spid="184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zh-CN" sz="3600">
                <a:ea typeface="SimSun" pitchFamily="2" charset="-122"/>
              </a:rPr>
              <a:t>Artificial Intelligence</a:t>
            </a:r>
          </a:p>
        </p:txBody>
      </p:sp>
      <p:sp>
        <p:nvSpPr>
          <p:cNvPr id="172035" name="Rectangle 3"/>
          <p:cNvSpPr>
            <a:spLocks noGrp="1" noChangeArrowheads="1"/>
          </p:cNvSpPr>
          <p:nvPr>
            <p:ph type="body" idx="1"/>
          </p:nvPr>
        </p:nvSpPr>
        <p:spPr>
          <a:xfrm>
            <a:off x="685800" y="1752600"/>
            <a:ext cx="7772400" cy="4491038"/>
          </a:xfrm>
        </p:spPr>
        <p:txBody>
          <a:bodyPr>
            <a:normAutofit/>
          </a:bodyPr>
          <a:lstStyle/>
          <a:p>
            <a:r>
              <a:rPr lang="en-US" altLang="ja-JP" sz="2800" dirty="0">
                <a:ea typeface="ＭＳ Ｐゴシック" pitchFamily="34" charset="-128"/>
              </a:rPr>
              <a:t>Artificial Intelligence</a:t>
            </a:r>
          </a:p>
          <a:p>
            <a:pPr lvl="1"/>
            <a:r>
              <a:rPr lang="en-US" altLang="ja-JP" sz="2800" dirty="0">
                <a:ea typeface="ＭＳ Ｐゴシック" pitchFamily="34" charset="-128"/>
              </a:rPr>
              <a:t>Ability of machines in conducting intelligent tasks</a:t>
            </a:r>
          </a:p>
          <a:p>
            <a:r>
              <a:rPr lang="en-US" altLang="ja-JP" sz="2800" dirty="0">
                <a:ea typeface="ＭＳ Ｐゴシック" pitchFamily="34" charset="-128"/>
              </a:rPr>
              <a:t>Intelligent Programs</a:t>
            </a:r>
          </a:p>
          <a:p>
            <a:pPr lvl="1"/>
            <a:r>
              <a:rPr lang="en-US" altLang="ja-JP" sz="2800" dirty="0">
                <a:ea typeface="ＭＳ Ｐゴシック" pitchFamily="34" charset="-128"/>
              </a:rPr>
              <a:t>Programs conducting specific intelligent tasks</a:t>
            </a:r>
          </a:p>
        </p:txBody>
      </p:sp>
      <p:sp>
        <p:nvSpPr>
          <p:cNvPr id="172036" name="Text Box 4"/>
          <p:cNvSpPr txBox="1">
            <a:spLocks noChangeArrowheads="1"/>
          </p:cNvSpPr>
          <p:nvPr/>
        </p:nvSpPr>
        <p:spPr bwMode="auto">
          <a:xfrm>
            <a:off x="2133600" y="5486400"/>
            <a:ext cx="1219200" cy="457200"/>
          </a:xfrm>
          <a:prstGeom prst="rect">
            <a:avLst/>
          </a:prstGeom>
          <a:noFill/>
          <a:ln w="9525">
            <a:noFill/>
            <a:miter lim="800000"/>
            <a:headEnd/>
            <a:tailEnd/>
          </a:ln>
          <a:effectLst/>
        </p:spPr>
        <p:txBody>
          <a:bodyPr>
            <a:spAutoFit/>
          </a:bodyPr>
          <a:lstStyle/>
          <a:p>
            <a:pPr>
              <a:spcBef>
                <a:spcPct val="50000"/>
              </a:spcBef>
            </a:pPr>
            <a:r>
              <a:rPr lang="en-US" altLang="zh-CN" sz="2400"/>
              <a:t>Input</a:t>
            </a:r>
          </a:p>
        </p:txBody>
      </p:sp>
      <p:sp>
        <p:nvSpPr>
          <p:cNvPr id="172037" name="Line 5"/>
          <p:cNvSpPr>
            <a:spLocks noChangeShapeType="1"/>
          </p:cNvSpPr>
          <p:nvPr/>
        </p:nvSpPr>
        <p:spPr bwMode="auto">
          <a:xfrm>
            <a:off x="3540125" y="5700713"/>
            <a:ext cx="2057400" cy="0"/>
          </a:xfrm>
          <a:prstGeom prst="line">
            <a:avLst/>
          </a:prstGeom>
          <a:noFill/>
          <a:ln w="127000">
            <a:solidFill>
              <a:srgbClr val="00FFFF"/>
            </a:solidFill>
            <a:round/>
            <a:headEnd/>
            <a:tailEnd type="triangle" w="med" len="med"/>
          </a:ln>
          <a:effectLst/>
        </p:spPr>
        <p:txBody>
          <a:bodyPr wrap="none" anchor="ctr"/>
          <a:lstStyle/>
          <a:p>
            <a:endParaRPr lang="en-GB"/>
          </a:p>
        </p:txBody>
      </p:sp>
      <p:sp>
        <p:nvSpPr>
          <p:cNvPr id="172038" name="Text Box 6"/>
          <p:cNvSpPr txBox="1">
            <a:spLocks noChangeArrowheads="1"/>
          </p:cNvSpPr>
          <p:nvPr/>
        </p:nvSpPr>
        <p:spPr bwMode="auto">
          <a:xfrm>
            <a:off x="3733800" y="4862513"/>
            <a:ext cx="1447800" cy="641350"/>
          </a:xfrm>
          <a:prstGeom prst="rect">
            <a:avLst/>
          </a:prstGeom>
          <a:noFill/>
          <a:ln w="9525">
            <a:noFill/>
            <a:miter lim="800000"/>
            <a:headEnd/>
            <a:tailEnd/>
          </a:ln>
          <a:effectLst/>
        </p:spPr>
        <p:txBody>
          <a:bodyPr>
            <a:spAutoFit/>
          </a:bodyPr>
          <a:lstStyle/>
          <a:p>
            <a:pPr algn="ctr">
              <a:spcBef>
                <a:spcPct val="50000"/>
              </a:spcBef>
            </a:pPr>
            <a:r>
              <a:rPr lang="en-US" altLang="zh-CN"/>
              <a:t>Intelligent Processing</a:t>
            </a:r>
          </a:p>
        </p:txBody>
      </p:sp>
      <p:sp>
        <p:nvSpPr>
          <p:cNvPr id="172039" name="Text Box 7"/>
          <p:cNvSpPr txBox="1">
            <a:spLocks noChangeArrowheads="1"/>
          </p:cNvSpPr>
          <p:nvPr/>
        </p:nvSpPr>
        <p:spPr bwMode="auto">
          <a:xfrm>
            <a:off x="5867400" y="5486400"/>
            <a:ext cx="1371600" cy="457200"/>
          </a:xfrm>
          <a:prstGeom prst="rect">
            <a:avLst/>
          </a:prstGeom>
          <a:noFill/>
          <a:ln w="9525">
            <a:noFill/>
            <a:miter lim="800000"/>
            <a:headEnd/>
            <a:tailEnd/>
          </a:ln>
          <a:effectLst/>
        </p:spPr>
        <p:txBody>
          <a:bodyPr>
            <a:spAutoFit/>
          </a:bodyPr>
          <a:lstStyle/>
          <a:p>
            <a:pPr algn="ctr">
              <a:spcBef>
                <a:spcPct val="50000"/>
              </a:spcBef>
            </a:pPr>
            <a:r>
              <a:rPr lang="en-US" altLang="zh-CN" sz="2400"/>
              <a:t>Output</a:t>
            </a:r>
          </a:p>
        </p:txBody>
      </p:sp>
      <p:sp>
        <p:nvSpPr>
          <p:cNvPr id="9" name="Slide Number Placeholder 8"/>
          <p:cNvSpPr>
            <a:spLocks noGrp="1"/>
          </p:cNvSpPr>
          <p:nvPr>
            <p:ph type="sldNum" sz="quarter" idx="12"/>
          </p:nvPr>
        </p:nvSpPr>
        <p:spPr/>
        <p:txBody>
          <a:bodyPr/>
          <a:lstStyle/>
          <a:p>
            <a:fld id="{722B575E-21D9-4F81-9A86-37E23FE3D5CC}" type="slidenum">
              <a:rPr lang="zh-TW" altLang="en-US" smtClean="0"/>
              <a:pPr/>
              <a:t>15</a:t>
            </a:fld>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dissolve">
                                      <p:cBhvr>
                                        <p:cTn id="7" dur="500"/>
                                        <p:tgtEl>
                                          <p:spTgt spid="17203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2035">
                                            <p:txEl>
                                              <p:pRg st="1" end="1"/>
                                            </p:txEl>
                                          </p:spTgt>
                                        </p:tgtEl>
                                        <p:attrNameLst>
                                          <p:attrName>style.visibility</p:attrName>
                                        </p:attrNameLst>
                                      </p:cBhvr>
                                      <p:to>
                                        <p:strVal val="visible"/>
                                      </p:to>
                                    </p:set>
                                    <p:animEffect transition="in" filter="dissolve">
                                      <p:cBhvr>
                                        <p:cTn id="10" dur="500"/>
                                        <p:tgtEl>
                                          <p:spTgt spid="1720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72035">
                                            <p:txEl>
                                              <p:pRg st="2" end="2"/>
                                            </p:txEl>
                                          </p:spTgt>
                                        </p:tgtEl>
                                        <p:attrNameLst>
                                          <p:attrName>style.visibility</p:attrName>
                                        </p:attrNameLst>
                                      </p:cBhvr>
                                      <p:to>
                                        <p:strVal val="visible"/>
                                      </p:to>
                                    </p:set>
                                    <p:animEffect transition="in" filter="dissolve">
                                      <p:cBhvr>
                                        <p:cTn id="15" dur="500"/>
                                        <p:tgtEl>
                                          <p:spTgt spid="17203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2035">
                                            <p:txEl>
                                              <p:pRg st="3" end="3"/>
                                            </p:txEl>
                                          </p:spTgt>
                                        </p:tgtEl>
                                        <p:attrNameLst>
                                          <p:attrName>style.visibility</p:attrName>
                                        </p:attrNameLst>
                                      </p:cBhvr>
                                      <p:to>
                                        <p:strVal val="visible"/>
                                      </p:to>
                                    </p:set>
                                    <p:animEffect transition="in" filter="dissolve">
                                      <p:cBhvr>
                                        <p:cTn id="18" dur="500"/>
                                        <p:tgtEl>
                                          <p:spTgt spid="17203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72036"/>
                                        </p:tgtEl>
                                        <p:attrNameLst>
                                          <p:attrName>style.visibility</p:attrName>
                                        </p:attrNameLst>
                                      </p:cBhvr>
                                      <p:to>
                                        <p:strVal val="visible"/>
                                      </p:to>
                                    </p:set>
                                    <p:animEffect transition="in" filter="dissolve">
                                      <p:cBhvr>
                                        <p:cTn id="23" dur="500"/>
                                        <p:tgtEl>
                                          <p:spTgt spid="17203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72037"/>
                                        </p:tgtEl>
                                        <p:attrNameLst>
                                          <p:attrName>style.visibility</p:attrName>
                                        </p:attrNameLst>
                                      </p:cBhvr>
                                      <p:to>
                                        <p:strVal val="visible"/>
                                      </p:to>
                                    </p:set>
                                    <p:animEffect transition="in" filter="dissolve">
                                      <p:cBhvr>
                                        <p:cTn id="28" dur="500"/>
                                        <p:tgtEl>
                                          <p:spTgt spid="172037"/>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172038"/>
                                        </p:tgtEl>
                                        <p:attrNameLst>
                                          <p:attrName>style.visibility</p:attrName>
                                        </p:attrNameLst>
                                      </p:cBhvr>
                                      <p:to>
                                        <p:strVal val="visible"/>
                                      </p:to>
                                    </p:set>
                                    <p:animEffect transition="in" filter="dissolve">
                                      <p:cBhvr>
                                        <p:cTn id="32" dur="500"/>
                                        <p:tgtEl>
                                          <p:spTgt spid="17203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2039"/>
                                        </p:tgtEl>
                                        <p:attrNameLst>
                                          <p:attrName>style.visibility</p:attrName>
                                        </p:attrNameLst>
                                      </p:cBhvr>
                                      <p:to>
                                        <p:strVal val="visible"/>
                                      </p:to>
                                    </p:set>
                                    <p:animEffect transition="in" filter="dissolve">
                                      <p:cBhvr>
                                        <p:cTn id="37" dur="500"/>
                                        <p:tgtEl>
                                          <p:spTgt spid="172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P spid="172036" grpId="0" autoUpdateAnimBg="0"/>
      <p:bldP spid="172037" grpId="0" animBg="1"/>
      <p:bldP spid="172038" grpId="0" autoUpdateAnimBg="0"/>
      <p:bldP spid="17203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zh-CN" sz="3600">
                <a:ea typeface="SimSun" pitchFamily="2" charset="-122"/>
              </a:rPr>
              <a:t>Example 1: Text Classifier (1)</a:t>
            </a:r>
          </a:p>
        </p:txBody>
      </p:sp>
      <p:sp>
        <p:nvSpPr>
          <p:cNvPr id="197635" name="Text Box 3"/>
          <p:cNvSpPr txBox="1">
            <a:spLocks noChangeArrowheads="1"/>
          </p:cNvSpPr>
          <p:nvPr/>
        </p:nvSpPr>
        <p:spPr bwMode="auto">
          <a:xfrm>
            <a:off x="3962400" y="2362200"/>
            <a:ext cx="1752600" cy="3631763"/>
          </a:xfrm>
          <a:prstGeom prst="rect">
            <a:avLst/>
          </a:prstGeom>
          <a:noFill/>
          <a:ln w="9525">
            <a:noFill/>
            <a:miter lim="800000"/>
            <a:headEnd/>
            <a:tailEnd/>
          </a:ln>
          <a:effectLst/>
        </p:spPr>
        <p:txBody>
          <a:bodyPr>
            <a:spAutoFit/>
          </a:bodyPr>
          <a:lstStyle/>
          <a:p>
            <a:pPr>
              <a:spcBef>
                <a:spcPct val="50000"/>
              </a:spcBef>
            </a:pPr>
            <a:r>
              <a:rPr lang="en-US" altLang="zh-CN" sz="2000" dirty="0"/>
              <a:t> …</a:t>
            </a:r>
          </a:p>
          <a:p>
            <a:pPr>
              <a:spcBef>
                <a:spcPct val="50000"/>
              </a:spcBef>
            </a:pPr>
            <a:r>
              <a:rPr lang="en-US" altLang="zh-CN" sz="2000" dirty="0"/>
              <a:t>fiber = 0</a:t>
            </a:r>
          </a:p>
          <a:p>
            <a:pPr>
              <a:spcBef>
                <a:spcPct val="50000"/>
              </a:spcBef>
            </a:pPr>
            <a:r>
              <a:rPr lang="en-US" altLang="zh-CN" sz="2000" dirty="0"/>
              <a:t>…</a:t>
            </a:r>
          </a:p>
          <a:p>
            <a:pPr>
              <a:spcBef>
                <a:spcPct val="50000"/>
              </a:spcBef>
            </a:pPr>
            <a:r>
              <a:rPr lang="en-US" altLang="zh-CN" sz="2000" dirty="0"/>
              <a:t>huge = 1</a:t>
            </a:r>
          </a:p>
          <a:p>
            <a:pPr>
              <a:spcBef>
                <a:spcPct val="50000"/>
              </a:spcBef>
            </a:pPr>
            <a:r>
              <a:rPr lang="en-US" altLang="zh-CN" sz="2000" dirty="0"/>
              <a:t>…</a:t>
            </a:r>
          </a:p>
          <a:p>
            <a:pPr>
              <a:spcBef>
                <a:spcPct val="50000"/>
              </a:spcBef>
            </a:pPr>
            <a:r>
              <a:rPr lang="en-US" altLang="zh-CN" sz="2000" dirty="0"/>
              <a:t>oil = 1</a:t>
            </a:r>
          </a:p>
          <a:p>
            <a:pPr>
              <a:spcBef>
                <a:spcPct val="50000"/>
              </a:spcBef>
            </a:pPr>
            <a:r>
              <a:rPr lang="en-US" altLang="zh-CN" sz="2000" dirty="0"/>
              <a:t>platforms = 1</a:t>
            </a:r>
          </a:p>
          <a:p>
            <a:pPr>
              <a:spcBef>
                <a:spcPct val="50000"/>
              </a:spcBef>
            </a:pPr>
            <a:r>
              <a:rPr lang="en-US" altLang="zh-CN" sz="2000" dirty="0"/>
              <a:t>…</a:t>
            </a:r>
          </a:p>
        </p:txBody>
      </p:sp>
      <p:sp>
        <p:nvSpPr>
          <p:cNvPr id="197636" name="Line 4"/>
          <p:cNvSpPr>
            <a:spLocks noChangeShapeType="1"/>
          </p:cNvSpPr>
          <p:nvPr/>
        </p:nvSpPr>
        <p:spPr bwMode="auto">
          <a:xfrm flipV="1">
            <a:off x="5791200" y="3962400"/>
            <a:ext cx="1371600" cy="0"/>
          </a:xfrm>
          <a:prstGeom prst="line">
            <a:avLst/>
          </a:prstGeom>
          <a:noFill/>
          <a:ln w="127000">
            <a:solidFill>
              <a:srgbClr val="00FFFF"/>
            </a:solidFill>
            <a:round/>
            <a:headEnd/>
            <a:tailEnd type="triangle" w="med" len="med"/>
          </a:ln>
          <a:effectLst/>
        </p:spPr>
        <p:txBody>
          <a:bodyPr wrap="none" anchor="ctr"/>
          <a:lstStyle/>
          <a:p>
            <a:endParaRPr lang="en-GB" sz="2000"/>
          </a:p>
        </p:txBody>
      </p:sp>
      <p:sp>
        <p:nvSpPr>
          <p:cNvPr id="197637" name="Text Box 5"/>
          <p:cNvSpPr txBox="1">
            <a:spLocks noChangeArrowheads="1"/>
          </p:cNvSpPr>
          <p:nvPr/>
        </p:nvSpPr>
        <p:spPr bwMode="auto">
          <a:xfrm>
            <a:off x="5562600" y="3352800"/>
            <a:ext cx="1752600" cy="400110"/>
          </a:xfrm>
          <a:prstGeom prst="rect">
            <a:avLst/>
          </a:prstGeom>
          <a:noFill/>
          <a:ln w="9525">
            <a:noFill/>
            <a:miter lim="800000"/>
            <a:headEnd/>
            <a:tailEnd/>
          </a:ln>
          <a:effectLst/>
        </p:spPr>
        <p:txBody>
          <a:bodyPr>
            <a:spAutoFit/>
          </a:bodyPr>
          <a:lstStyle/>
          <a:p>
            <a:pPr algn="ctr">
              <a:spcBef>
                <a:spcPct val="50000"/>
              </a:spcBef>
            </a:pPr>
            <a:r>
              <a:rPr lang="en-US" altLang="zh-CN" sz="2000"/>
              <a:t>Classification</a:t>
            </a:r>
          </a:p>
        </p:txBody>
      </p:sp>
      <p:sp>
        <p:nvSpPr>
          <p:cNvPr id="197638" name="Text Box 6"/>
          <p:cNvSpPr txBox="1">
            <a:spLocks noChangeArrowheads="1"/>
          </p:cNvSpPr>
          <p:nvPr/>
        </p:nvSpPr>
        <p:spPr bwMode="auto">
          <a:xfrm>
            <a:off x="7162800" y="2514600"/>
            <a:ext cx="1676400" cy="3170099"/>
          </a:xfrm>
          <a:prstGeom prst="rect">
            <a:avLst/>
          </a:prstGeom>
          <a:noFill/>
          <a:ln w="9525">
            <a:noFill/>
            <a:miter lim="800000"/>
            <a:headEnd/>
            <a:tailEnd/>
          </a:ln>
          <a:effectLst/>
        </p:spPr>
        <p:txBody>
          <a:bodyPr>
            <a:spAutoFit/>
          </a:bodyPr>
          <a:lstStyle/>
          <a:p>
            <a:pPr>
              <a:spcBef>
                <a:spcPct val="50000"/>
              </a:spcBef>
            </a:pPr>
            <a:r>
              <a:rPr lang="en-US" altLang="zh-CN" sz="2000"/>
              <a:t>…</a:t>
            </a:r>
          </a:p>
          <a:p>
            <a:pPr>
              <a:spcBef>
                <a:spcPct val="50000"/>
              </a:spcBef>
            </a:pPr>
            <a:r>
              <a:rPr lang="en-US" altLang="zh-CN" sz="2000"/>
              <a:t>Crude = 1</a:t>
            </a:r>
          </a:p>
          <a:p>
            <a:pPr>
              <a:spcBef>
                <a:spcPct val="50000"/>
              </a:spcBef>
            </a:pPr>
            <a:r>
              <a:rPr lang="en-US" altLang="zh-CN" sz="2000"/>
              <a:t>…</a:t>
            </a:r>
          </a:p>
          <a:p>
            <a:pPr>
              <a:spcBef>
                <a:spcPct val="50000"/>
              </a:spcBef>
            </a:pPr>
            <a:r>
              <a:rPr lang="en-US" altLang="zh-CN" sz="2000"/>
              <a:t>Money-fx = 0</a:t>
            </a:r>
          </a:p>
          <a:p>
            <a:pPr>
              <a:spcBef>
                <a:spcPct val="50000"/>
              </a:spcBef>
            </a:pPr>
            <a:r>
              <a:rPr lang="en-US" altLang="zh-CN" sz="2000"/>
              <a:t>…</a:t>
            </a:r>
          </a:p>
          <a:p>
            <a:pPr>
              <a:spcBef>
                <a:spcPct val="50000"/>
              </a:spcBef>
            </a:pPr>
            <a:r>
              <a:rPr lang="en-US" altLang="zh-CN" sz="2000"/>
              <a:t>Ship = 1</a:t>
            </a:r>
          </a:p>
          <a:p>
            <a:pPr>
              <a:spcBef>
                <a:spcPct val="50000"/>
              </a:spcBef>
            </a:pPr>
            <a:r>
              <a:rPr lang="en-US" altLang="zh-CN" sz="2000"/>
              <a:t>…</a:t>
            </a:r>
          </a:p>
        </p:txBody>
      </p:sp>
      <p:sp>
        <p:nvSpPr>
          <p:cNvPr id="197639" name="Text Box 7"/>
          <p:cNvSpPr txBox="1">
            <a:spLocks noChangeArrowheads="1"/>
          </p:cNvSpPr>
          <p:nvPr/>
        </p:nvSpPr>
        <p:spPr bwMode="auto">
          <a:xfrm>
            <a:off x="609600" y="2895600"/>
            <a:ext cx="1752600" cy="2092881"/>
          </a:xfrm>
          <a:prstGeom prst="rect">
            <a:avLst/>
          </a:prstGeom>
          <a:noFill/>
          <a:ln w="9525">
            <a:noFill/>
            <a:miter lim="800000"/>
            <a:headEnd/>
            <a:tailEnd/>
          </a:ln>
          <a:effectLst/>
        </p:spPr>
        <p:txBody>
          <a:bodyPr>
            <a:spAutoFit/>
          </a:bodyPr>
          <a:lstStyle/>
          <a:p>
            <a:pPr>
              <a:spcBef>
                <a:spcPct val="50000"/>
              </a:spcBef>
            </a:pPr>
            <a:r>
              <a:rPr lang="en-US" altLang="zh-CN" sz="2000"/>
              <a:t>Text File:</a:t>
            </a:r>
          </a:p>
          <a:p>
            <a:pPr>
              <a:spcBef>
                <a:spcPct val="50000"/>
              </a:spcBef>
            </a:pPr>
            <a:r>
              <a:rPr lang="en-US" altLang="zh-CN" sz="2000"/>
              <a:t>Huge oil platforms dot the Gulf like beacons -- usually lit up …    </a:t>
            </a:r>
          </a:p>
        </p:txBody>
      </p:sp>
      <p:sp>
        <p:nvSpPr>
          <p:cNvPr id="197640" name="Line 8"/>
          <p:cNvSpPr>
            <a:spLocks noChangeShapeType="1"/>
          </p:cNvSpPr>
          <p:nvPr/>
        </p:nvSpPr>
        <p:spPr bwMode="auto">
          <a:xfrm>
            <a:off x="2438400" y="3962400"/>
            <a:ext cx="1447800" cy="0"/>
          </a:xfrm>
          <a:prstGeom prst="line">
            <a:avLst/>
          </a:prstGeom>
          <a:noFill/>
          <a:ln w="127000">
            <a:solidFill>
              <a:srgbClr val="00FFFF"/>
            </a:solidFill>
            <a:round/>
            <a:headEnd/>
            <a:tailEnd type="triangle" w="med" len="med"/>
          </a:ln>
          <a:effectLst/>
        </p:spPr>
        <p:txBody>
          <a:bodyPr wrap="none" anchor="ctr"/>
          <a:lstStyle/>
          <a:p>
            <a:endParaRPr lang="en-GB" sz="2000"/>
          </a:p>
        </p:txBody>
      </p:sp>
      <p:sp>
        <p:nvSpPr>
          <p:cNvPr id="197641" name="Text Box 9"/>
          <p:cNvSpPr txBox="1">
            <a:spLocks noChangeArrowheads="1"/>
          </p:cNvSpPr>
          <p:nvPr/>
        </p:nvSpPr>
        <p:spPr bwMode="auto">
          <a:xfrm>
            <a:off x="2286000" y="3276600"/>
            <a:ext cx="1752600" cy="400110"/>
          </a:xfrm>
          <a:prstGeom prst="rect">
            <a:avLst/>
          </a:prstGeom>
          <a:noFill/>
          <a:ln w="9525">
            <a:noFill/>
            <a:miter lim="800000"/>
            <a:headEnd/>
            <a:tailEnd/>
          </a:ln>
          <a:effectLst/>
        </p:spPr>
        <p:txBody>
          <a:bodyPr>
            <a:spAutoFit/>
          </a:bodyPr>
          <a:lstStyle/>
          <a:p>
            <a:pPr algn="ctr">
              <a:spcBef>
                <a:spcPct val="50000"/>
              </a:spcBef>
            </a:pPr>
            <a:r>
              <a:rPr lang="en-US" altLang="zh-CN" sz="2000"/>
              <a:t>Preprocessing</a:t>
            </a:r>
          </a:p>
        </p:txBody>
      </p:sp>
      <p:sp>
        <p:nvSpPr>
          <p:cNvPr id="11" name="Slide Number Placeholder 10"/>
          <p:cNvSpPr>
            <a:spLocks noGrp="1"/>
          </p:cNvSpPr>
          <p:nvPr>
            <p:ph type="sldNum" sz="quarter" idx="12"/>
          </p:nvPr>
        </p:nvSpPr>
        <p:spPr/>
        <p:txBody>
          <a:bodyPr/>
          <a:lstStyle/>
          <a:p>
            <a:fld id="{722B575E-21D9-4F81-9A86-37E23FE3D5CC}" type="slidenum">
              <a:rPr lang="zh-TW" altLang="en-US" smtClean="0"/>
              <a:pPr/>
              <a:t>16</a:t>
            </a:fld>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639"/>
                                        </p:tgtEl>
                                        <p:attrNameLst>
                                          <p:attrName>style.visibility</p:attrName>
                                        </p:attrNameLst>
                                      </p:cBhvr>
                                      <p:to>
                                        <p:strVal val="visible"/>
                                      </p:to>
                                    </p:set>
                                    <p:animEffect transition="in" filter="dissolve">
                                      <p:cBhvr>
                                        <p:cTn id="7" dur="500"/>
                                        <p:tgtEl>
                                          <p:spTgt spid="1976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7640"/>
                                        </p:tgtEl>
                                        <p:attrNameLst>
                                          <p:attrName>style.visibility</p:attrName>
                                        </p:attrNameLst>
                                      </p:cBhvr>
                                      <p:to>
                                        <p:strVal val="visible"/>
                                      </p:to>
                                    </p:set>
                                    <p:animEffect transition="in" filter="dissolve">
                                      <p:cBhvr>
                                        <p:cTn id="12" dur="500"/>
                                        <p:tgtEl>
                                          <p:spTgt spid="197640"/>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97641"/>
                                        </p:tgtEl>
                                        <p:attrNameLst>
                                          <p:attrName>style.visibility</p:attrName>
                                        </p:attrNameLst>
                                      </p:cBhvr>
                                      <p:to>
                                        <p:strVal val="visible"/>
                                      </p:to>
                                    </p:set>
                                    <p:animEffect transition="in" filter="dissolve">
                                      <p:cBhvr>
                                        <p:cTn id="16" dur="500"/>
                                        <p:tgtEl>
                                          <p:spTgt spid="19764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97635"/>
                                        </p:tgtEl>
                                        <p:attrNameLst>
                                          <p:attrName>style.visibility</p:attrName>
                                        </p:attrNameLst>
                                      </p:cBhvr>
                                      <p:to>
                                        <p:strVal val="visible"/>
                                      </p:to>
                                    </p:set>
                                    <p:animEffect transition="in" filter="dissolve">
                                      <p:cBhvr>
                                        <p:cTn id="21" dur="500"/>
                                        <p:tgtEl>
                                          <p:spTgt spid="19763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97636"/>
                                        </p:tgtEl>
                                        <p:attrNameLst>
                                          <p:attrName>style.visibility</p:attrName>
                                        </p:attrNameLst>
                                      </p:cBhvr>
                                      <p:to>
                                        <p:strVal val="visible"/>
                                      </p:to>
                                    </p:set>
                                    <p:animEffect transition="in" filter="dissolve">
                                      <p:cBhvr>
                                        <p:cTn id="26" dur="500"/>
                                        <p:tgtEl>
                                          <p:spTgt spid="197636"/>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197637"/>
                                        </p:tgtEl>
                                        <p:attrNameLst>
                                          <p:attrName>style.visibility</p:attrName>
                                        </p:attrNameLst>
                                      </p:cBhvr>
                                      <p:to>
                                        <p:strVal val="visible"/>
                                      </p:to>
                                    </p:set>
                                    <p:animEffect transition="in" filter="dissolve">
                                      <p:cBhvr>
                                        <p:cTn id="30" dur="500"/>
                                        <p:tgtEl>
                                          <p:spTgt spid="19763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97638"/>
                                        </p:tgtEl>
                                        <p:attrNameLst>
                                          <p:attrName>style.visibility</p:attrName>
                                        </p:attrNameLst>
                                      </p:cBhvr>
                                      <p:to>
                                        <p:strVal val="visible"/>
                                      </p:to>
                                    </p:set>
                                    <p:animEffect transition="in" filter="dissolve">
                                      <p:cBhvr>
                                        <p:cTn id="35" dur="500"/>
                                        <p:tgtEl>
                                          <p:spTgt spid="197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autoUpdateAnimBg="0"/>
      <p:bldP spid="197636" grpId="0" animBg="1"/>
      <p:bldP spid="197637" grpId="0" autoUpdateAnimBg="0"/>
      <p:bldP spid="197638" grpId="0" autoUpdateAnimBg="0"/>
      <p:bldP spid="197639" grpId="0" autoUpdateAnimBg="0"/>
      <p:bldP spid="197640" grpId="0" animBg="1"/>
      <p:bldP spid="19764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zh-CN" sz="3600">
                <a:ea typeface="SimSun" pitchFamily="2" charset="-122"/>
              </a:rPr>
              <a:t>Example 1: Text Classifier (2)</a:t>
            </a:r>
          </a:p>
        </p:txBody>
      </p:sp>
      <p:sp>
        <p:nvSpPr>
          <p:cNvPr id="187395" name="Text Box 3"/>
          <p:cNvSpPr txBox="1">
            <a:spLocks noChangeArrowheads="1"/>
          </p:cNvSpPr>
          <p:nvPr/>
        </p:nvSpPr>
        <p:spPr bwMode="auto">
          <a:xfrm>
            <a:off x="3962400" y="2362200"/>
            <a:ext cx="1752600" cy="3631763"/>
          </a:xfrm>
          <a:prstGeom prst="rect">
            <a:avLst/>
          </a:prstGeom>
          <a:noFill/>
          <a:ln w="9525">
            <a:noFill/>
            <a:miter lim="800000"/>
            <a:headEnd/>
            <a:tailEnd/>
          </a:ln>
          <a:effectLst/>
        </p:spPr>
        <p:txBody>
          <a:bodyPr>
            <a:spAutoFit/>
          </a:bodyPr>
          <a:lstStyle/>
          <a:p>
            <a:pPr>
              <a:spcBef>
                <a:spcPct val="50000"/>
              </a:spcBef>
            </a:pPr>
            <a:r>
              <a:rPr lang="en-US" altLang="zh-CN" sz="2000"/>
              <a:t> …</a:t>
            </a:r>
          </a:p>
          <a:p>
            <a:pPr>
              <a:spcBef>
                <a:spcPct val="50000"/>
              </a:spcBef>
            </a:pPr>
            <a:r>
              <a:rPr lang="en-US" altLang="zh-CN" sz="2000"/>
              <a:t>enter = 1</a:t>
            </a:r>
          </a:p>
          <a:p>
            <a:pPr>
              <a:spcBef>
                <a:spcPct val="50000"/>
              </a:spcBef>
            </a:pPr>
            <a:r>
              <a:rPr lang="en-US" altLang="zh-CN" sz="2000"/>
              <a:t>expected = 1</a:t>
            </a:r>
          </a:p>
          <a:p>
            <a:pPr>
              <a:spcBef>
                <a:spcPct val="50000"/>
              </a:spcBef>
            </a:pPr>
            <a:r>
              <a:rPr lang="en-US" altLang="zh-CN" sz="2000"/>
              <a:t>…</a:t>
            </a:r>
          </a:p>
          <a:p>
            <a:pPr>
              <a:spcBef>
                <a:spcPct val="50000"/>
              </a:spcBef>
            </a:pPr>
            <a:r>
              <a:rPr lang="en-US" altLang="zh-CN" sz="2000"/>
              <a:t>federal = 1</a:t>
            </a:r>
          </a:p>
          <a:p>
            <a:pPr>
              <a:spcBef>
                <a:spcPct val="50000"/>
              </a:spcBef>
            </a:pPr>
            <a:r>
              <a:rPr lang="en-US" altLang="zh-CN" sz="2000"/>
              <a:t>…</a:t>
            </a:r>
          </a:p>
          <a:p>
            <a:pPr>
              <a:spcBef>
                <a:spcPct val="50000"/>
              </a:spcBef>
            </a:pPr>
            <a:r>
              <a:rPr lang="en-US" altLang="zh-CN" sz="2000"/>
              <a:t>oil = 0</a:t>
            </a:r>
          </a:p>
          <a:p>
            <a:pPr>
              <a:spcBef>
                <a:spcPct val="50000"/>
              </a:spcBef>
            </a:pPr>
            <a:r>
              <a:rPr lang="en-US" altLang="zh-CN" sz="2000"/>
              <a:t>…</a:t>
            </a:r>
          </a:p>
        </p:txBody>
      </p:sp>
      <p:sp>
        <p:nvSpPr>
          <p:cNvPr id="187396" name="Line 4"/>
          <p:cNvSpPr>
            <a:spLocks noChangeShapeType="1"/>
          </p:cNvSpPr>
          <p:nvPr/>
        </p:nvSpPr>
        <p:spPr bwMode="auto">
          <a:xfrm flipV="1">
            <a:off x="5791200" y="3962400"/>
            <a:ext cx="1371600" cy="0"/>
          </a:xfrm>
          <a:prstGeom prst="line">
            <a:avLst/>
          </a:prstGeom>
          <a:noFill/>
          <a:ln w="127000">
            <a:solidFill>
              <a:srgbClr val="00FFFF"/>
            </a:solidFill>
            <a:round/>
            <a:headEnd/>
            <a:tailEnd type="triangle" w="med" len="med"/>
          </a:ln>
          <a:effectLst/>
        </p:spPr>
        <p:txBody>
          <a:bodyPr wrap="none" anchor="ctr"/>
          <a:lstStyle/>
          <a:p>
            <a:endParaRPr lang="en-GB" sz="2000"/>
          </a:p>
        </p:txBody>
      </p:sp>
      <p:sp>
        <p:nvSpPr>
          <p:cNvPr id="187397" name="Text Box 5"/>
          <p:cNvSpPr txBox="1">
            <a:spLocks noChangeArrowheads="1"/>
          </p:cNvSpPr>
          <p:nvPr/>
        </p:nvSpPr>
        <p:spPr bwMode="auto">
          <a:xfrm>
            <a:off x="5562600" y="3352800"/>
            <a:ext cx="1752600" cy="400110"/>
          </a:xfrm>
          <a:prstGeom prst="rect">
            <a:avLst/>
          </a:prstGeom>
          <a:noFill/>
          <a:ln w="9525">
            <a:noFill/>
            <a:miter lim="800000"/>
            <a:headEnd/>
            <a:tailEnd/>
          </a:ln>
          <a:effectLst/>
        </p:spPr>
        <p:txBody>
          <a:bodyPr>
            <a:spAutoFit/>
          </a:bodyPr>
          <a:lstStyle/>
          <a:p>
            <a:pPr algn="ctr">
              <a:spcBef>
                <a:spcPct val="50000"/>
              </a:spcBef>
            </a:pPr>
            <a:r>
              <a:rPr lang="en-US" altLang="zh-CN" sz="2000"/>
              <a:t>Classification</a:t>
            </a:r>
          </a:p>
        </p:txBody>
      </p:sp>
      <p:sp>
        <p:nvSpPr>
          <p:cNvPr id="187398" name="Text Box 6"/>
          <p:cNvSpPr txBox="1">
            <a:spLocks noChangeArrowheads="1"/>
          </p:cNvSpPr>
          <p:nvPr/>
        </p:nvSpPr>
        <p:spPr bwMode="auto">
          <a:xfrm>
            <a:off x="7162800" y="2514600"/>
            <a:ext cx="1676400" cy="3170099"/>
          </a:xfrm>
          <a:prstGeom prst="rect">
            <a:avLst/>
          </a:prstGeom>
          <a:noFill/>
          <a:ln w="9525">
            <a:noFill/>
            <a:miter lim="800000"/>
            <a:headEnd/>
            <a:tailEnd/>
          </a:ln>
          <a:effectLst/>
        </p:spPr>
        <p:txBody>
          <a:bodyPr>
            <a:spAutoFit/>
          </a:bodyPr>
          <a:lstStyle/>
          <a:p>
            <a:pPr>
              <a:spcBef>
                <a:spcPct val="50000"/>
              </a:spcBef>
            </a:pPr>
            <a:r>
              <a:rPr lang="en-US" altLang="zh-CN" sz="2000"/>
              <a:t>…</a:t>
            </a:r>
          </a:p>
          <a:p>
            <a:pPr>
              <a:spcBef>
                <a:spcPct val="50000"/>
              </a:spcBef>
            </a:pPr>
            <a:r>
              <a:rPr lang="en-US" altLang="zh-CN" sz="2000"/>
              <a:t>Crude = 0</a:t>
            </a:r>
          </a:p>
          <a:p>
            <a:pPr>
              <a:spcBef>
                <a:spcPct val="50000"/>
              </a:spcBef>
            </a:pPr>
            <a:r>
              <a:rPr lang="en-US" altLang="zh-CN" sz="2000"/>
              <a:t>…</a:t>
            </a:r>
          </a:p>
          <a:p>
            <a:pPr>
              <a:spcBef>
                <a:spcPct val="50000"/>
              </a:spcBef>
            </a:pPr>
            <a:r>
              <a:rPr lang="en-US" altLang="zh-CN" sz="2000"/>
              <a:t>Money-fx = 1</a:t>
            </a:r>
          </a:p>
          <a:p>
            <a:pPr>
              <a:spcBef>
                <a:spcPct val="50000"/>
              </a:spcBef>
            </a:pPr>
            <a:r>
              <a:rPr lang="en-US" altLang="zh-CN" sz="2000"/>
              <a:t>…</a:t>
            </a:r>
          </a:p>
          <a:p>
            <a:pPr>
              <a:spcBef>
                <a:spcPct val="50000"/>
              </a:spcBef>
            </a:pPr>
            <a:r>
              <a:rPr lang="en-US" altLang="zh-CN" sz="2000"/>
              <a:t>Ship = 0</a:t>
            </a:r>
          </a:p>
          <a:p>
            <a:pPr>
              <a:spcBef>
                <a:spcPct val="50000"/>
              </a:spcBef>
            </a:pPr>
            <a:r>
              <a:rPr lang="en-US" altLang="zh-CN" sz="2000"/>
              <a:t>…</a:t>
            </a:r>
          </a:p>
        </p:txBody>
      </p:sp>
      <p:sp>
        <p:nvSpPr>
          <p:cNvPr id="187399" name="Text Box 7"/>
          <p:cNvSpPr txBox="1">
            <a:spLocks noChangeArrowheads="1"/>
          </p:cNvSpPr>
          <p:nvPr/>
        </p:nvSpPr>
        <p:spPr bwMode="auto">
          <a:xfrm>
            <a:off x="685800" y="2895600"/>
            <a:ext cx="1676400" cy="2092881"/>
          </a:xfrm>
          <a:prstGeom prst="rect">
            <a:avLst/>
          </a:prstGeom>
          <a:noFill/>
          <a:ln w="9525">
            <a:noFill/>
            <a:miter lim="800000"/>
            <a:headEnd/>
            <a:tailEnd/>
          </a:ln>
          <a:effectLst/>
        </p:spPr>
        <p:txBody>
          <a:bodyPr>
            <a:spAutoFit/>
          </a:bodyPr>
          <a:lstStyle/>
          <a:p>
            <a:pPr>
              <a:spcBef>
                <a:spcPct val="50000"/>
              </a:spcBef>
            </a:pPr>
            <a:r>
              <a:rPr lang="en-US" altLang="zh-CN" sz="2000"/>
              <a:t>Text File:</a:t>
            </a:r>
          </a:p>
          <a:p>
            <a:pPr>
              <a:spcBef>
                <a:spcPct val="50000"/>
              </a:spcBef>
            </a:pPr>
            <a:r>
              <a:rPr lang="en-US" altLang="zh-CN" sz="2000"/>
              <a:t>The Federal Reserve is expected to enter the government …    </a:t>
            </a:r>
          </a:p>
        </p:txBody>
      </p:sp>
      <p:sp>
        <p:nvSpPr>
          <p:cNvPr id="187400" name="Line 8"/>
          <p:cNvSpPr>
            <a:spLocks noChangeShapeType="1"/>
          </p:cNvSpPr>
          <p:nvPr/>
        </p:nvSpPr>
        <p:spPr bwMode="auto">
          <a:xfrm>
            <a:off x="2438400" y="3962400"/>
            <a:ext cx="1447800" cy="0"/>
          </a:xfrm>
          <a:prstGeom prst="line">
            <a:avLst/>
          </a:prstGeom>
          <a:noFill/>
          <a:ln w="127000">
            <a:solidFill>
              <a:srgbClr val="00FFFF"/>
            </a:solidFill>
            <a:round/>
            <a:headEnd/>
            <a:tailEnd type="triangle" w="med" len="med"/>
          </a:ln>
          <a:effectLst/>
        </p:spPr>
        <p:txBody>
          <a:bodyPr wrap="none" anchor="ctr"/>
          <a:lstStyle/>
          <a:p>
            <a:endParaRPr lang="en-GB" sz="2000"/>
          </a:p>
        </p:txBody>
      </p:sp>
      <p:sp>
        <p:nvSpPr>
          <p:cNvPr id="187401" name="Text Box 9"/>
          <p:cNvSpPr txBox="1">
            <a:spLocks noChangeArrowheads="1"/>
          </p:cNvSpPr>
          <p:nvPr/>
        </p:nvSpPr>
        <p:spPr bwMode="auto">
          <a:xfrm>
            <a:off x="2286000" y="3276600"/>
            <a:ext cx="1752600" cy="400110"/>
          </a:xfrm>
          <a:prstGeom prst="rect">
            <a:avLst/>
          </a:prstGeom>
          <a:noFill/>
          <a:ln w="9525">
            <a:noFill/>
            <a:miter lim="800000"/>
            <a:headEnd/>
            <a:tailEnd/>
          </a:ln>
          <a:effectLst/>
        </p:spPr>
        <p:txBody>
          <a:bodyPr>
            <a:spAutoFit/>
          </a:bodyPr>
          <a:lstStyle/>
          <a:p>
            <a:pPr algn="ctr">
              <a:spcBef>
                <a:spcPct val="50000"/>
              </a:spcBef>
            </a:pPr>
            <a:r>
              <a:rPr lang="en-US" altLang="zh-CN" sz="2000"/>
              <a:t>Preprocessing</a:t>
            </a:r>
          </a:p>
        </p:txBody>
      </p:sp>
      <p:sp>
        <p:nvSpPr>
          <p:cNvPr id="11" name="Slide Number Placeholder 10"/>
          <p:cNvSpPr>
            <a:spLocks noGrp="1"/>
          </p:cNvSpPr>
          <p:nvPr>
            <p:ph type="sldNum" sz="quarter" idx="12"/>
          </p:nvPr>
        </p:nvSpPr>
        <p:spPr/>
        <p:txBody>
          <a:bodyPr/>
          <a:lstStyle/>
          <a:p>
            <a:fld id="{722B575E-21D9-4F81-9A86-37E23FE3D5CC}" type="slidenum">
              <a:rPr lang="zh-TW" altLang="en-US" smtClean="0"/>
              <a:pPr/>
              <a:t>17</a:t>
            </a:fld>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7399"/>
                                        </p:tgtEl>
                                        <p:attrNameLst>
                                          <p:attrName>style.visibility</p:attrName>
                                        </p:attrNameLst>
                                      </p:cBhvr>
                                      <p:to>
                                        <p:strVal val="visible"/>
                                      </p:to>
                                    </p:set>
                                    <p:animEffect transition="in" filter="dissolve">
                                      <p:cBhvr>
                                        <p:cTn id="7" dur="500"/>
                                        <p:tgtEl>
                                          <p:spTgt spid="18739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7400"/>
                                        </p:tgtEl>
                                        <p:attrNameLst>
                                          <p:attrName>style.visibility</p:attrName>
                                        </p:attrNameLst>
                                      </p:cBhvr>
                                      <p:to>
                                        <p:strVal val="visible"/>
                                      </p:to>
                                    </p:set>
                                    <p:animEffect transition="in" filter="dissolve">
                                      <p:cBhvr>
                                        <p:cTn id="12" dur="500"/>
                                        <p:tgtEl>
                                          <p:spTgt spid="187400"/>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87401"/>
                                        </p:tgtEl>
                                        <p:attrNameLst>
                                          <p:attrName>style.visibility</p:attrName>
                                        </p:attrNameLst>
                                      </p:cBhvr>
                                      <p:to>
                                        <p:strVal val="visible"/>
                                      </p:to>
                                    </p:set>
                                    <p:animEffect transition="in" filter="dissolve">
                                      <p:cBhvr>
                                        <p:cTn id="16" dur="500"/>
                                        <p:tgtEl>
                                          <p:spTgt spid="18740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87395"/>
                                        </p:tgtEl>
                                        <p:attrNameLst>
                                          <p:attrName>style.visibility</p:attrName>
                                        </p:attrNameLst>
                                      </p:cBhvr>
                                      <p:to>
                                        <p:strVal val="visible"/>
                                      </p:to>
                                    </p:set>
                                    <p:animEffect transition="in" filter="dissolve">
                                      <p:cBhvr>
                                        <p:cTn id="21" dur="500"/>
                                        <p:tgtEl>
                                          <p:spTgt spid="18739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87396"/>
                                        </p:tgtEl>
                                        <p:attrNameLst>
                                          <p:attrName>style.visibility</p:attrName>
                                        </p:attrNameLst>
                                      </p:cBhvr>
                                      <p:to>
                                        <p:strVal val="visible"/>
                                      </p:to>
                                    </p:set>
                                    <p:animEffect transition="in" filter="dissolve">
                                      <p:cBhvr>
                                        <p:cTn id="26" dur="500"/>
                                        <p:tgtEl>
                                          <p:spTgt spid="187396"/>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187397"/>
                                        </p:tgtEl>
                                        <p:attrNameLst>
                                          <p:attrName>style.visibility</p:attrName>
                                        </p:attrNameLst>
                                      </p:cBhvr>
                                      <p:to>
                                        <p:strVal val="visible"/>
                                      </p:to>
                                    </p:set>
                                    <p:animEffect transition="in" filter="dissolve">
                                      <p:cBhvr>
                                        <p:cTn id="30" dur="500"/>
                                        <p:tgtEl>
                                          <p:spTgt spid="18739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87398"/>
                                        </p:tgtEl>
                                        <p:attrNameLst>
                                          <p:attrName>style.visibility</p:attrName>
                                        </p:attrNameLst>
                                      </p:cBhvr>
                                      <p:to>
                                        <p:strVal val="visible"/>
                                      </p:to>
                                    </p:set>
                                    <p:animEffect transition="in" filter="dissolve">
                                      <p:cBhvr>
                                        <p:cTn id="35" dur="500"/>
                                        <p:tgtEl>
                                          <p:spTgt spid="187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autoUpdateAnimBg="0"/>
      <p:bldP spid="187396" grpId="0" animBg="1"/>
      <p:bldP spid="187397" grpId="0" autoUpdateAnimBg="0"/>
      <p:bldP spid="187398" grpId="0" autoUpdateAnimBg="0"/>
      <p:bldP spid="187399" grpId="0" autoUpdateAnimBg="0"/>
      <p:bldP spid="187400" grpId="0" animBg="1"/>
      <p:bldP spid="18740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sz="3600">
                <a:ea typeface="SimSun" pitchFamily="2" charset="-122"/>
              </a:rPr>
              <a:t>Example 2: Disease Classifier (1)</a:t>
            </a:r>
          </a:p>
        </p:txBody>
      </p:sp>
      <p:sp>
        <p:nvSpPr>
          <p:cNvPr id="193539" name="Text Box 3"/>
          <p:cNvSpPr txBox="1">
            <a:spLocks noChangeArrowheads="1"/>
          </p:cNvSpPr>
          <p:nvPr/>
        </p:nvSpPr>
        <p:spPr bwMode="auto">
          <a:xfrm>
            <a:off x="304800" y="2286000"/>
            <a:ext cx="4343400" cy="3631763"/>
          </a:xfrm>
          <a:prstGeom prst="rect">
            <a:avLst/>
          </a:prstGeom>
          <a:noFill/>
          <a:ln w="9525">
            <a:noFill/>
            <a:miter lim="800000"/>
            <a:headEnd/>
            <a:tailEnd/>
          </a:ln>
          <a:effectLst/>
        </p:spPr>
        <p:txBody>
          <a:bodyPr>
            <a:spAutoFit/>
          </a:bodyPr>
          <a:lstStyle/>
          <a:p>
            <a:pPr>
              <a:spcBef>
                <a:spcPct val="50000"/>
              </a:spcBef>
            </a:pPr>
            <a:r>
              <a:rPr lang="en-US" altLang="zh-CN" sz="2000"/>
              <a:t>Preprocessed data of patient 1</a:t>
            </a:r>
          </a:p>
          <a:p>
            <a:pPr>
              <a:spcBef>
                <a:spcPct val="50000"/>
              </a:spcBef>
            </a:pPr>
            <a:r>
              <a:rPr lang="en-US" altLang="zh-CN" sz="2000"/>
              <a:t>Age = 67</a:t>
            </a:r>
          </a:p>
          <a:p>
            <a:pPr>
              <a:spcBef>
                <a:spcPct val="50000"/>
              </a:spcBef>
            </a:pPr>
            <a:r>
              <a:rPr lang="en-US" altLang="zh-CN" sz="2000"/>
              <a:t>Sex = 1</a:t>
            </a:r>
          </a:p>
          <a:p>
            <a:pPr>
              <a:spcBef>
                <a:spcPct val="50000"/>
              </a:spcBef>
            </a:pPr>
            <a:r>
              <a:rPr lang="en-US" altLang="zh-CN" sz="2000"/>
              <a:t>Chest pain type = 4</a:t>
            </a:r>
          </a:p>
          <a:p>
            <a:pPr>
              <a:spcBef>
                <a:spcPct val="50000"/>
              </a:spcBef>
            </a:pPr>
            <a:r>
              <a:rPr lang="en-US" altLang="zh-CN" sz="2000"/>
              <a:t>Resting blood pressure = 160</a:t>
            </a:r>
          </a:p>
          <a:p>
            <a:pPr>
              <a:spcBef>
                <a:spcPct val="50000"/>
              </a:spcBef>
            </a:pPr>
            <a:r>
              <a:rPr lang="en-US" altLang="zh-CN" sz="2000"/>
              <a:t>Serum cholestoral = 286</a:t>
            </a:r>
          </a:p>
          <a:p>
            <a:pPr>
              <a:spcBef>
                <a:spcPct val="50000"/>
              </a:spcBef>
            </a:pPr>
            <a:r>
              <a:rPr lang="en-US" altLang="zh-CN" sz="2000"/>
              <a:t>Fasting blood sugar = 0</a:t>
            </a:r>
          </a:p>
          <a:p>
            <a:pPr>
              <a:spcBef>
                <a:spcPct val="50000"/>
              </a:spcBef>
            </a:pPr>
            <a:r>
              <a:rPr lang="en-US" altLang="zh-CN" sz="2000"/>
              <a:t>…</a:t>
            </a:r>
          </a:p>
        </p:txBody>
      </p:sp>
      <p:sp>
        <p:nvSpPr>
          <p:cNvPr id="193540" name="Line 4"/>
          <p:cNvSpPr>
            <a:spLocks noChangeShapeType="1"/>
          </p:cNvSpPr>
          <p:nvPr/>
        </p:nvSpPr>
        <p:spPr bwMode="auto">
          <a:xfrm>
            <a:off x="4683125" y="3962400"/>
            <a:ext cx="2057400" cy="0"/>
          </a:xfrm>
          <a:prstGeom prst="line">
            <a:avLst/>
          </a:prstGeom>
          <a:noFill/>
          <a:ln w="127000">
            <a:solidFill>
              <a:srgbClr val="00FFFF"/>
            </a:solidFill>
            <a:round/>
            <a:headEnd/>
            <a:tailEnd type="triangle" w="med" len="med"/>
          </a:ln>
          <a:effectLst/>
        </p:spPr>
        <p:txBody>
          <a:bodyPr wrap="none" anchor="ctr"/>
          <a:lstStyle/>
          <a:p>
            <a:endParaRPr lang="en-GB" sz="2000"/>
          </a:p>
        </p:txBody>
      </p:sp>
      <p:sp>
        <p:nvSpPr>
          <p:cNvPr id="193541" name="Text Box 5"/>
          <p:cNvSpPr txBox="1">
            <a:spLocks noChangeArrowheads="1"/>
          </p:cNvSpPr>
          <p:nvPr/>
        </p:nvSpPr>
        <p:spPr bwMode="auto">
          <a:xfrm>
            <a:off x="4724400" y="3367088"/>
            <a:ext cx="1676400" cy="400110"/>
          </a:xfrm>
          <a:prstGeom prst="rect">
            <a:avLst/>
          </a:prstGeom>
          <a:noFill/>
          <a:ln w="9525">
            <a:noFill/>
            <a:miter lim="800000"/>
            <a:headEnd/>
            <a:tailEnd/>
          </a:ln>
          <a:effectLst/>
        </p:spPr>
        <p:txBody>
          <a:bodyPr>
            <a:spAutoFit/>
          </a:bodyPr>
          <a:lstStyle/>
          <a:p>
            <a:pPr algn="ctr">
              <a:spcBef>
                <a:spcPct val="50000"/>
              </a:spcBef>
            </a:pPr>
            <a:r>
              <a:rPr lang="en-US" altLang="zh-CN" sz="2000"/>
              <a:t>Classification</a:t>
            </a:r>
          </a:p>
        </p:txBody>
      </p:sp>
      <p:sp>
        <p:nvSpPr>
          <p:cNvPr id="193542" name="Text Box 6"/>
          <p:cNvSpPr txBox="1">
            <a:spLocks noChangeArrowheads="1"/>
          </p:cNvSpPr>
          <p:nvPr/>
        </p:nvSpPr>
        <p:spPr bwMode="auto">
          <a:xfrm>
            <a:off x="6781800" y="3748088"/>
            <a:ext cx="1676400" cy="400110"/>
          </a:xfrm>
          <a:prstGeom prst="rect">
            <a:avLst/>
          </a:prstGeom>
          <a:noFill/>
          <a:ln w="9525">
            <a:noFill/>
            <a:miter lim="800000"/>
            <a:headEnd/>
            <a:tailEnd/>
          </a:ln>
          <a:effectLst/>
        </p:spPr>
        <p:txBody>
          <a:bodyPr>
            <a:spAutoFit/>
          </a:bodyPr>
          <a:lstStyle/>
          <a:p>
            <a:pPr algn="ctr">
              <a:spcBef>
                <a:spcPct val="50000"/>
              </a:spcBef>
            </a:pPr>
            <a:r>
              <a:rPr lang="en-US" altLang="zh-CN" sz="2000"/>
              <a:t>Presence = 1</a:t>
            </a:r>
          </a:p>
        </p:txBody>
      </p:sp>
      <p:sp>
        <p:nvSpPr>
          <p:cNvPr id="8" name="Slide Number Placeholder 7"/>
          <p:cNvSpPr>
            <a:spLocks noGrp="1"/>
          </p:cNvSpPr>
          <p:nvPr>
            <p:ph type="sldNum" sz="quarter" idx="12"/>
          </p:nvPr>
        </p:nvSpPr>
        <p:spPr/>
        <p:txBody>
          <a:bodyPr/>
          <a:lstStyle/>
          <a:p>
            <a:fld id="{722B575E-21D9-4F81-9A86-37E23FE3D5CC}" type="slidenum">
              <a:rPr lang="zh-TW" altLang="en-US" smtClean="0"/>
              <a:pPr/>
              <a:t>18</a:t>
            </a:fld>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3539"/>
                                        </p:tgtEl>
                                        <p:attrNameLst>
                                          <p:attrName>style.visibility</p:attrName>
                                        </p:attrNameLst>
                                      </p:cBhvr>
                                      <p:to>
                                        <p:strVal val="visible"/>
                                      </p:to>
                                    </p:set>
                                    <p:animEffect transition="in" filter="dissolve">
                                      <p:cBhvr>
                                        <p:cTn id="7" dur="500"/>
                                        <p:tgtEl>
                                          <p:spTgt spid="1935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3540"/>
                                        </p:tgtEl>
                                        <p:attrNameLst>
                                          <p:attrName>style.visibility</p:attrName>
                                        </p:attrNameLst>
                                      </p:cBhvr>
                                      <p:to>
                                        <p:strVal val="visible"/>
                                      </p:to>
                                    </p:set>
                                    <p:animEffect transition="in" filter="dissolve">
                                      <p:cBhvr>
                                        <p:cTn id="12" dur="500"/>
                                        <p:tgtEl>
                                          <p:spTgt spid="193540"/>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93541"/>
                                        </p:tgtEl>
                                        <p:attrNameLst>
                                          <p:attrName>style.visibility</p:attrName>
                                        </p:attrNameLst>
                                      </p:cBhvr>
                                      <p:to>
                                        <p:strVal val="visible"/>
                                      </p:to>
                                    </p:set>
                                    <p:animEffect transition="in" filter="dissolve">
                                      <p:cBhvr>
                                        <p:cTn id="16" dur="500"/>
                                        <p:tgtEl>
                                          <p:spTgt spid="19354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93542"/>
                                        </p:tgtEl>
                                        <p:attrNameLst>
                                          <p:attrName>style.visibility</p:attrName>
                                        </p:attrNameLst>
                                      </p:cBhvr>
                                      <p:to>
                                        <p:strVal val="visible"/>
                                      </p:to>
                                    </p:set>
                                    <p:animEffect transition="in" filter="dissolve">
                                      <p:cBhvr>
                                        <p:cTn id="21" dur="500"/>
                                        <p:tgtEl>
                                          <p:spTgt spid="193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autoUpdateAnimBg="0"/>
      <p:bldP spid="193540" grpId="0" animBg="1"/>
      <p:bldP spid="193541" grpId="0" autoUpdateAnimBg="0"/>
      <p:bldP spid="19354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sz="3600">
                <a:ea typeface="SimSun" pitchFamily="2" charset="-122"/>
              </a:rPr>
              <a:t>Example 2: Disease Classifier (2)</a:t>
            </a:r>
          </a:p>
        </p:txBody>
      </p:sp>
      <p:sp>
        <p:nvSpPr>
          <p:cNvPr id="195587" name="Text Box 3"/>
          <p:cNvSpPr txBox="1">
            <a:spLocks noChangeArrowheads="1"/>
          </p:cNvSpPr>
          <p:nvPr/>
        </p:nvSpPr>
        <p:spPr bwMode="auto">
          <a:xfrm>
            <a:off x="304800" y="2286000"/>
            <a:ext cx="4343400" cy="3631763"/>
          </a:xfrm>
          <a:prstGeom prst="rect">
            <a:avLst/>
          </a:prstGeom>
          <a:noFill/>
          <a:ln w="9525">
            <a:noFill/>
            <a:miter lim="800000"/>
            <a:headEnd/>
            <a:tailEnd/>
          </a:ln>
          <a:effectLst/>
        </p:spPr>
        <p:txBody>
          <a:bodyPr>
            <a:spAutoFit/>
          </a:bodyPr>
          <a:lstStyle/>
          <a:p>
            <a:pPr>
              <a:spcBef>
                <a:spcPct val="50000"/>
              </a:spcBef>
            </a:pPr>
            <a:r>
              <a:rPr lang="en-US" altLang="zh-CN" sz="2000"/>
              <a:t>Preprocessed data of patient 2</a:t>
            </a:r>
          </a:p>
          <a:p>
            <a:pPr>
              <a:spcBef>
                <a:spcPct val="50000"/>
              </a:spcBef>
            </a:pPr>
            <a:r>
              <a:rPr lang="en-US" altLang="zh-CN" sz="2000"/>
              <a:t>Age = 63</a:t>
            </a:r>
          </a:p>
          <a:p>
            <a:pPr>
              <a:spcBef>
                <a:spcPct val="50000"/>
              </a:spcBef>
            </a:pPr>
            <a:r>
              <a:rPr lang="en-US" altLang="zh-CN" sz="2000"/>
              <a:t>Sex = 1</a:t>
            </a:r>
          </a:p>
          <a:p>
            <a:pPr>
              <a:spcBef>
                <a:spcPct val="50000"/>
              </a:spcBef>
            </a:pPr>
            <a:r>
              <a:rPr lang="en-US" altLang="zh-CN" sz="2000"/>
              <a:t>Chest pain type = 1</a:t>
            </a:r>
          </a:p>
          <a:p>
            <a:pPr>
              <a:spcBef>
                <a:spcPct val="50000"/>
              </a:spcBef>
            </a:pPr>
            <a:r>
              <a:rPr lang="en-US" altLang="zh-CN" sz="2000"/>
              <a:t>Resting blood pressure = 145</a:t>
            </a:r>
          </a:p>
          <a:p>
            <a:pPr>
              <a:spcBef>
                <a:spcPct val="50000"/>
              </a:spcBef>
            </a:pPr>
            <a:r>
              <a:rPr lang="en-US" altLang="zh-CN" sz="2000"/>
              <a:t>Serum cholestoral = 233</a:t>
            </a:r>
          </a:p>
          <a:p>
            <a:pPr>
              <a:spcBef>
                <a:spcPct val="50000"/>
              </a:spcBef>
            </a:pPr>
            <a:r>
              <a:rPr lang="en-US" altLang="zh-CN" sz="2000"/>
              <a:t>Fasting blood sugar = 1</a:t>
            </a:r>
          </a:p>
          <a:p>
            <a:pPr>
              <a:spcBef>
                <a:spcPct val="50000"/>
              </a:spcBef>
            </a:pPr>
            <a:r>
              <a:rPr lang="en-US" altLang="zh-CN" sz="2000"/>
              <a:t>…</a:t>
            </a:r>
          </a:p>
        </p:txBody>
      </p:sp>
      <p:sp>
        <p:nvSpPr>
          <p:cNvPr id="195588" name="Line 4"/>
          <p:cNvSpPr>
            <a:spLocks noChangeShapeType="1"/>
          </p:cNvSpPr>
          <p:nvPr/>
        </p:nvSpPr>
        <p:spPr bwMode="auto">
          <a:xfrm>
            <a:off x="4683125" y="3962400"/>
            <a:ext cx="2057400" cy="0"/>
          </a:xfrm>
          <a:prstGeom prst="line">
            <a:avLst/>
          </a:prstGeom>
          <a:noFill/>
          <a:ln w="127000">
            <a:solidFill>
              <a:srgbClr val="00FFFF"/>
            </a:solidFill>
            <a:round/>
            <a:headEnd/>
            <a:tailEnd type="triangle" w="med" len="med"/>
          </a:ln>
          <a:effectLst/>
        </p:spPr>
        <p:txBody>
          <a:bodyPr wrap="none" anchor="ctr"/>
          <a:lstStyle/>
          <a:p>
            <a:endParaRPr lang="en-GB" sz="2000"/>
          </a:p>
        </p:txBody>
      </p:sp>
      <p:sp>
        <p:nvSpPr>
          <p:cNvPr id="195589" name="Text Box 5"/>
          <p:cNvSpPr txBox="1">
            <a:spLocks noChangeArrowheads="1"/>
          </p:cNvSpPr>
          <p:nvPr/>
        </p:nvSpPr>
        <p:spPr bwMode="auto">
          <a:xfrm>
            <a:off x="4724400" y="3367088"/>
            <a:ext cx="1676400" cy="400110"/>
          </a:xfrm>
          <a:prstGeom prst="rect">
            <a:avLst/>
          </a:prstGeom>
          <a:noFill/>
          <a:ln w="9525">
            <a:noFill/>
            <a:miter lim="800000"/>
            <a:headEnd/>
            <a:tailEnd/>
          </a:ln>
          <a:effectLst/>
        </p:spPr>
        <p:txBody>
          <a:bodyPr>
            <a:spAutoFit/>
          </a:bodyPr>
          <a:lstStyle/>
          <a:p>
            <a:pPr algn="ctr">
              <a:spcBef>
                <a:spcPct val="50000"/>
              </a:spcBef>
            </a:pPr>
            <a:r>
              <a:rPr lang="en-US" altLang="zh-CN" sz="2000"/>
              <a:t>Classification</a:t>
            </a:r>
          </a:p>
        </p:txBody>
      </p:sp>
      <p:sp>
        <p:nvSpPr>
          <p:cNvPr id="195590" name="Text Box 6"/>
          <p:cNvSpPr txBox="1">
            <a:spLocks noChangeArrowheads="1"/>
          </p:cNvSpPr>
          <p:nvPr/>
        </p:nvSpPr>
        <p:spPr bwMode="auto">
          <a:xfrm>
            <a:off x="6781800" y="3748088"/>
            <a:ext cx="1600200" cy="400110"/>
          </a:xfrm>
          <a:prstGeom prst="rect">
            <a:avLst/>
          </a:prstGeom>
          <a:noFill/>
          <a:ln w="9525">
            <a:noFill/>
            <a:miter lim="800000"/>
            <a:headEnd/>
            <a:tailEnd/>
          </a:ln>
          <a:effectLst/>
        </p:spPr>
        <p:txBody>
          <a:bodyPr>
            <a:spAutoFit/>
          </a:bodyPr>
          <a:lstStyle/>
          <a:p>
            <a:pPr algn="ctr">
              <a:spcBef>
                <a:spcPct val="50000"/>
              </a:spcBef>
            </a:pPr>
            <a:r>
              <a:rPr lang="en-US" altLang="zh-CN" sz="2000"/>
              <a:t>Presence = 0</a:t>
            </a:r>
          </a:p>
        </p:txBody>
      </p:sp>
      <p:sp>
        <p:nvSpPr>
          <p:cNvPr id="8" name="Slide Number Placeholder 7"/>
          <p:cNvSpPr>
            <a:spLocks noGrp="1"/>
          </p:cNvSpPr>
          <p:nvPr>
            <p:ph type="sldNum" sz="quarter" idx="12"/>
          </p:nvPr>
        </p:nvSpPr>
        <p:spPr/>
        <p:txBody>
          <a:bodyPr/>
          <a:lstStyle/>
          <a:p>
            <a:fld id="{722B575E-21D9-4F81-9A86-37E23FE3D5CC}" type="slidenum">
              <a:rPr lang="zh-TW" altLang="en-US" smtClean="0"/>
              <a:pPr/>
              <a:t>19</a:t>
            </a:fld>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5587"/>
                                        </p:tgtEl>
                                        <p:attrNameLst>
                                          <p:attrName>style.visibility</p:attrName>
                                        </p:attrNameLst>
                                      </p:cBhvr>
                                      <p:to>
                                        <p:strVal val="visible"/>
                                      </p:to>
                                    </p:set>
                                    <p:animEffect transition="in" filter="dissolve">
                                      <p:cBhvr>
                                        <p:cTn id="7" dur="500"/>
                                        <p:tgtEl>
                                          <p:spTgt spid="1955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5588"/>
                                        </p:tgtEl>
                                        <p:attrNameLst>
                                          <p:attrName>style.visibility</p:attrName>
                                        </p:attrNameLst>
                                      </p:cBhvr>
                                      <p:to>
                                        <p:strVal val="visible"/>
                                      </p:to>
                                    </p:set>
                                    <p:animEffect transition="in" filter="dissolve">
                                      <p:cBhvr>
                                        <p:cTn id="12" dur="500"/>
                                        <p:tgtEl>
                                          <p:spTgt spid="195588"/>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95589"/>
                                        </p:tgtEl>
                                        <p:attrNameLst>
                                          <p:attrName>style.visibility</p:attrName>
                                        </p:attrNameLst>
                                      </p:cBhvr>
                                      <p:to>
                                        <p:strVal val="visible"/>
                                      </p:to>
                                    </p:set>
                                    <p:animEffect transition="in" filter="dissolve">
                                      <p:cBhvr>
                                        <p:cTn id="16" dur="500"/>
                                        <p:tgtEl>
                                          <p:spTgt spid="19558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95590"/>
                                        </p:tgtEl>
                                        <p:attrNameLst>
                                          <p:attrName>style.visibility</p:attrName>
                                        </p:attrNameLst>
                                      </p:cBhvr>
                                      <p:to>
                                        <p:strVal val="visible"/>
                                      </p:to>
                                    </p:set>
                                    <p:animEffect transition="in" filter="dissolve">
                                      <p:cBhvr>
                                        <p:cTn id="21" dur="500"/>
                                        <p:tgtEl>
                                          <p:spTgt spid="195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autoUpdateAnimBg="0"/>
      <p:bldP spid="195588" grpId="0" animBg="1"/>
      <p:bldP spid="195589" grpId="0" autoUpdateAnimBg="0"/>
      <p:bldP spid="19559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3408"/>
            <a:ext cx="7772400" cy="1143000"/>
          </a:xfrm>
        </p:spPr>
        <p:txBody>
          <a:bodyPr>
            <a:normAutofit/>
          </a:bodyPr>
          <a:lstStyle/>
          <a:p>
            <a:r>
              <a:rPr lang="en-US" dirty="0"/>
              <a:t>AlphaGo </a:t>
            </a:r>
            <a:r>
              <a:rPr lang="en-US" dirty="0" smtClean="0"/>
              <a:t>Lee</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2</a:t>
            </a:fld>
            <a:endParaRPr lang="zh-TW" altLang="en-US"/>
          </a:p>
        </p:txBody>
      </p:sp>
      <p:sp>
        <p:nvSpPr>
          <p:cNvPr id="5" name="Text Box 7"/>
          <p:cNvSpPr txBox="1">
            <a:spLocks noChangeArrowheads="1"/>
          </p:cNvSpPr>
          <p:nvPr/>
        </p:nvSpPr>
        <p:spPr bwMode="auto">
          <a:xfrm>
            <a:off x="691952" y="5157192"/>
            <a:ext cx="409607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ct val="20000"/>
              </a:spcBef>
              <a:spcAft>
                <a:spcPct val="30000"/>
              </a:spcAft>
              <a:buSzPct val="80000"/>
              <a:buFont typeface="Wingdings" panose="05000000000000000000" pitchFamily="2" charset="2"/>
              <a:buBlip>
                <a:blip r:embed="rId2"/>
              </a:buBlip>
              <a:defRPr sz="2100" b="1">
                <a:solidFill>
                  <a:schemeClr val="accent2"/>
                </a:solidFill>
                <a:latin typeface="Arial" panose="020B0604020202020204" pitchFamily="34" charset="0"/>
              </a:defRPr>
            </a:lvl1pPr>
            <a:lvl2pPr marL="742950" indent="-285750">
              <a:lnSpc>
                <a:spcPct val="110000"/>
              </a:lnSpc>
              <a:spcBef>
                <a:spcPct val="20000"/>
              </a:spcBef>
              <a:spcAft>
                <a:spcPct val="30000"/>
              </a:spcAft>
              <a:buSzPct val="85000"/>
              <a:buFont typeface="Wingdings" panose="05000000000000000000" pitchFamily="2" charset="2"/>
              <a:buBlip>
                <a:blip r:embed="rId3"/>
              </a:buBlip>
              <a:defRPr sz="2000" b="1">
                <a:solidFill>
                  <a:srgbClr val="333333"/>
                </a:solidFill>
                <a:latin typeface="Arial" panose="020B0604020202020204" pitchFamily="34" charset="0"/>
              </a:defRPr>
            </a:lvl2pPr>
            <a:lvl3pPr marL="1143000" indent="-228600">
              <a:lnSpc>
                <a:spcPct val="110000"/>
              </a:lnSpc>
              <a:spcBef>
                <a:spcPct val="20000"/>
              </a:spcBef>
              <a:spcAft>
                <a:spcPct val="30000"/>
              </a:spcAft>
              <a:buChar char="•"/>
              <a:defRPr sz="2400" b="1">
                <a:solidFill>
                  <a:srgbClr val="3333CC"/>
                </a:solidFill>
                <a:latin typeface="Arial" panose="020B0604020202020204" pitchFamily="34" charset="0"/>
              </a:defRPr>
            </a:lvl3pPr>
            <a:lvl4pPr marL="1600200" indent="-228600">
              <a:lnSpc>
                <a:spcPct val="110000"/>
              </a:lnSpc>
              <a:spcBef>
                <a:spcPct val="20000"/>
              </a:spcBef>
              <a:spcAft>
                <a:spcPct val="30000"/>
              </a:spcAft>
              <a:buChar char="–"/>
              <a:defRPr sz="2000" b="1">
                <a:solidFill>
                  <a:schemeClr val="tx1"/>
                </a:solidFill>
                <a:latin typeface="Arial" panose="020B0604020202020204" pitchFamily="34" charset="0"/>
              </a:defRPr>
            </a:lvl4pPr>
            <a:lvl5pPr marL="2057400" indent="-228600">
              <a:lnSpc>
                <a:spcPct val="110000"/>
              </a:lnSpc>
              <a:spcBef>
                <a:spcPct val="20000"/>
              </a:spcBef>
              <a:spcAft>
                <a:spcPct val="30000"/>
              </a:spcAft>
              <a:buChar char="»"/>
              <a:defRPr sz="2000" b="1">
                <a:solidFill>
                  <a:schemeClr val="tx1"/>
                </a:solidFill>
                <a:latin typeface="Arial" panose="020B0604020202020204" pitchFamily="34" charset="0"/>
              </a:defRPr>
            </a:lvl5pPr>
            <a:lvl6pPr marL="25146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6pPr>
            <a:lvl7pPr marL="29718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7pPr>
            <a:lvl8pPr marL="34290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8pPr>
            <a:lvl9pPr marL="38862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9pPr>
          </a:lstStyle>
          <a:p>
            <a:pPr eaLnBrk="1" hangingPunct="1">
              <a:lnSpc>
                <a:spcPct val="100000"/>
              </a:lnSpc>
              <a:spcBef>
                <a:spcPct val="0"/>
              </a:spcBef>
              <a:spcAft>
                <a:spcPct val="0"/>
              </a:spcAft>
              <a:buSzTx/>
              <a:buFontTx/>
              <a:buNone/>
            </a:pPr>
            <a:r>
              <a:rPr lang="en-US" altLang="zh-TW" sz="2400" dirty="0">
                <a:solidFill>
                  <a:srgbClr val="800080"/>
                </a:solidFill>
                <a:ea typeface="新細明體" pitchFamily="18" charset="-120"/>
              </a:rPr>
              <a:t>AlphaGo</a:t>
            </a:r>
          </a:p>
          <a:p>
            <a:pPr eaLnBrk="1" hangingPunct="1">
              <a:lnSpc>
                <a:spcPct val="100000"/>
              </a:lnSpc>
              <a:spcBef>
                <a:spcPct val="0"/>
              </a:spcBef>
              <a:spcAft>
                <a:spcPct val="0"/>
              </a:spcAft>
              <a:buSzTx/>
              <a:buFontTx/>
              <a:buNone/>
            </a:pPr>
            <a:r>
              <a:rPr lang="en-US" altLang="zh-TW" sz="2400" dirty="0">
                <a:solidFill>
                  <a:srgbClr val="800080"/>
                </a:solidFill>
                <a:ea typeface="新細明體" pitchFamily="18" charset="-120"/>
              </a:rPr>
              <a:t>A combination of neural network and algorithm </a:t>
            </a:r>
          </a:p>
          <a:p>
            <a:pPr eaLnBrk="1" hangingPunct="1">
              <a:lnSpc>
                <a:spcPct val="100000"/>
              </a:lnSpc>
              <a:spcBef>
                <a:spcPct val="0"/>
              </a:spcBef>
              <a:spcAft>
                <a:spcPct val="0"/>
              </a:spcAft>
              <a:buSzTx/>
              <a:buFontTx/>
              <a:buNone/>
            </a:pPr>
            <a:r>
              <a:rPr lang="en-US" altLang="zh-TW" sz="2400" dirty="0">
                <a:solidFill>
                  <a:srgbClr val="006600"/>
                </a:solidFill>
                <a:ea typeface="新細明體" pitchFamily="18" charset="-120"/>
              </a:rPr>
              <a:t>9 and 15 March 2016</a:t>
            </a:r>
          </a:p>
        </p:txBody>
      </p:sp>
      <p:pic>
        <p:nvPicPr>
          <p:cNvPr id="6" name="Picture 8" descr="AlphaGo-Lee-Sedol-Aja-Huang-550x366.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9552" y="980728"/>
            <a:ext cx="523875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Alphago_logo_Reversed.svg.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97352" y="1209328"/>
            <a:ext cx="28908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AlphaGo-Lee-Sedol-game-5-signed-Go-board-550x368.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020567" y="4006552"/>
            <a:ext cx="387191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5949752" y="2123728"/>
            <a:ext cx="2590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30000"/>
              </a:spcAft>
              <a:buSzPct val="80000"/>
              <a:buFont typeface="Wingdings" panose="05000000000000000000" pitchFamily="2" charset="2"/>
              <a:buBlip>
                <a:blip r:embed="rId2"/>
              </a:buBlip>
              <a:defRPr sz="2100" b="1">
                <a:solidFill>
                  <a:schemeClr val="accent2"/>
                </a:solidFill>
                <a:latin typeface="Arial" panose="020B0604020202020204" pitchFamily="34" charset="0"/>
              </a:defRPr>
            </a:lvl1pPr>
            <a:lvl2pPr marL="742950" indent="-285750">
              <a:lnSpc>
                <a:spcPct val="110000"/>
              </a:lnSpc>
              <a:spcBef>
                <a:spcPct val="20000"/>
              </a:spcBef>
              <a:spcAft>
                <a:spcPct val="30000"/>
              </a:spcAft>
              <a:buSzPct val="85000"/>
              <a:buFont typeface="Wingdings" panose="05000000000000000000" pitchFamily="2" charset="2"/>
              <a:buBlip>
                <a:blip r:embed="rId3"/>
              </a:buBlip>
              <a:defRPr sz="2000" b="1">
                <a:solidFill>
                  <a:srgbClr val="333333"/>
                </a:solidFill>
                <a:latin typeface="Arial" panose="020B0604020202020204" pitchFamily="34" charset="0"/>
              </a:defRPr>
            </a:lvl2pPr>
            <a:lvl3pPr marL="1143000" indent="-228600">
              <a:lnSpc>
                <a:spcPct val="110000"/>
              </a:lnSpc>
              <a:spcBef>
                <a:spcPct val="20000"/>
              </a:spcBef>
              <a:spcAft>
                <a:spcPct val="30000"/>
              </a:spcAft>
              <a:buChar char="•"/>
              <a:defRPr sz="2400" b="1">
                <a:solidFill>
                  <a:srgbClr val="3333CC"/>
                </a:solidFill>
                <a:latin typeface="Arial" panose="020B0604020202020204" pitchFamily="34" charset="0"/>
              </a:defRPr>
            </a:lvl3pPr>
            <a:lvl4pPr marL="1600200" indent="-228600">
              <a:lnSpc>
                <a:spcPct val="110000"/>
              </a:lnSpc>
              <a:spcBef>
                <a:spcPct val="20000"/>
              </a:spcBef>
              <a:spcAft>
                <a:spcPct val="30000"/>
              </a:spcAft>
              <a:buChar char="–"/>
              <a:defRPr sz="2000" b="1">
                <a:solidFill>
                  <a:schemeClr val="tx1"/>
                </a:solidFill>
                <a:latin typeface="Arial" panose="020B0604020202020204" pitchFamily="34" charset="0"/>
              </a:defRPr>
            </a:lvl4pPr>
            <a:lvl5pPr marL="2057400" indent="-228600">
              <a:lnSpc>
                <a:spcPct val="110000"/>
              </a:lnSpc>
              <a:spcBef>
                <a:spcPct val="20000"/>
              </a:spcBef>
              <a:spcAft>
                <a:spcPct val="30000"/>
              </a:spcAft>
              <a:buChar char="»"/>
              <a:defRPr sz="2000" b="1">
                <a:solidFill>
                  <a:schemeClr val="tx1"/>
                </a:solidFill>
                <a:latin typeface="Arial" panose="020B0604020202020204" pitchFamily="34" charset="0"/>
              </a:defRPr>
            </a:lvl5pPr>
            <a:lvl6pPr marL="25146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6pPr>
            <a:lvl7pPr marL="29718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7pPr>
            <a:lvl8pPr marL="34290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8pPr>
            <a:lvl9pPr marL="38862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9pPr>
          </a:lstStyle>
          <a:p>
            <a:pPr algn="ctr" eaLnBrk="1" hangingPunct="1">
              <a:lnSpc>
                <a:spcPct val="100000"/>
              </a:lnSpc>
              <a:spcBef>
                <a:spcPct val="0"/>
              </a:spcBef>
              <a:spcAft>
                <a:spcPct val="0"/>
              </a:spcAft>
              <a:buSzTx/>
              <a:buFontTx/>
              <a:buNone/>
            </a:pPr>
            <a:r>
              <a:rPr lang="en-US" altLang="zh-TW" sz="3200" dirty="0">
                <a:solidFill>
                  <a:srgbClr val="3333CC"/>
                </a:solidFill>
                <a:ea typeface="新細明體" pitchFamily="18" charset="-120"/>
              </a:rPr>
              <a:t>Vs</a:t>
            </a:r>
          </a:p>
          <a:p>
            <a:pPr algn="ctr" eaLnBrk="1" hangingPunct="1">
              <a:lnSpc>
                <a:spcPct val="100000"/>
              </a:lnSpc>
              <a:spcBef>
                <a:spcPct val="0"/>
              </a:spcBef>
              <a:spcAft>
                <a:spcPct val="0"/>
              </a:spcAft>
              <a:buSzTx/>
              <a:buFontTx/>
              <a:buNone/>
            </a:pPr>
            <a:r>
              <a:rPr lang="en-US" altLang="zh-TW" sz="3200" dirty="0">
                <a:solidFill>
                  <a:srgbClr val="800080"/>
                </a:solidFill>
                <a:ea typeface="新細明體" pitchFamily="18" charset="-120"/>
              </a:rPr>
              <a:t>Lee </a:t>
            </a:r>
            <a:r>
              <a:rPr lang="en-US" altLang="zh-TW" sz="3200" dirty="0" err="1" smtClean="0">
                <a:solidFill>
                  <a:srgbClr val="800080"/>
                </a:solidFill>
                <a:ea typeface="新細明體" pitchFamily="18" charset="-120"/>
              </a:rPr>
              <a:t>Sedol</a:t>
            </a:r>
            <a:endParaRPr lang="en-US" altLang="zh-TW" sz="3200" dirty="0">
              <a:solidFill>
                <a:srgbClr val="800080"/>
              </a:solidFill>
              <a:ea typeface="新細明體" pitchFamily="18" charset="-120"/>
            </a:endParaRPr>
          </a:p>
        </p:txBody>
      </p:sp>
      <p:sp>
        <p:nvSpPr>
          <p:cNvPr id="10" name="Text Box 7"/>
          <p:cNvSpPr txBox="1">
            <a:spLocks noChangeArrowheads="1"/>
          </p:cNvSpPr>
          <p:nvPr/>
        </p:nvSpPr>
        <p:spPr bwMode="auto">
          <a:xfrm>
            <a:off x="3587552" y="3200400"/>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30000"/>
              </a:spcAft>
              <a:buSzPct val="80000"/>
              <a:buFont typeface="Wingdings" panose="05000000000000000000" pitchFamily="2" charset="2"/>
              <a:buBlip>
                <a:blip r:embed="rId2"/>
              </a:buBlip>
              <a:defRPr sz="2100" b="1">
                <a:solidFill>
                  <a:schemeClr val="accent2"/>
                </a:solidFill>
                <a:latin typeface="Arial" panose="020B0604020202020204" pitchFamily="34" charset="0"/>
              </a:defRPr>
            </a:lvl1pPr>
            <a:lvl2pPr marL="742950" indent="-285750">
              <a:lnSpc>
                <a:spcPct val="110000"/>
              </a:lnSpc>
              <a:spcBef>
                <a:spcPct val="20000"/>
              </a:spcBef>
              <a:spcAft>
                <a:spcPct val="30000"/>
              </a:spcAft>
              <a:buSzPct val="85000"/>
              <a:buFont typeface="Wingdings" panose="05000000000000000000" pitchFamily="2" charset="2"/>
              <a:buBlip>
                <a:blip r:embed="rId3"/>
              </a:buBlip>
              <a:defRPr sz="2000" b="1">
                <a:solidFill>
                  <a:srgbClr val="333333"/>
                </a:solidFill>
                <a:latin typeface="Arial" panose="020B0604020202020204" pitchFamily="34" charset="0"/>
              </a:defRPr>
            </a:lvl2pPr>
            <a:lvl3pPr marL="1143000" indent="-228600">
              <a:lnSpc>
                <a:spcPct val="110000"/>
              </a:lnSpc>
              <a:spcBef>
                <a:spcPct val="20000"/>
              </a:spcBef>
              <a:spcAft>
                <a:spcPct val="30000"/>
              </a:spcAft>
              <a:buChar char="•"/>
              <a:defRPr sz="2400" b="1">
                <a:solidFill>
                  <a:srgbClr val="3333CC"/>
                </a:solidFill>
                <a:latin typeface="Arial" panose="020B0604020202020204" pitchFamily="34" charset="0"/>
              </a:defRPr>
            </a:lvl3pPr>
            <a:lvl4pPr marL="1600200" indent="-228600">
              <a:lnSpc>
                <a:spcPct val="110000"/>
              </a:lnSpc>
              <a:spcBef>
                <a:spcPct val="20000"/>
              </a:spcBef>
              <a:spcAft>
                <a:spcPct val="30000"/>
              </a:spcAft>
              <a:buChar char="–"/>
              <a:defRPr sz="2000" b="1">
                <a:solidFill>
                  <a:schemeClr val="tx1"/>
                </a:solidFill>
                <a:latin typeface="Arial" panose="020B0604020202020204" pitchFamily="34" charset="0"/>
              </a:defRPr>
            </a:lvl4pPr>
            <a:lvl5pPr marL="2057400" indent="-228600">
              <a:lnSpc>
                <a:spcPct val="110000"/>
              </a:lnSpc>
              <a:spcBef>
                <a:spcPct val="20000"/>
              </a:spcBef>
              <a:spcAft>
                <a:spcPct val="30000"/>
              </a:spcAft>
              <a:buChar char="»"/>
              <a:defRPr sz="2000" b="1">
                <a:solidFill>
                  <a:schemeClr val="tx1"/>
                </a:solidFill>
                <a:latin typeface="Arial" panose="020B0604020202020204" pitchFamily="34" charset="0"/>
              </a:defRPr>
            </a:lvl5pPr>
            <a:lvl6pPr marL="25146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6pPr>
            <a:lvl7pPr marL="29718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7pPr>
            <a:lvl8pPr marL="34290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8pPr>
            <a:lvl9pPr marL="38862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9pPr>
          </a:lstStyle>
          <a:p>
            <a:pPr algn="ctr" eaLnBrk="1" hangingPunct="1">
              <a:lnSpc>
                <a:spcPct val="100000"/>
              </a:lnSpc>
              <a:spcBef>
                <a:spcPct val="0"/>
              </a:spcBef>
              <a:spcAft>
                <a:spcPct val="0"/>
              </a:spcAft>
              <a:buSzTx/>
              <a:buFontTx/>
              <a:buNone/>
            </a:pPr>
            <a:r>
              <a:rPr lang="zh-TW" altLang="en-US" sz="1800">
                <a:solidFill>
                  <a:srgbClr val="FFFF00"/>
                </a:solidFill>
                <a:ea typeface="新細明體" pitchFamily="18" charset="-120"/>
              </a:rPr>
              <a:t>李世石</a:t>
            </a:r>
            <a:endParaRPr lang="en-US" altLang="zh-TW" sz="1800">
              <a:solidFill>
                <a:srgbClr val="FFFF00"/>
              </a:solidFill>
              <a:ea typeface="新細明體" pitchFamily="18" charset="-120"/>
            </a:endParaRPr>
          </a:p>
        </p:txBody>
      </p:sp>
      <p:sp>
        <p:nvSpPr>
          <p:cNvPr id="11" name="Text Box 7"/>
          <p:cNvSpPr txBox="1">
            <a:spLocks noChangeArrowheads="1"/>
          </p:cNvSpPr>
          <p:nvPr/>
        </p:nvSpPr>
        <p:spPr bwMode="auto">
          <a:xfrm>
            <a:off x="539552" y="3276600"/>
            <a:ext cx="2209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30000"/>
              </a:spcAft>
              <a:buSzPct val="80000"/>
              <a:buFont typeface="Wingdings" panose="05000000000000000000" pitchFamily="2" charset="2"/>
              <a:buBlip>
                <a:blip r:embed="rId2"/>
              </a:buBlip>
              <a:defRPr sz="2100" b="1">
                <a:solidFill>
                  <a:schemeClr val="accent2"/>
                </a:solidFill>
                <a:latin typeface="Arial" panose="020B0604020202020204" pitchFamily="34" charset="0"/>
              </a:defRPr>
            </a:lvl1pPr>
            <a:lvl2pPr marL="742950" indent="-285750">
              <a:lnSpc>
                <a:spcPct val="110000"/>
              </a:lnSpc>
              <a:spcBef>
                <a:spcPct val="20000"/>
              </a:spcBef>
              <a:spcAft>
                <a:spcPct val="30000"/>
              </a:spcAft>
              <a:buSzPct val="85000"/>
              <a:buFont typeface="Wingdings" panose="05000000000000000000" pitchFamily="2" charset="2"/>
              <a:buBlip>
                <a:blip r:embed="rId3"/>
              </a:buBlip>
              <a:defRPr sz="2000" b="1">
                <a:solidFill>
                  <a:srgbClr val="333333"/>
                </a:solidFill>
                <a:latin typeface="Arial" panose="020B0604020202020204" pitchFamily="34" charset="0"/>
              </a:defRPr>
            </a:lvl2pPr>
            <a:lvl3pPr marL="1143000" indent="-228600">
              <a:lnSpc>
                <a:spcPct val="110000"/>
              </a:lnSpc>
              <a:spcBef>
                <a:spcPct val="20000"/>
              </a:spcBef>
              <a:spcAft>
                <a:spcPct val="30000"/>
              </a:spcAft>
              <a:buChar char="•"/>
              <a:defRPr sz="2400" b="1">
                <a:solidFill>
                  <a:srgbClr val="3333CC"/>
                </a:solidFill>
                <a:latin typeface="Arial" panose="020B0604020202020204" pitchFamily="34" charset="0"/>
              </a:defRPr>
            </a:lvl3pPr>
            <a:lvl4pPr marL="1600200" indent="-228600">
              <a:lnSpc>
                <a:spcPct val="110000"/>
              </a:lnSpc>
              <a:spcBef>
                <a:spcPct val="20000"/>
              </a:spcBef>
              <a:spcAft>
                <a:spcPct val="30000"/>
              </a:spcAft>
              <a:buChar char="–"/>
              <a:defRPr sz="2000" b="1">
                <a:solidFill>
                  <a:schemeClr val="tx1"/>
                </a:solidFill>
                <a:latin typeface="Arial" panose="020B0604020202020204" pitchFamily="34" charset="0"/>
              </a:defRPr>
            </a:lvl4pPr>
            <a:lvl5pPr marL="2057400" indent="-228600">
              <a:lnSpc>
                <a:spcPct val="110000"/>
              </a:lnSpc>
              <a:spcBef>
                <a:spcPct val="20000"/>
              </a:spcBef>
              <a:spcAft>
                <a:spcPct val="30000"/>
              </a:spcAft>
              <a:buChar char="»"/>
              <a:defRPr sz="2000" b="1">
                <a:solidFill>
                  <a:schemeClr val="tx1"/>
                </a:solidFill>
                <a:latin typeface="Arial" panose="020B0604020202020204" pitchFamily="34" charset="0"/>
              </a:defRPr>
            </a:lvl5pPr>
            <a:lvl6pPr marL="25146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6pPr>
            <a:lvl7pPr marL="29718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7pPr>
            <a:lvl8pPr marL="34290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8pPr>
            <a:lvl9pPr marL="38862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9pPr>
          </a:lstStyle>
          <a:p>
            <a:pPr algn="ctr" eaLnBrk="1" hangingPunct="1">
              <a:lnSpc>
                <a:spcPct val="100000"/>
              </a:lnSpc>
              <a:spcBef>
                <a:spcPct val="0"/>
              </a:spcBef>
              <a:spcAft>
                <a:spcPct val="0"/>
              </a:spcAft>
              <a:buSzTx/>
              <a:buFontTx/>
              <a:buNone/>
            </a:pPr>
            <a:r>
              <a:rPr lang="zh-TW" altLang="en-US" sz="1800">
                <a:solidFill>
                  <a:srgbClr val="FFFF00"/>
                </a:solidFill>
                <a:ea typeface="新細明體" pitchFamily="18" charset="-120"/>
              </a:rPr>
              <a:t>黃士傑</a:t>
            </a:r>
            <a:endParaRPr lang="en-US" altLang="zh-TW" sz="1800">
              <a:solidFill>
                <a:srgbClr val="FFFF00"/>
              </a:solidFill>
              <a:ea typeface="新細明體" pitchFamily="18" charset="-120"/>
            </a:endParaRPr>
          </a:p>
        </p:txBody>
      </p:sp>
      <p:sp>
        <p:nvSpPr>
          <p:cNvPr id="12" name="Text Box 7"/>
          <p:cNvSpPr txBox="1">
            <a:spLocks noChangeArrowheads="1"/>
          </p:cNvSpPr>
          <p:nvPr/>
        </p:nvSpPr>
        <p:spPr bwMode="auto">
          <a:xfrm>
            <a:off x="1072952" y="450912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30000"/>
              </a:spcAft>
              <a:buSzPct val="80000"/>
              <a:buFont typeface="Wingdings" panose="05000000000000000000" pitchFamily="2" charset="2"/>
              <a:buBlip>
                <a:blip r:embed="rId2"/>
              </a:buBlip>
              <a:defRPr sz="2100" b="1">
                <a:solidFill>
                  <a:schemeClr val="accent2"/>
                </a:solidFill>
                <a:latin typeface="Arial" panose="020B0604020202020204" pitchFamily="34" charset="0"/>
              </a:defRPr>
            </a:lvl1pPr>
            <a:lvl2pPr marL="742950" indent="-285750">
              <a:lnSpc>
                <a:spcPct val="110000"/>
              </a:lnSpc>
              <a:spcBef>
                <a:spcPct val="20000"/>
              </a:spcBef>
              <a:spcAft>
                <a:spcPct val="30000"/>
              </a:spcAft>
              <a:buSzPct val="85000"/>
              <a:buFont typeface="Wingdings" panose="05000000000000000000" pitchFamily="2" charset="2"/>
              <a:buBlip>
                <a:blip r:embed="rId3"/>
              </a:buBlip>
              <a:defRPr sz="2000" b="1">
                <a:solidFill>
                  <a:srgbClr val="333333"/>
                </a:solidFill>
                <a:latin typeface="Arial" panose="020B0604020202020204" pitchFamily="34" charset="0"/>
              </a:defRPr>
            </a:lvl2pPr>
            <a:lvl3pPr marL="1143000" indent="-228600">
              <a:lnSpc>
                <a:spcPct val="110000"/>
              </a:lnSpc>
              <a:spcBef>
                <a:spcPct val="20000"/>
              </a:spcBef>
              <a:spcAft>
                <a:spcPct val="30000"/>
              </a:spcAft>
              <a:buChar char="•"/>
              <a:defRPr sz="2400" b="1">
                <a:solidFill>
                  <a:srgbClr val="3333CC"/>
                </a:solidFill>
                <a:latin typeface="Arial" panose="020B0604020202020204" pitchFamily="34" charset="0"/>
              </a:defRPr>
            </a:lvl3pPr>
            <a:lvl4pPr marL="1600200" indent="-228600">
              <a:lnSpc>
                <a:spcPct val="110000"/>
              </a:lnSpc>
              <a:spcBef>
                <a:spcPct val="20000"/>
              </a:spcBef>
              <a:spcAft>
                <a:spcPct val="30000"/>
              </a:spcAft>
              <a:buChar char="–"/>
              <a:defRPr sz="2000" b="1">
                <a:solidFill>
                  <a:schemeClr val="tx1"/>
                </a:solidFill>
                <a:latin typeface="Arial" panose="020B0604020202020204" pitchFamily="34" charset="0"/>
              </a:defRPr>
            </a:lvl4pPr>
            <a:lvl5pPr marL="2057400" indent="-228600">
              <a:lnSpc>
                <a:spcPct val="110000"/>
              </a:lnSpc>
              <a:spcBef>
                <a:spcPct val="20000"/>
              </a:spcBef>
              <a:spcAft>
                <a:spcPct val="30000"/>
              </a:spcAft>
              <a:buChar char="»"/>
              <a:defRPr sz="2000" b="1">
                <a:solidFill>
                  <a:schemeClr val="tx1"/>
                </a:solidFill>
                <a:latin typeface="Arial" panose="020B0604020202020204" pitchFamily="34" charset="0"/>
              </a:defRPr>
            </a:lvl5pPr>
            <a:lvl6pPr marL="25146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6pPr>
            <a:lvl7pPr marL="29718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7pPr>
            <a:lvl8pPr marL="34290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8pPr>
            <a:lvl9pPr marL="38862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9pPr>
          </a:lstStyle>
          <a:p>
            <a:pPr eaLnBrk="1" hangingPunct="1">
              <a:lnSpc>
                <a:spcPct val="100000"/>
              </a:lnSpc>
              <a:spcBef>
                <a:spcPct val="0"/>
              </a:spcBef>
              <a:spcAft>
                <a:spcPct val="0"/>
              </a:spcAft>
              <a:buSzTx/>
              <a:buFontTx/>
              <a:buNone/>
            </a:pPr>
            <a:r>
              <a:rPr lang="en-US" altLang="zh-TW" sz="2400" dirty="0">
                <a:solidFill>
                  <a:srgbClr val="FF0000"/>
                </a:solidFill>
                <a:ea typeface="新細明體" pitchFamily="18" charset="-120"/>
              </a:rPr>
              <a:t>AlphaGo won by 4-1 </a:t>
            </a:r>
          </a:p>
        </p:txBody>
      </p:sp>
    </p:spTree>
    <p:extLst>
      <p:ext uri="{BB962C8B-B14F-4D97-AF65-F5344CB8AC3E}">
        <p14:creationId xmlns:p14="http://schemas.microsoft.com/office/powerpoint/2010/main" val="1008772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ltLang="zh-CN" sz="3600">
                <a:ea typeface="SimSun" pitchFamily="2" charset="-122"/>
              </a:rPr>
              <a:t>Example 3: Chess Program</a:t>
            </a:r>
          </a:p>
        </p:txBody>
      </p:sp>
      <p:sp>
        <p:nvSpPr>
          <p:cNvPr id="199683" name="Text Box 3"/>
          <p:cNvSpPr txBox="1">
            <a:spLocks noChangeArrowheads="1"/>
          </p:cNvSpPr>
          <p:nvPr/>
        </p:nvSpPr>
        <p:spPr bwMode="auto">
          <a:xfrm>
            <a:off x="6172200" y="3473450"/>
            <a:ext cx="1752600" cy="830997"/>
          </a:xfrm>
          <a:prstGeom prst="rect">
            <a:avLst/>
          </a:prstGeom>
          <a:noFill/>
          <a:ln w="9525">
            <a:noFill/>
            <a:miter lim="800000"/>
            <a:headEnd/>
            <a:tailEnd/>
          </a:ln>
          <a:effectLst/>
        </p:spPr>
        <p:txBody>
          <a:bodyPr>
            <a:spAutoFit/>
          </a:bodyPr>
          <a:lstStyle/>
          <a:p>
            <a:pPr>
              <a:spcBef>
                <a:spcPct val="50000"/>
              </a:spcBef>
            </a:pPr>
            <a:r>
              <a:rPr lang="en-US" altLang="zh-CN" sz="2400"/>
              <a:t>Best move -New matrix</a:t>
            </a:r>
          </a:p>
        </p:txBody>
      </p:sp>
      <p:sp>
        <p:nvSpPr>
          <p:cNvPr id="199684" name="Line 4"/>
          <p:cNvSpPr>
            <a:spLocks noChangeShapeType="1"/>
          </p:cNvSpPr>
          <p:nvPr/>
        </p:nvSpPr>
        <p:spPr bwMode="auto">
          <a:xfrm flipH="1">
            <a:off x="3048000" y="3990975"/>
            <a:ext cx="2971800" cy="0"/>
          </a:xfrm>
          <a:prstGeom prst="line">
            <a:avLst/>
          </a:prstGeom>
          <a:noFill/>
          <a:ln w="127000">
            <a:solidFill>
              <a:srgbClr val="00FFFF"/>
            </a:solidFill>
            <a:round/>
            <a:headEnd/>
            <a:tailEnd type="triangle" w="med" len="med"/>
          </a:ln>
          <a:effectLst/>
        </p:spPr>
        <p:txBody>
          <a:bodyPr wrap="none" anchor="ctr"/>
          <a:lstStyle/>
          <a:p>
            <a:endParaRPr lang="en-GB" sz="2400"/>
          </a:p>
        </p:txBody>
      </p:sp>
      <p:sp>
        <p:nvSpPr>
          <p:cNvPr id="199685" name="Text Box 5"/>
          <p:cNvSpPr txBox="1">
            <a:spLocks noChangeArrowheads="1"/>
          </p:cNvSpPr>
          <p:nvPr/>
        </p:nvSpPr>
        <p:spPr bwMode="auto">
          <a:xfrm>
            <a:off x="3581400" y="4295775"/>
            <a:ext cx="1752600" cy="1200329"/>
          </a:xfrm>
          <a:prstGeom prst="rect">
            <a:avLst/>
          </a:prstGeom>
          <a:noFill/>
          <a:ln w="9525">
            <a:noFill/>
            <a:miter lim="800000"/>
            <a:headEnd/>
            <a:tailEnd/>
          </a:ln>
          <a:effectLst/>
        </p:spPr>
        <p:txBody>
          <a:bodyPr>
            <a:spAutoFit/>
          </a:bodyPr>
          <a:lstStyle/>
          <a:p>
            <a:pPr algn="ctr">
              <a:spcBef>
                <a:spcPct val="50000"/>
              </a:spcBef>
            </a:pPr>
            <a:r>
              <a:rPr lang="en-US" altLang="zh-CN" sz="2400"/>
              <a:t>Opponent’s playing his move</a:t>
            </a:r>
          </a:p>
        </p:txBody>
      </p:sp>
      <p:sp>
        <p:nvSpPr>
          <p:cNvPr id="199687" name="Text Box 7"/>
          <p:cNvSpPr txBox="1">
            <a:spLocks noChangeArrowheads="1"/>
          </p:cNvSpPr>
          <p:nvPr/>
        </p:nvSpPr>
        <p:spPr bwMode="auto">
          <a:xfrm>
            <a:off x="533400" y="3457575"/>
            <a:ext cx="2590800" cy="830997"/>
          </a:xfrm>
          <a:prstGeom prst="rect">
            <a:avLst/>
          </a:prstGeom>
          <a:noFill/>
          <a:ln w="9525">
            <a:noFill/>
            <a:miter lim="800000"/>
            <a:headEnd/>
            <a:tailEnd/>
          </a:ln>
          <a:effectLst/>
        </p:spPr>
        <p:txBody>
          <a:bodyPr>
            <a:spAutoFit/>
          </a:bodyPr>
          <a:lstStyle/>
          <a:p>
            <a:pPr>
              <a:spcBef>
                <a:spcPct val="50000"/>
              </a:spcBef>
            </a:pPr>
            <a:r>
              <a:rPr lang="en-US" altLang="zh-CN" sz="2400"/>
              <a:t>Matrix representing the current board</a:t>
            </a:r>
          </a:p>
        </p:txBody>
      </p:sp>
      <p:sp>
        <p:nvSpPr>
          <p:cNvPr id="199688" name="Line 8"/>
          <p:cNvSpPr>
            <a:spLocks noChangeShapeType="1"/>
          </p:cNvSpPr>
          <p:nvPr/>
        </p:nvSpPr>
        <p:spPr bwMode="auto">
          <a:xfrm flipV="1">
            <a:off x="3048000" y="3609975"/>
            <a:ext cx="2971800" cy="0"/>
          </a:xfrm>
          <a:prstGeom prst="line">
            <a:avLst/>
          </a:prstGeom>
          <a:noFill/>
          <a:ln w="127000">
            <a:solidFill>
              <a:srgbClr val="00FFFF"/>
            </a:solidFill>
            <a:round/>
            <a:headEnd/>
            <a:tailEnd type="triangle" w="med" len="med"/>
          </a:ln>
          <a:effectLst/>
        </p:spPr>
        <p:txBody>
          <a:bodyPr wrap="none" anchor="ctr"/>
          <a:lstStyle/>
          <a:p>
            <a:endParaRPr lang="en-GB" sz="2400"/>
          </a:p>
        </p:txBody>
      </p:sp>
      <p:sp>
        <p:nvSpPr>
          <p:cNvPr id="199689" name="Text Box 9"/>
          <p:cNvSpPr txBox="1">
            <a:spLocks noChangeArrowheads="1"/>
          </p:cNvSpPr>
          <p:nvPr/>
        </p:nvSpPr>
        <p:spPr bwMode="auto">
          <a:xfrm>
            <a:off x="3581400" y="2771775"/>
            <a:ext cx="1752600" cy="830997"/>
          </a:xfrm>
          <a:prstGeom prst="rect">
            <a:avLst/>
          </a:prstGeom>
          <a:noFill/>
          <a:ln w="9525">
            <a:noFill/>
            <a:miter lim="800000"/>
            <a:headEnd/>
            <a:tailEnd/>
          </a:ln>
          <a:effectLst/>
        </p:spPr>
        <p:txBody>
          <a:bodyPr>
            <a:spAutoFit/>
          </a:bodyPr>
          <a:lstStyle/>
          <a:p>
            <a:pPr algn="ctr">
              <a:spcBef>
                <a:spcPct val="50000"/>
              </a:spcBef>
            </a:pPr>
            <a:r>
              <a:rPr lang="en-US" altLang="zh-CN" sz="2400"/>
              <a:t>Searching and evaluating</a:t>
            </a:r>
          </a:p>
        </p:txBody>
      </p:sp>
      <p:sp>
        <p:nvSpPr>
          <p:cNvPr id="10" name="Slide Number Placeholder 9"/>
          <p:cNvSpPr>
            <a:spLocks noGrp="1"/>
          </p:cNvSpPr>
          <p:nvPr>
            <p:ph type="sldNum" sz="quarter" idx="12"/>
          </p:nvPr>
        </p:nvSpPr>
        <p:spPr/>
        <p:txBody>
          <a:bodyPr/>
          <a:lstStyle/>
          <a:p>
            <a:fld id="{722B575E-21D9-4F81-9A86-37E23FE3D5CC}" type="slidenum">
              <a:rPr lang="zh-TW" altLang="en-US" smtClean="0"/>
              <a:pPr/>
              <a:t>20</a:t>
            </a:fld>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9687"/>
                                        </p:tgtEl>
                                        <p:attrNameLst>
                                          <p:attrName>style.visibility</p:attrName>
                                        </p:attrNameLst>
                                      </p:cBhvr>
                                      <p:to>
                                        <p:strVal val="visible"/>
                                      </p:to>
                                    </p:set>
                                    <p:animEffect transition="in" filter="dissolve">
                                      <p:cBhvr>
                                        <p:cTn id="7" dur="500"/>
                                        <p:tgtEl>
                                          <p:spTgt spid="1996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9688"/>
                                        </p:tgtEl>
                                        <p:attrNameLst>
                                          <p:attrName>style.visibility</p:attrName>
                                        </p:attrNameLst>
                                      </p:cBhvr>
                                      <p:to>
                                        <p:strVal val="visible"/>
                                      </p:to>
                                    </p:set>
                                    <p:animEffect transition="in" filter="dissolve">
                                      <p:cBhvr>
                                        <p:cTn id="12" dur="500"/>
                                        <p:tgtEl>
                                          <p:spTgt spid="199688"/>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99689"/>
                                        </p:tgtEl>
                                        <p:attrNameLst>
                                          <p:attrName>style.visibility</p:attrName>
                                        </p:attrNameLst>
                                      </p:cBhvr>
                                      <p:to>
                                        <p:strVal val="visible"/>
                                      </p:to>
                                    </p:set>
                                    <p:animEffect transition="in" filter="dissolve">
                                      <p:cBhvr>
                                        <p:cTn id="16" dur="500"/>
                                        <p:tgtEl>
                                          <p:spTgt spid="19968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99683"/>
                                        </p:tgtEl>
                                        <p:attrNameLst>
                                          <p:attrName>style.visibility</p:attrName>
                                        </p:attrNameLst>
                                      </p:cBhvr>
                                      <p:to>
                                        <p:strVal val="visible"/>
                                      </p:to>
                                    </p:set>
                                    <p:animEffect transition="in" filter="dissolve">
                                      <p:cBhvr>
                                        <p:cTn id="21" dur="500"/>
                                        <p:tgtEl>
                                          <p:spTgt spid="19968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99684"/>
                                        </p:tgtEl>
                                        <p:attrNameLst>
                                          <p:attrName>style.visibility</p:attrName>
                                        </p:attrNameLst>
                                      </p:cBhvr>
                                      <p:to>
                                        <p:strVal val="visible"/>
                                      </p:to>
                                    </p:set>
                                    <p:animEffect transition="in" filter="dissolve">
                                      <p:cBhvr>
                                        <p:cTn id="26" dur="500"/>
                                        <p:tgtEl>
                                          <p:spTgt spid="199684"/>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199685"/>
                                        </p:tgtEl>
                                        <p:attrNameLst>
                                          <p:attrName>style.visibility</p:attrName>
                                        </p:attrNameLst>
                                      </p:cBhvr>
                                      <p:to>
                                        <p:strVal val="visible"/>
                                      </p:to>
                                    </p:set>
                                    <p:animEffect transition="in" filter="dissolve">
                                      <p:cBhvr>
                                        <p:cTn id="30" dur="500"/>
                                        <p:tgtEl>
                                          <p:spTgt spid="199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autoUpdateAnimBg="0"/>
      <p:bldP spid="199684" grpId="0" animBg="1"/>
      <p:bldP spid="199685" grpId="0" autoUpdateAnimBg="0"/>
      <p:bldP spid="199687" grpId="0" autoUpdateAnimBg="0"/>
      <p:bldP spid="199688" grpId="0" animBg="1"/>
      <p:bldP spid="19968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ltLang="zh-CN" sz="3600">
                <a:ea typeface="SimSun" pitchFamily="2" charset="-122"/>
              </a:rPr>
              <a:t>AI Approach</a:t>
            </a:r>
          </a:p>
        </p:txBody>
      </p:sp>
      <p:sp>
        <p:nvSpPr>
          <p:cNvPr id="202755" name="Rectangle 3"/>
          <p:cNvSpPr>
            <a:spLocks noGrp="1" noChangeArrowheads="1"/>
          </p:cNvSpPr>
          <p:nvPr>
            <p:ph type="body" idx="1"/>
          </p:nvPr>
        </p:nvSpPr>
        <p:spPr>
          <a:xfrm>
            <a:off x="685800" y="1628800"/>
            <a:ext cx="7772400" cy="4491038"/>
          </a:xfrm>
        </p:spPr>
        <p:txBody>
          <a:bodyPr>
            <a:normAutofit/>
          </a:bodyPr>
          <a:lstStyle/>
          <a:p>
            <a:r>
              <a:rPr lang="en-US" altLang="ja-JP" sz="3200" dirty="0">
                <a:ea typeface="ＭＳ Ｐゴシック" pitchFamily="34" charset="-128"/>
              </a:rPr>
              <a:t>Reasoning with Knowledge</a:t>
            </a:r>
          </a:p>
          <a:p>
            <a:pPr lvl="1"/>
            <a:r>
              <a:rPr lang="en-US" altLang="ja-JP" sz="3200" dirty="0">
                <a:ea typeface="ＭＳ Ｐゴシック" pitchFamily="34" charset="-128"/>
              </a:rPr>
              <a:t>Knowledge base</a:t>
            </a:r>
          </a:p>
          <a:p>
            <a:pPr lvl="1"/>
            <a:r>
              <a:rPr lang="en-US" altLang="ja-JP" sz="3200" dirty="0">
                <a:ea typeface="ＭＳ Ｐゴシック" pitchFamily="34" charset="-128"/>
              </a:rPr>
              <a:t>Reasoning</a:t>
            </a:r>
          </a:p>
          <a:p>
            <a:r>
              <a:rPr lang="en-US" altLang="ja-JP" sz="3200" dirty="0">
                <a:ea typeface="ＭＳ Ｐゴシック" pitchFamily="34" charset="-128"/>
              </a:rPr>
              <a:t>Traditional Approaches</a:t>
            </a:r>
          </a:p>
          <a:p>
            <a:pPr lvl="1"/>
            <a:r>
              <a:rPr lang="en-US" altLang="ja-JP" sz="3200" dirty="0">
                <a:ea typeface="ＭＳ Ｐゴシック" pitchFamily="34" charset="-128"/>
              </a:rPr>
              <a:t>Handcrafted knowledge base</a:t>
            </a:r>
          </a:p>
          <a:p>
            <a:pPr lvl="1"/>
            <a:r>
              <a:rPr lang="en-US" altLang="ja-JP" sz="3200" dirty="0">
                <a:ea typeface="ＭＳ Ｐゴシック" pitchFamily="34" charset="-128"/>
              </a:rPr>
              <a:t>Complex reasoning process</a:t>
            </a:r>
          </a:p>
          <a:p>
            <a:pPr lvl="1"/>
            <a:r>
              <a:rPr lang="en-US" altLang="ja-JP" sz="3200" dirty="0">
                <a:ea typeface="ＭＳ Ｐゴシック" pitchFamily="34" charset="-128"/>
              </a:rPr>
              <a:t>Disadvantages</a:t>
            </a:r>
          </a:p>
          <a:p>
            <a:pPr lvl="2"/>
            <a:r>
              <a:rPr lang="en-US" altLang="ja-JP" sz="3200" dirty="0">
                <a:ea typeface="ＭＳ Ｐゴシック" pitchFamily="34" charset="-128"/>
              </a:rPr>
              <a:t>Knowledge acquisition bottleneck</a:t>
            </a:r>
          </a:p>
        </p:txBody>
      </p:sp>
      <p:sp>
        <p:nvSpPr>
          <p:cNvPr id="5" name="Slide Number Placeholder 4"/>
          <p:cNvSpPr>
            <a:spLocks noGrp="1"/>
          </p:cNvSpPr>
          <p:nvPr>
            <p:ph type="sldNum" sz="quarter" idx="12"/>
          </p:nvPr>
        </p:nvSpPr>
        <p:spPr/>
        <p:txBody>
          <a:bodyPr/>
          <a:lstStyle/>
          <a:p>
            <a:fld id="{722B575E-21D9-4F81-9A86-37E23FE3D5CC}" type="slidenum">
              <a:rPr lang="zh-TW" altLang="en-US" smtClean="0"/>
              <a:pPr/>
              <a:t>21</a:t>
            </a:fld>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Effect transition="in" filter="dissolve">
                                      <p:cBhvr>
                                        <p:cTn id="7" dur="500"/>
                                        <p:tgtEl>
                                          <p:spTgt spid="20275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2755">
                                            <p:txEl>
                                              <p:pRg st="1" end="1"/>
                                            </p:txEl>
                                          </p:spTgt>
                                        </p:tgtEl>
                                        <p:attrNameLst>
                                          <p:attrName>style.visibility</p:attrName>
                                        </p:attrNameLst>
                                      </p:cBhvr>
                                      <p:to>
                                        <p:strVal val="visible"/>
                                      </p:to>
                                    </p:set>
                                    <p:animEffect transition="in" filter="dissolve">
                                      <p:cBhvr>
                                        <p:cTn id="10" dur="500"/>
                                        <p:tgtEl>
                                          <p:spTgt spid="20275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2755">
                                            <p:txEl>
                                              <p:pRg st="2" end="2"/>
                                            </p:txEl>
                                          </p:spTgt>
                                        </p:tgtEl>
                                        <p:attrNameLst>
                                          <p:attrName>style.visibility</p:attrName>
                                        </p:attrNameLst>
                                      </p:cBhvr>
                                      <p:to>
                                        <p:strVal val="visible"/>
                                      </p:to>
                                    </p:set>
                                    <p:animEffect transition="in" filter="dissolve">
                                      <p:cBhvr>
                                        <p:cTn id="13" dur="500"/>
                                        <p:tgtEl>
                                          <p:spTgt spid="20275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02755">
                                            <p:txEl>
                                              <p:pRg st="3" end="3"/>
                                            </p:txEl>
                                          </p:spTgt>
                                        </p:tgtEl>
                                        <p:attrNameLst>
                                          <p:attrName>style.visibility</p:attrName>
                                        </p:attrNameLst>
                                      </p:cBhvr>
                                      <p:to>
                                        <p:strVal val="visible"/>
                                      </p:to>
                                    </p:set>
                                    <p:animEffect transition="in" filter="dissolve">
                                      <p:cBhvr>
                                        <p:cTn id="18" dur="500"/>
                                        <p:tgtEl>
                                          <p:spTgt spid="202755">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02755">
                                            <p:txEl>
                                              <p:pRg st="4" end="4"/>
                                            </p:txEl>
                                          </p:spTgt>
                                        </p:tgtEl>
                                        <p:attrNameLst>
                                          <p:attrName>style.visibility</p:attrName>
                                        </p:attrNameLst>
                                      </p:cBhvr>
                                      <p:to>
                                        <p:strVal val="visible"/>
                                      </p:to>
                                    </p:set>
                                    <p:animEffect transition="in" filter="dissolve">
                                      <p:cBhvr>
                                        <p:cTn id="21" dur="500"/>
                                        <p:tgtEl>
                                          <p:spTgt spid="20275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02755">
                                            <p:txEl>
                                              <p:pRg st="5" end="5"/>
                                            </p:txEl>
                                          </p:spTgt>
                                        </p:tgtEl>
                                        <p:attrNameLst>
                                          <p:attrName>style.visibility</p:attrName>
                                        </p:attrNameLst>
                                      </p:cBhvr>
                                      <p:to>
                                        <p:strVal val="visible"/>
                                      </p:to>
                                    </p:set>
                                    <p:animEffect transition="in" filter="dissolve">
                                      <p:cBhvr>
                                        <p:cTn id="24" dur="500"/>
                                        <p:tgtEl>
                                          <p:spTgt spid="202755">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02755">
                                            <p:txEl>
                                              <p:pRg st="6" end="6"/>
                                            </p:txEl>
                                          </p:spTgt>
                                        </p:tgtEl>
                                        <p:attrNameLst>
                                          <p:attrName>style.visibility</p:attrName>
                                        </p:attrNameLst>
                                      </p:cBhvr>
                                      <p:to>
                                        <p:strVal val="visible"/>
                                      </p:to>
                                    </p:set>
                                    <p:animEffect transition="in" filter="dissolve">
                                      <p:cBhvr>
                                        <p:cTn id="27" dur="500"/>
                                        <p:tgtEl>
                                          <p:spTgt spid="202755">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02755">
                                            <p:txEl>
                                              <p:pRg st="7" end="7"/>
                                            </p:txEl>
                                          </p:spTgt>
                                        </p:tgtEl>
                                        <p:attrNameLst>
                                          <p:attrName>style.visibility</p:attrName>
                                        </p:attrNameLst>
                                      </p:cBhvr>
                                      <p:to>
                                        <p:strVal val="visible"/>
                                      </p:to>
                                    </p:set>
                                    <p:animEffect transition="in" filter="dissolve">
                                      <p:cBhvr>
                                        <p:cTn id="30" dur="500"/>
                                        <p:tgtEl>
                                          <p:spTgt spid="2027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Learning?</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22</a:t>
            </a:fld>
            <a:endParaRPr lang="zh-TW" altLang="en-US"/>
          </a:p>
        </p:txBody>
      </p:sp>
      <p:sp>
        <p:nvSpPr>
          <p:cNvPr id="4" name="Content Placeholder 3"/>
          <p:cNvSpPr>
            <a:spLocks noGrp="1"/>
          </p:cNvSpPr>
          <p:nvPr>
            <p:ph sz="quarter" idx="1"/>
          </p:nvPr>
        </p:nvSpPr>
        <p:spPr/>
        <p:txBody>
          <a:bodyPr>
            <a:normAutofit/>
          </a:bodyPr>
          <a:lstStyle/>
          <a:p>
            <a:r>
              <a:rPr lang="en-US" sz="2800" dirty="0" smtClean="0"/>
              <a:t>“Learning denotes changes in a system that ... enable a system to do the same task more efficiently the next time.” </a:t>
            </a:r>
            <a:r>
              <a:rPr lang="en-US" sz="2800" dirty="0" smtClean="0">
                <a:cs typeface="Times New Roman" pitchFamily="18" charset="0"/>
              </a:rPr>
              <a:t>–</a:t>
            </a:r>
            <a:r>
              <a:rPr lang="en-US" sz="2800" dirty="0" smtClean="0"/>
              <a:t>Herbert Simon </a:t>
            </a:r>
          </a:p>
          <a:p>
            <a:r>
              <a:rPr lang="en-US" sz="2800" dirty="0" smtClean="0"/>
              <a:t>“Learning is constructing or modifying representations of what is being experienced.” </a:t>
            </a:r>
            <a:br>
              <a:rPr lang="en-US" sz="2800" dirty="0" smtClean="0"/>
            </a:br>
            <a:r>
              <a:rPr lang="en-US" sz="2800" dirty="0" smtClean="0">
                <a:cs typeface="Times New Roman" pitchFamily="18" charset="0"/>
              </a:rPr>
              <a:t>–</a:t>
            </a:r>
            <a:r>
              <a:rPr lang="en-US" sz="2800" dirty="0" err="1" smtClean="0"/>
              <a:t>Ryszard</a:t>
            </a:r>
            <a:r>
              <a:rPr lang="en-US" sz="2800" dirty="0" smtClean="0"/>
              <a:t> </a:t>
            </a:r>
            <a:r>
              <a:rPr lang="en-US" sz="2800" dirty="0" err="1" smtClean="0"/>
              <a:t>Michalski</a:t>
            </a:r>
            <a:r>
              <a:rPr lang="en-US" sz="2800" dirty="0" smtClean="0"/>
              <a:t> </a:t>
            </a:r>
          </a:p>
          <a:p>
            <a:r>
              <a:rPr lang="en-US" sz="2800" dirty="0" smtClean="0"/>
              <a:t>“Learning is making useful changes in our minds.” </a:t>
            </a:r>
            <a:r>
              <a:rPr lang="en-US" sz="2800" dirty="0" smtClean="0">
                <a:cs typeface="Times New Roman" pitchFamily="18" charset="0"/>
              </a:rPr>
              <a:t>–</a:t>
            </a:r>
            <a:r>
              <a:rPr lang="en-US" sz="2800" dirty="0" smtClean="0"/>
              <a:t>Marvin </a:t>
            </a:r>
            <a:r>
              <a:rPr lang="en-US" sz="2800" dirty="0" err="1" smtClean="0"/>
              <a:t>Minsky</a:t>
            </a:r>
            <a:r>
              <a:rPr lang="en-US" sz="2800" dirty="0" smtClean="0"/>
              <a:t> </a:t>
            </a:r>
          </a:p>
          <a:p>
            <a:endParaRPr lang="en-GB"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914400" y="1499616"/>
            <a:ext cx="7546032" cy="4626547"/>
          </a:xfrm>
        </p:spPr>
        <p:txBody>
          <a:bodyPr>
            <a:normAutofit/>
          </a:bodyPr>
          <a:lstStyle/>
          <a:p>
            <a:r>
              <a:rPr lang="en-US" altLang="zh-TW" sz="2800" dirty="0" smtClean="0"/>
              <a:t>A branch of </a:t>
            </a:r>
            <a:r>
              <a:rPr lang="en-US" altLang="zh-TW" sz="2800" b="1" dirty="0" smtClean="0"/>
              <a:t>artificial intelligence</a:t>
            </a:r>
            <a:r>
              <a:rPr lang="en-US" altLang="zh-TW" sz="2800" dirty="0" smtClean="0"/>
              <a:t>, </a:t>
            </a:r>
            <a:r>
              <a:rPr lang="en-US" altLang="zh-TW" sz="2800" dirty="0"/>
              <a:t>concerned </a:t>
            </a:r>
            <a:r>
              <a:rPr lang="en-US" altLang="zh-TW" sz="2800" dirty="0" smtClean="0"/>
              <a:t>with the design and development of algorithms that allow computers to </a:t>
            </a:r>
            <a:r>
              <a:rPr lang="en-US" altLang="zh-TW" sz="2800" b="1" i="1" dirty="0" smtClean="0"/>
              <a:t>evolve behaviors </a:t>
            </a:r>
            <a:r>
              <a:rPr lang="en-US" altLang="zh-TW" sz="2800" dirty="0" smtClean="0"/>
              <a:t>based on </a:t>
            </a:r>
            <a:r>
              <a:rPr lang="en-US" altLang="zh-TW" sz="2800" b="1" i="1" dirty="0" smtClean="0"/>
              <a:t>empirical data</a:t>
            </a:r>
            <a:r>
              <a:rPr lang="en-US" altLang="zh-TW" sz="2800" dirty="0" smtClean="0"/>
              <a:t>.</a:t>
            </a:r>
          </a:p>
          <a:p>
            <a:r>
              <a:rPr lang="en-US" altLang="zh-TW" sz="2800" dirty="0" smtClean="0"/>
              <a:t>As intelligence requires knowledge, it is necessary for the computers to acquire knowledge.</a:t>
            </a:r>
          </a:p>
          <a:p>
            <a:r>
              <a:rPr lang="en-US" altLang="zh-TW" sz="2800" dirty="0"/>
              <a:t>Machine Learning (Mitchell 1997)</a:t>
            </a:r>
          </a:p>
          <a:p>
            <a:pPr lvl="1"/>
            <a:r>
              <a:rPr lang="en-US" altLang="zh-TW" sz="2800" dirty="0"/>
              <a:t>Learn from past experiences</a:t>
            </a:r>
          </a:p>
          <a:p>
            <a:pPr lvl="1"/>
            <a:r>
              <a:rPr lang="en-US" altLang="zh-TW" sz="2800" dirty="0"/>
              <a:t>Improve the performances of intelligent programs</a:t>
            </a:r>
          </a:p>
          <a:p>
            <a:endParaRPr lang="en-US" altLang="zh-TW" sz="2800" dirty="0" smtClean="0"/>
          </a:p>
          <a:p>
            <a:endParaRPr lang="zh-TW" altLang="en-US" sz="2800" dirty="0" smtClean="0"/>
          </a:p>
        </p:txBody>
      </p:sp>
      <p:sp>
        <p:nvSpPr>
          <p:cNvPr id="2" name="標題 1"/>
          <p:cNvSpPr>
            <a:spLocks noGrp="1"/>
          </p:cNvSpPr>
          <p:nvPr>
            <p:ph type="title"/>
          </p:nvPr>
        </p:nvSpPr>
        <p:spPr/>
        <p:txBody>
          <a:bodyPr/>
          <a:lstStyle/>
          <a:p>
            <a:r>
              <a:rPr lang="en-US" altLang="zh-TW" dirty="0" smtClean="0"/>
              <a:t>What is Machine Learning?</a:t>
            </a:r>
            <a:endParaRPr lang="zh-TW" altLang="en-US" dirty="0"/>
          </a:p>
        </p:txBody>
      </p:sp>
      <p:sp>
        <p:nvSpPr>
          <p:cNvPr id="5" name="Slide Number Placeholder 4"/>
          <p:cNvSpPr>
            <a:spLocks noGrp="1"/>
          </p:cNvSpPr>
          <p:nvPr>
            <p:ph type="sldNum" sz="quarter" idx="12"/>
          </p:nvPr>
        </p:nvSpPr>
        <p:spPr/>
        <p:txBody>
          <a:bodyPr/>
          <a:lstStyle/>
          <a:p>
            <a:fld id="{722B575E-21D9-4F81-9A86-37E23FE3D5CC}" type="slidenum">
              <a:rPr lang="zh-TW" altLang="en-US" smtClean="0"/>
              <a:pPr/>
              <a:t>23</a:t>
            </a:fld>
            <a:endParaRPr lang="zh-TW" altLang="en-US"/>
          </a:p>
        </p:txBody>
      </p:sp>
    </p:spTree>
    <p:extLst>
      <p:ext uri="{BB962C8B-B14F-4D97-AF65-F5344CB8AC3E}">
        <p14:creationId xmlns:p14="http://schemas.microsoft.com/office/powerpoint/2010/main" val="2615854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384"/>
            <a:ext cx="7772400" cy="1143000"/>
          </a:xfrm>
        </p:spPr>
        <p:txBody>
          <a:bodyPr/>
          <a:lstStyle/>
          <a:p>
            <a:r>
              <a:rPr lang="en-US" dirty="0" smtClean="0"/>
              <a:t>Why Learn?</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24</a:t>
            </a:fld>
            <a:endParaRPr lang="zh-TW" altLang="en-US"/>
          </a:p>
        </p:txBody>
      </p:sp>
      <p:sp>
        <p:nvSpPr>
          <p:cNvPr id="4" name="Content Placeholder 3"/>
          <p:cNvSpPr>
            <a:spLocks noGrp="1"/>
          </p:cNvSpPr>
          <p:nvPr>
            <p:ph sz="quarter" idx="1"/>
          </p:nvPr>
        </p:nvSpPr>
        <p:spPr>
          <a:xfrm>
            <a:off x="914400" y="1052736"/>
            <a:ext cx="7772400" cy="4572000"/>
          </a:xfrm>
        </p:spPr>
        <p:txBody>
          <a:bodyPr>
            <a:noAutofit/>
          </a:bodyPr>
          <a:lstStyle/>
          <a:p>
            <a:r>
              <a:rPr lang="en-US" sz="2400" dirty="0" smtClean="0"/>
              <a:t>Understand and improve efficiency of human learning</a:t>
            </a:r>
          </a:p>
          <a:p>
            <a:pPr lvl="1"/>
            <a:r>
              <a:rPr lang="en-US" dirty="0" smtClean="0"/>
              <a:t>Use to improve methods for teaching and tutoring people (e.g., better computer-aided instruction)</a:t>
            </a:r>
          </a:p>
          <a:p>
            <a:r>
              <a:rPr lang="en-US" sz="2400" dirty="0" smtClean="0"/>
              <a:t>Discover new things or structure that were previously unknown to humans</a:t>
            </a:r>
          </a:p>
          <a:p>
            <a:pPr lvl="1"/>
            <a:r>
              <a:rPr lang="en-US" dirty="0" smtClean="0"/>
              <a:t>Examples: data mining, scientific discovery</a:t>
            </a:r>
          </a:p>
          <a:p>
            <a:r>
              <a:rPr lang="en-US" sz="2400" dirty="0" smtClean="0"/>
              <a:t>Fill in skeletal or incomplete specifications about a domain</a:t>
            </a:r>
          </a:p>
          <a:p>
            <a:pPr lvl="1"/>
            <a:r>
              <a:rPr lang="en-US" dirty="0" smtClean="0"/>
              <a:t>Large, complex AI systems cannot be completely derived by hand and require dynamic updating to incorporate new information. </a:t>
            </a:r>
          </a:p>
          <a:p>
            <a:pPr lvl="1"/>
            <a:r>
              <a:rPr lang="en-US" dirty="0" smtClean="0"/>
              <a:t>Learning new characteristics expands the domain or expertise and lessens the “brittleness” of the system </a:t>
            </a:r>
          </a:p>
          <a:p>
            <a:r>
              <a:rPr lang="en-US" sz="2400" dirty="0" smtClean="0"/>
              <a:t>Build software agents that can adapt to their users or to other software agents</a:t>
            </a:r>
          </a:p>
          <a:p>
            <a:endParaRPr lang="en-GB"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SimSun" pitchFamily="2" charset="-122"/>
              </a:rPr>
              <a:t>Advantages of Machine Learning</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25</a:t>
            </a:fld>
            <a:endParaRPr lang="zh-TW" altLang="en-US"/>
          </a:p>
        </p:txBody>
      </p:sp>
      <p:sp>
        <p:nvSpPr>
          <p:cNvPr id="4" name="Content Placeholder 3"/>
          <p:cNvSpPr>
            <a:spLocks noGrp="1"/>
          </p:cNvSpPr>
          <p:nvPr>
            <p:ph sz="quarter" idx="1"/>
          </p:nvPr>
        </p:nvSpPr>
        <p:spPr/>
        <p:txBody>
          <a:bodyPr>
            <a:normAutofit/>
          </a:bodyPr>
          <a:lstStyle/>
          <a:p>
            <a:r>
              <a:rPr lang="en-US" altLang="ja-JP" sz="2800" dirty="0" smtClean="0">
                <a:ea typeface="ＭＳ Ｐゴシック" pitchFamily="34" charset="-128"/>
              </a:rPr>
              <a:t>Alleviate Knowledge Acquisition Bottleneck</a:t>
            </a:r>
          </a:p>
          <a:p>
            <a:pPr lvl="1"/>
            <a:r>
              <a:rPr lang="en-US" altLang="ja-JP" sz="2800" dirty="0" smtClean="0">
                <a:ea typeface="ＭＳ Ｐゴシック" pitchFamily="34" charset="-128"/>
              </a:rPr>
              <a:t>Does not require knowledge engineers</a:t>
            </a:r>
          </a:p>
          <a:p>
            <a:pPr lvl="1"/>
            <a:r>
              <a:rPr lang="en-US" altLang="ja-JP" sz="2800" dirty="0" smtClean="0">
                <a:ea typeface="ＭＳ Ｐゴシック" pitchFamily="34" charset="-128"/>
              </a:rPr>
              <a:t>Scalable in constructing knowledge base</a:t>
            </a:r>
          </a:p>
          <a:p>
            <a:r>
              <a:rPr lang="en-US" altLang="ja-JP" sz="2800" dirty="0" smtClean="0">
                <a:ea typeface="ＭＳ Ｐゴシック" pitchFamily="34" charset="-128"/>
              </a:rPr>
              <a:t>Adaptive</a:t>
            </a:r>
          </a:p>
          <a:p>
            <a:pPr lvl="1"/>
            <a:r>
              <a:rPr lang="en-US" altLang="ja-JP" sz="2800" dirty="0" smtClean="0">
                <a:ea typeface="ＭＳ Ｐゴシック" pitchFamily="34" charset="-128"/>
              </a:rPr>
              <a:t>Adaptive to the changing conditions</a:t>
            </a:r>
          </a:p>
          <a:p>
            <a:pPr lvl="1"/>
            <a:r>
              <a:rPr lang="en-US" altLang="ja-JP" sz="2800" dirty="0" smtClean="0">
                <a:ea typeface="ＭＳ Ｐゴシック" pitchFamily="34" charset="-128"/>
              </a:rPr>
              <a:t>Easy in migrating to new domains</a:t>
            </a:r>
          </a:p>
          <a:p>
            <a:endParaRPr lang="en-GB" sz="2800" dirty="0"/>
          </a:p>
        </p:txBody>
      </p:sp>
    </p:spTree>
    <p:extLst>
      <p:ext uri="{BB962C8B-B14F-4D97-AF65-F5344CB8AC3E}">
        <p14:creationId xmlns:p14="http://schemas.microsoft.com/office/powerpoint/2010/main" val="3716714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t>
            </a:r>
            <a:r>
              <a:rPr lang="en-US" dirty="0" smtClean="0"/>
              <a:t>Example Application</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26</a:t>
            </a:fld>
            <a:endParaRPr lang="zh-TW" altLang="en-US"/>
          </a:p>
        </p:txBody>
      </p:sp>
      <p:sp>
        <p:nvSpPr>
          <p:cNvPr id="4" name="Content Placeholder 3"/>
          <p:cNvSpPr>
            <a:spLocks noGrp="1"/>
          </p:cNvSpPr>
          <p:nvPr>
            <p:ph sz="quarter" idx="1"/>
          </p:nvPr>
        </p:nvSpPr>
        <p:spPr/>
        <p:txBody>
          <a:bodyPr>
            <a:normAutofit/>
          </a:bodyPr>
          <a:lstStyle/>
          <a:p>
            <a:r>
              <a:rPr lang="en-US" sz="2800" dirty="0"/>
              <a:t>An emergency room in a hospital measures 17 variables (e.g., blood pressure, age, </a:t>
            </a:r>
            <a:r>
              <a:rPr lang="en-US" sz="2800" dirty="0" smtClean="0"/>
              <a:t>etc.) </a:t>
            </a:r>
            <a:r>
              <a:rPr lang="en-US" sz="2800" dirty="0"/>
              <a:t>of newly admitted patients. </a:t>
            </a:r>
          </a:p>
          <a:p>
            <a:r>
              <a:rPr lang="en-US" sz="2800" b="1" dirty="0">
                <a:solidFill>
                  <a:schemeClr val="accent1"/>
                </a:solidFill>
              </a:rPr>
              <a:t>A decision is needed</a:t>
            </a:r>
            <a:r>
              <a:rPr lang="en-US" sz="2800" dirty="0"/>
              <a:t>: whether to put a new patient in an intensive-care unit. </a:t>
            </a:r>
          </a:p>
          <a:p>
            <a:r>
              <a:rPr lang="en-US" sz="2800" dirty="0"/>
              <a:t>Due to the high cost of ICU, those patients who may survive less than a month are given higher priority. </a:t>
            </a:r>
          </a:p>
          <a:p>
            <a:r>
              <a:rPr lang="en-US" sz="2800" b="1" dirty="0">
                <a:solidFill>
                  <a:schemeClr val="accent1"/>
                </a:solidFill>
              </a:rPr>
              <a:t>Problem: </a:t>
            </a:r>
            <a:r>
              <a:rPr lang="en-US" sz="2800" dirty="0"/>
              <a:t>to predict </a:t>
            </a:r>
            <a:r>
              <a:rPr lang="en-US" sz="2800" b="1" dirty="0">
                <a:solidFill>
                  <a:srgbClr val="002060"/>
                </a:solidFill>
              </a:rPr>
              <a:t>high-risk patients </a:t>
            </a:r>
            <a:r>
              <a:rPr lang="en-US" sz="2800" dirty="0"/>
              <a:t>and discriminate them from </a:t>
            </a:r>
            <a:r>
              <a:rPr lang="en-US" sz="2800" b="1" dirty="0">
                <a:solidFill>
                  <a:srgbClr val="002060"/>
                </a:solidFill>
              </a:rPr>
              <a:t>low-risk patients. </a:t>
            </a:r>
          </a:p>
          <a:p>
            <a:endParaRPr lang="en-US" sz="2800" dirty="0"/>
          </a:p>
        </p:txBody>
      </p:sp>
    </p:spTree>
    <p:extLst>
      <p:ext uri="{BB962C8B-B14F-4D97-AF65-F5344CB8AC3E}">
        <p14:creationId xmlns:p14="http://schemas.microsoft.com/office/powerpoint/2010/main" val="3632930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384"/>
            <a:ext cx="7772400" cy="1143000"/>
          </a:xfrm>
        </p:spPr>
        <p:txBody>
          <a:bodyPr/>
          <a:lstStyle/>
          <a:p>
            <a:r>
              <a:rPr lang="en-US" dirty="0"/>
              <a:t>Another </a:t>
            </a:r>
            <a:r>
              <a:rPr lang="en-US" dirty="0" smtClean="0"/>
              <a:t>Application</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27</a:t>
            </a:fld>
            <a:endParaRPr lang="zh-TW" altLang="en-US"/>
          </a:p>
        </p:txBody>
      </p:sp>
      <p:sp>
        <p:nvSpPr>
          <p:cNvPr id="4" name="Content Placeholder 3"/>
          <p:cNvSpPr>
            <a:spLocks noGrp="1"/>
          </p:cNvSpPr>
          <p:nvPr>
            <p:ph sz="quarter" idx="1"/>
          </p:nvPr>
        </p:nvSpPr>
        <p:spPr>
          <a:xfrm>
            <a:off x="603504" y="1161256"/>
            <a:ext cx="8083296" cy="4572000"/>
          </a:xfrm>
        </p:spPr>
        <p:txBody>
          <a:bodyPr>
            <a:noAutofit/>
          </a:bodyPr>
          <a:lstStyle/>
          <a:p>
            <a:r>
              <a:rPr lang="en-US" sz="2800" dirty="0"/>
              <a:t>A credit card company receives thousands of applications for new cards. Each application contains information about an applicant, </a:t>
            </a:r>
          </a:p>
          <a:p>
            <a:pPr lvl="1"/>
            <a:r>
              <a:rPr lang="en-US" sz="2800" dirty="0" smtClean="0"/>
              <a:t>Age </a:t>
            </a:r>
            <a:endParaRPr lang="en-US" sz="2800" dirty="0"/>
          </a:p>
          <a:p>
            <a:pPr lvl="1"/>
            <a:r>
              <a:rPr lang="en-US" sz="2800" dirty="0"/>
              <a:t>Marital status</a:t>
            </a:r>
          </a:p>
          <a:p>
            <a:pPr lvl="1"/>
            <a:r>
              <a:rPr lang="en-US" sz="2800" dirty="0" smtClean="0"/>
              <a:t>Annual </a:t>
            </a:r>
            <a:r>
              <a:rPr lang="en-US" sz="2800" dirty="0"/>
              <a:t>salary</a:t>
            </a:r>
          </a:p>
          <a:p>
            <a:pPr lvl="1"/>
            <a:r>
              <a:rPr lang="en-US" sz="2800" dirty="0" smtClean="0"/>
              <a:t>Outstanding </a:t>
            </a:r>
            <a:r>
              <a:rPr lang="en-US" sz="2800" dirty="0"/>
              <a:t>debts</a:t>
            </a:r>
          </a:p>
          <a:p>
            <a:pPr lvl="1"/>
            <a:r>
              <a:rPr lang="en-US" sz="2800" dirty="0" smtClean="0"/>
              <a:t>Credit </a:t>
            </a:r>
            <a:r>
              <a:rPr lang="en-US" sz="2800" dirty="0"/>
              <a:t>rating</a:t>
            </a:r>
          </a:p>
          <a:p>
            <a:pPr lvl="1"/>
            <a:r>
              <a:rPr lang="en-US" sz="2800" dirty="0"/>
              <a:t>etc. </a:t>
            </a:r>
          </a:p>
          <a:p>
            <a:r>
              <a:rPr lang="en-US" sz="2800" b="1" dirty="0">
                <a:solidFill>
                  <a:srgbClr val="FF0000"/>
                </a:solidFill>
              </a:rPr>
              <a:t>Problem: </a:t>
            </a:r>
            <a:r>
              <a:rPr lang="en-US" sz="2800" dirty="0"/>
              <a:t>to decide whether an application should approved, or to classify applications into two categories, </a:t>
            </a:r>
            <a:r>
              <a:rPr lang="en-US" sz="2800" b="1" dirty="0">
                <a:solidFill>
                  <a:srgbClr val="002060"/>
                </a:solidFill>
              </a:rPr>
              <a:t>approved </a:t>
            </a:r>
            <a:r>
              <a:rPr lang="en-US" sz="2800" dirty="0"/>
              <a:t>and </a:t>
            </a:r>
            <a:r>
              <a:rPr lang="en-US" sz="2800" b="1" dirty="0">
                <a:solidFill>
                  <a:srgbClr val="002060"/>
                </a:solidFill>
              </a:rPr>
              <a:t>not approved. </a:t>
            </a:r>
          </a:p>
          <a:p>
            <a:endParaRPr lang="en-US" sz="2800" dirty="0"/>
          </a:p>
        </p:txBody>
      </p:sp>
    </p:spTree>
    <p:extLst>
      <p:ext uri="{BB962C8B-B14F-4D97-AF65-F5344CB8AC3E}">
        <p14:creationId xmlns:p14="http://schemas.microsoft.com/office/powerpoint/2010/main" val="3415143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a:t>
            </a:r>
            <a:r>
              <a:rPr lang="en-US" dirty="0" smtClean="0"/>
              <a:t>Learning </a:t>
            </a:r>
            <a:r>
              <a:rPr lang="en-US" dirty="0"/>
              <a:t>and our </a:t>
            </a:r>
            <a:r>
              <a:rPr lang="en-US" dirty="0" smtClean="0"/>
              <a:t>Focus</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28</a:t>
            </a:fld>
            <a:endParaRPr lang="zh-TW" altLang="en-US"/>
          </a:p>
        </p:txBody>
      </p:sp>
      <p:sp>
        <p:nvSpPr>
          <p:cNvPr id="4" name="Content Placeholder 3"/>
          <p:cNvSpPr>
            <a:spLocks noGrp="1"/>
          </p:cNvSpPr>
          <p:nvPr>
            <p:ph sz="quarter" idx="1"/>
          </p:nvPr>
        </p:nvSpPr>
        <p:spPr/>
        <p:txBody>
          <a:bodyPr>
            <a:normAutofit/>
          </a:bodyPr>
          <a:lstStyle/>
          <a:p>
            <a:r>
              <a:rPr lang="en-US" sz="2800" dirty="0"/>
              <a:t>Like human learning from past experiences.</a:t>
            </a:r>
          </a:p>
          <a:p>
            <a:r>
              <a:rPr lang="en-US" sz="2800" dirty="0"/>
              <a:t>A computer does not have “experiences”.</a:t>
            </a:r>
          </a:p>
          <a:p>
            <a:r>
              <a:rPr lang="en-US" sz="2800" b="1" i="1" dirty="0">
                <a:solidFill>
                  <a:srgbClr val="002060"/>
                </a:solidFill>
              </a:rPr>
              <a:t>A computer system learns from data, </a:t>
            </a:r>
            <a:r>
              <a:rPr lang="en-US" sz="2800" dirty="0"/>
              <a:t>which represent some “past experiences” of an application domain. </a:t>
            </a:r>
          </a:p>
          <a:p>
            <a:r>
              <a:rPr lang="en-US" sz="2800" b="1" dirty="0">
                <a:solidFill>
                  <a:schemeClr val="accent1"/>
                </a:solidFill>
              </a:rPr>
              <a:t>Our focus: </a:t>
            </a:r>
            <a:r>
              <a:rPr lang="en-US" sz="2800" dirty="0"/>
              <a:t>learn a </a:t>
            </a:r>
            <a:r>
              <a:rPr lang="en-US" sz="2800" b="1" i="1" dirty="0">
                <a:solidFill>
                  <a:srgbClr val="002060"/>
                </a:solidFill>
              </a:rPr>
              <a:t>target function </a:t>
            </a:r>
            <a:r>
              <a:rPr lang="en-US" sz="2800" dirty="0"/>
              <a:t>that can be used to predict the values of a discrete class attribute, e.g., </a:t>
            </a:r>
            <a:r>
              <a:rPr lang="en-US" sz="2800" b="1" i="1" dirty="0">
                <a:solidFill>
                  <a:srgbClr val="002060"/>
                </a:solidFill>
              </a:rPr>
              <a:t>approve </a:t>
            </a:r>
            <a:r>
              <a:rPr lang="en-US" sz="2800" dirty="0"/>
              <a:t>or </a:t>
            </a:r>
            <a:r>
              <a:rPr lang="en-US" sz="2800" b="1" i="1" dirty="0">
                <a:solidFill>
                  <a:srgbClr val="002060"/>
                </a:solidFill>
              </a:rPr>
              <a:t>not-approved</a:t>
            </a:r>
            <a:r>
              <a:rPr lang="en-US" sz="2800" dirty="0"/>
              <a:t>, and </a:t>
            </a:r>
            <a:r>
              <a:rPr lang="en-US" sz="2800" b="1" i="1" dirty="0">
                <a:solidFill>
                  <a:srgbClr val="002060"/>
                </a:solidFill>
              </a:rPr>
              <a:t>high-risk </a:t>
            </a:r>
            <a:r>
              <a:rPr lang="en-US" sz="2800" dirty="0"/>
              <a:t>or </a:t>
            </a:r>
            <a:r>
              <a:rPr lang="en-US" sz="2800" b="1" i="1" dirty="0">
                <a:solidFill>
                  <a:srgbClr val="002060"/>
                </a:solidFill>
              </a:rPr>
              <a:t>low risk</a:t>
            </a:r>
            <a:r>
              <a:rPr lang="en-US" sz="2800" dirty="0"/>
              <a:t>. </a:t>
            </a:r>
          </a:p>
          <a:p>
            <a:r>
              <a:rPr lang="en-US" sz="2800" dirty="0"/>
              <a:t>The task is commonly called: </a:t>
            </a:r>
            <a:r>
              <a:rPr lang="en-US" sz="2800" b="1" i="1" dirty="0">
                <a:solidFill>
                  <a:srgbClr val="002060"/>
                </a:solidFill>
              </a:rPr>
              <a:t>Supervised learning, classification, or inductive learning. </a:t>
            </a:r>
          </a:p>
          <a:p>
            <a:endParaRPr lang="en-US" sz="2800" dirty="0"/>
          </a:p>
        </p:txBody>
      </p:sp>
    </p:spTree>
    <p:extLst>
      <p:ext uri="{BB962C8B-B14F-4D97-AF65-F5344CB8AC3E}">
        <p14:creationId xmlns:p14="http://schemas.microsoft.com/office/powerpoint/2010/main" val="1832577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Data </a:t>
            </a:r>
            <a:r>
              <a:rPr lang="en-US" dirty="0"/>
              <a:t>and the </a:t>
            </a:r>
            <a:r>
              <a:rPr lang="en-US" dirty="0" smtClean="0"/>
              <a:t>Goal</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29</a:t>
            </a:fld>
            <a:endParaRPr lang="zh-TW" altLang="en-US"/>
          </a:p>
        </p:txBody>
      </p:sp>
      <p:sp>
        <p:nvSpPr>
          <p:cNvPr id="4" name="Content Placeholder 3"/>
          <p:cNvSpPr>
            <a:spLocks noGrp="1"/>
          </p:cNvSpPr>
          <p:nvPr>
            <p:ph sz="quarter" idx="1"/>
          </p:nvPr>
        </p:nvSpPr>
        <p:spPr/>
        <p:txBody>
          <a:bodyPr>
            <a:normAutofit/>
          </a:bodyPr>
          <a:lstStyle/>
          <a:p>
            <a:r>
              <a:rPr lang="en-US" sz="2800" b="1" dirty="0">
                <a:solidFill>
                  <a:srgbClr val="FF0000"/>
                </a:solidFill>
              </a:rPr>
              <a:t>Data: </a:t>
            </a:r>
            <a:r>
              <a:rPr lang="en-US" sz="2800" dirty="0"/>
              <a:t>A set of data records (also called examples, instances or cases) described by</a:t>
            </a:r>
          </a:p>
          <a:p>
            <a:pPr lvl="1"/>
            <a:r>
              <a:rPr lang="en-US" sz="2800" dirty="0">
                <a:solidFill>
                  <a:srgbClr val="0070C0"/>
                </a:solidFill>
              </a:rPr>
              <a:t>k attributes</a:t>
            </a:r>
            <a:r>
              <a:rPr lang="en-US" sz="2800" dirty="0"/>
              <a:t>: A</a:t>
            </a:r>
            <a:r>
              <a:rPr lang="en-US" sz="2800" baseline="-25000" dirty="0"/>
              <a:t>1</a:t>
            </a:r>
            <a:r>
              <a:rPr lang="en-US" sz="2800" dirty="0"/>
              <a:t>, A</a:t>
            </a:r>
            <a:r>
              <a:rPr lang="en-US" sz="2800" baseline="-25000" dirty="0"/>
              <a:t>2</a:t>
            </a:r>
            <a:r>
              <a:rPr lang="en-US" sz="2800" dirty="0"/>
              <a:t>, … </a:t>
            </a:r>
            <a:r>
              <a:rPr lang="en-US" sz="2800" dirty="0" err="1"/>
              <a:t>A</a:t>
            </a:r>
            <a:r>
              <a:rPr lang="en-US" sz="2800" baseline="-25000" dirty="0" err="1"/>
              <a:t>k</a:t>
            </a:r>
            <a:r>
              <a:rPr lang="en-US" sz="2800" dirty="0"/>
              <a:t>. </a:t>
            </a:r>
          </a:p>
          <a:p>
            <a:pPr lvl="1"/>
            <a:r>
              <a:rPr lang="en-US" sz="2800" dirty="0">
                <a:solidFill>
                  <a:srgbClr val="0070C0"/>
                </a:solidFill>
              </a:rPr>
              <a:t>a class: </a:t>
            </a:r>
            <a:r>
              <a:rPr lang="en-US" sz="2800" dirty="0"/>
              <a:t>Each example is labelled with a pre-defined class. </a:t>
            </a:r>
          </a:p>
          <a:p>
            <a:r>
              <a:rPr lang="en-US" sz="2800" b="1" dirty="0">
                <a:solidFill>
                  <a:srgbClr val="FF0000"/>
                </a:solidFill>
              </a:rPr>
              <a:t>Goal: </a:t>
            </a:r>
            <a:r>
              <a:rPr lang="en-US" sz="2800" dirty="0"/>
              <a:t>To learn a classification model from the data that can be used to predict the classes of new (future, or test) cases/instances.</a:t>
            </a:r>
          </a:p>
          <a:p>
            <a:endParaRPr lang="en-US" sz="2800" dirty="0"/>
          </a:p>
        </p:txBody>
      </p:sp>
    </p:spTree>
    <p:extLst>
      <p:ext uri="{BB962C8B-B14F-4D97-AF65-F5344CB8AC3E}">
        <p14:creationId xmlns:p14="http://schemas.microsoft.com/office/powerpoint/2010/main" val="3668675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8640"/>
            <a:ext cx="7772400" cy="1143000"/>
          </a:xfrm>
        </p:spPr>
        <p:txBody>
          <a:bodyPr>
            <a:normAutofit/>
          </a:bodyPr>
          <a:lstStyle/>
          <a:p>
            <a:r>
              <a:rPr lang="en-US" dirty="0"/>
              <a:t>AlphaGo </a:t>
            </a:r>
            <a:r>
              <a:rPr lang="en-US" dirty="0" smtClean="0"/>
              <a:t>Master</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3</a:t>
            </a:fld>
            <a:endParaRPr lang="zh-TW" altLang="en-US"/>
          </a:p>
        </p:txBody>
      </p:sp>
      <p:sp>
        <p:nvSpPr>
          <p:cNvPr id="5" name="Text Box 7"/>
          <p:cNvSpPr txBox="1">
            <a:spLocks noChangeArrowheads="1"/>
          </p:cNvSpPr>
          <p:nvPr/>
        </p:nvSpPr>
        <p:spPr bwMode="auto">
          <a:xfrm>
            <a:off x="2952800" y="4693568"/>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30000"/>
              </a:spcAft>
              <a:buSzPct val="80000"/>
              <a:buFont typeface="Wingdings" panose="05000000000000000000" pitchFamily="2" charset="2"/>
              <a:buBlip>
                <a:blip r:embed="rId2"/>
              </a:buBlip>
              <a:defRPr sz="2100" b="1">
                <a:solidFill>
                  <a:schemeClr val="accent2"/>
                </a:solidFill>
                <a:latin typeface="Arial" panose="020B0604020202020204" pitchFamily="34" charset="0"/>
              </a:defRPr>
            </a:lvl1pPr>
            <a:lvl2pPr marL="742950" indent="-285750">
              <a:lnSpc>
                <a:spcPct val="110000"/>
              </a:lnSpc>
              <a:spcBef>
                <a:spcPct val="20000"/>
              </a:spcBef>
              <a:spcAft>
                <a:spcPct val="30000"/>
              </a:spcAft>
              <a:buSzPct val="85000"/>
              <a:buFont typeface="Wingdings" panose="05000000000000000000" pitchFamily="2" charset="2"/>
              <a:buBlip>
                <a:blip r:embed="rId3"/>
              </a:buBlip>
              <a:defRPr sz="2000" b="1">
                <a:solidFill>
                  <a:srgbClr val="333333"/>
                </a:solidFill>
                <a:latin typeface="Arial" panose="020B0604020202020204" pitchFamily="34" charset="0"/>
              </a:defRPr>
            </a:lvl2pPr>
            <a:lvl3pPr marL="1143000" indent="-228600">
              <a:lnSpc>
                <a:spcPct val="110000"/>
              </a:lnSpc>
              <a:spcBef>
                <a:spcPct val="20000"/>
              </a:spcBef>
              <a:spcAft>
                <a:spcPct val="30000"/>
              </a:spcAft>
              <a:buChar char="•"/>
              <a:defRPr sz="2400" b="1">
                <a:solidFill>
                  <a:srgbClr val="3333CC"/>
                </a:solidFill>
                <a:latin typeface="Arial" panose="020B0604020202020204" pitchFamily="34" charset="0"/>
              </a:defRPr>
            </a:lvl3pPr>
            <a:lvl4pPr marL="1600200" indent="-228600">
              <a:lnSpc>
                <a:spcPct val="110000"/>
              </a:lnSpc>
              <a:spcBef>
                <a:spcPct val="20000"/>
              </a:spcBef>
              <a:spcAft>
                <a:spcPct val="30000"/>
              </a:spcAft>
              <a:buChar char="–"/>
              <a:defRPr sz="2000" b="1">
                <a:solidFill>
                  <a:schemeClr val="tx1"/>
                </a:solidFill>
                <a:latin typeface="Arial" panose="020B0604020202020204" pitchFamily="34" charset="0"/>
              </a:defRPr>
            </a:lvl4pPr>
            <a:lvl5pPr marL="2057400" indent="-228600">
              <a:lnSpc>
                <a:spcPct val="110000"/>
              </a:lnSpc>
              <a:spcBef>
                <a:spcPct val="20000"/>
              </a:spcBef>
              <a:spcAft>
                <a:spcPct val="30000"/>
              </a:spcAft>
              <a:buChar char="»"/>
              <a:defRPr sz="2000" b="1">
                <a:solidFill>
                  <a:schemeClr val="tx1"/>
                </a:solidFill>
                <a:latin typeface="Arial" panose="020B0604020202020204" pitchFamily="34" charset="0"/>
              </a:defRPr>
            </a:lvl5pPr>
            <a:lvl6pPr marL="25146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6pPr>
            <a:lvl7pPr marL="29718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7pPr>
            <a:lvl8pPr marL="34290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8pPr>
            <a:lvl9pPr marL="38862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9pPr>
          </a:lstStyle>
          <a:p>
            <a:pPr eaLnBrk="1" hangingPunct="1">
              <a:lnSpc>
                <a:spcPct val="100000"/>
              </a:lnSpc>
              <a:spcBef>
                <a:spcPct val="0"/>
              </a:spcBef>
              <a:spcAft>
                <a:spcPct val="0"/>
              </a:spcAft>
              <a:buSzTx/>
              <a:buFontTx/>
              <a:buNone/>
            </a:pPr>
            <a:r>
              <a:rPr lang="en-US" altLang="zh-TW" sz="2400" dirty="0">
                <a:solidFill>
                  <a:srgbClr val="FF0000"/>
                </a:solidFill>
                <a:ea typeface="新細明體" pitchFamily="18" charset="-120"/>
              </a:rPr>
              <a:t>AlphaGo won by 3-0 </a:t>
            </a:r>
          </a:p>
        </p:txBody>
      </p:sp>
      <p:pic>
        <p:nvPicPr>
          <p:cNvPr id="6" name="Picture 10" descr="Alphago_logo_Reversed.svg.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48400" y="2712368"/>
            <a:ext cx="28908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6000800" y="3321968"/>
            <a:ext cx="2590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30000"/>
              </a:spcAft>
              <a:buSzPct val="80000"/>
              <a:buFont typeface="Wingdings" panose="05000000000000000000" pitchFamily="2" charset="2"/>
              <a:buBlip>
                <a:blip r:embed="rId2"/>
              </a:buBlip>
              <a:defRPr sz="2100" b="1">
                <a:solidFill>
                  <a:schemeClr val="accent2"/>
                </a:solidFill>
                <a:latin typeface="Arial" panose="020B0604020202020204" pitchFamily="34" charset="0"/>
              </a:defRPr>
            </a:lvl1pPr>
            <a:lvl2pPr marL="742950" indent="-285750">
              <a:lnSpc>
                <a:spcPct val="110000"/>
              </a:lnSpc>
              <a:spcBef>
                <a:spcPct val="20000"/>
              </a:spcBef>
              <a:spcAft>
                <a:spcPct val="30000"/>
              </a:spcAft>
              <a:buSzPct val="85000"/>
              <a:buFont typeface="Wingdings" panose="05000000000000000000" pitchFamily="2" charset="2"/>
              <a:buBlip>
                <a:blip r:embed="rId3"/>
              </a:buBlip>
              <a:defRPr sz="2000" b="1">
                <a:solidFill>
                  <a:srgbClr val="333333"/>
                </a:solidFill>
                <a:latin typeface="Arial" panose="020B0604020202020204" pitchFamily="34" charset="0"/>
              </a:defRPr>
            </a:lvl2pPr>
            <a:lvl3pPr marL="1143000" indent="-228600">
              <a:lnSpc>
                <a:spcPct val="110000"/>
              </a:lnSpc>
              <a:spcBef>
                <a:spcPct val="20000"/>
              </a:spcBef>
              <a:spcAft>
                <a:spcPct val="30000"/>
              </a:spcAft>
              <a:buChar char="•"/>
              <a:defRPr sz="2400" b="1">
                <a:solidFill>
                  <a:srgbClr val="3333CC"/>
                </a:solidFill>
                <a:latin typeface="Arial" panose="020B0604020202020204" pitchFamily="34" charset="0"/>
              </a:defRPr>
            </a:lvl3pPr>
            <a:lvl4pPr marL="1600200" indent="-228600">
              <a:lnSpc>
                <a:spcPct val="110000"/>
              </a:lnSpc>
              <a:spcBef>
                <a:spcPct val="20000"/>
              </a:spcBef>
              <a:spcAft>
                <a:spcPct val="30000"/>
              </a:spcAft>
              <a:buChar char="–"/>
              <a:defRPr sz="2000" b="1">
                <a:solidFill>
                  <a:schemeClr val="tx1"/>
                </a:solidFill>
                <a:latin typeface="Arial" panose="020B0604020202020204" pitchFamily="34" charset="0"/>
              </a:defRPr>
            </a:lvl4pPr>
            <a:lvl5pPr marL="2057400" indent="-228600">
              <a:lnSpc>
                <a:spcPct val="110000"/>
              </a:lnSpc>
              <a:spcBef>
                <a:spcPct val="20000"/>
              </a:spcBef>
              <a:spcAft>
                <a:spcPct val="30000"/>
              </a:spcAft>
              <a:buChar char="»"/>
              <a:defRPr sz="2000" b="1">
                <a:solidFill>
                  <a:schemeClr val="tx1"/>
                </a:solidFill>
                <a:latin typeface="Arial" panose="020B0604020202020204" pitchFamily="34" charset="0"/>
              </a:defRPr>
            </a:lvl5pPr>
            <a:lvl6pPr marL="25146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6pPr>
            <a:lvl7pPr marL="29718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7pPr>
            <a:lvl8pPr marL="34290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8pPr>
            <a:lvl9pPr marL="38862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9pPr>
          </a:lstStyle>
          <a:p>
            <a:pPr algn="ctr" eaLnBrk="1" hangingPunct="1">
              <a:lnSpc>
                <a:spcPct val="100000"/>
              </a:lnSpc>
              <a:spcBef>
                <a:spcPct val="0"/>
              </a:spcBef>
              <a:spcAft>
                <a:spcPct val="0"/>
              </a:spcAft>
              <a:buSzTx/>
              <a:buFontTx/>
              <a:buNone/>
            </a:pPr>
            <a:r>
              <a:rPr lang="en-US" altLang="zh-TW" sz="3200" dirty="0">
                <a:solidFill>
                  <a:srgbClr val="3333CC"/>
                </a:solidFill>
                <a:ea typeface="新細明體" pitchFamily="18" charset="-120"/>
              </a:rPr>
              <a:t>Vs</a:t>
            </a:r>
          </a:p>
          <a:p>
            <a:pPr algn="ctr" eaLnBrk="1" hangingPunct="1">
              <a:lnSpc>
                <a:spcPct val="100000"/>
              </a:lnSpc>
              <a:spcBef>
                <a:spcPct val="0"/>
              </a:spcBef>
              <a:spcAft>
                <a:spcPct val="0"/>
              </a:spcAft>
              <a:buSzTx/>
              <a:buFontTx/>
              <a:buNone/>
            </a:pPr>
            <a:r>
              <a:rPr lang="en-US" altLang="zh-TW" sz="3200" dirty="0" err="1">
                <a:solidFill>
                  <a:srgbClr val="800080"/>
                </a:solidFill>
                <a:ea typeface="新細明體" pitchFamily="18" charset="-120"/>
              </a:rPr>
              <a:t>Ke</a:t>
            </a:r>
            <a:r>
              <a:rPr lang="en-US" altLang="zh-TW" sz="3200" dirty="0">
                <a:solidFill>
                  <a:srgbClr val="800080"/>
                </a:solidFill>
                <a:ea typeface="新細明體" pitchFamily="18" charset="-120"/>
              </a:rPr>
              <a:t> </a:t>
            </a:r>
            <a:r>
              <a:rPr lang="en-US" altLang="zh-TW" sz="3200" dirty="0" err="1" smtClean="0">
                <a:solidFill>
                  <a:srgbClr val="800080"/>
                </a:solidFill>
                <a:ea typeface="新細明體" pitchFamily="18" charset="-120"/>
              </a:rPr>
              <a:t>Jie</a:t>
            </a:r>
            <a:endParaRPr lang="en-US" altLang="zh-TW" sz="3200" dirty="0">
              <a:solidFill>
                <a:srgbClr val="800080"/>
              </a:solidFill>
              <a:ea typeface="新細明體" pitchFamily="18" charset="-120"/>
            </a:endParaRPr>
          </a:p>
        </p:txBody>
      </p:sp>
      <p:pic>
        <p:nvPicPr>
          <p:cNvPr id="8" name="Picture 9" descr="wechatimg17width-1500_gndq.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1600" y="1416968"/>
            <a:ext cx="4686300"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6000800" y="1340768"/>
            <a:ext cx="2743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30000"/>
              </a:spcAft>
              <a:buSzPct val="80000"/>
              <a:buFont typeface="Wingdings" panose="05000000000000000000" pitchFamily="2" charset="2"/>
              <a:buBlip>
                <a:blip r:embed="rId2"/>
              </a:buBlip>
              <a:defRPr sz="2100" b="1">
                <a:solidFill>
                  <a:schemeClr val="accent2"/>
                </a:solidFill>
                <a:latin typeface="Arial" panose="020B0604020202020204" pitchFamily="34" charset="0"/>
              </a:defRPr>
            </a:lvl1pPr>
            <a:lvl2pPr marL="742950" indent="-285750">
              <a:lnSpc>
                <a:spcPct val="110000"/>
              </a:lnSpc>
              <a:spcBef>
                <a:spcPct val="20000"/>
              </a:spcBef>
              <a:spcAft>
                <a:spcPct val="30000"/>
              </a:spcAft>
              <a:buSzPct val="85000"/>
              <a:buFont typeface="Wingdings" panose="05000000000000000000" pitchFamily="2" charset="2"/>
              <a:buBlip>
                <a:blip r:embed="rId3"/>
              </a:buBlip>
              <a:defRPr sz="2000" b="1">
                <a:solidFill>
                  <a:srgbClr val="333333"/>
                </a:solidFill>
                <a:latin typeface="Arial" panose="020B0604020202020204" pitchFamily="34" charset="0"/>
              </a:defRPr>
            </a:lvl2pPr>
            <a:lvl3pPr marL="1143000" indent="-228600">
              <a:lnSpc>
                <a:spcPct val="110000"/>
              </a:lnSpc>
              <a:spcBef>
                <a:spcPct val="20000"/>
              </a:spcBef>
              <a:spcAft>
                <a:spcPct val="30000"/>
              </a:spcAft>
              <a:buChar char="•"/>
              <a:defRPr sz="2400" b="1">
                <a:solidFill>
                  <a:srgbClr val="3333CC"/>
                </a:solidFill>
                <a:latin typeface="Arial" panose="020B0604020202020204" pitchFamily="34" charset="0"/>
              </a:defRPr>
            </a:lvl3pPr>
            <a:lvl4pPr marL="1600200" indent="-228600">
              <a:lnSpc>
                <a:spcPct val="110000"/>
              </a:lnSpc>
              <a:spcBef>
                <a:spcPct val="20000"/>
              </a:spcBef>
              <a:spcAft>
                <a:spcPct val="30000"/>
              </a:spcAft>
              <a:buChar char="–"/>
              <a:defRPr sz="2000" b="1">
                <a:solidFill>
                  <a:schemeClr val="tx1"/>
                </a:solidFill>
                <a:latin typeface="Arial" panose="020B0604020202020204" pitchFamily="34" charset="0"/>
              </a:defRPr>
            </a:lvl4pPr>
            <a:lvl5pPr marL="2057400" indent="-228600">
              <a:lnSpc>
                <a:spcPct val="110000"/>
              </a:lnSpc>
              <a:spcBef>
                <a:spcPct val="20000"/>
              </a:spcBef>
              <a:spcAft>
                <a:spcPct val="30000"/>
              </a:spcAft>
              <a:buChar char="»"/>
              <a:defRPr sz="2000" b="1">
                <a:solidFill>
                  <a:schemeClr val="tx1"/>
                </a:solidFill>
                <a:latin typeface="Arial" panose="020B0604020202020204" pitchFamily="34" charset="0"/>
              </a:defRPr>
            </a:lvl5pPr>
            <a:lvl6pPr marL="25146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6pPr>
            <a:lvl7pPr marL="29718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7pPr>
            <a:lvl8pPr marL="34290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8pPr>
            <a:lvl9pPr marL="38862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9pPr>
          </a:lstStyle>
          <a:p>
            <a:pPr eaLnBrk="1" hangingPunct="1">
              <a:lnSpc>
                <a:spcPct val="100000"/>
              </a:lnSpc>
              <a:spcBef>
                <a:spcPct val="0"/>
              </a:spcBef>
              <a:spcAft>
                <a:spcPct val="0"/>
              </a:spcAft>
              <a:buSzTx/>
              <a:buFontTx/>
              <a:buNone/>
            </a:pPr>
            <a:r>
              <a:rPr lang="en-US" altLang="zh-TW" sz="2400" dirty="0">
                <a:solidFill>
                  <a:srgbClr val="800080"/>
                </a:solidFill>
                <a:ea typeface="新細明體" pitchFamily="18" charset="-120"/>
              </a:rPr>
              <a:t>Google hosted in </a:t>
            </a:r>
            <a:r>
              <a:rPr lang="en-US" altLang="zh-TW" sz="2400" dirty="0" err="1">
                <a:solidFill>
                  <a:srgbClr val="800080"/>
                </a:solidFill>
                <a:ea typeface="新細明體" pitchFamily="18" charset="-120"/>
              </a:rPr>
              <a:t>Wuzhen</a:t>
            </a:r>
            <a:r>
              <a:rPr lang="en-US" altLang="zh-TW" sz="2400" dirty="0">
                <a:solidFill>
                  <a:srgbClr val="800080"/>
                </a:solidFill>
                <a:ea typeface="新細明體" pitchFamily="18" charset="-120"/>
              </a:rPr>
              <a:t> in China</a:t>
            </a:r>
          </a:p>
          <a:p>
            <a:pPr eaLnBrk="1" hangingPunct="1">
              <a:lnSpc>
                <a:spcPct val="100000"/>
              </a:lnSpc>
              <a:spcBef>
                <a:spcPct val="0"/>
              </a:spcBef>
              <a:spcAft>
                <a:spcPct val="0"/>
              </a:spcAft>
              <a:buSzTx/>
              <a:buFontTx/>
              <a:buNone/>
            </a:pPr>
            <a:r>
              <a:rPr lang="en-US" altLang="zh-TW" sz="2400" dirty="0">
                <a:solidFill>
                  <a:srgbClr val="3333CC"/>
                </a:solidFill>
                <a:ea typeface="新細明體" pitchFamily="18" charset="-120"/>
              </a:rPr>
              <a:t>23-27 May 2017</a:t>
            </a:r>
          </a:p>
        </p:txBody>
      </p:sp>
      <p:sp>
        <p:nvSpPr>
          <p:cNvPr id="10" name="Text Box 7"/>
          <p:cNvSpPr txBox="1">
            <a:spLocks noChangeArrowheads="1"/>
          </p:cNvSpPr>
          <p:nvPr/>
        </p:nvSpPr>
        <p:spPr bwMode="auto">
          <a:xfrm>
            <a:off x="1124000" y="5274593"/>
            <a:ext cx="7467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30000"/>
              </a:spcAft>
              <a:buSzPct val="80000"/>
              <a:buFont typeface="Wingdings" panose="05000000000000000000" pitchFamily="2" charset="2"/>
              <a:buBlip>
                <a:blip r:embed="rId2"/>
              </a:buBlip>
              <a:defRPr sz="2100" b="1">
                <a:solidFill>
                  <a:schemeClr val="accent2"/>
                </a:solidFill>
                <a:latin typeface="Arial" panose="020B0604020202020204" pitchFamily="34" charset="0"/>
              </a:defRPr>
            </a:lvl1pPr>
            <a:lvl2pPr marL="742950" indent="-285750">
              <a:lnSpc>
                <a:spcPct val="110000"/>
              </a:lnSpc>
              <a:spcBef>
                <a:spcPct val="20000"/>
              </a:spcBef>
              <a:spcAft>
                <a:spcPct val="30000"/>
              </a:spcAft>
              <a:buSzPct val="85000"/>
              <a:buFont typeface="Wingdings" panose="05000000000000000000" pitchFamily="2" charset="2"/>
              <a:buBlip>
                <a:blip r:embed="rId3"/>
              </a:buBlip>
              <a:defRPr sz="2000" b="1">
                <a:solidFill>
                  <a:srgbClr val="333333"/>
                </a:solidFill>
                <a:latin typeface="Arial" panose="020B0604020202020204" pitchFamily="34" charset="0"/>
              </a:defRPr>
            </a:lvl2pPr>
            <a:lvl3pPr marL="1143000" indent="-228600">
              <a:lnSpc>
                <a:spcPct val="110000"/>
              </a:lnSpc>
              <a:spcBef>
                <a:spcPct val="20000"/>
              </a:spcBef>
              <a:spcAft>
                <a:spcPct val="30000"/>
              </a:spcAft>
              <a:buChar char="•"/>
              <a:defRPr sz="2400" b="1">
                <a:solidFill>
                  <a:srgbClr val="3333CC"/>
                </a:solidFill>
                <a:latin typeface="Arial" panose="020B0604020202020204" pitchFamily="34" charset="0"/>
              </a:defRPr>
            </a:lvl3pPr>
            <a:lvl4pPr marL="1600200" indent="-228600">
              <a:lnSpc>
                <a:spcPct val="110000"/>
              </a:lnSpc>
              <a:spcBef>
                <a:spcPct val="20000"/>
              </a:spcBef>
              <a:spcAft>
                <a:spcPct val="30000"/>
              </a:spcAft>
              <a:buChar char="–"/>
              <a:defRPr sz="2000" b="1">
                <a:solidFill>
                  <a:schemeClr val="tx1"/>
                </a:solidFill>
                <a:latin typeface="Arial" panose="020B0604020202020204" pitchFamily="34" charset="0"/>
              </a:defRPr>
            </a:lvl4pPr>
            <a:lvl5pPr marL="2057400" indent="-228600">
              <a:lnSpc>
                <a:spcPct val="110000"/>
              </a:lnSpc>
              <a:spcBef>
                <a:spcPct val="20000"/>
              </a:spcBef>
              <a:spcAft>
                <a:spcPct val="30000"/>
              </a:spcAft>
              <a:buChar char="»"/>
              <a:defRPr sz="2000" b="1">
                <a:solidFill>
                  <a:schemeClr val="tx1"/>
                </a:solidFill>
                <a:latin typeface="Arial" panose="020B0604020202020204" pitchFamily="34" charset="0"/>
              </a:defRPr>
            </a:lvl5pPr>
            <a:lvl6pPr marL="25146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6pPr>
            <a:lvl7pPr marL="29718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7pPr>
            <a:lvl8pPr marL="34290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8pPr>
            <a:lvl9pPr marL="3886200" indent="-228600" eaLnBrk="0" fontAlgn="base" hangingPunct="0">
              <a:lnSpc>
                <a:spcPct val="110000"/>
              </a:lnSpc>
              <a:spcBef>
                <a:spcPct val="20000"/>
              </a:spcBef>
              <a:spcAft>
                <a:spcPct val="30000"/>
              </a:spcAft>
              <a:buChar char="»"/>
              <a:defRPr sz="2000" b="1">
                <a:solidFill>
                  <a:schemeClr val="tx1"/>
                </a:solidFill>
                <a:latin typeface="Arial" panose="020B0604020202020204" pitchFamily="34" charset="0"/>
              </a:defRPr>
            </a:lvl9pPr>
          </a:lstStyle>
          <a:p>
            <a:pPr eaLnBrk="1" hangingPunct="1">
              <a:lnSpc>
                <a:spcPct val="100000"/>
              </a:lnSpc>
              <a:spcBef>
                <a:spcPct val="0"/>
              </a:spcBef>
              <a:spcAft>
                <a:spcPct val="0"/>
              </a:spcAft>
              <a:buSzTx/>
              <a:buFontTx/>
              <a:buNone/>
            </a:pPr>
            <a:r>
              <a:rPr lang="en-US" altLang="zh-TW" sz="2000" dirty="0">
                <a:solidFill>
                  <a:srgbClr val="800080"/>
                </a:solidFill>
                <a:ea typeface="新細明體" pitchFamily="18" charset="-120"/>
              </a:rPr>
              <a:t>Google has announced that the research team behind AlphaGo would now focus their energy into tackling more complex issues and develop highly advanced algorithms to tackle some of the most complex problems in the world.</a:t>
            </a:r>
          </a:p>
        </p:txBody>
      </p:sp>
    </p:spTree>
    <p:extLst>
      <p:ext uri="{BB962C8B-B14F-4D97-AF65-F5344CB8AC3E}">
        <p14:creationId xmlns:p14="http://schemas.microsoft.com/office/powerpoint/2010/main" val="3557459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a:t>
            </a:r>
            <a:r>
              <a:rPr lang="en-US" dirty="0" smtClean="0"/>
              <a:t>Example</a:t>
            </a:r>
            <a:r>
              <a:rPr lang="en-US" dirty="0"/>
              <a:t>: </a:t>
            </a:r>
            <a:r>
              <a:rPr lang="en-US" dirty="0" smtClean="0"/>
              <a:t>Data (Loan Application</a:t>
            </a:r>
            <a:r>
              <a:rPr lang="en-US" dirty="0"/>
              <a:t>)</a:t>
            </a:r>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30</a:t>
            </a:fld>
            <a:endParaRPr lang="zh-TW" alt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62880" y="1879873"/>
            <a:ext cx="8229600" cy="4789487"/>
          </a:xfrm>
          <a:prstGeom prst="rect">
            <a:avLst/>
          </a:prstGeom>
        </p:spPr>
      </p:pic>
      <p:sp>
        <p:nvSpPr>
          <p:cNvPr id="6" name="Text Box 7"/>
          <p:cNvSpPr txBox="1">
            <a:spLocks noChangeArrowheads="1"/>
          </p:cNvSpPr>
          <p:nvPr/>
        </p:nvSpPr>
        <p:spPr bwMode="auto">
          <a:xfrm>
            <a:off x="6804248" y="1406104"/>
            <a:ext cx="20524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altLang="en-US" sz="2400" dirty="0">
                <a:latin typeface="+mn-lt"/>
              </a:rPr>
              <a:t>Approved or not</a:t>
            </a:r>
          </a:p>
        </p:txBody>
      </p:sp>
    </p:spTree>
    <p:extLst>
      <p:ext uri="{BB962C8B-B14F-4D97-AF65-F5344CB8AC3E}">
        <p14:creationId xmlns:p14="http://schemas.microsoft.com/office/powerpoint/2010/main" val="1046386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t>
            </a:r>
            <a:r>
              <a:rPr lang="en-US" dirty="0" smtClean="0"/>
              <a:t>Example</a:t>
            </a:r>
            <a:r>
              <a:rPr lang="en-US" dirty="0"/>
              <a:t>: the </a:t>
            </a:r>
            <a:r>
              <a:rPr lang="en-US" dirty="0" smtClean="0"/>
              <a:t>Learning Task</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31</a:t>
            </a:fld>
            <a:endParaRPr lang="zh-TW" altLang="en-US"/>
          </a:p>
        </p:txBody>
      </p:sp>
      <p:sp>
        <p:nvSpPr>
          <p:cNvPr id="4" name="Content Placeholder 3"/>
          <p:cNvSpPr>
            <a:spLocks noGrp="1"/>
          </p:cNvSpPr>
          <p:nvPr>
            <p:ph sz="quarter" idx="1"/>
          </p:nvPr>
        </p:nvSpPr>
        <p:spPr/>
        <p:txBody>
          <a:bodyPr>
            <a:normAutofit/>
          </a:bodyPr>
          <a:lstStyle/>
          <a:p>
            <a:r>
              <a:rPr lang="en-US" sz="2800" b="1" dirty="0">
                <a:solidFill>
                  <a:srgbClr val="FF0000"/>
                </a:solidFill>
              </a:rPr>
              <a:t>Learn a classification model </a:t>
            </a:r>
            <a:r>
              <a:rPr lang="en-US" sz="2800" dirty="0"/>
              <a:t>from the data </a:t>
            </a:r>
          </a:p>
          <a:p>
            <a:r>
              <a:rPr lang="en-US" sz="2800" dirty="0"/>
              <a:t>Use the model to classify future loan applications into </a:t>
            </a:r>
          </a:p>
          <a:p>
            <a:pPr lvl="1"/>
            <a:r>
              <a:rPr lang="en-US" sz="2600" dirty="0">
                <a:solidFill>
                  <a:srgbClr val="002060"/>
                </a:solidFill>
              </a:rPr>
              <a:t>Yes (approved) and </a:t>
            </a:r>
          </a:p>
          <a:p>
            <a:pPr lvl="1"/>
            <a:r>
              <a:rPr lang="en-US" sz="2600" dirty="0">
                <a:solidFill>
                  <a:srgbClr val="002060"/>
                </a:solidFill>
              </a:rPr>
              <a:t>No (not approved)</a:t>
            </a:r>
          </a:p>
          <a:p>
            <a:r>
              <a:rPr lang="en-US" sz="2800" dirty="0"/>
              <a:t>What is the class for following case/instance?</a:t>
            </a:r>
          </a:p>
          <a:p>
            <a:endParaRPr lang="en-US" sz="28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39750" y="4940647"/>
            <a:ext cx="8208963" cy="936625"/>
          </a:xfrm>
          <a:prstGeom prst="rect">
            <a:avLst/>
          </a:prstGeom>
          <a:noFill/>
        </p:spPr>
      </p:pic>
    </p:spTree>
    <p:extLst>
      <p:ext uri="{BB962C8B-B14F-4D97-AF65-F5344CB8AC3E}">
        <p14:creationId xmlns:p14="http://schemas.microsoft.com/office/powerpoint/2010/main" val="1408115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 Definition</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32</a:t>
            </a:fld>
            <a:endParaRPr lang="zh-TW" altLang="en-US"/>
          </a:p>
        </p:txBody>
      </p:sp>
      <p:sp>
        <p:nvSpPr>
          <p:cNvPr id="4" name="Content Placeholder 3"/>
          <p:cNvSpPr>
            <a:spLocks noGrp="1"/>
          </p:cNvSpPr>
          <p:nvPr>
            <p:ph sz="quarter" idx="1"/>
          </p:nvPr>
        </p:nvSpPr>
        <p:spPr/>
        <p:txBody>
          <a:bodyPr>
            <a:noAutofit/>
          </a:bodyPr>
          <a:lstStyle/>
          <a:p>
            <a:r>
              <a:rPr lang="en-US" sz="2800" dirty="0">
                <a:solidFill>
                  <a:srgbClr val="FF0000"/>
                </a:solidFill>
              </a:rPr>
              <a:t>Given</a:t>
            </a:r>
            <a:r>
              <a:rPr lang="en-US" sz="2800" dirty="0"/>
              <a:t> </a:t>
            </a:r>
          </a:p>
          <a:p>
            <a:pPr lvl="1"/>
            <a:r>
              <a:rPr lang="en-US" sz="2800" dirty="0" smtClean="0">
                <a:solidFill>
                  <a:srgbClr val="002060"/>
                </a:solidFill>
              </a:rPr>
              <a:t>A </a:t>
            </a:r>
            <a:r>
              <a:rPr lang="en-US" sz="2800" dirty="0">
                <a:solidFill>
                  <a:srgbClr val="002060"/>
                </a:solidFill>
              </a:rPr>
              <a:t>data </a:t>
            </a:r>
            <a:r>
              <a:rPr lang="en-US" sz="2800" dirty="0" smtClean="0">
                <a:solidFill>
                  <a:srgbClr val="002060"/>
                </a:solidFill>
              </a:rPr>
              <a:t>set, which gives experience E, </a:t>
            </a:r>
            <a:endParaRPr lang="en-US" sz="2800" dirty="0">
              <a:solidFill>
                <a:srgbClr val="002060"/>
              </a:solidFill>
            </a:endParaRPr>
          </a:p>
          <a:p>
            <a:pPr lvl="1"/>
            <a:r>
              <a:rPr lang="en-US" sz="2800" dirty="0" smtClean="0">
                <a:solidFill>
                  <a:srgbClr val="002060"/>
                </a:solidFill>
              </a:rPr>
              <a:t>A task T</a:t>
            </a:r>
            <a:r>
              <a:rPr lang="en-US" sz="2800" dirty="0">
                <a:solidFill>
                  <a:srgbClr val="002060"/>
                </a:solidFill>
              </a:rPr>
              <a:t>, and </a:t>
            </a:r>
          </a:p>
          <a:p>
            <a:pPr lvl="1"/>
            <a:r>
              <a:rPr lang="en-US" sz="2800" dirty="0" smtClean="0">
                <a:solidFill>
                  <a:srgbClr val="002060"/>
                </a:solidFill>
              </a:rPr>
              <a:t>A </a:t>
            </a:r>
            <a:r>
              <a:rPr lang="en-US" sz="2800" dirty="0">
                <a:solidFill>
                  <a:srgbClr val="002060"/>
                </a:solidFill>
              </a:rPr>
              <a:t>performance measure </a:t>
            </a:r>
            <a:r>
              <a:rPr lang="en-US" sz="2800" dirty="0" smtClean="0">
                <a:solidFill>
                  <a:srgbClr val="002060"/>
                </a:solidFill>
              </a:rPr>
              <a:t>P, </a:t>
            </a:r>
            <a:endParaRPr lang="en-US" sz="2800" dirty="0">
              <a:solidFill>
                <a:srgbClr val="002060"/>
              </a:solidFill>
            </a:endParaRPr>
          </a:p>
          <a:p>
            <a:r>
              <a:rPr lang="en-US" sz="2800" dirty="0" smtClean="0"/>
              <a:t>A computer</a:t>
            </a:r>
            <a:r>
              <a:rPr lang="en-US" sz="2800" b="1" dirty="0" smtClean="0"/>
              <a:t> </a:t>
            </a:r>
            <a:r>
              <a:rPr lang="en-US" sz="2800" dirty="0" smtClean="0"/>
              <a:t>program is said to </a:t>
            </a:r>
            <a:r>
              <a:rPr lang="en-US" sz="2800" b="1" i="1" dirty="0" smtClean="0">
                <a:solidFill>
                  <a:srgbClr val="FF0000"/>
                </a:solidFill>
              </a:rPr>
              <a:t>learn</a:t>
            </a:r>
            <a:r>
              <a:rPr lang="en-US" sz="2800" b="1" dirty="0" smtClean="0">
                <a:solidFill>
                  <a:srgbClr val="FF0000"/>
                </a:solidFill>
              </a:rPr>
              <a:t> </a:t>
            </a:r>
            <a:r>
              <a:rPr lang="en-US" sz="2800" dirty="0" smtClean="0"/>
              <a:t>from experience E with respect to some class of tasks T and performance measure P, if its performance at tasks in T, as measured by P, improves with experience E.</a:t>
            </a:r>
          </a:p>
          <a:p>
            <a:r>
              <a:rPr lang="en-US" sz="2800" dirty="0"/>
              <a:t>In other words, the learned model helps the system to perform T better as </a:t>
            </a:r>
            <a:r>
              <a:rPr lang="en-US" sz="2800" dirty="0">
                <a:solidFill>
                  <a:srgbClr val="002060"/>
                </a:solidFill>
              </a:rPr>
              <a:t>compared to no learning. </a:t>
            </a:r>
          </a:p>
          <a:p>
            <a:endParaRPr lang="en-US" sz="2800" dirty="0" smtClean="0"/>
          </a:p>
          <a:p>
            <a:endParaRPr lang="en-GB"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t>
            </a:r>
            <a:r>
              <a:rPr lang="en-US" dirty="0" smtClean="0"/>
              <a:t>Example</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33</a:t>
            </a:fld>
            <a:endParaRPr lang="zh-TW" altLang="en-US"/>
          </a:p>
        </p:txBody>
      </p:sp>
      <p:sp>
        <p:nvSpPr>
          <p:cNvPr id="4" name="Content Placeholder 3"/>
          <p:cNvSpPr>
            <a:spLocks noGrp="1"/>
          </p:cNvSpPr>
          <p:nvPr>
            <p:ph sz="quarter" idx="1"/>
          </p:nvPr>
        </p:nvSpPr>
        <p:spPr/>
        <p:txBody>
          <a:bodyPr/>
          <a:lstStyle/>
          <a:p>
            <a:r>
              <a:rPr lang="en-US" b="1" dirty="0">
                <a:solidFill>
                  <a:srgbClr val="FF0000"/>
                </a:solidFill>
              </a:rPr>
              <a:t>Data: </a:t>
            </a:r>
            <a:r>
              <a:rPr lang="en-US" dirty="0"/>
              <a:t>Loan application data</a:t>
            </a:r>
          </a:p>
          <a:p>
            <a:r>
              <a:rPr lang="en-US" b="1" dirty="0">
                <a:solidFill>
                  <a:srgbClr val="FF0000"/>
                </a:solidFill>
              </a:rPr>
              <a:t>Task: </a:t>
            </a:r>
            <a:r>
              <a:rPr lang="en-US" dirty="0"/>
              <a:t>Predict whether a loan should be approved or not.</a:t>
            </a:r>
          </a:p>
          <a:p>
            <a:r>
              <a:rPr lang="en-US" b="1" dirty="0">
                <a:solidFill>
                  <a:srgbClr val="FF0000"/>
                </a:solidFill>
              </a:rPr>
              <a:t>Performance measure: </a:t>
            </a:r>
            <a:r>
              <a:rPr lang="en-US" dirty="0"/>
              <a:t>accuracy.</a:t>
            </a:r>
          </a:p>
          <a:p>
            <a:endParaRPr lang="en-US" dirty="0"/>
          </a:p>
          <a:p>
            <a:r>
              <a:rPr lang="en-US" dirty="0"/>
              <a:t>No learning: classify all future applications (test data) to the majority class (i.e., Yes): </a:t>
            </a:r>
          </a:p>
          <a:p>
            <a:pPr marL="0" indent="0">
              <a:buNone/>
            </a:pPr>
            <a:r>
              <a:rPr lang="en-US" dirty="0" smtClean="0"/>
              <a:t>	Accuracy </a:t>
            </a:r>
            <a:r>
              <a:rPr lang="en-US" dirty="0"/>
              <a:t>= 9/15 = 60%.</a:t>
            </a:r>
          </a:p>
          <a:p>
            <a:r>
              <a:rPr lang="en-US" dirty="0"/>
              <a:t>We can do better than 60% with learning.</a:t>
            </a:r>
          </a:p>
          <a:p>
            <a:endParaRPr lang="en-US" dirty="0"/>
          </a:p>
        </p:txBody>
      </p:sp>
    </p:spTree>
    <p:extLst>
      <p:ext uri="{BB962C8B-B14F-4D97-AF65-F5344CB8AC3E}">
        <p14:creationId xmlns:p14="http://schemas.microsoft.com/office/powerpoint/2010/main" val="1919683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Fundamental </a:t>
            </a:r>
            <a:r>
              <a:rPr lang="en-US" dirty="0" smtClean="0"/>
              <a:t>Assumption </a:t>
            </a:r>
            <a:r>
              <a:rPr lang="en-US" dirty="0"/>
              <a:t>of </a:t>
            </a:r>
            <a:r>
              <a:rPr lang="en-US" dirty="0" smtClean="0"/>
              <a:t>Learning</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34</a:t>
            </a:fld>
            <a:endParaRPr lang="zh-TW" altLang="en-US"/>
          </a:p>
        </p:txBody>
      </p:sp>
      <p:sp>
        <p:nvSpPr>
          <p:cNvPr id="4" name="Content Placeholder 3"/>
          <p:cNvSpPr>
            <a:spLocks noGrp="1"/>
          </p:cNvSpPr>
          <p:nvPr>
            <p:ph sz="quarter" idx="1"/>
          </p:nvPr>
        </p:nvSpPr>
        <p:spPr/>
        <p:txBody>
          <a:bodyPr>
            <a:noAutofit/>
          </a:bodyPr>
          <a:lstStyle/>
          <a:p>
            <a:r>
              <a:rPr lang="en-US" sz="2800" b="1" dirty="0">
                <a:solidFill>
                  <a:srgbClr val="FF0000"/>
                </a:solidFill>
              </a:rPr>
              <a:t>Assumption: </a:t>
            </a:r>
            <a:r>
              <a:rPr lang="en-US" sz="2800" dirty="0"/>
              <a:t>The distribution of training examples is </a:t>
            </a:r>
            <a:r>
              <a:rPr lang="en-US" sz="2800" b="1" i="1" dirty="0"/>
              <a:t>identical</a:t>
            </a:r>
            <a:r>
              <a:rPr lang="en-US" sz="2800" dirty="0"/>
              <a:t> to the distribution of test examples (including future unseen examples). </a:t>
            </a:r>
          </a:p>
          <a:p>
            <a:r>
              <a:rPr lang="en-US" sz="2800" dirty="0" smtClean="0"/>
              <a:t>In </a:t>
            </a:r>
            <a:r>
              <a:rPr lang="en-US" sz="2800" dirty="0"/>
              <a:t>practice, this assumption is often violated to certain degree. </a:t>
            </a:r>
          </a:p>
          <a:p>
            <a:r>
              <a:rPr lang="en-US" sz="2800" dirty="0"/>
              <a:t>Strong violations will clearly result in poor classification accuracy. </a:t>
            </a:r>
          </a:p>
          <a:p>
            <a:r>
              <a:rPr lang="en-US" sz="2800" b="1" i="1" dirty="0">
                <a:solidFill>
                  <a:srgbClr val="FF0000"/>
                </a:solidFill>
              </a:rPr>
              <a:t>To achieve good accuracy on the test data, training examples must be sufficiently representative of the test data. </a:t>
            </a:r>
          </a:p>
          <a:p>
            <a:endParaRPr lang="en-US" sz="2800" dirty="0"/>
          </a:p>
        </p:txBody>
      </p:sp>
    </p:spTree>
    <p:extLst>
      <p:ext uri="{BB962C8B-B14F-4D97-AF65-F5344CB8AC3E}">
        <p14:creationId xmlns:p14="http://schemas.microsoft.com/office/powerpoint/2010/main" val="2673692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Successful Applications of Machine Learning</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35</a:t>
            </a:fld>
            <a:endParaRPr lang="zh-TW" altLang="en-US"/>
          </a:p>
        </p:txBody>
      </p:sp>
      <p:sp>
        <p:nvSpPr>
          <p:cNvPr id="4" name="Content Placeholder 3"/>
          <p:cNvSpPr>
            <a:spLocks noGrp="1"/>
          </p:cNvSpPr>
          <p:nvPr>
            <p:ph sz="quarter" idx="1"/>
          </p:nvPr>
        </p:nvSpPr>
        <p:spPr/>
        <p:txBody>
          <a:bodyPr>
            <a:normAutofit/>
          </a:bodyPr>
          <a:lstStyle/>
          <a:p>
            <a:r>
              <a:rPr lang="en-US" sz="3200" dirty="0" smtClean="0"/>
              <a:t>Learning to recognize spoken words (Lee, 1989; </a:t>
            </a:r>
            <a:r>
              <a:rPr lang="en-US" sz="3200" dirty="0" err="1" smtClean="0"/>
              <a:t>Waibel</a:t>
            </a:r>
            <a:r>
              <a:rPr lang="en-US" sz="3200" dirty="0" smtClean="0"/>
              <a:t>, 1989).</a:t>
            </a:r>
          </a:p>
          <a:p>
            <a:r>
              <a:rPr lang="en-US" sz="3200" dirty="0" smtClean="0"/>
              <a:t>Learning to drive an autonomous vehicle (</a:t>
            </a:r>
            <a:r>
              <a:rPr lang="en-US" sz="3200" dirty="0" err="1" smtClean="0"/>
              <a:t>Pomerleau</a:t>
            </a:r>
            <a:r>
              <a:rPr lang="en-US" sz="3200" dirty="0" smtClean="0"/>
              <a:t>, 1989).</a:t>
            </a:r>
          </a:p>
          <a:p>
            <a:r>
              <a:rPr lang="en-US" sz="3200" dirty="0" smtClean="0"/>
              <a:t>Learning to classify new astronomical structures (Fayyad et al., 1995).</a:t>
            </a:r>
          </a:p>
          <a:p>
            <a:r>
              <a:rPr lang="en-US" sz="3200" dirty="0" smtClean="0"/>
              <a:t>Learning to play world-class backgammon (</a:t>
            </a:r>
            <a:r>
              <a:rPr lang="en-US" sz="3200" dirty="0" err="1" smtClean="0"/>
              <a:t>Tesauro</a:t>
            </a:r>
            <a:r>
              <a:rPr lang="en-US" sz="3200" dirty="0" smtClean="0"/>
              <a:t> 1992, 1995).</a:t>
            </a:r>
          </a:p>
          <a:p>
            <a:endParaRPr lang="en-GB" sz="3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9432"/>
            <a:ext cx="7772400" cy="1143000"/>
          </a:xfrm>
        </p:spPr>
        <p:txBody>
          <a:bodyPr>
            <a:normAutofit fontScale="90000"/>
          </a:bodyPr>
          <a:lstStyle/>
          <a:p>
            <a:r>
              <a:rPr lang="en-US" dirty="0" smtClean="0"/>
              <a:t>Why is Machine Learning Important?</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36</a:t>
            </a:fld>
            <a:endParaRPr lang="zh-TW" altLang="en-US"/>
          </a:p>
        </p:txBody>
      </p:sp>
      <p:sp>
        <p:nvSpPr>
          <p:cNvPr id="4" name="Content Placeholder 3"/>
          <p:cNvSpPr>
            <a:spLocks noGrp="1"/>
          </p:cNvSpPr>
          <p:nvPr>
            <p:ph sz="quarter" idx="1"/>
          </p:nvPr>
        </p:nvSpPr>
        <p:spPr>
          <a:xfrm>
            <a:off x="914400" y="764704"/>
            <a:ext cx="7772400" cy="4572000"/>
          </a:xfrm>
        </p:spPr>
        <p:txBody>
          <a:bodyPr>
            <a:noAutofit/>
          </a:bodyPr>
          <a:lstStyle/>
          <a:p>
            <a:r>
              <a:rPr lang="en-US" dirty="0" smtClean="0"/>
              <a:t>Some tasks cannot be defined well, except by examples (e.g., recognizing people).</a:t>
            </a:r>
          </a:p>
          <a:p>
            <a:r>
              <a:rPr lang="en-US" dirty="0" smtClean="0"/>
              <a:t>Relationships and correlations can be hidden within large amounts of data. Machine Learning/Data Mining may be able to find these relationships.</a:t>
            </a:r>
          </a:p>
          <a:p>
            <a:r>
              <a:rPr lang="en-US" dirty="0" smtClean="0"/>
              <a:t>Human designers often produce machines that do not work as well as desired in the environments in which they are used.</a:t>
            </a:r>
          </a:p>
          <a:p>
            <a:r>
              <a:rPr lang="en-US" dirty="0" smtClean="0"/>
              <a:t>The amount of knowledge available about certain tasks might be too large for explicit encoding by humans (e.g., medical diagnostic).</a:t>
            </a:r>
          </a:p>
          <a:p>
            <a:r>
              <a:rPr lang="en-US" dirty="0" smtClean="0"/>
              <a:t>Environments change over time.</a:t>
            </a:r>
          </a:p>
          <a:p>
            <a:r>
              <a:rPr lang="en-US" dirty="0" smtClean="0"/>
              <a:t>New knowledge about tasks is constantly being discovered by humans. It may be difficult to continuously re-design systems “by hand”.</a:t>
            </a:r>
          </a:p>
          <a:p>
            <a:endParaRPr lang="en-US" dirty="0" smtClean="0"/>
          </a:p>
          <a:p>
            <a:endParaRPr lang="en-US" dirty="0" smtClean="0"/>
          </a:p>
          <a:p>
            <a:endParaRPr lang="en-GB"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34280"/>
            <a:ext cx="8075240" cy="1143000"/>
          </a:xfrm>
        </p:spPr>
        <p:txBody>
          <a:bodyPr>
            <a:normAutofit fontScale="90000"/>
          </a:bodyPr>
          <a:lstStyle/>
          <a:p>
            <a:r>
              <a:rPr lang="en-US" dirty="0" smtClean="0"/>
              <a:t>Areas of Influence for Machine Learning</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37</a:t>
            </a:fld>
            <a:endParaRPr lang="zh-TW" altLang="en-US"/>
          </a:p>
        </p:txBody>
      </p:sp>
      <p:sp>
        <p:nvSpPr>
          <p:cNvPr id="4" name="Content Placeholder 3"/>
          <p:cNvSpPr>
            <a:spLocks noGrp="1"/>
          </p:cNvSpPr>
          <p:nvPr>
            <p:ph sz="quarter" idx="1"/>
          </p:nvPr>
        </p:nvSpPr>
        <p:spPr>
          <a:xfrm>
            <a:off x="539552" y="1017240"/>
            <a:ext cx="8147248" cy="4572000"/>
          </a:xfrm>
        </p:spPr>
        <p:txBody>
          <a:bodyPr>
            <a:noAutofit/>
          </a:bodyPr>
          <a:lstStyle/>
          <a:p>
            <a:r>
              <a:rPr lang="en-US" sz="2400" b="1" dirty="0" smtClean="0"/>
              <a:t>Statistics:</a:t>
            </a:r>
            <a:r>
              <a:rPr lang="en-US" sz="2400" dirty="0" smtClean="0"/>
              <a:t> How best to use samples drawn from unknown probability distributions to help decide from which distribution some new sample is drawn?</a:t>
            </a:r>
          </a:p>
          <a:p>
            <a:r>
              <a:rPr lang="en-US" sz="2400" b="1" dirty="0" smtClean="0"/>
              <a:t>Brain Models:</a:t>
            </a:r>
            <a:r>
              <a:rPr lang="en-US" sz="2400" dirty="0" smtClean="0"/>
              <a:t> Non-linear elements with weighted inputs (Artificial Neural Networks) have been suggested as simple models of biological neurons.</a:t>
            </a:r>
          </a:p>
          <a:p>
            <a:r>
              <a:rPr lang="en-US" sz="2400" b="1" dirty="0" smtClean="0"/>
              <a:t>Adaptive Control Theory:</a:t>
            </a:r>
            <a:r>
              <a:rPr lang="en-US" sz="2400" dirty="0" smtClean="0"/>
              <a:t> How to deal with controlling a process having unknown parameters that must be estimated during operation?</a:t>
            </a:r>
          </a:p>
          <a:p>
            <a:r>
              <a:rPr kumimoji="1" lang="en-US" sz="2400" b="1" dirty="0" smtClean="0"/>
              <a:t>Psychology:</a:t>
            </a:r>
            <a:r>
              <a:rPr kumimoji="1" lang="en-US" sz="2400" dirty="0" smtClean="0"/>
              <a:t> How to model human performance on various learning tasks?</a:t>
            </a:r>
          </a:p>
          <a:p>
            <a:r>
              <a:rPr kumimoji="1" lang="en-US" sz="2400" b="1" dirty="0" smtClean="0"/>
              <a:t>Artificial Intelligence: </a:t>
            </a:r>
            <a:r>
              <a:rPr kumimoji="1" lang="en-US" sz="2400" dirty="0" smtClean="0"/>
              <a:t>How to write algorithms to acquire the knowledge humans are able to acquire, at least, as well as humans? </a:t>
            </a:r>
          </a:p>
          <a:p>
            <a:r>
              <a:rPr kumimoji="1" lang="en-US" sz="2400" b="1" dirty="0" smtClean="0"/>
              <a:t>Evolutionary Models: </a:t>
            </a:r>
            <a:r>
              <a:rPr kumimoji="1" lang="en-US" sz="2400" dirty="0" smtClean="0"/>
              <a:t>How to model certain aspects of biological evolution to improve the performance of computer programs?</a:t>
            </a:r>
          </a:p>
          <a:p>
            <a:endParaRPr lang="en-US" sz="2400" dirty="0" smtClean="0"/>
          </a:p>
          <a:p>
            <a:endParaRPr lang="en-GB"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Learning System Model</a:t>
            </a:r>
            <a:endParaRPr lang="zh-TW" altLang="en-US" dirty="0"/>
          </a:p>
        </p:txBody>
      </p:sp>
      <p:sp>
        <p:nvSpPr>
          <p:cNvPr id="13" name="文字方塊 12"/>
          <p:cNvSpPr txBox="1"/>
          <p:nvPr/>
        </p:nvSpPr>
        <p:spPr>
          <a:xfrm>
            <a:off x="1115616" y="2804588"/>
            <a:ext cx="1800200" cy="461665"/>
          </a:xfrm>
          <a:prstGeom prst="rect">
            <a:avLst/>
          </a:prstGeom>
          <a:solidFill>
            <a:schemeClr val="bg1"/>
          </a:solidFill>
          <a:ln>
            <a:solidFill>
              <a:schemeClr val="tx1"/>
            </a:solidFill>
          </a:ln>
        </p:spPr>
        <p:txBody>
          <a:bodyPr wrap="square" rtlCol="0">
            <a:spAutoFit/>
          </a:bodyPr>
          <a:lstStyle/>
          <a:p>
            <a:r>
              <a:rPr lang="en-US" altLang="zh-TW" sz="2400" dirty="0" smtClean="0"/>
              <a:t>Input Samples</a:t>
            </a:r>
            <a:endParaRPr lang="zh-TW" altLang="en-US" sz="2400" dirty="0"/>
          </a:p>
        </p:txBody>
      </p:sp>
      <p:sp>
        <p:nvSpPr>
          <p:cNvPr id="26" name="文字方塊 25"/>
          <p:cNvSpPr txBox="1"/>
          <p:nvPr/>
        </p:nvSpPr>
        <p:spPr>
          <a:xfrm>
            <a:off x="4682130" y="2804588"/>
            <a:ext cx="1906094" cy="830997"/>
          </a:xfrm>
          <a:prstGeom prst="rect">
            <a:avLst/>
          </a:prstGeom>
          <a:solidFill>
            <a:schemeClr val="bg1"/>
          </a:solidFill>
          <a:ln>
            <a:solidFill>
              <a:schemeClr val="tx1"/>
            </a:solidFill>
          </a:ln>
        </p:spPr>
        <p:txBody>
          <a:bodyPr wrap="square" rtlCol="0">
            <a:spAutoFit/>
          </a:bodyPr>
          <a:lstStyle/>
          <a:p>
            <a:r>
              <a:rPr lang="en-US" altLang="zh-TW" sz="2400" dirty="0" smtClean="0"/>
              <a:t>Learning Method</a:t>
            </a:r>
            <a:endParaRPr lang="zh-TW" altLang="en-US" sz="2400" dirty="0"/>
          </a:p>
        </p:txBody>
      </p:sp>
      <p:sp>
        <p:nvSpPr>
          <p:cNvPr id="27" name="文字方塊 26"/>
          <p:cNvSpPr txBox="1"/>
          <p:nvPr/>
        </p:nvSpPr>
        <p:spPr>
          <a:xfrm>
            <a:off x="3587591" y="4343615"/>
            <a:ext cx="1704490" cy="461665"/>
          </a:xfrm>
          <a:prstGeom prst="rect">
            <a:avLst/>
          </a:prstGeom>
          <a:solidFill>
            <a:schemeClr val="bg1"/>
          </a:solidFill>
          <a:ln>
            <a:solidFill>
              <a:schemeClr val="tx1"/>
            </a:solidFill>
          </a:ln>
        </p:spPr>
        <p:txBody>
          <a:bodyPr wrap="square" rtlCol="0">
            <a:spAutoFit/>
          </a:bodyPr>
          <a:lstStyle/>
          <a:p>
            <a:r>
              <a:rPr lang="en-US" altLang="zh-TW" sz="2400" dirty="0" smtClean="0"/>
              <a:t>System</a:t>
            </a:r>
            <a:endParaRPr lang="zh-TW" altLang="en-US" sz="2400" dirty="0"/>
          </a:p>
        </p:txBody>
      </p:sp>
      <p:cxnSp>
        <p:nvCxnSpPr>
          <p:cNvPr id="16" name="肘形接點 15"/>
          <p:cNvCxnSpPr>
            <a:stCxn id="13" idx="3"/>
            <a:endCxn id="27" idx="1"/>
          </p:cNvCxnSpPr>
          <p:nvPr/>
        </p:nvCxnSpPr>
        <p:spPr>
          <a:xfrm>
            <a:off x="2915816" y="3035421"/>
            <a:ext cx="671775" cy="153902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26" idx="1"/>
          </p:cNvCxnSpPr>
          <p:nvPr/>
        </p:nvCxnSpPr>
        <p:spPr>
          <a:xfrm>
            <a:off x="3419872" y="3220086"/>
            <a:ext cx="1262258"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26" idx="3"/>
          </p:cNvCxnSpPr>
          <p:nvPr/>
        </p:nvCxnSpPr>
        <p:spPr>
          <a:xfrm>
            <a:off x="6588224" y="3220087"/>
            <a:ext cx="82809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肘形接點 35"/>
          <p:cNvCxnSpPr>
            <a:stCxn id="27" idx="3"/>
            <a:endCxn id="26" idx="2"/>
          </p:cNvCxnSpPr>
          <p:nvPr/>
        </p:nvCxnSpPr>
        <p:spPr>
          <a:xfrm flipV="1">
            <a:off x="5292081" y="3635585"/>
            <a:ext cx="343096" cy="93886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3460771" y="5196510"/>
            <a:ext cx="1896637" cy="461665"/>
          </a:xfrm>
          <a:prstGeom prst="rect">
            <a:avLst/>
          </a:prstGeom>
          <a:noFill/>
        </p:spPr>
        <p:txBody>
          <a:bodyPr wrap="square" rtlCol="0">
            <a:spAutoFit/>
          </a:bodyPr>
          <a:lstStyle/>
          <a:p>
            <a:r>
              <a:rPr lang="en-US" altLang="zh-TW" sz="2400" dirty="0" smtClean="0"/>
              <a:t>Training</a:t>
            </a:r>
            <a:endParaRPr lang="zh-TW" altLang="en-US" sz="2400" dirty="0"/>
          </a:p>
        </p:txBody>
      </p:sp>
      <p:sp>
        <p:nvSpPr>
          <p:cNvPr id="59" name="文字方塊 58"/>
          <p:cNvSpPr txBox="1"/>
          <p:nvPr/>
        </p:nvSpPr>
        <p:spPr>
          <a:xfrm>
            <a:off x="3460772" y="2132856"/>
            <a:ext cx="1896637" cy="461665"/>
          </a:xfrm>
          <a:prstGeom prst="rect">
            <a:avLst/>
          </a:prstGeom>
          <a:noFill/>
        </p:spPr>
        <p:txBody>
          <a:bodyPr wrap="square" rtlCol="0">
            <a:spAutoFit/>
          </a:bodyPr>
          <a:lstStyle/>
          <a:p>
            <a:r>
              <a:rPr lang="en-US" altLang="zh-TW" sz="2400" dirty="0" smtClean="0"/>
              <a:t>Testing</a:t>
            </a:r>
            <a:endParaRPr lang="zh-TW" altLang="en-US" sz="2400" dirty="0"/>
          </a:p>
        </p:txBody>
      </p:sp>
      <p:sp>
        <p:nvSpPr>
          <p:cNvPr id="14" name="Slide Number Placeholder 13"/>
          <p:cNvSpPr>
            <a:spLocks noGrp="1"/>
          </p:cNvSpPr>
          <p:nvPr>
            <p:ph type="sldNum" sz="quarter" idx="12"/>
          </p:nvPr>
        </p:nvSpPr>
        <p:spPr/>
        <p:txBody>
          <a:bodyPr/>
          <a:lstStyle/>
          <a:p>
            <a:fld id="{722B575E-21D9-4F81-9A86-37E23FE3D5CC}" type="slidenum">
              <a:rPr lang="zh-TW" altLang="en-US" smtClean="0"/>
              <a:pPr/>
              <a:t>38</a:t>
            </a:fld>
            <a:endParaRPr lang="zh-TW" altLang="en-US"/>
          </a:p>
        </p:txBody>
      </p:sp>
    </p:spTree>
    <p:extLst>
      <p:ext uri="{BB962C8B-B14F-4D97-AF65-F5344CB8AC3E}">
        <p14:creationId xmlns:p14="http://schemas.microsoft.com/office/powerpoint/2010/main" val="3088062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p:cNvSpPr>
          <p:nvPr/>
        </p:nvSpPr>
        <p:spPr bwMode="auto">
          <a:xfrm>
            <a:off x="6021388" y="6553200"/>
            <a:ext cx="29845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6" bIns="0"/>
          <a:lstStyle>
            <a:lvl1pPr marL="3810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algn="r"/>
            <a:r>
              <a:rPr lang="en-US" altLang="en-US" sz="1400">
                <a:solidFill>
                  <a:schemeClr val="tx1"/>
                </a:solidFill>
                <a:latin typeface="Arial Bold" panose="020B0704020202020204" pitchFamily="34" charset="0"/>
                <a:cs typeface="Arial Bold" panose="020B0704020202020204" pitchFamily="34" charset="0"/>
                <a:sym typeface="Arial Bold" panose="020B0704020202020204" pitchFamily="34" charset="0"/>
              </a:rPr>
              <a:t>Agents  </a:t>
            </a:r>
          </a:p>
        </p:txBody>
      </p:sp>
      <p:sp>
        <p:nvSpPr>
          <p:cNvPr id="102403" name="Rectangle 3"/>
          <p:cNvSpPr>
            <a:spLocks noChangeArrowheads="1"/>
          </p:cNvSpPr>
          <p:nvPr>
            <p:ph type="title"/>
          </p:nvPr>
        </p:nvSpPr>
        <p:spPr>
          <a:xfrm>
            <a:off x="220663" y="0"/>
            <a:ext cx="8610600" cy="804863"/>
          </a:xfrm>
        </p:spPr>
        <p:txBody>
          <a:bodyPr rIns="130174"/>
          <a:lstStyle/>
          <a:p>
            <a:r>
              <a:rPr lang="en-US" dirty="0"/>
              <a:t>A General Model of Learning Agents </a:t>
            </a:r>
            <a:endParaRPr lang="en-US" altLang="en-US" dirty="0" smtClean="0"/>
          </a:p>
        </p:txBody>
      </p:sp>
      <p:sp>
        <p:nvSpPr>
          <p:cNvPr id="102404" name="AutoShape 4"/>
          <p:cNvSpPr>
            <a:spLocks/>
          </p:cNvSpPr>
          <p:nvPr/>
        </p:nvSpPr>
        <p:spPr bwMode="auto">
          <a:xfrm>
            <a:off x="609600" y="722313"/>
            <a:ext cx="8077200" cy="6019800"/>
          </a:xfrm>
          <a:prstGeom prst="roundRect">
            <a:avLst>
              <a:gd name="adj" fmla="val 16634"/>
            </a:avLst>
          </a:prstGeom>
          <a:solidFill>
            <a:srgbClr val="00FF00"/>
          </a:solidFill>
          <a:ln w="12700">
            <a:solidFill>
              <a:schemeClr val="tx1"/>
            </a:solidFill>
            <a:round/>
            <a:headEnd/>
            <a:tailEnd/>
          </a:ln>
        </p:spPr>
        <p:txBody>
          <a:bodyPr lIns="0" tIns="0" rIns="0" bIns="0"/>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endParaRPr lang="en-US" altLang="en-US" sz="2400">
              <a:solidFill>
                <a:schemeClr val="bg1"/>
              </a:solidFill>
              <a:latin typeface="Times New Roman" panose="02020603050405020304" pitchFamily="18" charset="0"/>
            </a:endParaRPr>
          </a:p>
        </p:txBody>
      </p:sp>
      <p:sp>
        <p:nvSpPr>
          <p:cNvPr id="102405" name="Oval 5"/>
          <p:cNvSpPr>
            <a:spLocks/>
          </p:cNvSpPr>
          <p:nvPr/>
        </p:nvSpPr>
        <p:spPr bwMode="auto">
          <a:xfrm>
            <a:off x="1216025" y="1520825"/>
            <a:ext cx="6864350" cy="4616450"/>
          </a:xfrm>
          <a:prstGeom prst="ellipse">
            <a:avLst/>
          </a:prstGeom>
          <a:solidFill>
            <a:srgbClr val="FCDE94"/>
          </a:solidFill>
          <a:ln w="50800">
            <a:solidFill>
              <a:srgbClr val="800000"/>
            </a:solidFill>
            <a:round/>
            <a:headEnd/>
            <a:tailEnd/>
          </a:ln>
        </p:spPr>
        <p:txBody>
          <a:bodyPr lIns="0" tIns="0" rIns="0" bIns="0"/>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endParaRPr lang="en-US" altLang="en-US" sz="2400">
              <a:solidFill>
                <a:schemeClr val="bg1"/>
              </a:solidFill>
              <a:latin typeface="Times New Roman" panose="02020603050405020304" pitchFamily="18" charset="0"/>
            </a:endParaRPr>
          </a:p>
        </p:txBody>
      </p:sp>
      <p:grpSp>
        <p:nvGrpSpPr>
          <p:cNvPr id="102406" name="Group 11"/>
          <p:cNvGrpSpPr>
            <a:grpSpLocks/>
          </p:cNvGrpSpPr>
          <p:nvPr/>
        </p:nvGrpSpPr>
        <p:grpSpPr bwMode="auto">
          <a:xfrm>
            <a:off x="2225675" y="1036638"/>
            <a:ext cx="4764088" cy="1530350"/>
            <a:chOff x="0" y="0"/>
            <a:chExt cx="3000" cy="963"/>
          </a:xfrm>
        </p:grpSpPr>
        <p:grpSp>
          <p:nvGrpSpPr>
            <p:cNvPr id="102472" name="Group 9"/>
            <p:cNvGrpSpPr>
              <a:grpSpLocks/>
            </p:cNvGrpSpPr>
            <p:nvPr/>
          </p:nvGrpSpPr>
          <p:grpSpPr bwMode="auto">
            <a:xfrm>
              <a:off x="0" y="0"/>
              <a:ext cx="3000" cy="942"/>
              <a:chOff x="0" y="0"/>
              <a:chExt cx="3000" cy="942"/>
            </a:xfrm>
          </p:grpSpPr>
          <p:sp>
            <p:nvSpPr>
              <p:cNvPr id="102474" name="AutoShape 6"/>
              <p:cNvSpPr>
                <a:spLocks/>
              </p:cNvSpPr>
              <p:nvPr/>
            </p:nvSpPr>
            <p:spPr bwMode="auto">
              <a:xfrm rot="18660000" flipH="1">
                <a:off x="2317" y="410"/>
                <a:ext cx="672" cy="336"/>
              </a:xfrm>
              <a:prstGeom prst="rightArrow">
                <a:avLst>
                  <a:gd name="adj1" fmla="val 50000"/>
                  <a:gd name="adj2" fmla="val 50056"/>
                </a:avLst>
              </a:prstGeom>
              <a:solidFill>
                <a:srgbClr val="C000C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endParaRPr lang="en-US" altLang="en-US" sz="2400">
                  <a:solidFill>
                    <a:schemeClr val="bg1"/>
                  </a:solidFill>
                  <a:latin typeface="Times New Roman" panose="02020603050405020304" pitchFamily="18" charset="0"/>
                </a:endParaRPr>
              </a:p>
            </p:txBody>
          </p:sp>
          <p:sp>
            <p:nvSpPr>
              <p:cNvPr id="102475" name="AutoShape 7"/>
              <p:cNvSpPr>
                <a:spLocks/>
              </p:cNvSpPr>
              <p:nvPr/>
            </p:nvSpPr>
            <p:spPr bwMode="auto">
              <a:xfrm rot="2879999">
                <a:off x="13" y="410"/>
                <a:ext cx="672" cy="336"/>
              </a:xfrm>
              <a:prstGeom prst="rightArrow">
                <a:avLst>
                  <a:gd name="adj1" fmla="val 50000"/>
                  <a:gd name="adj2" fmla="val 50056"/>
                </a:avLst>
              </a:prstGeom>
              <a:solidFill>
                <a:srgbClr val="C000C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endParaRPr lang="en-US" altLang="en-US" sz="2400">
                  <a:solidFill>
                    <a:schemeClr val="bg1"/>
                  </a:solidFill>
                  <a:latin typeface="Times New Roman" panose="02020603050405020304" pitchFamily="18" charset="0"/>
                </a:endParaRPr>
              </a:p>
            </p:txBody>
          </p:sp>
          <p:sp>
            <p:nvSpPr>
              <p:cNvPr id="102476" name="AutoShape 8"/>
              <p:cNvSpPr>
                <a:spLocks/>
              </p:cNvSpPr>
              <p:nvPr/>
            </p:nvSpPr>
            <p:spPr bwMode="auto">
              <a:xfrm rot="16140000" flipH="1">
                <a:off x="1165" y="170"/>
                <a:ext cx="672" cy="336"/>
              </a:xfrm>
              <a:prstGeom prst="rightArrow">
                <a:avLst>
                  <a:gd name="adj1" fmla="val 50000"/>
                  <a:gd name="adj2" fmla="val 50056"/>
                </a:avLst>
              </a:prstGeom>
              <a:solidFill>
                <a:srgbClr val="C000C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endParaRPr lang="en-US" altLang="en-US" sz="2400">
                  <a:solidFill>
                    <a:schemeClr val="bg1"/>
                  </a:solidFill>
                  <a:latin typeface="Times New Roman" panose="02020603050405020304" pitchFamily="18" charset="0"/>
                </a:endParaRPr>
              </a:p>
            </p:txBody>
          </p:sp>
        </p:grpSp>
        <p:sp>
          <p:nvSpPr>
            <p:cNvPr id="102473" name="Rectangle 10"/>
            <p:cNvSpPr>
              <a:spLocks/>
            </p:cNvSpPr>
            <p:nvPr/>
          </p:nvSpPr>
          <p:spPr bwMode="auto">
            <a:xfrm>
              <a:off x="951" y="579"/>
              <a:ext cx="104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6" bIns="0">
              <a:spAutoFit/>
            </a:bodyPr>
            <a:lstStyle>
              <a:lvl1pPr marL="3810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r>
                <a:rPr lang="en-US" altLang="en-US" sz="3600">
                  <a:solidFill>
                    <a:srgbClr val="C000C0"/>
                  </a:solidFill>
                  <a:latin typeface="Times New Roman Bold" panose="02020803070505020304" pitchFamily="18" charset="0"/>
                  <a:cs typeface="Times New Roman Bold" panose="02020803070505020304" pitchFamily="18" charset="0"/>
                  <a:sym typeface="Times New Roman Bold" panose="02020803070505020304" pitchFamily="18" charset="0"/>
                </a:rPr>
                <a:t>Sensors</a:t>
              </a:r>
            </a:p>
          </p:txBody>
        </p:sp>
      </p:grpSp>
      <p:grpSp>
        <p:nvGrpSpPr>
          <p:cNvPr id="102407" name="Group 17"/>
          <p:cNvGrpSpPr>
            <a:grpSpLocks/>
          </p:cNvGrpSpPr>
          <p:nvPr/>
        </p:nvGrpSpPr>
        <p:grpSpPr bwMode="auto">
          <a:xfrm>
            <a:off x="2228850" y="4891088"/>
            <a:ext cx="4764088" cy="1754187"/>
            <a:chOff x="0" y="0"/>
            <a:chExt cx="3000" cy="1105"/>
          </a:xfrm>
        </p:grpSpPr>
        <p:grpSp>
          <p:nvGrpSpPr>
            <p:cNvPr id="102467" name="Group 15"/>
            <p:cNvGrpSpPr>
              <a:grpSpLocks/>
            </p:cNvGrpSpPr>
            <p:nvPr/>
          </p:nvGrpSpPr>
          <p:grpSpPr bwMode="auto">
            <a:xfrm>
              <a:off x="0" y="211"/>
              <a:ext cx="3000" cy="894"/>
              <a:chOff x="0" y="0"/>
              <a:chExt cx="3000" cy="894"/>
            </a:xfrm>
          </p:grpSpPr>
          <p:sp>
            <p:nvSpPr>
              <p:cNvPr id="102469" name="AutoShape 12"/>
              <p:cNvSpPr>
                <a:spLocks/>
              </p:cNvSpPr>
              <p:nvPr/>
            </p:nvSpPr>
            <p:spPr bwMode="auto">
              <a:xfrm rot="2879999">
                <a:off x="2315" y="195"/>
                <a:ext cx="672" cy="336"/>
              </a:xfrm>
              <a:prstGeom prst="rightArrow">
                <a:avLst>
                  <a:gd name="adj1" fmla="val 50000"/>
                  <a:gd name="adj2" fmla="val 50056"/>
                </a:avLst>
              </a:prstGeom>
              <a:solidFill>
                <a:srgbClr val="FC0128"/>
              </a:solidFill>
              <a:ln w="12700">
                <a:solidFill>
                  <a:srgbClr val="FC0128"/>
                </a:solidFill>
                <a:miter lim="800000"/>
                <a:headEnd/>
                <a:tailEnd/>
              </a:ln>
            </p:spPr>
            <p:txBody>
              <a:bodyPr lIns="0" tIns="0" rIns="0" bIns="0"/>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endParaRPr lang="en-US" altLang="en-US" sz="2400">
                  <a:solidFill>
                    <a:schemeClr val="bg1"/>
                  </a:solidFill>
                  <a:latin typeface="Times New Roman" panose="02020603050405020304" pitchFamily="18" charset="0"/>
                </a:endParaRPr>
              </a:p>
            </p:txBody>
          </p:sp>
          <p:sp>
            <p:nvSpPr>
              <p:cNvPr id="102470" name="AutoShape 13"/>
              <p:cNvSpPr>
                <a:spLocks/>
              </p:cNvSpPr>
              <p:nvPr/>
            </p:nvSpPr>
            <p:spPr bwMode="auto">
              <a:xfrm rot="18660000" flipH="1">
                <a:off x="11" y="195"/>
                <a:ext cx="672" cy="336"/>
              </a:xfrm>
              <a:prstGeom prst="rightArrow">
                <a:avLst>
                  <a:gd name="adj1" fmla="val 50000"/>
                  <a:gd name="adj2" fmla="val 50056"/>
                </a:avLst>
              </a:prstGeom>
              <a:solidFill>
                <a:srgbClr val="FC0128"/>
              </a:solidFill>
              <a:ln w="12700">
                <a:solidFill>
                  <a:srgbClr val="FC0128"/>
                </a:solidFill>
                <a:miter lim="800000"/>
                <a:headEnd/>
                <a:tailEnd/>
              </a:ln>
            </p:spPr>
            <p:txBody>
              <a:bodyPr lIns="0" tIns="0" rIns="0" bIns="0"/>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endParaRPr lang="en-US" altLang="en-US" sz="2400">
                  <a:solidFill>
                    <a:schemeClr val="bg1"/>
                  </a:solidFill>
                  <a:latin typeface="Times New Roman" panose="02020603050405020304" pitchFamily="18" charset="0"/>
                </a:endParaRPr>
              </a:p>
            </p:txBody>
          </p:sp>
          <p:sp>
            <p:nvSpPr>
              <p:cNvPr id="102471" name="AutoShape 14"/>
              <p:cNvSpPr>
                <a:spLocks/>
              </p:cNvSpPr>
              <p:nvPr/>
            </p:nvSpPr>
            <p:spPr bwMode="auto">
              <a:xfrm rot="16140000" flipH="1">
                <a:off x="1139" y="387"/>
                <a:ext cx="672" cy="336"/>
              </a:xfrm>
              <a:prstGeom prst="rightArrow">
                <a:avLst>
                  <a:gd name="adj1" fmla="val 50000"/>
                  <a:gd name="adj2" fmla="val 50056"/>
                </a:avLst>
              </a:prstGeom>
              <a:solidFill>
                <a:srgbClr val="FC0128"/>
              </a:solidFill>
              <a:ln w="12700">
                <a:solidFill>
                  <a:srgbClr val="FC0128"/>
                </a:solidFill>
                <a:miter lim="800000"/>
                <a:headEnd/>
                <a:tailEnd/>
              </a:ln>
            </p:spPr>
            <p:txBody>
              <a:bodyPr lIns="0" tIns="0" rIns="0" bIns="0"/>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endParaRPr lang="en-US" altLang="en-US" sz="2400">
                  <a:solidFill>
                    <a:schemeClr val="bg1"/>
                  </a:solidFill>
                  <a:latin typeface="Times New Roman" panose="02020603050405020304" pitchFamily="18" charset="0"/>
                </a:endParaRPr>
              </a:p>
            </p:txBody>
          </p:sp>
        </p:grpSp>
        <p:sp>
          <p:nvSpPr>
            <p:cNvPr id="102468" name="Rectangle 16"/>
            <p:cNvSpPr>
              <a:spLocks/>
            </p:cNvSpPr>
            <p:nvPr/>
          </p:nvSpPr>
          <p:spPr bwMode="auto">
            <a:xfrm>
              <a:off x="882" y="0"/>
              <a:ext cx="13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6" bIns="0">
              <a:spAutoFit/>
            </a:bodyPr>
            <a:lstStyle>
              <a:lvl1pPr marL="3810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r>
                <a:rPr lang="en-US" altLang="en-US" sz="3600">
                  <a:solidFill>
                    <a:srgbClr val="FC0128"/>
                  </a:solidFill>
                  <a:latin typeface="Times New Roman Bold" panose="02020803070505020304" pitchFamily="18" charset="0"/>
                  <a:cs typeface="Times New Roman Bold" panose="02020803070505020304" pitchFamily="18" charset="0"/>
                  <a:sym typeface="Times New Roman Bold" panose="02020803070505020304" pitchFamily="18" charset="0"/>
                </a:rPr>
                <a:t>Actuators</a:t>
              </a:r>
            </a:p>
          </p:txBody>
        </p:sp>
      </p:grpSp>
      <p:sp>
        <p:nvSpPr>
          <p:cNvPr id="102408" name="Line 18"/>
          <p:cNvSpPr>
            <a:spLocks noChangeShapeType="1"/>
          </p:cNvSpPr>
          <p:nvPr/>
        </p:nvSpPr>
        <p:spPr bwMode="auto">
          <a:xfrm>
            <a:off x="5413375" y="2416175"/>
            <a:ext cx="530225" cy="555625"/>
          </a:xfrm>
          <a:prstGeom prst="line">
            <a:avLst/>
          </a:prstGeom>
          <a:noFill/>
          <a:ln w="25400">
            <a:solidFill>
              <a:srgbClr val="C000C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2409" name="Line 19"/>
          <p:cNvSpPr>
            <a:spLocks noChangeShapeType="1"/>
          </p:cNvSpPr>
          <p:nvPr/>
        </p:nvSpPr>
        <p:spPr bwMode="auto">
          <a:xfrm flipH="1">
            <a:off x="5591175" y="4572000"/>
            <a:ext cx="352425" cy="565150"/>
          </a:xfrm>
          <a:prstGeom prst="line">
            <a:avLst/>
          </a:prstGeom>
          <a:noFill/>
          <a:ln w="25400">
            <a:solidFill>
              <a:srgbClr val="FC0128"/>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2410" name="Rectangle 20"/>
          <p:cNvSpPr>
            <a:spLocks/>
          </p:cNvSpPr>
          <p:nvPr/>
        </p:nvSpPr>
        <p:spPr bwMode="auto">
          <a:xfrm>
            <a:off x="6248400" y="4648200"/>
            <a:ext cx="145097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6" bIns="0">
            <a:spAutoFit/>
          </a:bodyPr>
          <a:lstStyle>
            <a:lvl1pPr marL="3810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r>
              <a:rPr lang="en-US" altLang="en-US" sz="4000">
                <a:solidFill>
                  <a:srgbClr val="800000"/>
                </a:solidFill>
                <a:latin typeface="Times New Roman Bold" panose="02020803070505020304" pitchFamily="18" charset="0"/>
                <a:cs typeface="Times New Roman Bold" panose="02020803070505020304" pitchFamily="18" charset="0"/>
                <a:sym typeface="Times New Roman Bold" panose="02020803070505020304" pitchFamily="18" charset="0"/>
              </a:rPr>
              <a:t>Agent</a:t>
            </a:r>
          </a:p>
        </p:txBody>
      </p:sp>
      <p:sp>
        <p:nvSpPr>
          <p:cNvPr id="102411" name="Rectangle 21"/>
          <p:cNvSpPr>
            <a:spLocks/>
          </p:cNvSpPr>
          <p:nvPr/>
        </p:nvSpPr>
        <p:spPr bwMode="auto">
          <a:xfrm>
            <a:off x="1000125" y="6092825"/>
            <a:ext cx="3024188"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6" bIns="0">
            <a:spAutoFit/>
          </a:bodyPr>
          <a:lstStyle>
            <a:lvl1pPr marL="3810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r>
              <a:rPr lang="en-US" altLang="en-US" sz="4000">
                <a:solidFill>
                  <a:srgbClr val="003300"/>
                </a:solidFill>
                <a:latin typeface="Times New Roman Bold" panose="02020803070505020304" pitchFamily="18" charset="0"/>
                <a:cs typeface="Times New Roman Bold" panose="02020803070505020304" pitchFamily="18" charset="0"/>
                <a:sym typeface="Times New Roman Bold" panose="02020803070505020304" pitchFamily="18" charset="0"/>
              </a:rPr>
              <a:t>Environment</a:t>
            </a:r>
          </a:p>
        </p:txBody>
      </p:sp>
      <p:grpSp>
        <p:nvGrpSpPr>
          <p:cNvPr id="102412" name="Group 57"/>
          <p:cNvGrpSpPr>
            <a:grpSpLocks/>
          </p:cNvGrpSpPr>
          <p:nvPr/>
        </p:nvGrpSpPr>
        <p:grpSpPr bwMode="auto">
          <a:xfrm>
            <a:off x="4038600" y="2971800"/>
            <a:ext cx="3886200" cy="1600200"/>
            <a:chOff x="0" y="0"/>
            <a:chExt cx="2448" cy="1008"/>
          </a:xfrm>
        </p:grpSpPr>
        <p:sp>
          <p:nvSpPr>
            <p:cNvPr id="102432" name="AutoShape 22"/>
            <p:cNvSpPr>
              <a:spLocks/>
            </p:cNvSpPr>
            <p:nvPr/>
          </p:nvSpPr>
          <p:spPr bwMode="auto">
            <a:xfrm>
              <a:off x="0" y="0"/>
              <a:ext cx="2448" cy="1008"/>
            </a:xfrm>
            <a:prstGeom prst="roundRect">
              <a:avLst>
                <a:gd name="adj" fmla="val 16667"/>
              </a:avLst>
            </a:prstGeom>
            <a:solidFill>
              <a:srgbClr val="00CECE"/>
            </a:solidFill>
            <a:ln w="12700">
              <a:solidFill>
                <a:schemeClr val="tx1"/>
              </a:solidFill>
              <a:round/>
              <a:headEnd/>
              <a:tailEnd/>
            </a:ln>
          </p:spPr>
          <p:txBody>
            <a:bodyPr lIns="0" tIns="0" rIns="0" bIns="0"/>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endParaRPr lang="en-US" altLang="en-US" sz="2400">
                <a:solidFill>
                  <a:schemeClr val="bg1"/>
                </a:solidFill>
                <a:latin typeface="Times New Roman" panose="02020603050405020304" pitchFamily="18" charset="0"/>
              </a:endParaRPr>
            </a:p>
          </p:txBody>
        </p:sp>
        <p:grpSp>
          <p:nvGrpSpPr>
            <p:cNvPr id="102433" name="Group 56"/>
            <p:cNvGrpSpPr>
              <a:grpSpLocks/>
            </p:cNvGrpSpPr>
            <p:nvPr/>
          </p:nvGrpSpPr>
          <p:grpSpPr bwMode="auto">
            <a:xfrm>
              <a:off x="38" y="31"/>
              <a:ext cx="2356" cy="945"/>
              <a:chOff x="0" y="0"/>
              <a:chExt cx="2355" cy="945"/>
            </a:xfrm>
          </p:grpSpPr>
          <p:grpSp>
            <p:nvGrpSpPr>
              <p:cNvPr id="102434" name="Group 25"/>
              <p:cNvGrpSpPr>
                <a:grpSpLocks/>
              </p:cNvGrpSpPr>
              <p:nvPr/>
            </p:nvGrpSpPr>
            <p:grpSpPr bwMode="auto">
              <a:xfrm>
                <a:off x="1185" y="0"/>
                <a:ext cx="1163" cy="189"/>
                <a:chOff x="0" y="0"/>
                <a:chExt cx="1162" cy="189"/>
              </a:xfrm>
            </p:grpSpPr>
            <p:sp>
              <p:nvSpPr>
                <p:cNvPr id="102465" name="Rectangle 23"/>
                <p:cNvSpPr>
                  <a:spLocks/>
                </p:cNvSpPr>
                <p:nvPr/>
              </p:nvSpPr>
              <p:spPr bwMode="auto">
                <a:xfrm>
                  <a:off x="0" y="0"/>
                  <a:ext cx="1162" cy="189"/>
                </a:xfrm>
                <a:prstGeom prst="rect">
                  <a:avLst/>
                </a:prstGeom>
                <a:solidFill>
                  <a:srgbClr val="FCFEB9"/>
                </a:solidFill>
                <a:ln w="12700">
                  <a:solidFill>
                    <a:srgbClr val="800000"/>
                  </a:solidFill>
                  <a:miter lim="800000"/>
                  <a:headEnd/>
                  <a:tailEnd/>
                </a:ln>
              </p:spPr>
              <p:txBody>
                <a:bodyPr lIns="0" tIns="0" rIns="0" bIns="0"/>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endParaRPr lang="en-US" altLang="en-US" sz="2400">
                    <a:solidFill>
                      <a:schemeClr val="bg1"/>
                    </a:solidFill>
                    <a:latin typeface="Times New Roman" panose="02020603050405020304" pitchFamily="18" charset="0"/>
                  </a:endParaRPr>
                </a:p>
              </p:txBody>
            </p:sp>
            <p:sp>
              <p:nvSpPr>
                <p:cNvPr id="102466" name="Rectangle 24"/>
                <p:cNvSpPr>
                  <a:spLocks/>
                </p:cNvSpPr>
                <p:nvPr/>
              </p:nvSpPr>
              <p:spPr bwMode="auto">
                <a:xfrm>
                  <a:off x="0" y="18"/>
                  <a:ext cx="1021"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6" bIns="0" anchor="ctr">
                  <a:spAutoFit/>
                </a:bodyPr>
                <a:lstStyle>
                  <a:lvl1pPr marL="3810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r>
                    <a:rPr lang="en-US" altLang="en-US" sz="1000">
                      <a:solidFill>
                        <a:srgbClr val="000020"/>
                      </a:solidFill>
                      <a:cs typeface="Arial" panose="020B0604020202020204" pitchFamily="34" charset="0"/>
                    </a:rPr>
                    <a:t>What the world is like now</a:t>
                  </a:r>
                </a:p>
              </p:txBody>
            </p:sp>
          </p:grpSp>
          <p:grpSp>
            <p:nvGrpSpPr>
              <p:cNvPr id="102435" name="Group 28"/>
              <p:cNvGrpSpPr>
                <a:grpSpLocks/>
              </p:cNvGrpSpPr>
              <p:nvPr/>
            </p:nvGrpSpPr>
            <p:grpSpPr bwMode="auto">
              <a:xfrm>
                <a:off x="1177" y="252"/>
                <a:ext cx="1178" cy="189"/>
                <a:chOff x="0" y="0"/>
                <a:chExt cx="1177" cy="189"/>
              </a:xfrm>
            </p:grpSpPr>
            <p:sp>
              <p:nvSpPr>
                <p:cNvPr id="102463" name="Rectangle 26"/>
                <p:cNvSpPr>
                  <a:spLocks/>
                </p:cNvSpPr>
                <p:nvPr/>
              </p:nvSpPr>
              <p:spPr bwMode="auto">
                <a:xfrm>
                  <a:off x="7" y="0"/>
                  <a:ext cx="1163" cy="189"/>
                </a:xfrm>
                <a:prstGeom prst="rect">
                  <a:avLst/>
                </a:prstGeom>
                <a:solidFill>
                  <a:srgbClr val="FCFEB9"/>
                </a:solidFill>
                <a:ln w="12700">
                  <a:solidFill>
                    <a:srgbClr val="800000"/>
                  </a:solidFill>
                  <a:miter lim="800000"/>
                  <a:headEnd/>
                  <a:tailEnd/>
                </a:ln>
              </p:spPr>
              <p:txBody>
                <a:bodyPr lIns="0" tIns="0" rIns="0" bIns="0"/>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endParaRPr lang="en-US" altLang="en-US" sz="2400">
                    <a:solidFill>
                      <a:schemeClr val="bg1"/>
                    </a:solidFill>
                    <a:latin typeface="Times New Roman" panose="02020603050405020304" pitchFamily="18" charset="0"/>
                  </a:endParaRPr>
                </a:p>
              </p:txBody>
            </p:sp>
            <p:sp>
              <p:nvSpPr>
                <p:cNvPr id="102464" name="Rectangle 27"/>
                <p:cNvSpPr>
                  <a:spLocks/>
                </p:cNvSpPr>
                <p:nvPr/>
              </p:nvSpPr>
              <p:spPr bwMode="auto">
                <a:xfrm>
                  <a:off x="0" y="18"/>
                  <a:ext cx="1177"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6" bIns="0" anchor="ctr">
                  <a:spAutoFit/>
                </a:bodyPr>
                <a:lstStyle>
                  <a:lvl1pPr marL="3810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algn="ctr"/>
                  <a:r>
                    <a:rPr lang="en-US" altLang="en-US" sz="1000">
                      <a:solidFill>
                        <a:srgbClr val="000020"/>
                      </a:solidFill>
                      <a:cs typeface="Arial" panose="020B0604020202020204" pitchFamily="34" charset="0"/>
                    </a:rPr>
                    <a:t>What happens if I do an action</a:t>
                  </a:r>
                </a:p>
              </p:txBody>
            </p:sp>
          </p:grpSp>
          <p:grpSp>
            <p:nvGrpSpPr>
              <p:cNvPr id="102436" name="Group 31"/>
              <p:cNvGrpSpPr>
                <a:grpSpLocks/>
              </p:cNvGrpSpPr>
              <p:nvPr/>
            </p:nvGrpSpPr>
            <p:grpSpPr bwMode="auto">
              <a:xfrm>
                <a:off x="1185" y="504"/>
                <a:ext cx="1163" cy="189"/>
                <a:chOff x="0" y="0"/>
                <a:chExt cx="1162" cy="189"/>
              </a:xfrm>
            </p:grpSpPr>
            <p:sp>
              <p:nvSpPr>
                <p:cNvPr id="102461" name="Rectangle 29"/>
                <p:cNvSpPr>
                  <a:spLocks/>
                </p:cNvSpPr>
                <p:nvPr/>
              </p:nvSpPr>
              <p:spPr bwMode="auto">
                <a:xfrm>
                  <a:off x="0" y="0"/>
                  <a:ext cx="1162" cy="189"/>
                </a:xfrm>
                <a:prstGeom prst="rect">
                  <a:avLst/>
                </a:prstGeom>
                <a:solidFill>
                  <a:srgbClr val="FCFEB9"/>
                </a:solidFill>
                <a:ln w="12700">
                  <a:solidFill>
                    <a:srgbClr val="800000"/>
                  </a:solidFill>
                  <a:miter lim="800000"/>
                  <a:headEnd/>
                  <a:tailEnd/>
                </a:ln>
              </p:spPr>
              <p:txBody>
                <a:bodyPr lIns="0" tIns="0" rIns="0" bIns="0"/>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endParaRPr lang="en-US" altLang="en-US" sz="2400">
                    <a:solidFill>
                      <a:schemeClr val="bg1"/>
                    </a:solidFill>
                    <a:latin typeface="Times New Roman" panose="02020603050405020304" pitchFamily="18" charset="0"/>
                  </a:endParaRPr>
                </a:p>
              </p:txBody>
            </p:sp>
            <p:sp>
              <p:nvSpPr>
                <p:cNvPr id="102462" name="Rectangle 30"/>
                <p:cNvSpPr>
                  <a:spLocks/>
                </p:cNvSpPr>
                <p:nvPr/>
              </p:nvSpPr>
              <p:spPr bwMode="auto">
                <a:xfrm>
                  <a:off x="99" y="18"/>
                  <a:ext cx="964"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6" bIns="0" anchor="ctr">
                  <a:spAutoFit/>
                </a:bodyPr>
                <a:lstStyle>
                  <a:lvl1pPr marL="3810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algn="ctr"/>
                  <a:r>
                    <a:rPr lang="en-US" altLang="en-US" sz="1000">
                      <a:solidFill>
                        <a:srgbClr val="000020"/>
                      </a:solidFill>
                      <a:cs typeface="Arial" panose="020B0604020202020204" pitchFamily="34" charset="0"/>
                    </a:rPr>
                    <a:t>How happy will I be then</a:t>
                  </a:r>
                </a:p>
              </p:txBody>
            </p:sp>
          </p:grpSp>
          <p:grpSp>
            <p:nvGrpSpPr>
              <p:cNvPr id="102437" name="Group 34"/>
              <p:cNvGrpSpPr>
                <a:grpSpLocks/>
              </p:cNvGrpSpPr>
              <p:nvPr/>
            </p:nvGrpSpPr>
            <p:grpSpPr bwMode="auto">
              <a:xfrm>
                <a:off x="1185" y="756"/>
                <a:ext cx="1163" cy="189"/>
                <a:chOff x="0" y="0"/>
                <a:chExt cx="1162" cy="189"/>
              </a:xfrm>
            </p:grpSpPr>
            <p:sp>
              <p:nvSpPr>
                <p:cNvPr id="102459" name="Rectangle 32"/>
                <p:cNvSpPr>
                  <a:spLocks/>
                </p:cNvSpPr>
                <p:nvPr/>
              </p:nvSpPr>
              <p:spPr bwMode="auto">
                <a:xfrm>
                  <a:off x="0" y="0"/>
                  <a:ext cx="1162" cy="189"/>
                </a:xfrm>
                <a:prstGeom prst="rect">
                  <a:avLst/>
                </a:prstGeom>
                <a:solidFill>
                  <a:srgbClr val="FCFEB9"/>
                </a:solidFill>
                <a:ln w="12700">
                  <a:solidFill>
                    <a:srgbClr val="800000"/>
                  </a:solidFill>
                  <a:miter lim="800000"/>
                  <a:headEnd/>
                  <a:tailEnd/>
                </a:ln>
              </p:spPr>
              <p:txBody>
                <a:bodyPr lIns="0" tIns="0" rIns="0" bIns="0"/>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endParaRPr lang="en-US" altLang="en-US" sz="2400">
                    <a:solidFill>
                      <a:schemeClr val="bg1"/>
                    </a:solidFill>
                    <a:latin typeface="Times New Roman" panose="02020603050405020304" pitchFamily="18" charset="0"/>
                  </a:endParaRPr>
                </a:p>
              </p:txBody>
            </p:sp>
            <p:sp>
              <p:nvSpPr>
                <p:cNvPr id="102460" name="Rectangle 33"/>
                <p:cNvSpPr>
                  <a:spLocks/>
                </p:cNvSpPr>
                <p:nvPr/>
              </p:nvSpPr>
              <p:spPr bwMode="auto">
                <a:xfrm>
                  <a:off x="148" y="18"/>
                  <a:ext cx="86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6" bIns="0" anchor="ctr">
                  <a:spAutoFit/>
                </a:bodyPr>
                <a:lstStyle>
                  <a:lvl1pPr marL="3810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algn="ctr"/>
                  <a:r>
                    <a:rPr lang="en-US" altLang="en-US" sz="1000">
                      <a:solidFill>
                        <a:srgbClr val="000020"/>
                      </a:solidFill>
                      <a:cs typeface="Arial" panose="020B0604020202020204" pitchFamily="34" charset="0"/>
                    </a:rPr>
                    <a:t>What should I do now</a:t>
                  </a:r>
                </a:p>
              </p:txBody>
            </p:sp>
          </p:grpSp>
          <p:sp>
            <p:nvSpPr>
              <p:cNvPr id="102438" name="Line 35"/>
              <p:cNvSpPr>
                <a:spLocks noChangeShapeType="1"/>
              </p:cNvSpPr>
              <p:nvPr/>
            </p:nvSpPr>
            <p:spPr bwMode="auto">
              <a:xfrm>
                <a:off x="1766" y="158"/>
                <a:ext cx="1" cy="136"/>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2439" name="Line 36"/>
              <p:cNvSpPr>
                <a:spLocks noChangeShapeType="1"/>
              </p:cNvSpPr>
              <p:nvPr/>
            </p:nvSpPr>
            <p:spPr bwMode="auto">
              <a:xfrm>
                <a:off x="1766" y="414"/>
                <a:ext cx="1" cy="135"/>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2440" name="Line 37"/>
              <p:cNvSpPr>
                <a:spLocks noChangeShapeType="1"/>
              </p:cNvSpPr>
              <p:nvPr/>
            </p:nvSpPr>
            <p:spPr bwMode="auto">
              <a:xfrm>
                <a:off x="1766" y="669"/>
                <a:ext cx="1" cy="135"/>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nvGrpSpPr>
              <p:cNvPr id="102441" name="Group 40"/>
              <p:cNvGrpSpPr>
                <a:grpSpLocks/>
              </p:cNvGrpSpPr>
              <p:nvPr/>
            </p:nvGrpSpPr>
            <p:grpSpPr bwMode="auto">
              <a:xfrm>
                <a:off x="246" y="42"/>
                <a:ext cx="408" cy="147"/>
                <a:chOff x="0" y="0"/>
                <a:chExt cx="408" cy="147"/>
              </a:xfrm>
            </p:grpSpPr>
            <p:sp>
              <p:nvSpPr>
                <p:cNvPr id="102457" name="AutoShape 38"/>
                <p:cNvSpPr>
                  <a:spLocks/>
                </p:cNvSpPr>
                <p:nvPr/>
              </p:nvSpPr>
              <p:spPr bwMode="auto">
                <a:xfrm>
                  <a:off x="0" y="0"/>
                  <a:ext cx="408" cy="147"/>
                </a:xfrm>
                <a:prstGeom prst="roundRect">
                  <a:avLst>
                    <a:gd name="adj" fmla="val 16639"/>
                  </a:avLst>
                </a:prstGeom>
                <a:solidFill>
                  <a:srgbClr val="FAFD00"/>
                </a:solidFill>
                <a:ln w="12700">
                  <a:solidFill>
                    <a:srgbClr val="800000"/>
                  </a:solidFill>
                  <a:round/>
                  <a:headEnd/>
                  <a:tailEnd/>
                </a:ln>
              </p:spPr>
              <p:txBody>
                <a:bodyPr lIns="0" tIns="0" rIns="0" bIns="0"/>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endParaRPr lang="en-US" altLang="en-US" sz="2400">
                    <a:solidFill>
                      <a:schemeClr val="bg1"/>
                    </a:solidFill>
                    <a:latin typeface="Times New Roman" panose="02020603050405020304" pitchFamily="18" charset="0"/>
                  </a:endParaRPr>
                </a:p>
              </p:txBody>
            </p:sp>
            <p:sp>
              <p:nvSpPr>
                <p:cNvPr id="102458" name="Rectangle 39"/>
                <p:cNvSpPr>
                  <a:spLocks/>
                </p:cNvSpPr>
                <p:nvPr/>
              </p:nvSpPr>
              <p:spPr bwMode="auto">
                <a:xfrm>
                  <a:off x="66" y="5"/>
                  <a:ext cx="2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88899" bIns="38100" anchor="ctr">
                  <a:spAutoFit/>
                </a:bodyPr>
                <a:lstStyle>
                  <a:lvl1pPr marL="11113">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algn="ctr"/>
                  <a:r>
                    <a:rPr lang="en-US" altLang="en-US" sz="1000">
                      <a:solidFill>
                        <a:srgbClr val="000020"/>
                      </a:solidFill>
                      <a:cs typeface="Arial" panose="020B0604020202020204" pitchFamily="34" charset="0"/>
                    </a:rPr>
                    <a:t>State</a:t>
                  </a:r>
                </a:p>
              </p:txBody>
            </p:sp>
          </p:grpSp>
          <p:grpSp>
            <p:nvGrpSpPr>
              <p:cNvPr id="102442" name="Group 43"/>
              <p:cNvGrpSpPr>
                <a:grpSpLocks/>
              </p:cNvGrpSpPr>
              <p:nvPr/>
            </p:nvGrpSpPr>
            <p:grpSpPr bwMode="auto">
              <a:xfrm>
                <a:off x="0" y="252"/>
                <a:ext cx="888" cy="147"/>
                <a:chOff x="0" y="0"/>
                <a:chExt cx="888" cy="147"/>
              </a:xfrm>
            </p:grpSpPr>
            <p:sp>
              <p:nvSpPr>
                <p:cNvPr id="102455" name="AutoShape 41"/>
                <p:cNvSpPr>
                  <a:spLocks/>
                </p:cNvSpPr>
                <p:nvPr/>
              </p:nvSpPr>
              <p:spPr bwMode="auto">
                <a:xfrm>
                  <a:off x="26" y="0"/>
                  <a:ext cx="836" cy="147"/>
                </a:xfrm>
                <a:prstGeom prst="roundRect">
                  <a:avLst>
                    <a:gd name="adj" fmla="val 16639"/>
                  </a:avLst>
                </a:prstGeom>
                <a:solidFill>
                  <a:srgbClr val="FAFD00"/>
                </a:solidFill>
                <a:ln w="12700">
                  <a:solidFill>
                    <a:srgbClr val="800000"/>
                  </a:solidFill>
                  <a:round/>
                  <a:headEnd/>
                  <a:tailEnd/>
                </a:ln>
              </p:spPr>
              <p:txBody>
                <a:bodyPr lIns="0" tIns="0" rIns="0" bIns="0"/>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endParaRPr lang="en-US" altLang="en-US" sz="2400">
                    <a:solidFill>
                      <a:schemeClr val="bg1"/>
                    </a:solidFill>
                    <a:latin typeface="Times New Roman" panose="02020603050405020304" pitchFamily="18" charset="0"/>
                  </a:endParaRPr>
                </a:p>
              </p:txBody>
            </p:sp>
            <p:sp>
              <p:nvSpPr>
                <p:cNvPr id="102456" name="Rectangle 42"/>
                <p:cNvSpPr>
                  <a:spLocks/>
                </p:cNvSpPr>
                <p:nvPr/>
              </p:nvSpPr>
              <p:spPr bwMode="auto">
                <a:xfrm>
                  <a:off x="0" y="5"/>
                  <a:ext cx="8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89712" bIns="38100" anchor="ctr">
                  <a:spAutoFit/>
                </a:bodyPr>
                <a:lstStyle>
                  <a:lvl1pPr marL="1270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algn="ctr"/>
                  <a:r>
                    <a:rPr lang="en-US" altLang="en-US" sz="1000">
                      <a:solidFill>
                        <a:srgbClr val="000020"/>
                      </a:solidFill>
                      <a:cs typeface="Arial" panose="020B0604020202020204" pitchFamily="34" charset="0"/>
                    </a:rPr>
                    <a:t>How the world evolves</a:t>
                  </a:r>
                </a:p>
              </p:txBody>
            </p:sp>
          </p:grpSp>
          <p:grpSp>
            <p:nvGrpSpPr>
              <p:cNvPr id="102443" name="Group 46"/>
              <p:cNvGrpSpPr>
                <a:grpSpLocks/>
              </p:cNvGrpSpPr>
              <p:nvPr/>
            </p:nvGrpSpPr>
            <p:grpSpPr bwMode="auto">
              <a:xfrm>
                <a:off x="19" y="462"/>
                <a:ext cx="837" cy="147"/>
                <a:chOff x="0" y="0"/>
                <a:chExt cx="836" cy="147"/>
              </a:xfrm>
            </p:grpSpPr>
            <p:sp>
              <p:nvSpPr>
                <p:cNvPr id="102453" name="AutoShape 44"/>
                <p:cNvSpPr>
                  <a:spLocks/>
                </p:cNvSpPr>
                <p:nvPr/>
              </p:nvSpPr>
              <p:spPr bwMode="auto">
                <a:xfrm>
                  <a:off x="0" y="0"/>
                  <a:ext cx="836" cy="147"/>
                </a:xfrm>
                <a:prstGeom prst="roundRect">
                  <a:avLst>
                    <a:gd name="adj" fmla="val 16639"/>
                  </a:avLst>
                </a:prstGeom>
                <a:solidFill>
                  <a:srgbClr val="FAFD00"/>
                </a:solidFill>
                <a:ln w="12700">
                  <a:solidFill>
                    <a:srgbClr val="800000"/>
                  </a:solidFill>
                  <a:round/>
                  <a:headEnd/>
                  <a:tailEnd/>
                </a:ln>
              </p:spPr>
              <p:txBody>
                <a:bodyPr lIns="0" tIns="0" rIns="0" bIns="0"/>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endParaRPr lang="en-US" altLang="en-US" sz="2400">
                    <a:solidFill>
                      <a:schemeClr val="bg1"/>
                    </a:solidFill>
                    <a:latin typeface="Times New Roman" panose="02020603050405020304" pitchFamily="18" charset="0"/>
                  </a:endParaRPr>
                </a:p>
              </p:txBody>
            </p:sp>
            <p:sp>
              <p:nvSpPr>
                <p:cNvPr id="102454" name="Rectangle 45"/>
                <p:cNvSpPr>
                  <a:spLocks/>
                </p:cNvSpPr>
                <p:nvPr/>
              </p:nvSpPr>
              <p:spPr bwMode="auto">
                <a:xfrm>
                  <a:off x="22" y="5"/>
                  <a:ext cx="79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89712" bIns="38100" anchor="ctr">
                  <a:spAutoFit/>
                </a:bodyPr>
                <a:lstStyle>
                  <a:lvl1pPr marL="1270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algn="ctr"/>
                  <a:r>
                    <a:rPr lang="en-US" altLang="en-US" sz="1000">
                      <a:solidFill>
                        <a:srgbClr val="000020"/>
                      </a:solidFill>
                      <a:cs typeface="Arial" panose="020B0604020202020204" pitchFamily="34" charset="0"/>
                    </a:rPr>
                    <a:t>What my actions do</a:t>
                  </a:r>
                </a:p>
              </p:txBody>
            </p:sp>
          </p:grpSp>
          <p:grpSp>
            <p:nvGrpSpPr>
              <p:cNvPr id="102444" name="Group 49"/>
              <p:cNvGrpSpPr>
                <a:grpSpLocks/>
              </p:cNvGrpSpPr>
              <p:nvPr/>
            </p:nvGrpSpPr>
            <p:grpSpPr bwMode="auto">
              <a:xfrm>
                <a:off x="227" y="672"/>
                <a:ext cx="408" cy="147"/>
                <a:chOff x="0" y="0"/>
                <a:chExt cx="408" cy="147"/>
              </a:xfrm>
            </p:grpSpPr>
            <p:sp>
              <p:nvSpPr>
                <p:cNvPr id="102451" name="AutoShape 47"/>
                <p:cNvSpPr>
                  <a:spLocks/>
                </p:cNvSpPr>
                <p:nvPr/>
              </p:nvSpPr>
              <p:spPr bwMode="auto">
                <a:xfrm>
                  <a:off x="0" y="0"/>
                  <a:ext cx="408" cy="147"/>
                </a:xfrm>
                <a:prstGeom prst="roundRect">
                  <a:avLst>
                    <a:gd name="adj" fmla="val 16639"/>
                  </a:avLst>
                </a:prstGeom>
                <a:solidFill>
                  <a:srgbClr val="FAFD00"/>
                </a:solidFill>
                <a:ln w="12700">
                  <a:solidFill>
                    <a:srgbClr val="800000"/>
                  </a:solidFill>
                  <a:round/>
                  <a:headEnd/>
                  <a:tailEnd/>
                </a:ln>
              </p:spPr>
              <p:txBody>
                <a:bodyPr lIns="0" tIns="0" rIns="0" bIns="0"/>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endParaRPr lang="en-US" altLang="en-US" sz="2400">
                    <a:solidFill>
                      <a:schemeClr val="bg1"/>
                    </a:solidFill>
                    <a:latin typeface="Times New Roman" panose="02020603050405020304" pitchFamily="18" charset="0"/>
                  </a:endParaRPr>
                </a:p>
              </p:txBody>
            </p:sp>
            <p:sp>
              <p:nvSpPr>
                <p:cNvPr id="102452" name="Rectangle 48"/>
                <p:cNvSpPr>
                  <a:spLocks/>
                </p:cNvSpPr>
                <p:nvPr/>
              </p:nvSpPr>
              <p:spPr bwMode="auto">
                <a:xfrm>
                  <a:off x="62" y="5"/>
                  <a:ext cx="28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88899" bIns="38100" anchor="ctr">
                  <a:spAutoFit/>
                </a:bodyPr>
                <a:lstStyle>
                  <a:lvl1pPr marL="11113">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algn="ctr"/>
                  <a:r>
                    <a:rPr lang="en-US" altLang="en-US" sz="1000">
                      <a:solidFill>
                        <a:srgbClr val="000020"/>
                      </a:solidFill>
                      <a:cs typeface="Arial" panose="020B0604020202020204" pitchFamily="34" charset="0"/>
                    </a:rPr>
                    <a:t>Utility</a:t>
                  </a:r>
                </a:p>
              </p:txBody>
            </p:sp>
          </p:grpSp>
          <p:sp>
            <p:nvSpPr>
              <p:cNvPr id="102445" name="Line 50"/>
              <p:cNvSpPr>
                <a:spLocks noChangeShapeType="1"/>
              </p:cNvSpPr>
              <p:nvPr/>
            </p:nvSpPr>
            <p:spPr bwMode="auto">
              <a:xfrm rot="10800000" flipH="1">
                <a:off x="668" y="18"/>
                <a:ext cx="506" cy="89"/>
              </a:xfrm>
              <a:prstGeom prst="line">
                <a:avLst/>
              </a:prstGeom>
              <a:noFill/>
              <a:ln w="25400">
                <a:solidFill>
                  <a:srgbClr val="00025A"/>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2446" name="Line 51"/>
              <p:cNvSpPr>
                <a:spLocks noChangeShapeType="1"/>
              </p:cNvSpPr>
              <p:nvPr/>
            </p:nvSpPr>
            <p:spPr bwMode="auto">
              <a:xfrm rot="10800000" flipH="1">
                <a:off x="648" y="602"/>
                <a:ext cx="530" cy="152"/>
              </a:xfrm>
              <a:prstGeom prst="line">
                <a:avLst/>
              </a:prstGeom>
              <a:noFill/>
              <a:ln w="25400">
                <a:solidFill>
                  <a:srgbClr val="00025A"/>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2447" name="Line 52"/>
              <p:cNvSpPr>
                <a:spLocks noChangeShapeType="1"/>
              </p:cNvSpPr>
              <p:nvPr/>
            </p:nvSpPr>
            <p:spPr bwMode="auto">
              <a:xfrm rot="10800000" flipH="1">
                <a:off x="866" y="73"/>
                <a:ext cx="312" cy="226"/>
              </a:xfrm>
              <a:prstGeom prst="line">
                <a:avLst/>
              </a:prstGeom>
              <a:noFill/>
              <a:ln w="25400">
                <a:solidFill>
                  <a:srgbClr val="00025A"/>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2448" name="Line 53"/>
              <p:cNvSpPr>
                <a:spLocks noChangeShapeType="1"/>
              </p:cNvSpPr>
              <p:nvPr/>
            </p:nvSpPr>
            <p:spPr bwMode="auto">
              <a:xfrm rot="10800000" flipH="1">
                <a:off x="880" y="311"/>
                <a:ext cx="295" cy="26"/>
              </a:xfrm>
              <a:prstGeom prst="line">
                <a:avLst/>
              </a:prstGeom>
              <a:noFill/>
              <a:ln w="25400">
                <a:solidFill>
                  <a:srgbClr val="00025A"/>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2449" name="Line 54"/>
              <p:cNvSpPr>
                <a:spLocks noChangeShapeType="1"/>
              </p:cNvSpPr>
              <p:nvPr/>
            </p:nvSpPr>
            <p:spPr bwMode="auto">
              <a:xfrm rot="10800000" flipH="1">
                <a:off x="863" y="145"/>
                <a:ext cx="315" cy="359"/>
              </a:xfrm>
              <a:prstGeom prst="line">
                <a:avLst/>
              </a:prstGeom>
              <a:noFill/>
              <a:ln w="25400">
                <a:solidFill>
                  <a:srgbClr val="00025A"/>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2450" name="Line 55"/>
              <p:cNvSpPr>
                <a:spLocks noChangeShapeType="1"/>
              </p:cNvSpPr>
              <p:nvPr/>
            </p:nvSpPr>
            <p:spPr bwMode="auto">
              <a:xfrm rot="10800000" flipH="1">
                <a:off x="870" y="379"/>
                <a:ext cx="308" cy="170"/>
              </a:xfrm>
              <a:prstGeom prst="line">
                <a:avLst/>
              </a:prstGeom>
              <a:noFill/>
              <a:ln w="25400">
                <a:solidFill>
                  <a:srgbClr val="00025A"/>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grpSp>
      <p:sp>
        <p:nvSpPr>
          <p:cNvPr id="102413" name="Line 58"/>
          <p:cNvSpPr>
            <a:spLocks noChangeShapeType="1"/>
          </p:cNvSpPr>
          <p:nvPr/>
        </p:nvSpPr>
        <p:spPr bwMode="auto">
          <a:xfrm flipH="1">
            <a:off x="2514600" y="2416175"/>
            <a:ext cx="1063625" cy="174625"/>
          </a:xfrm>
          <a:prstGeom prst="line">
            <a:avLst/>
          </a:prstGeom>
          <a:noFill/>
          <a:ln w="25400">
            <a:solidFill>
              <a:srgbClr val="C000C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nvGrpSpPr>
          <p:cNvPr id="102414" name="Group 61"/>
          <p:cNvGrpSpPr>
            <a:grpSpLocks/>
          </p:cNvGrpSpPr>
          <p:nvPr/>
        </p:nvGrpSpPr>
        <p:grpSpPr bwMode="auto">
          <a:xfrm>
            <a:off x="1066800" y="2413000"/>
            <a:ext cx="1447800" cy="431800"/>
            <a:chOff x="0" y="0"/>
            <a:chExt cx="912" cy="272"/>
          </a:xfrm>
        </p:grpSpPr>
        <p:sp>
          <p:nvSpPr>
            <p:cNvPr id="102430" name="Rectangle 59"/>
            <p:cNvSpPr>
              <a:spLocks/>
            </p:cNvSpPr>
            <p:nvPr/>
          </p:nvSpPr>
          <p:spPr bwMode="auto">
            <a:xfrm>
              <a:off x="0" y="16"/>
              <a:ext cx="912" cy="240"/>
            </a:xfrm>
            <a:prstGeom prst="rect">
              <a:avLst/>
            </a:prstGeom>
            <a:solidFill>
              <a:srgbClr val="FF8000"/>
            </a:solidFill>
            <a:ln w="12700">
              <a:solidFill>
                <a:srgbClr val="003300"/>
              </a:solidFill>
              <a:miter lim="800000"/>
              <a:headEnd/>
              <a:tailEnd/>
            </a:ln>
          </p:spPr>
          <p:txBody>
            <a:bodyPr lIns="0" tIns="0" rIns="0" bIns="0"/>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endParaRPr lang="en-US" altLang="en-US" sz="2400">
                <a:solidFill>
                  <a:schemeClr val="bg1"/>
                </a:solidFill>
                <a:latin typeface="Times New Roman" panose="02020603050405020304" pitchFamily="18" charset="0"/>
              </a:endParaRPr>
            </a:p>
          </p:txBody>
        </p:sp>
        <p:sp>
          <p:nvSpPr>
            <p:cNvPr id="102431" name="Rectangle 60"/>
            <p:cNvSpPr>
              <a:spLocks/>
            </p:cNvSpPr>
            <p:nvPr/>
          </p:nvSpPr>
          <p:spPr bwMode="auto">
            <a:xfrm>
              <a:off x="188" y="0"/>
              <a:ext cx="53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nchor="ctr">
              <a:spAutoFit/>
            </a:bodyPr>
            <a:lstStyle>
              <a:lvl1pPr marL="39688">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algn="ctr"/>
              <a:r>
                <a:rPr lang="en-US" altLang="en-US" sz="2400">
                  <a:solidFill>
                    <a:srgbClr val="000020"/>
                  </a:solidFill>
                  <a:latin typeface="Times New Roman" panose="02020603050405020304" pitchFamily="18" charset="0"/>
                  <a:cs typeface="Times New Roman" panose="02020603050405020304" pitchFamily="18" charset="0"/>
                  <a:sym typeface="Times New Roman" panose="02020603050405020304" pitchFamily="18" charset="0"/>
                </a:rPr>
                <a:t>Critic</a:t>
              </a:r>
            </a:p>
          </p:txBody>
        </p:sp>
      </p:grpSp>
      <p:grpSp>
        <p:nvGrpSpPr>
          <p:cNvPr id="102415" name="Group 64"/>
          <p:cNvGrpSpPr>
            <a:grpSpLocks/>
          </p:cNvGrpSpPr>
          <p:nvPr/>
        </p:nvGrpSpPr>
        <p:grpSpPr bwMode="auto">
          <a:xfrm>
            <a:off x="1828800" y="3232150"/>
            <a:ext cx="1600200" cy="774700"/>
            <a:chOff x="0" y="0"/>
            <a:chExt cx="1008" cy="488"/>
          </a:xfrm>
        </p:grpSpPr>
        <p:sp>
          <p:nvSpPr>
            <p:cNvPr id="102428" name="Rectangle 62"/>
            <p:cNvSpPr>
              <a:spLocks/>
            </p:cNvSpPr>
            <p:nvPr/>
          </p:nvSpPr>
          <p:spPr bwMode="auto">
            <a:xfrm>
              <a:off x="0" y="28"/>
              <a:ext cx="1008" cy="432"/>
            </a:xfrm>
            <a:prstGeom prst="rect">
              <a:avLst/>
            </a:prstGeom>
            <a:solidFill>
              <a:srgbClr val="FF8000"/>
            </a:solidFill>
            <a:ln w="12700">
              <a:solidFill>
                <a:srgbClr val="003300"/>
              </a:solidFill>
              <a:miter lim="800000"/>
              <a:headEnd/>
              <a:tailEnd/>
            </a:ln>
          </p:spPr>
          <p:txBody>
            <a:bodyPr lIns="0" tIns="0" rIns="0" bIns="0"/>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endParaRPr lang="en-US" altLang="en-US" sz="2400">
                <a:solidFill>
                  <a:schemeClr val="bg1"/>
                </a:solidFill>
                <a:latin typeface="Times New Roman" panose="02020603050405020304" pitchFamily="18" charset="0"/>
              </a:endParaRPr>
            </a:p>
          </p:txBody>
        </p:sp>
        <p:sp>
          <p:nvSpPr>
            <p:cNvPr id="102429" name="Rectangle 63"/>
            <p:cNvSpPr>
              <a:spLocks/>
            </p:cNvSpPr>
            <p:nvPr/>
          </p:nvSpPr>
          <p:spPr bwMode="auto">
            <a:xfrm>
              <a:off x="84" y="0"/>
              <a:ext cx="839"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nchor="ctr">
              <a:spAutoFit/>
            </a:bodyPr>
            <a:lstStyle>
              <a:lvl1pPr marL="39688">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algn="ctr"/>
              <a:r>
                <a:rPr lang="en-US" altLang="en-US" sz="2400">
                  <a:solidFill>
                    <a:srgbClr val="000020"/>
                  </a:solidFill>
                  <a:latin typeface="Times New Roman" panose="02020603050405020304" pitchFamily="18" charset="0"/>
                  <a:cs typeface="Times New Roman" panose="02020603050405020304" pitchFamily="18" charset="0"/>
                  <a:sym typeface="Times New Roman" panose="02020603050405020304" pitchFamily="18" charset="0"/>
                </a:rPr>
                <a:t>Learning </a:t>
              </a:r>
            </a:p>
            <a:p>
              <a:pPr algn="ctr"/>
              <a:r>
                <a:rPr lang="en-US" altLang="en-US" sz="2400">
                  <a:solidFill>
                    <a:srgbClr val="000020"/>
                  </a:solidFill>
                  <a:latin typeface="Times New Roman" panose="02020603050405020304" pitchFamily="18" charset="0"/>
                  <a:cs typeface="Times New Roman" panose="02020603050405020304" pitchFamily="18" charset="0"/>
                  <a:sym typeface="Times New Roman" panose="02020603050405020304" pitchFamily="18" charset="0"/>
                </a:rPr>
                <a:t>Element</a:t>
              </a:r>
            </a:p>
          </p:txBody>
        </p:sp>
      </p:grpSp>
      <p:grpSp>
        <p:nvGrpSpPr>
          <p:cNvPr id="102416" name="Group 67"/>
          <p:cNvGrpSpPr>
            <a:grpSpLocks/>
          </p:cNvGrpSpPr>
          <p:nvPr/>
        </p:nvGrpSpPr>
        <p:grpSpPr bwMode="auto">
          <a:xfrm>
            <a:off x="1828800" y="4298950"/>
            <a:ext cx="1600200" cy="774700"/>
            <a:chOff x="0" y="0"/>
            <a:chExt cx="1008" cy="488"/>
          </a:xfrm>
        </p:grpSpPr>
        <p:sp>
          <p:nvSpPr>
            <p:cNvPr id="102426" name="Rectangle 65"/>
            <p:cNvSpPr>
              <a:spLocks/>
            </p:cNvSpPr>
            <p:nvPr/>
          </p:nvSpPr>
          <p:spPr bwMode="auto">
            <a:xfrm>
              <a:off x="0" y="28"/>
              <a:ext cx="1008" cy="432"/>
            </a:xfrm>
            <a:prstGeom prst="rect">
              <a:avLst/>
            </a:prstGeom>
            <a:solidFill>
              <a:srgbClr val="FF8000"/>
            </a:solidFill>
            <a:ln w="12700">
              <a:solidFill>
                <a:srgbClr val="003300"/>
              </a:solidFill>
              <a:miter lim="800000"/>
              <a:headEnd/>
              <a:tailEnd/>
            </a:ln>
          </p:spPr>
          <p:txBody>
            <a:bodyPr lIns="0" tIns="0" rIns="0" bIns="0"/>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endParaRPr lang="en-US" altLang="en-US" sz="2400">
                <a:solidFill>
                  <a:schemeClr val="bg1"/>
                </a:solidFill>
                <a:latin typeface="Times New Roman" panose="02020603050405020304" pitchFamily="18" charset="0"/>
              </a:endParaRPr>
            </a:p>
          </p:txBody>
        </p:sp>
        <p:sp>
          <p:nvSpPr>
            <p:cNvPr id="102427" name="Rectangle 66"/>
            <p:cNvSpPr>
              <a:spLocks/>
            </p:cNvSpPr>
            <p:nvPr/>
          </p:nvSpPr>
          <p:spPr bwMode="auto">
            <a:xfrm>
              <a:off x="71" y="0"/>
              <a:ext cx="86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nchor="ctr">
              <a:spAutoFit/>
            </a:bodyPr>
            <a:lstStyle>
              <a:lvl1pPr marL="39688">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algn="ctr"/>
              <a:r>
                <a:rPr lang="en-US" altLang="en-US" sz="2400">
                  <a:solidFill>
                    <a:srgbClr val="000020"/>
                  </a:solidFill>
                  <a:latin typeface="Times New Roman" panose="02020603050405020304" pitchFamily="18" charset="0"/>
                  <a:cs typeface="Times New Roman" panose="02020603050405020304" pitchFamily="18" charset="0"/>
                  <a:sym typeface="Times New Roman" panose="02020603050405020304" pitchFamily="18" charset="0"/>
                </a:rPr>
                <a:t>Problem</a:t>
              </a:r>
            </a:p>
            <a:p>
              <a:pPr algn="ctr"/>
              <a:r>
                <a:rPr lang="en-US" altLang="en-US" sz="2400">
                  <a:solidFill>
                    <a:srgbClr val="000020"/>
                  </a:solidFill>
                  <a:latin typeface="Times New Roman" panose="02020603050405020304" pitchFamily="18" charset="0"/>
                  <a:cs typeface="Times New Roman" panose="02020603050405020304" pitchFamily="18" charset="0"/>
                  <a:sym typeface="Times New Roman" panose="02020603050405020304" pitchFamily="18" charset="0"/>
                </a:rPr>
                <a:t>Generator</a:t>
              </a:r>
            </a:p>
          </p:txBody>
        </p:sp>
      </p:grpSp>
      <p:grpSp>
        <p:nvGrpSpPr>
          <p:cNvPr id="102417" name="Group 70"/>
          <p:cNvGrpSpPr>
            <a:grpSpLocks/>
          </p:cNvGrpSpPr>
          <p:nvPr/>
        </p:nvGrpSpPr>
        <p:grpSpPr bwMode="auto">
          <a:xfrm>
            <a:off x="838200" y="1479550"/>
            <a:ext cx="1447800" cy="622300"/>
            <a:chOff x="0" y="0"/>
            <a:chExt cx="912" cy="392"/>
          </a:xfrm>
        </p:grpSpPr>
        <p:sp>
          <p:nvSpPr>
            <p:cNvPr id="102424" name="Rectangle 68"/>
            <p:cNvSpPr>
              <a:spLocks/>
            </p:cNvSpPr>
            <p:nvPr/>
          </p:nvSpPr>
          <p:spPr bwMode="auto">
            <a:xfrm>
              <a:off x="0" y="28"/>
              <a:ext cx="912" cy="336"/>
            </a:xfrm>
            <a:prstGeom prst="rect">
              <a:avLst/>
            </a:prstGeom>
            <a:solidFill>
              <a:srgbClr val="339933"/>
            </a:solidFill>
            <a:ln w="12700">
              <a:solidFill>
                <a:srgbClr val="003300"/>
              </a:solidFill>
              <a:miter lim="800000"/>
              <a:headEnd/>
              <a:tailEnd/>
            </a:ln>
          </p:spPr>
          <p:txBody>
            <a:bodyPr lIns="0" tIns="0" rIns="0" bIns="0"/>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endParaRPr lang="en-US" altLang="en-US" sz="2400">
                <a:solidFill>
                  <a:schemeClr val="bg1"/>
                </a:solidFill>
                <a:latin typeface="Times New Roman" panose="02020603050405020304" pitchFamily="18" charset="0"/>
              </a:endParaRPr>
            </a:p>
          </p:txBody>
        </p:sp>
        <p:sp>
          <p:nvSpPr>
            <p:cNvPr id="102425" name="Rectangle 69"/>
            <p:cNvSpPr>
              <a:spLocks/>
            </p:cNvSpPr>
            <p:nvPr/>
          </p:nvSpPr>
          <p:spPr bwMode="auto">
            <a:xfrm>
              <a:off x="39" y="0"/>
              <a:ext cx="833"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nchor="ctr">
              <a:spAutoFit/>
            </a:bodyPr>
            <a:lstStyle>
              <a:lvl1pPr marL="39688">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algn="ctr"/>
              <a:r>
                <a:rPr lang="en-US" altLang="en-US">
                  <a:solidFill>
                    <a:srgbClr val="000020"/>
                  </a:solidFill>
                  <a:latin typeface="Times New Roman" panose="02020603050405020304" pitchFamily="18" charset="0"/>
                  <a:cs typeface="Times New Roman" panose="02020603050405020304" pitchFamily="18" charset="0"/>
                  <a:sym typeface="Times New Roman" panose="02020603050405020304" pitchFamily="18" charset="0"/>
                </a:rPr>
                <a:t>Performance</a:t>
              </a:r>
            </a:p>
            <a:p>
              <a:pPr algn="ctr"/>
              <a:r>
                <a:rPr lang="en-US" altLang="en-US">
                  <a:solidFill>
                    <a:srgbClr val="000020"/>
                  </a:solidFill>
                  <a:latin typeface="Times New Roman" panose="02020603050405020304" pitchFamily="18" charset="0"/>
                  <a:cs typeface="Times New Roman" panose="02020603050405020304" pitchFamily="18" charset="0"/>
                  <a:sym typeface="Times New Roman" panose="02020603050405020304" pitchFamily="18" charset="0"/>
                </a:rPr>
                <a:t>Standard</a:t>
              </a:r>
            </a:p>
          </p:txBody>
        </p:sp>
      </p:grpSp>
      <p:cxnSp>
        <p:nvCxnSpPr>
          <p:cNvPr id="102418" name="AutoShape 71"/>
          <p:cNvCxnSpPr>
            <a:cxnSpLocks noChangeShapeType="1"/>
          </p:cNvCxnSpPr>
          <p:nvPr/>
        </p:nvCxnSpPr>
        <p:spPr bwMode="auto">
          <a:xfrm>
            <a:off x="1562100" y="1790700"/>
            <a:ext cx="228600" cy="838200"/>
          </a:xfrm>
          <a:prstGeom prst="straightConnector1">
            <a:avLst/>
          </a:prstGeom>
          <a:noFill/>
          <a:ln w="12700">
            <a:solidFill>
              <a:srgbClr val="003300"/>
            </a:solidFill>
            <a:round/>
            <a:headEnd/>
            <a:tailEnd type="triangle" w="med" len="med"/>
          </a:ln>
          <a:extLst>
            <a:ext uri="{909E8E84-426E-40DD-AFC4-6F175D3DCCD1}">
              <a14:hiddenFill xmlns:a14="http://schemas.microsoft.com/office/drawing/2010/main">
                <a:noFill/>
              </a14:hiddenFill>
            </a:ext>
          </a:extLst>
        </p:spPr>
      </p:cxnSp>
      <p:cxnSp>
        <p:nvCxnSpPr>
          <p:cNvPr id="102419" name="AutoShape 72"/>
          <p:cNvCxnSpPr>
            <a:cxnSpLocks noChangeShapeType="1"/>
          </p:cNvCxnSpPr>
          <p:nvPr/>
        </p:nvCxnSpPr>
        <p:spPr bwMode="auto">
          <a:xfrm>
            <a:off x="1790700" y="2628900"/>
            <a:ext cx="838200" cy="990600"/>
          </a:xfrm>
          <a:prstGeom prst="straightConnector1">
            <a:avLst/>
          </a:prstGeom>
          <a:noFill/>
          <a:ln w="12700">
            <a:solidFill>
              <a:srgbClr val="003300"/>
            </a:solidFill>
            <a:round/>
            <a:headEnd/>
            <a:tailEnd type="triangle" w="med" len="med"/>
          </a:ln>
          <a:extLst>
            <a:ext uri="{909E8E84-426E-40DD-AFC4-6F175D3DCCD1}">
              <a14:hiddenFill xmlns:a14="http://schemas.microsoft.com/office/drawing/2010/main">
                <a:noFill/>
              </a14:hiddenFill>
            </a:ext>
          </a:extLst>
        </p:spPr>
      </p:cxnSp>
      <p:cxnSp>
        <p:nvCxnSpPr>
          <p:cNvPr id="102420" name="AutoShape 73"/>
          <p:cNvCxnSpPr>
            <a:cxnSpLocks noChangeShapeType="1"/>
          </p:cNvCxnSpPr>
          <p:nvPr/>
        </p:nvCxnSpPr>
        <p:spPr bwMode="auto">
          <a:xfrm>
            <a:off x="2628900" y="3619500"/>
            <a:ext cx="0" cy="1066800"/>
          </a:xfrm>
          <a:prstGeom prst="straightConnector1">
            <a:avLst/>
          </a:prstGeom>
          <a:noFill/>
          <a:ln w="12700">
            <a:solidFill>
              <a:srgbClr val="003300"/>
            </a:solidFill>
            <a:round/>
            <a:headEnd/>
            <a:tailEnd type="triangle" w="med" len="med"/>
          </a:ln>
          <a:extLst>
            <a:ext uri="{909E8E84-426E-40DD-AFC4-6F175D3DCCD1}">
              <a14:hiddenFill xmlns:a14="http://schemas.microsoft.com/office/drawing/2010/main">
                <a:noFill/>
              </a14:hiddenFill>
            </a:ext>
          </a:extLst>
        </p:spPr>
      </p:cxnSp>
      <p:sp>
        <p:nvSpPr>
          <p:cNvPr id="102421" name="Line 74"/>
          <p:cNvSpPr>
            <a:spLocks noChangeShapeType="1"/>
          </p:cNvSpPr>
          <p:nvPr/>
        </p:nvSpPr>
        <p:spPr bwMode="auto">
          <a:xfrm rot="10800000" flipH="1">
            <a:off x="3429000" y="3771900"/>
            <a:ext cx="609600" cy="914400"/>
          </a:xfrm>
          <a:prstGeom prst="line">
            <a:avLst/>
          </a:prstGeom>
          <a:noFill/>
          <a:ln w="12700">
            <a:solidFill>
              <a:srgbClr val="0033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2422" name="Line 75"/>
          <p:cNvSpPr>
            <a:spLocks noChangeShapeType="1"/>
          </p:cNvSpPr>
          <p:nvPr/>
        </p:nvSpPr>
        <p:spPr bwMode="auto">
          <a:xfrm>
            <a:off x="3429000" y="3429000"/>
            <a:ext cx="609600" cy="1588"/>
          </a:xfrm>
          <a:prstGeom prst="line">
            <a:avLst/>
          </a:prstGeom>
          <a:noFill/>
          <a:ln w="12700">
            <a:solidFill>
              <a:srgbClr val="0033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2423" name="Line 76"/>
          <p:cNvSpPr>
            <a:spLocks noChangeShapeType="1"/>
          </p:cNvSpPr>
          <p:nvPr/>
        </p:nvSpPr>
        <p:spPr bwMode="auto">
          <a:xfrm flipH="1">
            <a:off x="3429000" y="3581400"/>
            <a:ext cx="609600" cy="1588"/>
          </a:xfrm>
          <a:prstGeom prst="line">
            <a:avLst/>
          </a:prstGeom>
          <a:noFill/>
          <a:ln w="12700">
            <a:solidFill>
              <a:srgbClr val="0033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1990089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384"/>
            <a:ext cx="7772400" cy="1143000"/>
          </a:xfrm>
        </p:spPr>
        <p:txBody>
          <a:bodyPr>
            <a:normAutofit/>
          </a:bodyPr>
          <a:lstStyle/>
          <a:p>
            <a:r>
              <a:rPr lang="en-US" dirty="0"/>
              <a:t>AlphaGo Zero Vs Deep </a:t>
            </a:r>
            <a:r>
              <a:rPr lang="en-US" dirty="0" smtClean="0"/>
              <a:t>Blue</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4</a:t>
            </a:fld>
            <a:endParaRPr lang="zh-TW" altLang="en-US"/>
          </a:p>
        </p:txBody>
      </p:sp>
      <p:sp>
        <p:nvSpPr>
          <p:cNvPr id="4" name="Content Placeholder 3"/>
          <p:cNvSpPr>
            <a:spLocks noGrp="1"/>
          </p:cNvSpPr>
          <p:nvPr>
            <p:ph sz="quarter" idx="1"/>
          </p:nvPr>
        </p:nvSpPr>
        <p:spPr>
          <a:xfrm>
            <a:off x="395536" y="1161256"/>
            <a:ext cx="6048672" cy="4572000"/>
          </a:xfrm>
        </p:spPr>
        <p:txBody>
          <a:bodyPr>
            <a:noAutofit/>
          </a:bodyPr>
          <a:lstStyle/>
          <a:p>
            <a:r>
              <a:rPr lang="en-US" sz="2100" dirty="0"/>
              <a:t>Deep Blue(IBM) beat Word Chess </a:t>
            </a:r>
            <a:r>
              <a:rPr lang="en-US" sz="2100" dirty="0" smtClean="0"/>
              <a:t>Champion Garry </a:t>
            </a:r>
            <a:r>
              <a:rPr lang="en-US" sz="2100" dirty="0"/>
              <a:t>Kasparov in 1997 </a:t>
            </a:r>
          </a:p>
          <a:p>
            <a:r>
              <a:rPr lang="en-US" sz="2100" dirty="0" smtClean="0"/>
              <a:t> </a:t>
            </a:r>
            <a:r>
              <a:rPr lang="en-US" sz="2100" dirty="0"/>
              <a:t>Won 3.5 vs 2.5 in a match of </a:t>
            </a:r>
            <a:r>
              <a:rPr lang="en-US" sz="2100" dirty="0" smtClean="0"/>
              <a:t>6-games</a:t>
            </a:r>
          </a:p>
          <a:p>
            <a:r>
              <a:rPr lang="en-US" sz="2100" dirty="0" smtClean="0"/>
              <a:t>Go </a:t>
            </a:r>
            <a:r>
              <a:rPr lang="en-US" sz="2100" dirty="0"/>
              <a:t>Vs Chess</a:t>
            </a:r>
          </a:p>
          <a:p>
            <a:pPr lvl="1"/>
            <a:r>
              <a:rPr lang="en-US" sz="2100" dirty="0" smtClean="0"/>
              <a:t>Bigger </a:t>
            </a:r>
            <a:r>
              <a:rPr lang="en-US" sz="2100" dirty="0"/>
              <a:t>board, 19x19 vs 8x8</a:t>
            </a:r>
          </a:p>
          <a:p>
            <a:pPr lvl="1"/>
            <a:r>
              <a:rPr lang="en-US" sz="2100" dirty="0"/>
              <a:t>Simpler in rules, more move possibilities, </a:t>
            </a:r>
            <a:r>
              <a:rPr lang="en-US" sz="2100" dirty="0" smtClean="0"/>
              <a:t> </a:t>
            </a:r>
            <a:r>
              <a:rPr lang="en-US" sz="2100" dirty="0"/>
              <a:t>361 vs 28</a:t>
            </a:r>
          </a:p>
          <a:p>
            <a:pPr lvl="1"/>
            <a:r>
              <a:rPr lang="en-US" sz="2100" dirty="0" smtClean="0"/>
              <a:t>Longer </a:t>
            </a:r>
            <a:r>
              <a:rPr lang="en-US" sz="2100" dirty="0"/>
              <a:t>game, 150 vs 80 moves</a:t>
            </a:r>
          </a:p>
          <a:p>
            <a:r>
              <a:rPr lang="en-US" sz="2100" dirty="0" smtClean="0"/>
              <a:t>Alpha </a:t>
            </a:r>
            <a:r>
              <a:rPr lang="en-US" sz="2100" dirty="0"/>
              <a:t>Go vs Deep Blue</a:t>
            </a:r>
          </a:p>
          <a:p>
            <a:pPr lvl="1"/>
            <a:r>
              <a:rPr lang="en-US" sz="2100" dirty="0" smtClean="0"/>
              <a:t>Deep </a:t>
            </a:r>
            <a:r>
              <a:rPr lang="en-US" sz="2100" dirty="0"/>
              <a:t>Blue can only play chess</a:t>
            </a:r>
          </a:p>
          <a:p>
            <a:pPr lvl="1"/>
            <a:r>
              <a:rPr lang="en-US" sz="2100" dirty="0"/>
              <a:t>Alpha Go is general purpose, can win 49 different arcade games</a:t>
            </a:r>
          </a:p>
          <a:p>
            <a:r>
              <a:rPr lang="en-US" sz="2100" dirty="0"/>
              <a:t>AlphaGo Zero</a:t>
            </a:r>
          </a:p>
          <a:p>
            <a:pPr lvl="1"/>
            <a:r>
              <a:rPr lang="en-US" sz="2100" dirty="0"/>
              <a:t>No Built-in expert knowledge</a:t>
            </a:r>
          </a:p>
          <a:p>
            <a:pPr lvl="1"/>
            <a:r>
              <a:rPr lang="en-US" sz="2100" dirty="0"/>
              <a:t>Creativity and Intuitive insights</a:t>
            </a:r>
          </a:p>
          <a:p>
            <a:pPr lvl="1"/>
            <a:r>
              <a:rPr lang="en-US" sz="2100" dirty="0"/>
              <a:t>Deep Learning can revolutionize everything</a:t>
            </a:r>
          </a:p>
          <a:p>
            <a:endParaRPr lang="en-US" sz="2100" dirty="0"/>
          </a:p>
          <a:p>
            <a:endParaRPr lang="en-US" sz="2100" dirty="0"/>
          </a:p>
        </p:txBody>
      </p:sp>
      <p:pic>
        <p:nvPicPr>
          <p:cNvPr id="5" name="Picture 4" descr="Garry Kasparov  vs deep blue th.jpe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328664"/>
            <a:ext cx="280831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9050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3408"/>
            <a:ext cx="7772400" cy="1143000"/>
          </a:xfrm>
        </p:spPr>
        <p:txBody>
          <a:bodyPr>
            <a:normAutofit fontScale="90000"/>
          </a:bodyPr>
          <a:lstStyle/>
          <a:p>
            <a:r>
              <a:rPr lang="en-US" dirty="0"/>
              <a:t>A General Model of Learning Agents </a:t>
            </a:r>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40</a:t>
            </a:fld>
            <a:endParaRPr lang="zh-TW" altLang="en-US"/>
          </a:p>
        </p:txBody>
      </p:sp>
      <p:sp>
        <p:nvSpPr>
          <p:cNvPr id="4" name="Content Placeholder 3"/>
          <p:cNvSpPr>
            <a:spLocks noGrp="1"/>
          </p:cNvSpPr>
          <p:nvPr>
            <p:ph sz="quarter" idx="1"/>
          </p:nvPr>
        </p:nvSpPr>
        <p:spPr>
          <a:xfrm>
            <a:off x="665168" y="1017240"/>
            <a:ext cx="8083296" cy="4572000"/>
          </a:xfrm>
        </p:spPr>
        <p:txBody>
          <a:bodyPr>
            <a:noAutofit/>
          </a:bodyPr>
          <a:lstStyle/>
          <a:p>
            <a:pPr>
              <a:lnSpc>
                <a:spcPct val="90000"/>
              </a:lnSpc>
            </a:pPr>
            <a:r>
              <a:rPr lang="en-US" altLang="en-US" dirty="0"/>
              <a:t>Performance element</a:t>
            </a:r>
          </a:p>
          <a:p>
            <a:pPr marL="723900" lvl="1">
              <a:lnSpc>
                <a:spcPct val="90000"/>
              </a:lnSpc>
            </a:pPr>
            <a:r>
              <a:rPr lang="en-US" altLang="en-US" sz="2600" dirty="0"/>
              <a:t>Selects actions based on percepts, internal state, background knowledge</a:t>
            </a:r>
          </a:p>
          <a:p>
            <a:pPr marL="723900" lvl="1">
              <a:lnSpc>
                <a:spcPct val="90000"/>
              </a:lnSpc>
            </a:pPr>
            <a:r>
              <a:rPr lang="en-US" altLang="en-US" sz="2600" dirty="0"/>
              <a:t>Can be one of the previously described agents</a:t>
            </a:r>
          </a:p>
          <a:p>
            <a:pPr>
              <a:lnSpc>
                <a:spcPct val="90000"/>
              </a:lnSpc>
            </a:pPr>
            <a:r>
              <a:rPr lang="en-US" altLang="en-US" dirty="0"/>
              <a:t>Learning element</a:t>
            </a:r>
          </a:p>
          <a:p>
            <a:pPr marL="723900" lvl="1">
              <a:lnSpc>
                <a:spcPct val="90000"/>
              </a:lnSpc>
            </a:pPr>
            <a:r>
              <a:rPr lang="en-US" altLang="en-US" sz="2600" dirty="0"/>
              <a:t>Identifies improvements/performance </a:t>
            </a:r>
            <a:r>
              <a:rPr lang="en-US" altLang="en-US" sz="2600" dirty="0" smtClean="0"/>
              <a:t>element</a:t>
            </a:r>
          </a:p>
          <a:p>
            <a:pPr marL="723900" lvl="1">
              <a:lnSpc>
                <a:spcPct val="90000"/>
              </a:lnSpc>
            </a:pPr>
            <a:r>
              <a:rPr lang="en-US" altLang="en-US" sz="2600" dirty="0"/>
              <a:t>Uses feedback from critic</a:t>
            </a:r>
          </a:p>
          <a:p>
            <a:pPr marL="723900" lvl="1">
              <a:lnSpc>
                <a:spcPct val="90000"/>
              </a:lnSpc>
            </a:pPr>
            <a:r>
              <a:rPr lang="en-US" altLang="en-US" sz="2600" dirty="0"/>
              <a:t>Provides goals to problem generator</a:t>
            </a:r>
          </a:p>
          <a:p>
            <a:pPr>
              <a:lnSpc>
                <a:spcPct val="90000"/>
              </a:lnSpc>
            </a:pPr>
            <a:r>
              <a:rPr lang="en-US" altLang="en-US" dirty="0" smtClean="0"/>
              <a:t>Critic</a:t>
            </a:r>
            <a:endParaRPr lang="en-US" altLang="en-US" dirty="0"/>
          </a:p>
          <a:p>
            <a:pPr marL="723900" lvl="1">
              <a:lnSpc>
                <a:spcPct val="90000"/>
              </a:lnSpc>
            </a:pPr>
            <a:r>
              <a:rPr lang="en-US" altLang="en-US" sz="2600" dirty="0"/>
              <a:t>Provides feedback about the performance of the agent</a:t>
            </a:r>
          </a:p>
          <a:p>
            <a:pPr marL="723900" lvl="1">
              <a:lnSpc>
                <a:spcPct val="90000"/>
              </a:lnSpc>
            </a:pPr>
            <a:r>
              <a:rPr lang="en-US" altLang="en-US" sz="2600" dirty="0"/>
              <a:t>Can be external; sometimes part of the environment</a:t>
            </a:r>
          </a:p>
          <a:p>
            <a:pPr>
              <a:lnSpc>
                <a:spcPct val="90000"/>
              </a:lnSpc>
            </a:pPr>
            <a:r>
              <a:rPr lang="en-US" altLang="en-US" dirty="0"/>
              <a:t>Problem generator</a:t>
            </a:r>
          </a:p>
          <a:p>
            <a:pPr marL="723900" lvl="1">
              <a:lnSpc>
                <a:spcPct val="90000"/>
              </a:lnSpc>
            </a:pPr>
            <a:r>
              <a:rPr lang="en-US" altLang="en-US" sz="2600" dirty="0"/>
              <a:t>Suggests actions</a:t>
            </a:r>
          </a:p>
          <a:p>
            <a:pPr marL="723900" lvl="1">
              <a:lnSpc>
                <a:spcPct val="90000"/>
              </a:lnSpc>
            </a:pPr>
            <a:r>
              <a:rPr lang="en-US" altLang="en-US" sz="2600" dirty="0"/>
              <a:t>Required for novel solutions (creativity)</a:t>
            </a:r>
          </a:p>
          <a:p>
            <a:endParaRPr lang="en-US" dirty="0"/>
          </a:p>
        </p:txBody>
      </p:sp>
    </p:spTree>
    <p:extLst>
      <p:ext uri="{BB962C8B-B14F-4D97-AF65-F5344CB8AC3E}">
        <p14:creationId xmlns:p14="http://schemas.microsoft.com/office/powerpoint/2010/main" val="21732023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4624"/>
            <a:ext cx="7772400" cy="1143000"/>
          </a:xfrm>
        </p:spPr>
        <p:txBody>
          <a:bodyPr>
            <a:normAutofit fontScale="90000"/>
          </a:bodyPr>
          <a:lstStyle/>
          <a:p>
            <a:r>
              <a:rPr lang="en-US" dirty="0" smtClean="0"/>
              <a:t>Major Paradigms of Machine Learning</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41</a:t>
            </a:fld>
            <a:endParaRPr lang="zh-TW" altLang="en-US"/>
          </a:p>
        </p:txBody>
      </p:sp>
      <p:sp>
        <p:nvSpPr>
          <p:cNvPr id="4" name="Content Placeholder 3"/>
          <p:cNvSpPr>
            <a:spLocks noGrp="1"/>
          </p:cNvSpPr>
          <p:nvPr>
            <p:ph sz="quarter" idx="1"/>
          </p:nvPr>
        </p:nvSpPr>
        <p:spPr>
          <a:xfrm>
            <a:off x="914400" y="1340768"/>
            <a:ext cx="7772400" cy="4572000"/>
          </a:xfrm>
        </p:spPr>
        <p:txBody>
          <a:bodyPr>
            <a:noAutofit/>
          </a:bodyPr>
          <a:lstStyle/>
          <a:p>
            <a:r>
              <a:rPr lang="en-US" sz="2400" b="1" dirty="0" smtClean="0"/>
              <a:t>Rote learning</a:t>
            </a:r>
            <a:r>
              <a:rPr lang="en-US" sz="2400" dirty="0" smtClean="0"/>
              <a:t> </a:t>
            </a:r>
            <a:r>
              <a:rPr lang="en-US" sz="2400" dirty="0" smtClean="0">
                <a:cs typeface="Times New Roman" pitchFamily="18" charset="0"/>
              </a:rPr>
              <a:t> –</a:t>
            </a:r>
            <a:r>
              <a:rPr lang="en-US" sz="2400" dirty="0" smtClean="0"/>
              <a:t> One-to-one mapping from inputs to stored representation. “Learning by memorization.” Association-based storage and retrieval. </a:t>
            </a:r>
          </a:p>
          <a:p>
            <a:r>
              <a:rPr lang="en-US" sz="2400" b="1" dirty="0" smtClean="0"/>
              <a:t>Induction</a:t>
            </a:r>
            <a:r>
              <a:rPr lang="en-US" sz="2400" dirty="0" smtClean="0"/>
              <a:t> </a:t>
            </a:r>
            <a:r>
              <a:rPr lang="en-US" sz="2400" dirty="0" smtClean="0">
                <a:cs typeface="Times New Roman" pitchFamily="18" charset="0"/>
              </a:rPr>
              <a:t>–</a:t>
            </a:r>
            <a:r>
              <a:rPr lang="en-US" sz="2400" dirty="0" smtClean="0"/>
              <a:t> Use specific examples to reach general conclusions </a:t>
            </a:r>
          </a:p>
          <a:p>
            <a:r>
              <a:rPr lang="en-US" sz="2400" b="1" dirty="0" smtClean="0"/>
              <a:t>Clustering</a:t>
            </a:r>
            <a:r>
              <a:rPr lang="en-US" sz="2400" dirty="0" smtClean="0"/>
              <a:t> </a:t>
            </a:r>
            <a:r>
              <a:rPr lang="en-US" sz="2400" dirty="0" smtClean="0">
                <a:cs typeface="Times New Roman" pitchFamily="18" charset="0"/>
              </a:rPr>
              <a:t>– Unsupervised identification of natural groups in data</a:t>
            </a:r>
          </a:p>
          <a:p>
            <a:r>
              <a:rPr lang="en-US" sz="2400" b="1" dirty="0" smtClean="0"/>
              <a:t>Analogy </a:t>
            </a:r>
            <a:r>
              <a:rPr lang="en-US" sz="2400" dirty="0" smtClean="0">
                <a:cs typeface="Times New Roman" pitchFamily="18" charset="0"/>
              </a:rPr>
              <a:t>–</a:t>
            </a:r>
            <a:r>
              <a:rPr lang="en-US" sz="2400" b="1" dirty="0" smtClean="0"/>
              <a:t> </a:t>
            </a:r>
            <a:r>
              <a:rPr lang="en-US" sz="2400" dirty="0" smtClean="0"/>
              <a:t>Determine correspondence between two different representations </a:t>
            </a:r>
          </a:p>
          <a:p>
            <a:r>
              <a:rPr lang="en-US" sz="2400" b="1" dirty="0" smtClean="0"/>
              <a:t>Discovery</a:t>
            </a:r>
            <a:r>
              <a:rPr lang="en-US" sz="2400" dirty="0" smtClean="0"/>
              <a:t> </a:t>
            </a:r>
            <a:r>
              <a:rPr lang="en-US" sz="2400" dirty="0" smtClean="0">
                <a:cs typeface="Times New Roman" pitchFamily="18" charset="0"/>
              </a:rPr>
              <a:t>–</a:t>
            </a:r>
            <a:r>
              <a:rPr lang="en-US" sz="2400" dirty="0" smtClean="0"/>
              <a:t> Unsupervised, specific goal not given </a:t>
            </a:r>
          </a:p>
          <a:p>
            <a:r>
              <a:rPr lang="en-US" sz="2400" b="1" dirty="0" smtClean="0"/>
              <a:t>Genetic algorithms </a:t>
            </a:r>
            <a:r>
              <a:rPr lang="en-US" sz="2400" dirty="0" smtClean="0">
                <a:cs typeface="Times New Roman" pitchFamily="18" charset="0"/>
              </a:rPr>
              <a:t>– “Evolutionary” search techniques, based on an analogy to “survival of the fittest”</a:t>
            </a:r>
          </a:p>
          <a:p>
            <a:r>
              <a:rPr lang="en-US" sz="2400" b="1" dirty="0" smtClean="0"/>
              <a:t>Reinforcement </a:t>
            </a:r>
            <a:r>
              <a:rPr lang="en-US" sz="2400" dirty="0" smtClean="0">
                <a:cs typeface="Times New Roman" pitchFamily="18" charset="0"/>
              </a:rPr>
              <a:t>–</a:t>
            </a:r>
            <a:r>
              <a:rPr lang="en-US" sz="2400" b="1" dirty="0" smtClean="0"/>
              <a:t> </a:t>
            </a:r>
            <a:r>
              <a:rPr lang="en-US" sz="2400" dirty="0" smtClean="0"/>
              <a:t>Feedback (positive or negative reward) given at the end of a sequence of steps</a:t>
            </a:r>
          </a:p>
          <a:p>
            <a:endParaRPr lang="en-GB"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Inductive Reasoning</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42</a:t>
            </a:fld>
            <a:endParaRPr lang="zh-TW" altLang="en-US"/>
          </a:p>
        </p:txBody>
      </p:sp>
      <p:sp>
        <p:nvSpPr>
          <p:cNvPr id="4" name="Content Placeholder 3"/>
          <p:cNvSpPr>
            <a:spLocks noGrp="1"/>
          </p:cNvSpPr>
          <p:nvPr>
            <p:ph sz="quarter" idx="1"/>
          </p:nvPr>
        </p:nvSpPr>
        <p:spPr>
          <a:xfrm>
            <a:off x="603504" y="1447800"/>
            <a:ext cx="8083296" cy="4572000"/>
          </a:xfrm>
        </p:spPr>
        <p:txBody>
          <a:bodyPr>
            <a:noAutofit/>
          </a:bodyPr>
          <a:lstStyle/>
          <a:p>
            <a:pPr>
              <a:lnSpc>
                <a:spcPct val="90000"/>
              </a:lnSpc>
            </a:pPr>
            <a:r>
              <a:rPr lang="en-GB" sz="2800" dirty="0" smtClean="0"/>
              <a:t>Learning in humans consists of (at least):</a:t>
            </a:r>
          </a:p>
          <a:p>
            <a:pPr lvl="1">
              <a:lnSpc>
                <a:spcPct val="90000"/>
              </a:lnSpc>
            </a:pPr>
            <a:r>
              <a:rPr lang="en-GB" sz="2800" dirty="0"/>
              <a:t>M</a:t>
            </a:r>
            <a:r>
              <a:rPr lang="en-GB" sz="2800" dirty="0" smtClean="0"/>
              <a:t>emorisation, comprehension, learning from examples</a:t>
            </a:r>
          </a:p>
          <a:p>
            <a:pPr>
              <a:lnSpc>
                <a:spcPct val="90000"/>
              </a:lnSpc>
            </a:pPr>
            <a:r>
              <a:rPr lang="en-GB" sz="2800" dirty="0" smtClean="0"/>
              <a:t>Learning from examples</a:t>
            </a:r>
          </a:p>
          <a:p>
            <a:pPr lvl="1">
              <a:lnSpc>
                <a:spcPct val="90000"/>
              </a:lnSpc>
            </a:pPr>
            <a:r>
              <a:rPr lang="en-GB" sz="2800" dirty="0" smtClean="0"/>
              <a:t>Square numbers: 1, 4, 9 ,16</a:t>
            </a:r>
          </a:p>
          <a:p>
            <a:pPr lvl="2">
              <a:lnSpc>
                <a:spcPct val="90000"/>
              </a:lnSpc>
            </a:pPr>
            <a:r>
              <a:rPr lang="en-GB" sz="2800" dirty="0" smtClean="0"/>
              <a:t>1 = 1 * 1;   4 = 2 * 2;   9 = 3 * 3;   16 = 4 * 4;</a:t>
            </a:r>
          </a:p>
          <a:p>
            <a:pPr lvl="2">
              <a:lnSpc>
                <a:spcPct val="90000"/>
              </a:lnSpc>
            </a:pPr>
            <a:r>
              <a:rPr lang="en-GB" sz="2800" dirty="0" smtClean="0"/>
              <a:t>What is next in the series?</a:t>
            </a:r>
          </a:p>
          <a:p>
            <a:pPr lvl="1">
              <a:lnSpc>
                <a:spcPct val="90000"/>
              </a:lnSpc>
            </a:pPr>
            <a:r>
              <a:rPr lang="en-GB" sz="2800" dirty="0" smtClean="0"/>
              <a:t>We can learn this by example quite easily</a:t>
            </a:r>
          </a:p>
          <a:p>
            <a:pPr>
              <a:lnSpc>
                <a:spcPct val="90000"/>
              </a:lnSpc>
            </a:pPr>
            <a:r>
              <a:rPr lang="en-GB" sz="2800" dirty="0" smtClean="0"/>
              <a:t>Machine learning is largely dominated by</a:t>
            </a:r>
          </a:p>
          <a:p>
            <a:pPr lvl="1">
              <a:lnSpc>
                <a:spcPct val="90000"/>
              </a:lnSpc>
            </a:pPr>
            <a:r>
              <a:rPr lang="en-GB" sz="2800" dirty="0" smtClean="0"/>
              <a:t>Learning from examples</a:t>
            </a:r>
          </a:p>
          <a:p>
            <a:pPr>
              <a:lnSpc>
                <a:spcPct val="90000"/>
              </a:lnSpc>
            </a:pPr>
            <a:r>
              <a:rPr lang="en-GB" sz="2800" dirty="0" smtClean="0"/>
              <a:t>Inductive reasoning</a:t>
            </a:r>
          </a:p>
          <a:p>
            <a:pPr lvl="1">
              <a:lnSpc>
                <a:spcPct val="90000"/>
              </a:lnSpc>
            </a:pPr>
            <a:r>
              <a:rPr lang="en-GB" sz="2800" dirty="0" smtClean="0"/>
              <a:t>Induce a pattern (hypothesis) from a set of examples</a:t>
            </a:r>
          </a:p>
          <a:p>
            <a:pPr lvl="2">
              <a:lnSpc>
                <a:spcPct val="90000"/>
              </a:lnSpc>
            </a:pPr>
            <a:r>
              <a:rPr lang="en-GB" sz="2800" dirty="0" smtClean="0"/>
              <a:t>This is an </a:t>
            </a:r>
            <a:r>
              <a:rPr lang="en-GB" sz="2800" b="1" dirty="0" smtClean="0"/>
              <a:t>unsound</a:t>
            </a:r>
            <a:r>
              <a:rPr lang="en-GB" sz="2800" dirty="0" smtClean="0"/>
              <a:t> procedure (unlike deduction)</a:t>
            </a:r>
          </a:p>
          <a:p>
            <a:endParaRPr lang="en-GB"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384"/>
            <a:ext cx="7772400" cy="1143000"/>
          </a:xfrm>
        </p:spPr>
        <p:txBody>
          <a:bodyPr/>
          <a:lstStyle/>
          <a:p>
            <a:r>
              <a:rPr lang="en-US" dirty="0" smtClean="0"/>
              <a:t>The Inductive Learning Problem</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43</a:t>
            </a:fld>
            <a:endParaRPr lang="zh-TW" altLang="en-US"/>
          </a:p>
        </p:txBody>
      </p:sp>
      <p:sp>
        <p:nvSpPr>
          <p:cNvPr id="4" name="Content Placeholder 3"/>
          <p:cNvSpPr>
            <a:spLocks noGrp="1"/>
          </p:cNvSpPr>
          <p:nvPr>
            <p:ph sz="quarter" idx="1"/>
          </p:nvPr>
        </p:nvSpPr>
        <p:spPr>
          <a:xfrm>
            <a:off x="745232" y="1161256"/>
            <a:ext cx="8219256" cy="4572000"/>
          </a:xfrm>
        </p:spPr>
        <p:txBody>
          <a:bodyPr>
            <a:noAutofit/>
          </a:bodyPr>
          <a:lstStyle/>
          <a:p>
            <a:pPr>
              <a:lnSpc>
                <a:spcPct val="90000"/>
              </a:lnSpc>
            </a:pPr>
            <a:r>
              <a:rPr lang="en-US" sz="2400" dirty="0" smtClean="0"/>
              <a:t>Extrapolate from a given set of examples to make accurate predictions about future examples</a:t>
            </a:r>
          </a:p>
          <a:p>
            <a:pPr>
              <a:lnSpc>
                <a:spcPct val="90000"/>
              </a:lnSpc>
            </a:pPr>
            <a:r>
              <a:rPr lang="en-US" sz="2400" dirty="0" smtClean="0"/>
              <a:t>Supervised versus unsupervised learning</a:t>
            </a:r>
          </a:p>
          <a:p>
            <a:pPr lvl="1">
              <a:lnSpc>
                <a:spcPct val="90000"/>
              </a:lnSpc>
            </a:pPr>
            <a:r>
              <a:rPr lang="en-US" dirty="0" smtClean="0"/>
              <a:t>Learn an unknown function f(X) = Y, where X is an input example and  Y is the desired output. </a:t>
            </a:r>
          </a:p>
          <a:p>
            <a:pPr lvl="1">
              <a:lnSpc>
                <a:spcPct val="90000"/>
              </a:lnSpc>
            </a:pPr>
            <a:r>
              <a:rPr lang="en-US" b="1" dirty="0" smtClean="0"/>
              <a:t>Supervised learning</a:t>
            </a:r>
            <a:r>
              <a:rPr lang="en-US" dirty="0" smtClean="0"/>
              <a:t> implies we are given a </a:t>
            </a:r>
            <a:r>
              <a:rPr lang="en-US" b="1" dirty="0" smtClean="0"/>
              <a:t>training set</a:t>
            </a:r>
            <a:r>
              <a:rPr lang="en-US" dirty="0" smtClean="0"/>
              <a:t> of (X, Y) pairs by a “teacher”</a:t>
            </a:r>
          </a:p>
          <a:p>
            <a:pPr lvl="1">
              <a:lnSpc>
                <a:spcPct val="90000"/>
              </a:lnSpc>
            </a:pPr>
            <a:r>
              <a:rPr lang="en-US" b="1" dirty="0" smtClean="0"/>
              <a:t>Unsupervised learning</a:t>
            </a:r>
            <a:r>
              <a:rPr lang="en-US" dirty="0" smtClean="0"/>
              <a:t> means we are only given the Xs and some (ultimate) feedback function on our performance. </a:t>
            </a:r>
          </a:p>
          <a:p>
            <a:pPr>
              <a:lnSpc>
                <a:spcPct val="90000"/>
              </a:lnSpc>
            </a:pPr>
            <a:r>
              <a:rPr lang="en-US" sz="2400" dirty="0" smtClean="0"/>
              <a:t>Concept learning or classification</a:t>
            </a:r>
          </a:p>
          <a:p>
            <a:pPr lvl="1">
              <a:lnSpc>
                <a:spcPct val="90000"/>
              </a:lnSpc>
            </a:pPr>
            <a:r>
              <a:rPr lang="en-US" dirty="0" smtClean="0"/>
              <a:t>Given a set of examples of some concept/class/category, determine if a given example is an instance of the concept or not</a:t>
            </a:r>
          </a:p>
          <a:p>
            <a:pPr lvl="1">
              <a:lnSpc>
                <a:spcPct val="90000"/>
              </a:lnSpc>
            </a:pPr>
            <a:r>
              <a:rPr lang="en-US" dirty="0" smtClean="0"/>
              <a:t>If it is an instance, we call it a positive example</a:t>
            </a:r>
          </a:p>
          <a:p>
            <a:pPr lvl="1">
              <a:lnSpc>
                <a:spcPct val="90000"/>
              </a:lnSpc>
            </a:pPr>
            <a:r>
              <a:rPr lang="en-US" dirty="0" smtClean="0"/>
              <a:t>If it is not, it is called a negative example</a:t>
            </a:r>
          </a:p>
          <a:p>
            <a:pPr lvl="1">
              <a:lnSpc>
                <a:spcPct val="90000"/>
              </a:lnSpc>
            </a:pPr>
            <a:r>
              <a:rPr lang="en-US" dirty="0" smtClean="0"/>
              <a:t>Or we can make a probabilistic prediction (e.g., using a </a:t>
            </a:r>
            <a:r>
              <a:rPr lang="en-US" dirty="0" err="1" smtClean="0"/>
              <a:t>Bayes</a:t>
            </a:r>
            <a:r>
              <a:rPr lang="en-US" dirty="0" smtClean="0"/>
              <a:t> net)</a:t>
            </a:r>
          </a:p>
          <a:p>
            <a:endParaRPr lang="en-GB"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Supervised vs. </a:t>
            </a:r>
            <a:r>
              <a:rPr lang="en-US" dirty="0" smtClean="0"/>
              <a:t>Unsupervised </a:t>
            </a:r>
            <a:r>
              <a:rPr lang="en-US" dirty="0"/>
              <a:t>Learning</a:t>
            </a:r>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44</a:t>
            </a:fld>
            <a:endParaRPr lang="zh-TW" altLang="en-US"/>
          </a:p>
        </p:txBody>
      </p:sp>
      <p:sp>
        <p:nvSpPr>
          <p:cNvPr id="4" name="Content Placeholder 3"/>
          <p:cNvSpPr>
            <a:spLocks noGrp="1"/>
          </p:cNvSpPr>
          <p:nvPr>
            <p:ph sz="quarter" idx="1"/>
          </p:nvPr>
        </p:nvSpPr>
        <p:spPr/>
        <p:txBody>
          <a:bodyPr>
            <a:noAutofit/>
          </a:bodyPr>
          <a:lstStyle/>
          <a:p>
            <a:r>
              <a:rPr lang="en-US" sz="2800" b="1" dirty="0">
                <a:solidFill>
                  <a:srgbClr val="FF0000"/>
                </a:solidFill>
              </a:rPr>
              <a:t>Supervised learning: </a:t>
            </a:r>
            <a:r>
              <a:rPr lang="en-US" sz="2800" dirty="0"/>
              <a:t>classification is seen as supervised learning from examples. </a:t>
            </a:r>
          </a:p>
          <a:p>
            <a:pPr lvl="1"/>
            <a:r>
              <a:rPr lang="en-US" sz="2800" b="1" dirty="0">
                <a:solidFill>
                  <a:srgbClr val="0070C0"/>
                </a:solidFill>
              </a:rPr>
              <a:t>Supervision: </a:t>
            </a:r>
            <a:r>
              <a:rPr lang="en-US" sz="2800" dirty="0"/>
              <a:t>The data (observations, measurements, etc.) are labeled with pre-defined classes. It is like that a “teacher” gives the classes (</a:t>
            </a:r>
            <a:r>
              <a:rPr lang="en-US" sz="2800" b="1" dirty="0">
                <a:solidFill>
                  <a:srgbClr val="0070C0"/>
                </a:solidFill>
              </a:rPr>
              <a:t>supervision</a:t>
            </a:r>
            <a:r>
              <a:rPr lang="en-US" sz="2800" dirty="0"/>
              <a:t>). </a:t>
            </a:r>
          </a:p>
          <a:p>
            <a:pPr lvl="1"/>
            <a:r>
              <a:rPr lang="en-US" sz="2800" dirty="0"/>
              <a:t>Test data are classified into these classes too. </a:t>
            </a:r>
          </a:p>
          <a:p>
            <a:r>
              <a:rPr lang="en-US" sz="2800" b="1" dirty="0">
                <a:solidFill>
                  <a:srgbClr val="FF0000"/>
                </a:solidFill>
              </a:rPr>
              <a:t>Unsupervised learning (clustering)</a:t>
            </a:r>
          </a:p>
          <a:p>
            <a:pPr lvl="1"/>
            <a:r>
              <a:rPr lang="en-US" sz="2800" b="1" dirty="0">
                <a:solidFill>
                  <a:srgbClr val="0070C0"/>
                </a:solidFill>
              </a:rPr>
              <a:t>Class labels of the data are unknown</a:t>
            </a:r>
          </a:p>
          <a:p>
            <a:pPr lvl="1"/>
            <a:r>
              <a:rPr lang="en-US" sz="2800" dirty="0"/>
              <a:t>Given a set of data, the task is to establish the existence of classes or clusters in the data</a:t>
            </a:r>
          </a:p>
          <a:p>
            <a:endParaRPr lang="en-US" sz="2800" dirty="0"/>
          </a:p>
        </p:txBody>
      </p:sp>
    </p:spTree>
    <p:extLst>
      <p:ext uri="{BB962C8B-B14F-4D97-AF65-F5344CB8AC3E}">
        <p14:creationId xmlns:p14="http://schemas.microsoft.com/office/powerpoint/2010/main" val="35488095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Supervised </a:t>
            </a:r>
            <a:r>
              <a:rPr lang="en-US" dirty="0" smtClean="0"/>
              <a:t>Learning Process</a:t>
            </a:r>
            <a:r>
              <a:rPr lang="en-US" dirty="0"/>
              <a:t>: </a:t>
            </a:r>
            <a:r>
              <a:rPr lang="en-US" dirty="0" smtClean="0"/>
              <a:t>Two Steps</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45</a:t>
            </a:fld>
            <a:endParaRPr lang="zh-TW" altLang="en-US"/>
          </a:p>
        </p:txBody>
      </p:sp>
      <p:sp>
        <p:nvSpPr>
          <p:cNvPr id="4" name="Content Placeholder 3"/>
          <p:cNvSpPr>
            <a:spLocks noGrp="1"/>
          </p:cNvSpPr>
          <p:nvPr>
            <p:ph sz="quarter" idx="1"/>
          </p:nvPr>
        </p:nvSpPr>
        <p:spPr/>
        <p:txBody>
          <a:bodyPr>
            <a:normAutofit/>
          </a:bodyPr>
          <a:lstStyle/>
          <a:p>
            <a:r>
              <a:rPr lang="en-US" sz="2800" b="1" dirty="0">
                <a:solidFill>
                  <a:srgbClr val="FF0000"/>
                </a:solidFill>
              </a:rPr>
              <a:t>Learning (training): </a:t>
            </a:r>
            <a:r>
              <a:rPr lang="en-US" sz="2800" dirty="0"/>
              <a:t>Learn a model using the </a:t>
            </a:r>
            <a:r>
              <a:rPr lang="en-US" sz="2800" b="1" dirty="0">
                <a:solidFill>
                  <a:srgbClr val="0070C0"/>
                </a:solidFill>
              </a:rPr>
              <a:t>training data</a:t>
            </a:r>
          </a:p>
          <a:p>
            <a:r>
              <a:rPr lang="en-US" sz="2800" b="1" dirty="0">
                <a:solidFill>
                  <a:srgbClr val="FF0000"/>
                </a:solidFill>
              </a:rPr>
              <a:t>Testing: </a:t>
            </a:r>
            <a:r>
              <a:rPr lang="en-US" sz="2800" dirty="0"/>
              <a:t>Test the model using </a:t>
            </a:r>
            <a:r>
              <a:rPr lang="en-US" sz="2800" b="1" dirty="0">
                <a:solidFill>
                  <a:srgbClr val="0070C0"/>
                </a:solidFill>
              </a:rPr>
              <a:t>unseen test data </a:t>
            </a:r>
            <a:r>
              <a:rPr lang="en-US" sz="2800" dirty="0"/>
              <a:t>to assess the model accuracy</a:t>
            </a:r>
          </a:p>
          <a:p>
            <a:endParaRPr lang="en-US" sz="2800" dirty="0"/>
          </a:p>
        </p:txBody>
      </p:sp>
      <p:graphicFrame>
        <p:nvGraphicFramePr>
          <p:cNvPr id="5" name="Object 10"/>
          <p:cNvGraphicFramePr>
            <a:graphicFrameLocks noChangeAspect="1"/>
          </p:cNvGraphicFramePr>
          <p:nvPr>
            <p:extLst>
              <p:ext uri="{D42A27DB-BD31-4B8C-83A1-F6EECF244321}">
                <p14:modId xmlns:p14="http://schemas.microsoft.com/office/powerpoint/2010/main" val="3772771396"/>
              </p:ext>
            </p:extLst>
          </p:nvPr>
        </p:nvGraphicFramePr>
        <p:xfrm>
          <a:off x="1583134" y="3475087"/>
          <a:ext cx="6445250" cy="962025"/>
        </p:xfrm>
        <a:graphic>
          <a:graphicData uri="http://schemas.openxmlformats.org/presentationml/2006/ole">
            <mc:AlternateContent xmlns:mc="http://schemas.openxmlformats.org/markup-compatibility/2006">
              <mc:Choice xmlns:v="urn:schemas-microsoft-com:vml" Requires="v">
                <p:oleObj spid="_x0000_s5144" name="Equation" r:id="rId3" imgW="2489200" imgH="368300" progId="Equation.3">
                  <p:embed/>
                </p:oleObj>
              </mc:Choice>
              <mc:Fallback>
                <p:oleObj name="Equation" r:id="rId3" imgW="2489200" imgH="368300" progId="Equation.3">
                  <p:embed/>
                  <p:pic>
                    <p:nvPicPr>
                      <p:cNvPr id="15368"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3134" y="3475087"/>
                        <a:ext cx="64452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863798" y="4653235"/>
            <a:ext cx="7740650" cy="2016125"/>
          </a:xfrm>
          <a:prstGeom prst="rect">
            <a:avLst/>
          </a:prstGeom>
          <a:noFill/>
        </p:spPr>
      </p:pic>
    </p:spTree>
    <p:extLst>
      <p:ext uri="{BB962C8B-B14F-4D97-AF65-F5344CB8AC3E}">
        <p14:creationId xmlns:p14="http://schemas.microsoft.com/office/powerpoint/2010/main" val="38562785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Machine Learning Tasks</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46</a:t>
            </a:fld>
            <a:endParaRPr lang="zh-TW" altLang="en-US"/>
          </a:p>
        </p:txBody>
      </p:sp>
      <p:sp>
        <p:nvSpPr>
          <p:cNvPr id="4" name="Content Placeholder 3"/>
          <p:cNvSpPr>
            <a:spLocks noGrp="1"/>
          </p:cNvSpPr>
          <p:nvPr>
            <p:ph sz="quarter" idx="1"/>
          </p:nvPr>
        </p:nvSpPr>
        <p:spPr/>
        <p:txBody>
          <a:bodyPr>
            <a:noAutofit/>
          </a:bodyPr>
          <a:lstStyle/>
          <a:p>
            <a:pPr>
              <a:lnSpc>
                <a:spcPct val="90000"/>
              </a:lnSpc>
            </a:pPr>
            <a:r>
              <a:rPr lang="en-GB" sz="2700" dirty="0" smtClean="0"/>
              <a:t>Categorisation</a:t>
            </a:r>
          </a:p>
          <a:p>
            <a:pPr lvl="1">
              <a:lnSpc>
                <a:spcPct val="90000"/>
              </a:lnSpc>
            </a:pPr>
            <a:r>
              <a:rPr lang="en-GB" sz="2700" dirty="0" smtClean="0"/>
              <a:t>Learn why certain objects are categorised a certain way</a:t>
            </a:r>
          </a:p>
          <a:p>
            <a:pPr lvl="1">
              <a:lnSpc>
                <a:spcPct val="90000"/>
              </a:lnSpc>
            </a:pPr>
            <a:r>
              <a:rPr lang="en-GB" sz="2700" dirty="0" smtClean="0"/>
              <a:t>E.g., why are dogs, cats and humans mammals, but trout, mackeral and tuna are fish?</a:t>
            </a:r>
          </a:p>
          <a:p>
            <a:pPr lvl="2">
              <a:lnSpc>
                <a:spcPct val="90000"/>
              </a:lnSpc>
            </a:pPr>
            <a:r>
              <a:rPr lang="en-GB" sz="2700" dirty="0" smtClean="0"/>
              <a:t>Learn attributes of members of each category from background information, in this case: skin covering, eggs, </a:t>
            </a:r>
            <a:r>
              <a:rPr lang="en-GB" sz="2700" dirty="0" err="1" smtClean="0"/>
              <a:t>homeothermic</a:t>
            </a:r>
            <a:r>
              <a:rPr lang="en-GB" sz="2700" dirty="0" smtClean="0"/>
              <a:t>,…</a:t>
            </a:r>
          </a:p>
          <a:p>
            <a:pPr>
              <a:lnSpc>
                <a:spcPct val="90000"/>
              </a:lnSpc>
            </a:pPr>
            <a:r>
              <a:rPr lang="en-GB" sz="2700" dirty="0" smtClean="0"/>
              <a:t>Prediction</a:t>
            </a:r>
          </a:p>
          <a:p>
            <a:pPr lvl="1">
              <a:lnSpc>
                <a:spcPct val="90000"/>
              </a:lnSpc>
            </a:pPr>
            <a:r>
              <a:rPr lang="en-GB" sz="2700" dirty="0" smtClean="0"/>
              <a:t>Learn how to predict how to categorise unseen objects</a:t>
            </a:r>
          </a:p>
          <a:p>
            <a:pPr lvl="1">
              <a:lnSpc>
                <a:spcPct val="90000"/>
              </a:lnSpc>
            </a:pPr>
            <a:r>
              <a:rPr lang="en-GB" sz="2700" dirty="0" smtClean="0"/>
              <a:t>E.g., given examples of financial stocks and a categorisation of them into safe and unsafe stocks</a:t>
            </a:r>
          </a:p>
          <a:p>
            <a:pPr lvl="2">
              <a:lnSpc>
                <a:spcPct val="90000"/>
              </a:lnSpc>
            </a:pPr>
            <a:r>
              <a:rPr lang="en-GB" sz="2700" dirty="0" smtClean="0"/>
              <a:t>Learn how to predict whether a new stock will be safe</a:t>
            </a:r>
          </a:p>
          <a:p>
            <a:endParaRPr lang="en-GB" sz="27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Potential for Machine Learning</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47</a:t>
            </a:fld>
            <a:endParaRPr lang="zh-TW" altLang="en-US"/>
          </a:p>
        </p:txBody>
      </p:sp>
      <p:sp>
        <p:nvSpPr>
          <p:cNvPr id="4" name="Content Placeholder 3"/>
          <p:cNvSpPr>
            <a:spLocks noGrp="1"/>
          </p:cNvSpPr>
          <p:nvPr>
            <p:ph sz="quarter" idx="1"/>
          </p:nvPr>
        </p:nvSpPr>
        <p:spPr/>
        <p:txBody>
          <a:bodyPr>
            <a:normAutofit/>
          </a:bodyPr>
          <a:lstStyle/>
          <a:p>
            <a:r>
              <a:rPr lang="en-GB" sz="2800" dirty="0" smtClean="0"/>
              <a:t>Agents can learn these from examples:</a:t>
            </a:r>
          </a:p>
          <a:p>
            <a:pPr lvl="1"/>
            <a:r>
              <a:rPr lang="en-GB" sz="2800" dirty="0" smtClean="0"/>
              <a:t>which chemicals are toxic (biochemistry)</a:t>
            </a:r>
          </a:p>
          <a:p>
            <a:pPr lvl="1"/>
            <a:r>
              <a:rPr lang="en-GB" sz="2800" dirty="0" smtClean="0"/>
              <a:t>which patients have a disease (medicine)</a:t>
            </a:r>
          </a:p>
          <a:p>
            <a:pPr lvl="1"/>
            <a:r>
              <a:rPr lang="en-GB" sz="2800" dirty="0" smtClean="0"/>
              <a:t>which substructures proteins have  (bioinformatics)</a:t>
            </a:r>
          </a:p>
          <a:p>
            <a:pPr lvl="1"/>
            <a:r>
              <a:rPr lang="en-GB" sz="2800" dirty="0" smtClean="0"/>
              <a:t>what the grammar of a language is (natural language)</a:t>
            </a:r>
          </a:p>
          <a:p>
            <a:pPr lvl="1"/>
            <a:r>
              <a:rPr lang="en-GB" sz="2800" dirty="0" smtClean="0"/>
              <a:t>which stocks and shares are about to drop (finance)</a:t>
            </a:r>
          </a:p>
          <a:p>
            <a:pPr lvl="1"/>
            <a:r>
              <a:rPr lang="en-GB" sz="2800" dirty="0" smtClean="0"/>
              <a:t>which vehicles are tanks (military)</a:t>
            </a:r>
          </a:p>
          <a:p>
            <a:pPr lvl="1"/>
            <a:r>
              <a:rPr lang="en-GB" sz="2800" dirty="0" smtClean="0"/>
              <a:t>which style a composition belongs to (music)</a:t>
            </a:r>
          </a:p>
          <a:p>
            <a:endParaRPr lang="en-GB"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SimSun" pitchFamily="2" charset="-122"/>
              </a:rPr>
              <a:t>Example 1: Text Classification</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48</a:t>
            </a:fld>
            <a:endParaRPr lang="zh-TW" altLang="en-US"/>
          </a:p>
        </p:txBody>
      </p:sp>
      <p:sp>
        <p:nvSpPr>
          <p:cNvPr id="5" name="Text Box 3"/>
          <p:cNvSpPr txBox="1">
            <a:spLocks noChangeArrowheads="1"/>
          </p:cNvSpPr>
          <p:nvPr/>
        </p:nvSpPr>
        <p:spPr bwMode="auto">
          <a:xfrm>
            <a:off x="3429000" y="5029200"/>
            <a:ext cx="1828800" cy="1143000"/>
          </a:xfrm>
          <a:prstGeom prst="rect">
            <a:avLst/>
          </a:prstGeom>
          <a:solidFill>
            <a:schemeClr val="accent1"/>
          </a:solidFill>
          <a:ln w="9525">
            <a:solidFill>
              <a:schemeClr val="tx1"/>
            </a:solidFill>
            <a:miter lim="800000"/>
            <a:headEnd/>
            <a:tailEnd/>
          </a:ln>
          <a:effectLst/>
        </p:spPr>
        <p:txBody>
          <a:bodyPr anchor="ctr" anchorCtr="1"/>
          <a:lstStyle/>
          <a:p>
            <a:pPr algn="ctr">
              <a:spcBef>
                <a:spcPct val="50000"/>
              </a:spcBef>
            </a:pPr>
            <a:r>
              <a:rPr lang="en-US" altLang="zh-CN" sz="2400"/>
              <a:t> Text classifier</a:t>
            </a:r>
          </a:p>
        </p:txBody>
      </p:sp>
      <p:sp>
        <p:nvSpPr>
          <p:cNvPr id="6" name="Line 4"/>
          <p:cNvSpPr>
            <a:spLocks noChangeShapeType="1"/>
          </p:cNvSpPr>
          <p:nvPr/>
        </p:nvSpPr>
        <p:spPr bwMode="auto">
          <a:xfrm flipV="1">
            <a:off x="1981200" y="5576888"/>
            <a:ext cx="1371600" cy="0"/>
          </a:xfrm>
          <a:prstGeom prst="line">
            <a:avLst/>
          </a:prstGeom>
          <a:noFill/>
          <a:ln w="127000">
            <a:solidFill>
              <a:srgbClr val="00FFFF"/>
            </a:solidFill>
            <a:round/>
            <a:headEnd/>
            <a:tailEnd type="triangle" w="med" len="med"/>
          </a:ln>
          <a:effectLst/>
        </p:spPr>
        <p:txBody>
          <a:bodyPr wrap="none" anchor="ctr"/>
          <a:lstStyle/>
          <a:p>
            <a:endParaRPr lang="en-GB" sz="2400"/>
          </a:p>
        </p:txBody>
      </p:sp>
      <p:sp>
        <p:nvSpPr>
          <p:cNvPr id="7" name="Text Box 5"/>
          <p:cNvSpPr txBox="1">
            <a:spLocks noChangeArrowheads="1"/>
          </p:cNvSpPr>
          <p:nvPr/>
        </p:nvSpPr>
        <p:spPr bwMode="auto">
          <a:xfrm>
            <a:off x="304800" y="5378450"/>
            <a:ext cx="1752600" cy="461665"/>
          </a:xfrm>
          <a:prstGeom prst="rect">
            <a:avLst/>
          </a:prstGeom>
          <a:noFill/>
          <a:ln w="9525">
            <a:noFill/>
            <a:miter lim="800000"/>
            <a:headEnd/>
            <a:tailEnd/>
          </a:ln>
          <a:effectLst/>
        </p:spPr>
        <p:txBody>
          <a:bodyPr>
            <a:spAutoFit/>
          </a:bodyPr>
          <a:lstStyle/>
          <a:p>
            <a:pPr algn="ctr">
              <a:spcBef>
                <a:spcPct val="50000"/>
              </a:spcBef>
            </a:pPr>
            <a:r>
              <a:rPr lang="en-US" altLang="zh-CN" sz="2400"/>
              <a:t>New text file</a:t>
            </a:r>
          </a:p>
        </p:txBody>
      </p:sp>
      <p:sp>
        <p:nvSpPr>
          <p:cNvPr id="8" name="Text Box 6"/>
          <p:cNvSpPr txBox="1">
            <a:spLocks noChangeArrowheads="1"/>
          </p:cNvSpPr>
          <p:nvPr/>
        </p:nvSpPr>
        <p:spPr bwMode="auto">
          <a:xfrm>
            <a:off x="6934200" y="5424488"/>
            <a:ext cx="1676400" cy="461665"/>
          </a:xfrm>
          <a:prstGeom prst="rect">
            <a:avLst/>
          </a:prstGeom>
          <a:noFill/>
          <a:ln w="9525">
            <a:noFill/>
            <a:miter lim="800000"/>
            <a:headEnd/>
            <a:tailEnd/>
          </a:ln>
          <a:effectLst/>
        </p:spPr>
        <p:txBody>
          <a:bodyPr>
            <a:spAutoFit/>
          </a:bodyPr>
          <a:lstStyle/>
          <a:p>
            <a:pPr>
              <a:spcBef>
                <a:spcPct val="50000"/>
              </a:spcBef>
            </a:pPr>
            <a:r>
              <a:rPr lang="en-US" altLang="zh-CN" sz="2400"/>
              <a:t>class</a:t>
            </a:r>
          </a:p>
        </p:txBody>
      </p:sp>
      <p:sp>
        <p:nvSpPr>
          <p:cNvPr id="9" name="Text Box 7"/>
          <p:cNvSpPr txBox="1">
            <a:spLocks noChangeArrowheads="1"/>
          </p:cNvSpPr>
          <p:nvPr/>
        </p:nvSpPr>
        <p:spPr bwMode="auto">
          <a:xfrm>
            <a:off x="2971800" y="1828800"/>
            <a:ext cx="2667000" cy="2123658"/>
          </a:xfrm>
          <a:prstGeom prst="rect">
            <a:avLst/>
          </a:prstGeom>
          <a:noFill/>
          <a:ln w="9525">
            <a:noFill/>
            <a:miter lim="800000"/>
            <a:headEnd/>
            <a:tailEnd/>
          </a:ln>
          <a:effectLst/>
        </p:spPr>
        <p:txBody>
          <a:bodyPr>
            <a:spAutoFit/>
          </a:bodyPr>
          <a:lstStyle/>
          <a:p>
            <a:pPr>
              <a:spcBef>
                <a:spcPct val="50000"/>
              </a:spcBef>
            </a:pPr>
            <a:r>
              <a:rPr lang="en-US" altLang="zh-CN" sz="2400" b="1"/>
              <a:t>Classified text files</a:t>
            </a:r>
          </a:p>
          <a:p>
            <a:pPr>
              <a:spcBef>
                <a:spcPct val="50000"/>
              </a:spcBef>
            </a:pPr>
            <a:r>
              <a:rPr lang="en-US" altLang="zh-CN" sz="2400"/>
              <a:t>Text file 1         trade</a:t>
            </a:r>
          </a:p>
          <a:p>
            <a:pPr>
              <a:spcBef>
                <a:spcPct val="50000"/>
              </a:spcBef>
            </a:pPr>
            <a:r>
              <a:rPr lang="en-US" altLang="zh-CN" sz="2400"/>
              <a:t>Text file 2        ship</a:t>
            </a:r>
          </a:p>
          <a:p>
            <a:pPr>
              <a:spcBef>
                <a:spcPct val="50000"/>
              </a:spcBef>
            </a:pPr>
            <a:r>
              <a:rPr lang="en-US" altLang="zh-CN" sz="2400"/>
              <a:t>…                     …</a:t>
            </a:r>
          </a:p>
        </p:txBody>
      </p:sp>
      <p:sp>
        <p:nvSpPr>
          <p:cNvPr id="10" name="Line 8"/>
          <p:cNvSpPr>
            <a:spLocks noChangeShapeType="1"/>
          </p:cNvSpPr>
          <p:nvPr/>
        </p:nvSpPr>
        <p:spPr bwMode="auto">
          <a:xfrm>
            <a:off x="4343400" y="3657600"/>
            <a:ext cx="0" cy="1295400"/>
          </a:xfrm>
          <a:prstGeom prst="line">
            <a:avLst/>
          </a:prstGeom>
          <a:noFill/>
          <a:ln w="127000">
            <a:solidFill>
              <a:srgbClr val="00FFFF"/>
            </a:solidFill>
            <a:round/>
            <a:headEnd/>
            <a:tailEnd type="triangle" w="med" len="med"/>
          </a:ln>
          <a:effectLst/>
        </p:spPr>
        <p:txBody>
          <a:bodyPr wrap="none" anchor="ctr"/>
          <a:lstStyle/>
          <a:p>
            <a:endParaRPr lang="en-GB" sz="2400"/>
          </a:p>
        </p:txBody>
      </p:sp>
      <p:sp>
        <p:nvSpPr>
          <p:cNvPr id="11" name="Text Box 9"/>
          <p:cNvSpPr txBox="1">
            <a:spLocks noChangeArrowheads="1"/>
          </p:cNvSpPr>
          <p:nvPr/>
        </p:nvSpPr>
        <p:spPr bwMode="auto">
          <a:xfrm>
            <a:off x="4114800" y="4038600"/>
            <a:ext cx="1752600" cy="461665"/>
          </a:xfrm>
          <a:prstGeom prst="rect">
            <a:avLst/>
          </a:prstGeom>
          <a:noFill/>
          <a:ln w="9525">
            <a:noFill/>
            <a:miter lim="800000"/>
            <a:headEnd/>
            <a:tailEnd/>
          </a:ln>
          <a:effectLst/>
        </p:spPr>
        <p:txBody>
          <a:bodyPr>
            <a:spAutoFit/>
          </a:bodyPr>
          <a:lstStyle/>
          <a:p>
            <a:pPr algn="ctr">
              <a:spcBef>
                <a:spcPct val="50000"/>
              </a:spcBef>
            </a:pPr>
            <a:r>
              <a:rPr lang="en-US" altLang="zh-CN" sz="2400"/>
              <a:t>Training</a:t>
            </a:r>
          </a:p>
        </p:txBody>
      </p:sp>
      <p:sp>
        <p:nvSpPr>
          <p:cNvPr id="12" name="Line 10"/>
          <p:cNvSpPr>
            <a:spLocks noChangeShapeType="1"/>
          </p:cNvSpPr>
          <p:nvPr/>
        </p:nvSpPr>
        <p:spPr bwMode="auto">
          <a:xfrm flipV="1">
            <a:off x="5410200" y="5576888"/>
            <a:ext cx="1371600" cy="0"/>
          </a:xfrm>
          <a:prstGeom prst="line">
            <a:avLst/>
          </a:prstGeom>
          <a:noFill/>
          <a:ln w="127000">
            <a:solidFill>
              <a:srgbClr val="00FFFF"/>
            </a:solidFill>
            <a:round/>
            <a:headEnd/>
            <a:tailEnd type="triangle" w="med" len="med"/>
          </a:ln>
          <a:effectLst/>
        </p:spPr>
        <p:txBody>
          <a:bodyPr wrap="none" anchor="ctr"/>
          <a:lstStyle/>
          <a:p>
            <a:endParaRPr lang="en-GB"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dissolv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dissolv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p:bldP spid="7" grpId="0" autoUpdateAnimBg="0"/>
      <p:bldP spid="8" grpId="0" autoUpdateAnimBg="0"/>
      <p:bldP spid="9" grpId="0" autoUpdateAnimBg="0"/>
      <p:bldP spid="10" grpId="0" animBg="1"/>
      <p:bldP spid="11" grpId="0" autoUpdateAnimBg="0"/>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SimSun" pitchFamily="2" charset="-122"/>
              </a:rPr>
              <a:t>Example 2: Disease Diagnosis</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49</a:t>
            </a:fld>
            <a:endParaRPr lang="zh-TW" altLang="en-US"/>
          </a:p>
        </p:txBody>
      </p:sp>
      <p:sp>
        <p:nvSpPr>
          <p:cNvPr id="5" name="Text Box 3"/>
          <p:cNvSpPr txBox="1">
            <a:spLocks noChangeArrowheads="1"/>
          </p:cNvSpPr>
          <p:nvPr/>
        </p:nvSpPr>
        <p:spPr bwMode="auto">
          <a:xfrm>
            <a:off x="3429000" y="5029200"/>
            <a:ext cx="1828800" cy="1143000"/>
          </a:xfrm>
          <a:prstGeom prst="rect">
            <a:avLst/>
          </a:prstGeom>
          <a:solidFill>
            <a:schemeClr val="accent1"/>
          </a:solidFill>
          <a:ln w="9525">
            <a:solidFill>
              <a:schemeClr val="tx1"/>
            </a:solidFill>
            <a:miter lim="800000"/>
            <a:headEnd/>
            <a:tailEnd/>
          </a:ln>
          <a:effectLst/>
        </p:spPr>
        <p:txBody>
          <a:bodyPr anchor="ctr" anchorCtr="1"/>
          <a:lstStyle/>
          <a:p>
            <a:pPr algn="ctr">
              <a:spcBef>
                <a:spcPct val="50000"/>
              </a:spcBef>
            </a:pPr>
            <a:r>
              <a:rPr lang="en-US" altLang="zh-CN" sz="2400"/>
              <a:t>Disease classifier</a:t>
            </a:r>
          </a:p>
        </p:txBody>
      </p:sp>
      <p:sp>
        <p:nvSpPr>
          <p:cNvPr id="6" name="Line 4"/>
          <p:cNvSpPr>
            <a:spLocks noChangeShapeType="1"/>
          </p:cNvSpPr>
          <p:nvPr/>
        </p:nvSpPr>
        <p:spPr bwMode="auto">
          <a:xfrm flipV="1">
            <a:off x="1981200" y="5576888"/>
            <a:ext cx="1371600" cy="0"/>
          </a:xfrm>
          <a:prstGeom prst="line">
            <a:avLst/>
          </a:prstGeom>
          <a:noFill/>
          <a:ln w="127000">
            <a:solidFill>
              <a:srgbClr val="00FFFF"/>
            </a:solidFill>
            <a:round/>
            <a:headEnd/>
            <a:tailEnd type="triangle" w="med" len="med"/>
          </a:ln>
          <a:effectLst/>
        </p:spPr>
        <p:txBody>
          <a:bodyPr wrap="none" anchor="ctr"/>
          <a:lstStyle/>
          <a:p>
            <a:endParaRPr lang="en-GB" sz="2400"/>
          </a:p>
        </p:txBody>
      </p:sp>
      <p:sp>
        <p:nvSpPr>
          <p:cNvPr id="7" name="Text Box 5"/>
          <p:cNvSpPr txBox="1">
            <a:spLocks noChangeArrowheads="1"/>
          </p:cNvSpPr>
          <p:nvPr/>
        </p:nvSpPr>
        <p:spPr bwMode="auto">
          <a:xfrm>
            <a:off x="304800" y="5257800"/>
            <a:ext cx="1752600" cy="830997"/>
          </a:xfrm>
          <a:prstGeom prst="rect">
            <a:avLst/>
          </a:prstGeom>
          <a:noFill/>
          <a:ln w="9525">
            <a:noFill/>
            <a:miter lim="800000"/>
            <a:headEnd/>
            <a:tailEnd/>
          </a:ln>
          <a:effectLst/>
        </p:spPr>
        <p:txBody>
          <a:bodyPr>
            <a:spAutoFit/>
          </a:bodyPr>
          <a:lstStyle/>
          <a:p>
            <a:pPr algn="ctr">
              <a:spcBef>
                <a:spcPct val="50000"/>
              </a:spcBef>
            </a:pPr>
            <a:r>
              <a:rPr lang="en-US" altLang="zh-CN" sz="2400"/>
              <a:t>New patient’s data</a:t>
            </a:r>
          </a:p>
        </p:txBody>
      </p:sp>
      <p:sp>
        <p:nvSpPr>
          <p:cNvPr id="8" name="Text Box 6"/>
          <p:cNvSpPr txBox="1">
            <a:spLocks noChangeArrowheads="1"/>
          </p:cNvSpPr>
          <p:nvPr/>
        </p:nvSpPr>
        <p:spPr bwMode="auto">
          <a:xfrm>
            <a:off x="6934200" y="5257800"/>
            <a:ext cx="1676400" cy="830997"/>
          </a:xfrm>
          <a:prstGeom prst="rect">
            <a:avLst/>
          </a:prstGeom>
          <a:noFill/>
          <a:ln w="9525">
            <a:noFill/>
            <a:miter lim="800000"/>
            <a:headEnd/>
            <a:tailEnd/>
          </a:ln>
          <a:effectLst/>
        </p:spPr>
        <p:txBody>
          <a:bodyPr>
            <a:spAutoFit/>
          </a:bodyPr>
          <a:lstStyle/>
          <a:p>
            <a:pPr algn="ctr">
              <a:spcBef>
                <a:spcPct val="50000"/>
              </a:spcBef>
            </a:pPr>
            <a:r>
              <a:rPr lang="en-US" altLang="zh-CN" sz="2400"/>
              <a:t>Presence or absence</a:t>
            </a:r>
          </a:p>
        </p:txBody>
      </p:sp>
      <p:sp>
        <p:nvSpPr>
          <p:cNvPr id="9" name="Text Box 7"/>
          <p:cNvSpPr txBox="1">
            <a:spLocks noChangeArrowheads="1"/>
          </p:cNvSpPr>
          <p:nvPr/>
        </p:nvSpPr>
        <p:spPr bwMode="auto">
          <a:xfrm>
            <a:off x="2667000" y="1828800"/>
            <a:ext cx="3429000" cy="2492990"/>
          </a:xfrm>
          <a:prstGeom prst="rect">
            <a:avLst/>
          </a:prstGeom>
          <a:noFill/>
          <a:ln w="9525">
            <a:noFill/>
            <a:miter lim="800000"/>
            <a:headEnd/>
            <a:tailEnd/>
          </a:ln>
          <a:effectLst/>
        </p:spPr>
        <p:txBody>
          <a:bodyPr>
            <a:spAutoFit/>
          </a:bodyPr>
          <a:lstStyle/>
          <a:p>
            <a:pPr>
              <a:spcBef>
                <a:spcPct val="50000"/>
              </a:spcBef>
            </a:pPr>
            <a:r>
              <a:rPr lang="en-US" altLang="zh-CN" sz="2400" b="1"/>
              <a:t>Database of medical records</a:t>
            </a:r>
          </a:p>
          <a:p>
            <a:pPr>
              <a:spcBef>
                <a:spcPct val="50000"/>
              </a:spcBef>
            </a:pPr>
            <a:r>
              <a:rPr lang="en-US" altLang="zh-CN" sz="2400"/>
              <a:t>Patient 1’s data        Absence</a:t>
            </a:r>
          </a:p>
          <a:p>
            <a:pPr>
              <a:spcBef>
                <a:spcPct val="50000"/>
              </a:spcBef>
            </a:pPr>
            <a:r>
              <a:rPr lang="en-US" altLang="zh-CN" sz="2400"/>
              <a:t>Patient 2’s data        Presence</a:t>
            </a:r>
          </a:p>
          <a:p>
            <a:pPr>
              <a:spcBef>
                <a:spcPct val="50000"/>
              </a:spcBef>
            </a:pPr>
            <a:r>
              <a:rPr lang="en-US" altLang="zh-CN" sz="2400"/>
              <a:t>…                           …</a:t>
            </a:r>
          </a:p>
        </p:txBody>
      </p:sp>
      <p:sp>
        <p:nvSpPr>
          <p:cNvPr id="10" name="Line 8"/>
          <p:cNvSpPr>
            <a:spLocks noChangeShapeType="1"/>
          </p:cNvSpPr>
          <p:nvPr/>
        </p:nvSpPr>
        <p:spPr bwMode="auto">
          <a:xfrm>
            <a:off x="4343400" y="3657600"/>
            <a:ext cx="0" cy="1295400"/>
          </a:xfrm>
          <a:prstGeom prst="line">
            <a:avLst/>
          </a:prstGeom>
          <a:noFill/>
          <a:ln w="127000">
            <a:solidFill>
              <a:srgbClr val="00FFFF"/>
            </a:solidFill>
            <a:round/>
            <a:headEnd/>
            <a:tailEnd type="triangle" w="med" len="med"/>
          </a:ln>
          <a:effectLst/>
        </p:spPr>
        <p:txBody>
          <a:bodyPr wrap="none" anchor="ctr"/>
          <a:lstStyle/>
          <a:p>
            <a:endParaRPr lang="en-GB" sz="2400"/>
          </a:p>
        </p:txBody>
      </p:sp>
      <p:sp>
        <p:nvSpPr>
          <p:cNvPr id="11" name="Text Box 9"/>
          <p:cNvSpPr txBox="1">
            <a:spLocks noChangeArrowheads="1"/>
          </p:cNvSpPr>
          <p:nvPr/>
        </p:nvSpPr>
        <p:spPr bwMode="auto">
          <a:xfrm>
            <a:off x="4114800" y="4038600"/>
            <a:ext cx="1752600" cy="461665"/>
          </a:xfrm>
          <a:prstGeom prst="rect">
            <a:avLst/>
          </a:prstGeom>
          <a:noFill/>
          <a:ln w="9525">
            <a:noFill/>
            <a:miter lim="800000"/>
            <a:headEnd/>
            <a:tailEnd/>
          </a:ln>
          <a:effectLst/>
        </p:spPr>
        <p:txBody>
          <a:bodyPr>
            <a:spAutoFit/>
          </a:bodyPr>
          <a:lstStyle/>
          <a:p>
            <a:pPr algn="ctr">
              <a:spcBef>
                <a:spcPct val="50000"/>
              </a:spcBef>
            </a:pPr>
            <a:r>
              <a:rPr lang="en-US" altLang="zh-CN" sz="2400"/>
              <a:t>Training</a:t>
            </a:r>
          </a:p>
        </p:txBody>
      </p:sp>
      <p:sp>
        <p:nvSpPr>
          <p:cNvPr id="12" name="Line 10"/>
          <p:cNvSpPr>
            <a:spLocks noChangeShapeType="1"/>
          </p:cNvSpPr>
          <p:nvPr/>
        </p:nvSpPr>
        <p:spPr bwMode="auto">
          <a:xfrm>
            <a:off x="5334000" y="5562600"/>
            <a:ext cx="1447800" cy="14288"/>
          </a:xfrm>
          <a:prstGeom prst="line">
            <a:avLst/>
          </a:prstGeom>
          <a:noFill/>
          <a:ln w="127000">
            <a:solidFill>
              <a:srgbClr val="00FFFF"/>
            </a:solidFill>
            <a:round/>
            <a:headEnd/>
            <a:tailEnd type="triangle" w="med" len="med"/>
          </a:ln>
          <a:effectLst/>
        </p:spPr>
        <p:txBody>
          <a:bodyPr wrap="none" anchor="ctr"/>
          <a:lstStyle/>
          <a:p>
            <a:endParaRPr lang="en-GB"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par>
                          <p:cTn id="31" fill="hold">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dissolv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p:bldP spid="7" grpId="0" autoUpdateAnimBg="0"/>
      <p:bldP spid="8" grpId="0" autoUpdateAnimBg="0"/>
      <p:bldP spid="9" grpId="0" autoUpdateAnimBg="0"/>
      <p:bldP spid="10" grpId="0" animBg="1"/>
      <p:bldP spid="11" grpId="0" autoUpdateAnimBg="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Development</a:t>
            </a:r>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5</a:t>
            </a:fld>
            <a:endParaRPr lang="zh-TW" altLang="en-US"/>
          </a:p>
        </p:txBody>
      </p:sp>
      <p:sp>
        <p:nvSpPr>
          <p:cNvPr id="4" name="Content Placeholder 3"/>
          <p:cNvSpPr>
            <a:spLocks noGrp="1"/>
          </p:cNvSpPr>
          <p:nvPr>
            <p:ph sz="quarter" idx="1"/>
          </p:nvPr>
        </p:nvSpPr>
        <p:spPr/>
        <p:txBody>
          <a:bodyPr>
            <a:noAutofit/>
          </a:bodyPr>
          <a:lstStyle/>
          <a:p>
            <a:r>
              <a:rPr lang="en-US" sz="2800" dirty="0"/>
              <a:t>Artificial Intelligence (1950s) – Giving intelligence to machine</a:t>
            </a:r>
          </a:p>
          <a:p>
            <a:r>
              <a:rPr lang="en-US" sz="2800" dirty="0"/>
              <a:t>Machine Learning (1980s) – realizing artificial  intelligence (speech recognition, image recognition, playing go, dialogue)</a:t>
            </a:r>
          </a:p>
          <a:p>
            <a:r>
              <a:rPr lang="en-US" sz="2800" dirty="0"/>
              <a:t>Deep Learning (2006) – for machine learning for higher prediction accuracy</a:t>
            </a:r>
          </a:p>
          <a:p>
            <a:pPr lvl="1"/>
            <a:r>
              <a:rPr lang="en-US" sz="2800" dirty="0"/>
              <a:t>A powerful class of machine learning model</a:t>
            </a:r>
          </a:p>
          <a:p>
            <a:pPr lvl="1"/>
            <a:r>
              <a:rPr lang="en-US" sz="2800" dirty="0"/>
              <a:t>Modern reincarnation of artificial neural network</a:t>
            </a:r>
          </a:p>
          <a:p>
            <a:pPr lvl="1"/>
            <a:r>
              <a:rPr lang="en-US" sz="2800" dirty="0"/>
              <a:t>Collection of simple, trainable mathematical functions</a:t>
            </a:r>
          </a:p>
          <a:p>
            <a:endParaRPr lang="en-US" sz="2800" dirty="0"/>
          </a:p>
          <a:p>
            <a:endParaRPr lang="en-US" sz="2800" dirty="0"/>
          </a:p>
        </p:txBody>
      </p:sp>
    </p:spTree>
    <p:extLst>
      <p:ext uri="{BB962C8B-B14F-4D97-AF65-F5344CB8AC3E}">
        <p14:creationId xmlns:p14="http://schemas.microsoft.com/office/powerpoint/2010/main" val="26203288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SimSun" pitchFamily="2" charset="-122"/>
              </a:rPr>
              <a:t>Example 3: Chess Playing</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50</a:t>
            </a:fld>
            <a:endParaRPr lang="zh-TW" altLang="en-US"/>
          </a:p>
        </p:txBody>
      </p:sp>
      <p:sp>
        <p:nvSpPr>
          <p:cNvPr id="5" name="Text Box 3"/>
          <p:cNvSpPr txBox="1">
            <a:spLocks noChangeArrowheads="1"/>
          </p:cNvSpPr>
          <p:nvPr/>
        </p:nvSpPr>
        <p:spPr bwMode="auto">
          <a:xfrm>
            <a:off x="3429000" y="5029200"/>
            <a:ext cx="1828800" cy="1143000"/>
          </a:xfrm>
          <a:prstGeom prst="rect">
            <a:avLst/>
          </a:prstGeom>
          <a:solidFill>
            <a:schemeClr val="accent1"/>
          </a:solidFill>
          <a:ln w="9525">
            <a:solidFill>
              <a:schemeClr val="tx1"/>
            </a:solidFill>
            <a:miter lim="800000"/>
            <a:headEnd/>
            <a:tailEnd/>
          </a:ln>
          <a:effectLst/>
        </p:spPr>
        <p:txBody>
          <a:bodyPr anchor="ctr" anchorCtr="1"/>
          <a:lstStyle/>
          <a:p>
            <a:pPr algn="ctr">
              <a:spcBef>
                <a:spcPct val="50000"/>
              </a:spcBef>
            </a:pPr>
            <a:r>
              <a:rPr lang="en-US" altLang="zh-CN" sz="2400"/>
              <a:t>Strategy of Searching and Evaluating</a:t>
            </a:r>
          </a:p>
        </p:txBody>
      </p:sp>
      <p:sp>
        <p:nvSpPr>
          <p:cNvPr id="6" name="Line 4"/>
          <p:cNvSpPr>
            <a:spLocks noChangeShapeType="1"/>
          </p:cNvSpPr>
          <p:nvPr/>
        </p:nvSpPr>
        <p:spPr bwMode="auto">
          <a:xfrm flipV="1">
            <a:off x="1981200" y="5576888"/>
            <a:ext cx="1371600" cy="0"/>
          </a:xfrm>
          <a:prstGeom prst="line">
            <a:avLst/>
          </a:prstGeom>
          <a:noFill/>
          <a:ln w="127000">
            <a:solidFill>
              <a:srgbClr val="00FFFF"/>
            </a:solidFill>
            <a:round/>
            <a:headEnd/>
            <a:tailEnd type="triangle" w="med" len="med"/>
          </a:ln>
          <a:effectLst/>
        </p:spPr>
        <p:txBody>
          <a:bodyPr wrap="none" anchor="ctr"/>
          <a:lstStyle/>
          <a:p>
            <a:endParaRPr lang="en-GB" sz="2400"/>
          </a:p>
        </p:txBody>
      </p:sp>
      <p:sp>
        <p:nvSpPr>
          <p:cNvPr id="7" name="Text Box 5"/>
          <p:cNvSpPr txBox="1">
            <a:spLocks noChangeArrowheads="1"/>
          </p:cNvSpPr>
          <p:nvPr/>
        </p:nvSpPr>
        <p:spPr bwMode="auto">
          <a:xfrm>
            <a:off x="304800" y="5029200"/>
            <a:ext cx="1752600" cy="1569660"/>
          </a:xfrm>
          <a:prstGeom prst="rect">
            <a:avLst/>
          </a:prstGeom>
          <a:noFill/>
          <a:ln w="9525">
            <a:noFill/>
            <a:miter lim="800000"/>
            <a:headEnd/>
            <a:tailEnd/>
          </a:ln>
          <a:effectLst/>
        </p:spPr>
        <p:txBody>
          <a:bodyPr>
            <a:spAutoFit/>
          </a:bodyPr>
          <a:lstStyle/>
          <a:p>
            <a:pPr algn="ctr">
              <a:spcBef>
                <a:spcPct val="50000"/>
              </a:spcBef>
            </a:pPr>
            <a:r>
              <a:rPr lang="en-US" altLang="zh-CN" sz="2400"/>
              <a:t>New matrix representing the current board</a:t>
            </a:r>
          </a:p>
        </p:txBody>
      </p:sp>
      <p:sp>
        <p:nvSpPr>
          <p:cNvPr id="8" name="Text Box 6"/>
          <p:cNvSpPr txBox="1">
            <a:spLocks noChangeArrowheads="1"/>
          </p:cNvSpPr>
          <p:nvPr/>
        </p:nvSpPr>
        <p:spPr bwMode="auto">
          <a:xfrm>
            <a:off x="6629400" y="5410200"/>
            <a:ext cx="1676400" cy="461665"/>
          </a:xfrm>
          <a:prstGeom prst="rect">
            <a:avLst/>
          </a:prstGeom>
          <a:noFill/>
          <a:ln w="9525">
            <a:noFill/>
            <a:miter lim="800000"/>
            <a:headEnd/>
            <a:tailEnd/>
          </a:ln>
          <a:effectLst/>
        </p:spPr>
        <p:txBody>
          <a:bodyPr>
            <a:spAutoFit/>
          </a:bodyPr>
          <a:lstStyle/>
          <a:p>
            <a:pPr algn="ctr">
              <a:spcBef>
                <a:spcPct val="50000"/>
              </a:spcBef>
            </a:pPr>
            <a:r>
              <a:rPr lang="en-US" altLang="zh-CN" sz="2400"/>
              <a:t>Best move</a:t>
            </a:r>
          </a:p>
        </p:txBody>
      </p:sp>
      <p:sp>
        <p:nvSpPr>
          <p:cNvPr id="9" name="Text Box 7"/>
          <p:cNvSpPr txBox="1">
            <a:spLocks noChangeArrowheads="1"/>
          </p:cNvSpPr>
          <p:nvPr/>
        </p:nvSpPr>
        <p:spPr bwMode="auto">
          <a:xfrm>
            <a:off x="2895600" y="1828800"/>
            <a:ext cx="3048000" cy="2123658"/>
          </a:xfrm>
          <a:prstGeom prst="rect">
            <a:avLst/>
          </a:prstGeom>
          <a:noFill/>
          <a:ln w="9525">
            <a:noFill/>
            <a:miter lim="800000"/>
            <a:headEnd/>
            <a:tailEnd/>
          </a:ln>
          <a:effectLst/>
        </p:spPr>
        <p:txBody>
          <a:bodyPr>
            <a:spAutoFit/>
          </a:bodyPr>
          <a:lstStyle/>
          <a:p>
            <a:pPr algn="ctr">
              <a:spcBef>
                <a:spcPct val="50000"/>
              </a:spcBef>
            </a:pPr>
            <a:r>
              <a:rPr lang="en-US" altLang="zh-CN" sz="2400" b="1" dirty="0"/>
              <a:t>Games played:</a:t>
            </a:r>
          </a:p>
          <a:p>
            <a:pPr>
              <a:spcBef>
                <a:spcPct val="50000"/>
              </a:spcBef>
            </a:pPr>
            <a:r>
              <a:rPr lang="en-US" altLang="zh-CN" sz="2400" dirty="0"/>
              <a:t>Game 1’s move list    Win</a:t>
            </a:r>
          </a:p>
          <a:p>
            <a:pPr>
              <a:spcBef>
                <a:spcPct val="50000"/>
              </a:spcBef>
            </a:pPr>
            <a:r>
              <a:rPr lang="en-US" altLang="zh-CN" sz="2400" dirty="0"/>
              <a:t>Game 2’s move list    Lose</a:t>
            </a:r>
          </a:p>
          <a:p>
            <a:pPr>
              <a:spcBef>
                <a:spcPct val="50000"/>
              </a:spcBef>
            </a:pPr>
            <a:r>
              <a:rPr lang="en-US" altLang="zh-CN" sz="2400" dirty="0"/>
              <a:t>…                           …</a:t>
            </a:r>
          </a:p>
        </p:txBody>
      </p:sp>
      <p:sp>
        <p:nvSpPr>
          <p:cNvPr id="10" name="Line 8"/>
          <p:cNvSpPr>
            <a:spLocks noChangeShapeType="1"/>
          </p:cNvSpPr>
          <p:nvPr/>
        </p:nvSpPr>
        <p:spPr bwMode="auto">
          <a:xfrm>
            <a:off x="4343400" y="3657600"/>
            <a:ext cx="0" cy="1295400"/>
          </a:xfrm>
          <a:prstGeom prst="line">
            <a:avLst/>
          </a:prstGeom>
          <a:noFill/>
          <a:ln w="127000">
            <a:solidFill>
              <a:srgbClr val="00FFFF"/>
            </a:solidFill>
            <a:round/>
            <a:headEnd/>
            <a:tailEnd type="triangle" w="med" len="med"/>
          </a:ln>
          <a:effectLst/>
        </p:spPr>
        <p:txBody>
          <a:bodyPr wrap="none" anchor="ctr"/>
          <a:lstStyle/>
          <a:p>
            <a:endParaRPr lang="en-GB" sz="2400"/>
          </a:p>
        </p:txBody>
      </p:sp>
      <p:sp>
        <p:nvSpPr>
          <p:cNvPr id="11" name="Text Box 9"/>
          <p:cNvSpPr txBox="1">
            <a:spLocks noChangeArrowheads="1"/>
          </p:cNvSpPr>
          <p:nvPr/>
        </p:nvSpPr>
        <p:spPr bwMode="auto">
          <a:xfrm>
            <a:off x="4114800" y="4038600"/>
            <a:ext cx="1752600" cy="461665"/>
          </a:xfrm>
          <a:prstGeom prst="rect">
            <a:avLst/>
          </a:prstGeom>
          <a:noFill/>
          <a:ln w="9525">
            <a:noFill/>
            <a:miter lim="800000"/>
            <a:headEnd/>
            <a:tailEnd/>
          </a:ln>
          <a:effectLst/>
        </p:spPr>
        <p:txBody>
          <a:bodyPr>
            <a:spAutoFit/>
          </a:bodyPr>
          <a:lstStyle/>
          <a:p>
            <a:pPr algn="ctr">
              <a:spcBef>
                <a:spcPct val="50000"/>
              </a:spcBef>
            </a:pPr>
            <a:r>
              <a:rPr lang="en-US" altLang="zh-CN" sz="2400"/>
              <a:t>Training</a:t>
            </a:r>
          </a:p>
        </p:txBody>
      </p:sp>
      <p:sp>
        <p:nvSpPr>
          <p:cNvPr id="12" name="Line 10"/>
          <p:cNvSpPr>
            <a:spLocks noChangeShapeType="1"/>
          </p:cNvSpPr>
          <p:nvPr/>
        </p:nvSpPr>
        <p:spPr bwMode="auto">
          <a:xfrm>
            <a:off x="5334000" y="5562600"/>
            <a:ext cx="1447800" cy="14288"/>
          </a:xfrm>
          <a:prstGeom prst="line">
            <a:avLst/>
          </a:prstGeom>
          <a:noFill/>
          <a:ln w="127000">
            <a:solidFill>
              <a:srgbClr val="00FFFF"/>
            </a:solidFill>
            <a:round/>
            <a:headEnd/>
            <a:tailEnd type="triangle" w="med" len="med"/>
          </a:ln>
          <a:effectLst/>
        </p:spPr>
        <p:txBody>
          <a:bodyPr wrap="none" anchor="ctr"/>
          <a:lstStyle/>
          <a:p>
            <a:endParaRPr lang="en-GB"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dissolv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dissolv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p:bldP spid="7" grpId="0" autoUpdateAnimBg="0"/>
      <p:bldP spid="8" grpId="0" autoUpdateAnimBg="0"/>
      <p:bldP spid="9" grpId="0" autoUpdateAnimBg="0"/>
      <p:bldP spid="10" grpId="0" animBg="1"/>
      <p:bldP spid="11" grpId="0" autoUpdateAnimBg="0"/>
      <p:bldP spid="1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ea typeface="SimSun" pitchFamily="2" charset="-122"/>
              </a:rPr>
              <a:t>Examples: Text </a:t>
            </a:r>
            <a:r>
              <a:rPr lang="en-US" altLang="zh-CN" dirty="0" smtClean="0">
                <a:ea typeface="SimSun" pitchFamily="2" charset="-122"/>
              </a:rPr>
              <a:t>Classification</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51</a:t>
            </a:fld>
            <a:endParaRPr lang="zh-TW" altLang="en-US"/>
          </a:p>
        </p:txBody>
      </p:sp>
      <p:sp>
        <p:nvSpPr>
          <p:cNvPr id="4" name="Content Placeholder 3"/>
          <p:cNvSpPr>
            <a:spLocks noGrp="1"/>
          </p:cNvSpPr>
          <p:nvPr>
            <p:ph sz="quarter" idx="1"/>
          </p:nvPr>
        </p:nvSpPr>
        <p:spPr/>
        <p:txBody>
          <a:bodyPr>
            <a:normAutofit/>
          </a:bodyPr>
          <a:lstStyle/>
          <a:p>
            <a:pPr>
              <a:lnSpc>
                <a:spcPct val="90000"/>
              </a:lnSpc>
            </a:pPr>
            <a:r>
              <a:rPr lang="en-US" altLang="ja-JP" sz="2800" dirty="0" smtClean="0">
                <a:ea typeface="ＭＳ Ｐゴシック" pitchFamily="34" charset="-128"/>
              </a:rPr>
              <a:t>Text Classification</a:t>
            </a:r>
          </a:p>
          <a:p>
            <a:pPr lvl="1">
              <a:lnSpc>
                <a:spcPct val="90000"/>
              </a:lnSpc>
            </a:pPr>
            <a:r>
              <a:rPr lang="en-US" altLang="ja-JP" sz="2800" dirty="0" smtClean="0">
                <a:ea typeface="ＭＳ Ｐゴシック" pitchFamily="34" charset="-128"/>
              </a:rPr>
              <a:t>Task </a:t>
            </a:r>
            <a:r>
              <a:rPr lang="en-US" altLang="ja-JP" sz="2800" i="1" dirty="0" smtClean="0">
                <a:latin typeface="Times New Roman" pitchFamily="18" charset="0"/>
                <a:ea typeface="ＭＳ Ｐゴシック" pitchFamily="34" charset="-128"/>
              </a:rPr>
              <a:t>T</a:t>
            </a:r>
          </a:p>
          <a:p>
            <a:pPr lvl="2">
              <a:lnSpc>
                <a:spcPct val="90000"/>
              </a:lnSpc>
            </a:pPr>
            <a:r>
              <a:rPr lang="en-US" altLang="ja-JP" sz="2800" dirty="0" smtClean="0">
                <a:ea typeface="ＭＳ Ｐゴシック" pitchFamily="34" charset="-128"/>
              </a:rPr>
              <a:t>Assigning texts to a set of predefined categories</a:t>
            </a:r>
          </a:p>
          <a:p>
            <a:pPr lvl="1">
              <a:lnSpc>
                <a:spcPct val="90000"/>
              </a:lnSpc>
            </a:pPr>
            <a:r>
              <a:rPr lang="en-US" altLang="ja-JP" sz="2800" dirty="0" smtClean="0">
                <a:ea typeface="ＭＳ Ｐゴシック" pitchFamily="34" charset="-128"/>
              </a:rPr>
              <a:t>Performance measure </a:t>
            </a:r>
            <a:r>
              <a:rPr lang="en-US" altLang="ja-JP" sz="2800" i="1" dirty="0" smtClean="0">
                <a:latin typeface="Times New Roman" pitchFamily="18" charset="0"/>
                <a:ea typeface="ＭＳ Ｐゴシック" pitchFamily="34" charset="-128"/>
              </a:rPr>
              <a:t>P</a:t>
            </a:r>
          </a:p>
          <a:p>
            <a:pPr lvl="2">
              <a:lnSpc>
                <a:spcPct val="90000"/>
              </a:lnSpc>
            </a:pPr>
            <a:r>
              <a:rPr lang="en-US" altLang="ja-JP" sz="2800" dirty="0" smtClean="0">
                <a:ea typeface="ＭＳ Ｐゴシック" pitchFamily="34" charset="-128"/>
              </a:rPr>
              <a:t>Precision and recall of each category</a:t>
            </a:r>
          </a:p>
          <a:p>
            <a:pPr lvl="1">
              <a:lnSpc>
                <a:spcPct val="90000"/>
              </a:lnSpc>
            </a:pPr>
            <a:r>
              <a:rPr lang="en-US" altLang="ja-JP" sz="2800" dirty="0" smtClean="0">
                <a:ea typeface="ＭＳ Ｐゴシック" pitchFamily="34" charset="-128"/>
              </a:rPr>
              <a:t>Training experiences </a:t>
            </a:r>
            <a:r>
              <a:rPr lang="en-US" altLang="ja-JP" sz="2800" i="1" dirty="0" smtClean="0">
                <a:latin typeface="Times New Roman" pitchFamily="18" charset="0"/>
                <a:ea typeface="ＭＳ Ｐゴシック" pitchFamily="34" charset="-128"/>
              </a:rPr>
              <a:t>E</a:t>
            </a:r>
          </a:p>
          <a:p>
            <a:pPr lvl="2">
              <a:lnSpc>
                <a:spcPct val="90000"/>
              </a:lnSpc>
            </a:pPr>
            <a:r>
              <a:rPr lang="en-US" altLang="ja-JP" sz="2800" dirty="0" smtClean="0">
                <a:ea typeface="ＭＳ Ｐゴシック" pitchFamily="34" charset="-128"/>
              </a:rPr>
              <a:t>A database of texts with their corresponding categories</a:t>
            </a:r>
          </a:p>
          <a:p>
            <a:pPr>
              <a:lnSpc>
                <a:spcPct val="90000"/>
              </a:lnSpc>
            </a:pPr>
            <a:r>
              <a:rPr lang="en-US" altLang="ja-JP" sz="2800" dirty="0" smtClean="0">
                <a:ea typeface="ＭＳ Ｐゴシック" pitchFamily="34" charset="-128"/>
              </a:rPr>
              <a:t>How about </a:t>
            </a:r>
            <a:r>
              <a:rPr lang="en-US" altLang="zh-CN" sz="2800" dirty="0" smtClean="0">
                <a:ea typeface="SimSun" pitchFamily="2" charset="-122"/>
              </a:rPr>
              <a:t>Disease Diagnosis?</a:t>
            </a:r>
          </a:p>
          <a:p>
            <a:pPr>
              <a:lnSpc>
                <a:spcPct val="90000"/>
              </a:lnSpc>
            </a:pPr>
            <a:r>
              <a:rPr lang="en-US" altLang="ja-JP" sz="2800" dirty="0" smtClean="0">
                <a:ea typeface="SimSun" pitchFamily="2" charset="-122"/>
              </a:rPr>
              <a:t>How about Chess Playing?</a:t>
            </a:r>
          </a:p>
          <a:p>
            <a:endParaRPr lang="en-GB"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流程圖: 程序 177"/>
          <p:cNvSpPr/>
          <p:nvPr/>
        </p:nvSpPr>
        <p:spPr>
          <a:xfrm>
            <a:off x="5940152" y="3933056"/>
            <a:ext cx="2592288" cy="194421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0" name="流程圖: 程序 159"/>
          <p:cNvSpPr/>
          <p:nvPr/>
        </p:nvSpPr>
        <p:spPr>
          <a:xfrm>
            <a:off x="3347864" y="1772816"/>
            <a:ext cx="2592288" cy="194421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1" name="流程圖: 程序 120"/>
          <p:cNvSpPr/>
          <p:nvPr/>
        </p:nvSpPr>
        <p:spPr>
          <a:xfrm>
            <a:off x="755576" y="3904621"/>
            <a:ext cx="2592288" cy="194421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smtClean="0"/>
              <a:t>Training and Testing</a:t>
            </a:r>
            <a:endParaRPr lang="zh-TW" altLang="en-US" dirty="0"/>
          </a:p>
        </p:txBody>
      </p:sp>
      <p:sp>
        <p:nvSpPr>
          <p:cNvPr id="106" name="乘號 105"/>
          <p:cNvSpPr/>
          <p:nvPr/>
        </p:nvSpPr>
        <p:spPr>
          <a:xfrm>
            <a:off x="1043608" y="4192653"/>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乘號 106"/>
          <p:cNvSpPr/>
          <p:nvPr/>
        </p:nvSpPr>
        <p:spPr>
          <a:xfrm>
            <a:off x="1259632" y="4336669"/>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乘號 107"/>
          <p:cNvSpPr/>
          <p:nvPr/>
        </p:nvSpPr>
        <p:spPr>
          <a:xfrm>
            <a:off x="1331640" y="4120645"/>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乘號 108"/>
          <p:cNvSpPr/>
          <p:nvPr/>
        </p:nvSpPr>
        <p:spPr>
          <a:xfrm>
            <a:off x="1043608" y="4408677"/>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乘號 109"/>
          <p:cNvSpPr/>
          <p:nvPr/>
        </p:nvSpPr>
        <p:spPr>
          <a:xfrm>
            <a:off x="1547664" y="4336669"/>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乘號 110"/>
          <p:cNvSpPr/>
          <p:nvPr/>
        </p:nvSpPr>
        <p:spPr>
          <a:xfrm>
            <a:off x="1475656" y="4552693"/>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2" name="乘號 111"/>
          <p:cNvSpPr/>
          <p:nvPr/>
        </p:nvSpPr>
        <p:spPr>
          <a:xfrm>
            <a:off x="1187624" y="4624701"/>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流程圖: 接點 112"/>
          <p:cNvSpPr/>
          <p:nvPr/>
        </p:nvSpPr>
        <p:spPr>
          <a:xfrm>
            <a:off x="1907704" y="4912733"/>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14" name="流程圖: 接點 113"/>
          <p:cNvSpPr/>
          <p:nvPr/>
        </p:nvSpPr>
        <p:spPr>
          <a:xfrm>
            <a:off x="1691680" y="5128757"/>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15" name="流程圖: 接點 114"/>
          <p:cNvSpPr/>
          <p:nvPr/>
        </p:nvSpPr>
        <p:spPr>
          <a:xfrm>
            <a:off x="2195736" y="4912733"/>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16" name="流程圖: 接點 115"/>
          <p:cNvSpPr/>
          <p:nvPr/>
        </p:nvSpPr>
        <p:spPr>
          <a:xfrm>
            <a:off x="1979712" y="5128757"/>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17" name="流程圖: 接點 116"/>
          <p:cNvSpPr/>
          <p:nvPr/>
        </p:nvSpPr>
        <p:spPr>
          <a:xfrm>
            <a:off x="1835696" y="5344781"/>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18" name="流程圖: 接點 117"/>
          <p:cNvSpPr/>
          <p:nvPr/>
        </p:nvSpPr>
        <p:spPr>
          <a:xfrm>
            <a:off x="2267744" y="5128757"/>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19" name="流程圖: 接點 118"/>
          <p:cNvSpPr/>
          <p:nvPr/>
        </p:nvSpPr>
        <p:spPr>
          <a:xfrm>
            <a:off x="2123728" y="5344781"/>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20" name="流程圖: 接點 119"/>
          <p:cNvSpPr/>
          <p:nvPr/>
        </p:nvSpPr>
        <p:spPr>
          <a:xfrm>
            <a:off x="1979712" y="5488797"/>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22" name="乘號 121"/>
          <p:cNvSpPr/>
          <p:nvPr/>
        </p:nvSpPr>
        <p:spPr>
          <a:xfrm>
            <a:off x="3635896" y="22048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3" name="乘號 122"/>
          <p:cNvSpPr/>
          <p:nvPr/>
        </p:nvSpPr>
        <p:spPr>
          <a:xfrm>
            <a:off x="3851920" y="23488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4" name="乘號 123"/>
          <p:cNvSpPr/>
          <p:nvPr/>
        </p:nvSpPr>
        <p:spPr>
          <a:xfrm>
            <a:off x="3779912" y="198884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5" name="乘號 124"/>
          <p:cNvSpPr/>
          <p:nvPr/>
        </p:nvSpPr>
        <p:spPr>
          <a:xfrm>
            <a:off x="3635896" y="242088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6" name="乘號 125"/>
          <p:cNvSpPr/>
          <p:nvPr/>
        </p:nvSpPr>
        <p:spPr>
          <a:xfrm>
            <a:off x="3419872" y="242088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7" name="乘號 126"/>
          <p:cNvSpPr/>
          <p:nvPr/>
        </p:nvSpPr>
        <p:spPr>
          <a:xfrm>
            <a:off x="4067944" y="25649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8" name="乘號 127"/>
          <p:cNvSpPr/>
          <p:nvPr/>
        </p:nvSpPr>
        <p:spPr>
          <a:xfrm>
            <a:off x="3779912" y="263691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9" name="乘號 128"/>
          <p:cNvSpPr/>
          <p:nvPr/>
        </p:nvSpPr>
        <p:spPr>
          <a:xfrm>
            <a:off x="4283968" y="22048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0" name="乘號 129"/>
          <p:cNvSpPr/>
          <p:nvPr/>
        </p:nvSpPr>
        <p:spPr>
          <a:xfrm>
            <a:off x="4644008" y="22048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1" name="乘號 130"/>
          <p:cNvSpPr/>
          <p:nvPr/>
        </p:nvSpPr>
        <p:spPr>
          <a:xfrm>
            <a:off x="4427984" y="242088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2" name="乘號 131"/>
          <p:cNvSpPr/>
          <p:nvPr/>
        </p:nvSpPr>
        <p:spPr>
          <a:xfrm>
            <a:off x="4427984" y="198884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3" name="乘號 132"/>
          <p:cNvSpPr/>
          <p:nvPr/>
        </p:nvSpPr>
        <p:spPr>
          <a:xfrm>
            <a:off x="4139952" y="198884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4" name="乘號 133"/>
          <p:cNvSpPr/>
          <p:nvPr/>
        </p:nvSpPr>
        <p:spPr>
          <a:xfrm>
            <a:off x="3923928" y="213285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5" name="乘號 134"/>
          <p:cNvSpPr/>
          <p:nvPr/>
        </p:nvSpPr>
        <p:spPr>
          <a:xfrm>
            <a:off x="4139952" y="23488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6" name="乘號 135"/>
          <p:cNvSpPr/>
          <p:nvPr/>
        </p:nvSpPr>
        <p:spPr>
          <a:xfrm>
            <a:off x="3419872" y="263691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7" name="流程圖: 接點 136"/>
          <p:cNvSpPr/>
          <p:nvPr/>
        </p:nvSpPr>
        <p:spPr>
          <a:xfrm>
            <a:off x="4644008" y="278092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38" name="流程圖: 接點 137"/>
          <p:cNvSpPr/>
          <p:nvPr/>
        </p:nvSpPr>
        <p:spPr>
          <a:xfrm>
            <a:off x="4427984" y="299695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39" name="流程圖: 接點 138"/>
          <p:cNvSpPr/>
          <p:nvPr/>
        </p:nvSpPr>
        <p:spPr>
          <a:xfrm>
            <a:off x="4932040" y="278092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0" name="流程圖: 接點 139"/>
          <p:cNvSpPr/>
          <p:nvPr/>
        </p:nvSpPr>
        <p:spPr>
          <a:xfrm>
            <a:off x="4716016" y="299695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1" name="流程圖: 接點 140"/>
          <p:cNvSpPr/>
          <p:nvPr/>
        </p:nvSpPr>
        <p:spPr>
          <a:xfrm>
            <a:off x="4572000" y="321297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2" name="流程圖: 接點 141"/>
          <p:cNvSpPr/>
          <p:nvPr/>
        </p:nvSpPr>
        <p:spPr>
          <a:xfrm>
            <a:off x="5004048" y="299695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3" name="流程圖: 接點 142"/>
          <p:cNvSpPr/>
          <p:nvPr/>
        </p:nvSpPr>
        <p:spPr>
          <a:xfrm>
            <a:off x="4860032" y="321297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4" name="流程圖: 接點 143"/>
          <p:cNvSpPr/>
          <p:nvPr/>
        </p:nvSpPr>
        <p:spPr>
          <a:xfrm>
            <a:off x="4716016" y="33569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5" name="流程圖: 接點 144"/>
          <p:cNvSpPr/>
          <p:nvPr/>
        </p:nvSpPr>
        <p:spPr>
          <a:xfrm>
            <a:off x="5076056" y="263691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6" name="流程圖: 接點 145"/>
          <p:cNvSpPr/>
          <p:nvPr/>
        </p:nvSpPr>
        <p:spPr>
          <a:xfrm>
            <a:off x="5292080" y="299695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7" name="流程圖: 接點 146"/>
          <p:cNvSpPr/>
          <p:nvPr/>
        </p:nvSpPr>
        <p:spPr>
          <a:xfrm>
            <a:off x="5220072" y="314096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8" name="流程圖: 接點 147"/>
          <p:cNvSpPr/>
          <p:nvPr/>
        </p:nvSpPr>
        <p:spPr>
          <a:xfrm>
            <a:off x="5292080" y="278092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9" name="流程圖: 接點 148"/>
          <p:cNvSpPr/>
          <p:nvPr/>
        </p:nvSpPr>
        <p:spPr>
          <a:xfrm>
            <a:off x="5076056" y="328498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0" name="流程圖: 接點 149"/>
          <p:cNvSpPr/>
          <p:nvPr/>
        </p:nvSpPr>
        <p:spPr>
          <a:xfrm>
            <a:off x="4211960" y="292494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1" name="流程圖: 接點 150"/>
          <p:cNvSpPr/>
          <p:nvPr/>
        </p:nvSpPr>
        <p:spPr>
          <a:xfrm>
            <a:off x="4427984" y="33569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2" name="流程圖: 接點 151"/>
          <p:cNvSpPr/>
          <p:nvPr/>
        </p:nvSpPr>
        <p:spPr>
          <a:xfrm>
            <a:off x="4283968" y="321297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3" name="流程圖: 接點 152"/>
          <p:cNvSpPr/>
          <p:nvPr/>
        </p:nvSpPr>
        <p:spPr>
          <a:xfrm>
            <a:off x="4067944" y="306896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4" name="流程圖: 接點 153"/>
          <p:cNvSpPr/>
          <p:nvPr/>
        </p:nvSpPr>
        <p:spPr>
          <a:xfrm>
            <a:off x="4860032" y="342900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5" name="流程圖: 接點 154"/>
          <p:cNvSpPr/>
          <p:nvPr/>
        </p:nvSpPr>
        <p:spPr>
          <a:xfrm>
            <a:off x="4067944" y="33569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6" name="流程圖: 接點 155"/>
          <p:cNvSpPr/>
          <p:nvPr/>
        </p:nvSpPr>
        <p:spPr>
          <a:xfrm>
            <a:off x="4716016" y="206084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7" name="流程圖: 接點 156"/>
          <p:cNvSpPr/>
          <p:nvPr/>
        </p:nvSpPr>
        <p:spPr>
          <a:xfrm>
            <a:off x="4283968" y="256490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8" name="乘號 157"/>
          <p:cNvSpPr/>
          <p:nvPr/>
        </p:nvSpPr>
        <p:spPr>
          <a:xfrm>
            <a:off x="4211960" y="335699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9" name="乘號 158"/>
          <p:cNvSpPr/>
          <p:nvPr/>
        </p:nvSpPr>
        <p:spPr>
          <a:xfrm>
            <a:off x="5076056" y="285293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1" name="文字方塊 160"/>
          <p:cNvSpPr txBox="1"/>
          <p:nvPr/>
        </p:nvSpPr>
        <p:spPr>
          <a:xfrm>
            <a:off x="1280648" y="5877586"/>
            <a:ext cx="1440160" cy="707886"/>
          </a:xfrm>
          <a:prstGeom prst="rect">
            <a:avLst/>
          </a:prstGeom>
          <a:noFill/>
        </p:spPr>
        <p:txBody>
          <a:bodyPr wrap="square" rtlCol="0">
            <a:spAutoFit/>
          </a:bodyPr>
          <a:lstStyle/>
          <a:p>
            <a:r>
              <a:rPr lang="en-US" altLang="zh-TW" sz="2000" dirty="0" smtClean="0"/>
              <a:t>Training set </a:t>
            </a:r>
            <a:r>
              <a:rPr lang="en-US" altLang="zh-TW" sz="2000" dirty="0" smtClean="0">
                <a:solidFill>
                  <a:srgbClr val="FF0000"/>
                </a:solidFill>
              </a:rPr>
              <a:t>(observed)</a:t>
            </a:r>
            <a:endParaRPr lang="zh-TW" altLang="en-US" sz="2000" dirty="0">
              <a:solidFill>
                <a:srgbClr val="FF0000"/>
              </a:solidFill>
            </a:endParaRPr>
          </a:p>
        </p:txBody>
      </p:sp>
      <p:sp>
        <p:nvSpPr>
          <p:cNvPr id="162" name="文字方塊 161"/>
          <p:cNvSpPr txBox="1"/>
          <p:nvPr/>
        </p:nvSpPr>
        <p:spPr>
          <a:xfrm>
            <a:off x="3851920" y="3717032"/>
            <a:ext cx="1512168" cy="707886"/>
          </a:xfrm>
          <a:prstGeom prst="rect">
            <a:avLst/>
          </a:prstGeom>
          <a:noFill/>
        </p:spPr>
        <p:txBody>
          <a:bodyPr wrap="square" rtlCol="0">
            <a:spAutoFit/>
          </a:bodyPr>
          <a:lstStyle/>
          <a:p>
            <a:pPr algn="ctr"/>
            <a:r>
              <a:rPr lang="en-US" altLang="zh-TW" sz="2000" dirty="0" smtClean="0"/>
              <a:t>Universal set</a:t>
            </a:r>
          </a:p>
          <a:p>
            <a:pPr algn="ctr"/>
            <a:r>
              <a:rPr lang="en-US" altLang="zh-TW" sz="2000" dirty="0" smtClean="0"/>
              <a:t>(unobserved)</a:t>
            </a:r>
            <a:endParaRPr lang="zh-TW" altLang="en-US" sz="2000" dirty="0" smtClean="0"/>
          </a:p>
        </p:txBody>
      </p:sp>
      <p:sp>
        <p:nvSpPr>
          <p:cNvPr id="163" name="乘號 162"/>
          <p:cNvSpPr/>
          <p:nvPr/>
        </p:nvSpPr>
        <p:spPr>
          <a:xfrm>
            <a:off x="6228184" y="43651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4" name="乘號 163"/>
          <p:cNvSpPr/>
          <p:nvPr/>
        </p:nvSpPr>
        <p:spPr>
          <a:xfrm>
            <a:off x="6444208" y="407707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5" name="乘號 164"/>
          <p:cNvSpPr/>
          <p:nvPr/>
        </p:nvSpPr>
        <p:spPr>
          <a:xfrm>
            <a:off x="6732240" y="41490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6" name="乘號 165"/>
          <p:cNvSpPr/>
          <p:nvPr/>
        </p:nvSpPr>
        <p:spPr>
          <a:xfrm>
            <a:off x="7092280" y="393305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7" name="乘號 166"/>
          <p:cNvSpPr/>
          <p:nvPr/>
        </p:nvSpPr>
        <p:spPr>
          <a:xfrm>
            <a:off x="6876256" y="43651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8" name="乘號 167"/>
          <p:cNvSpPr/>
          <p:nvPr/>
        </p:nvSpPr>
        <p:spPr>
          <a:xfrm>
            <a:off x="6660232" y="458112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9" name="乘號 168"/>
          <p:cNvSpPr/>
          <p:nvPr/>
        </p:nvSpPr>
        <p:spPr>
          <a:xfrm>
            <a:off x="6372200" y="465313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0" name="流程圖: 接點 169"/>
          <p:cNvSpPr/>
          <p:nvPr/>
        </p:nvSpPr>
        <p:spPr>
          <a:xfrm>
            <a:off x="7092280" y="494116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1" name="流程圖: 接點 170"/>
          <p:cNvSpPr/>
          <p:nvPr/>
        </p:nvSpPr>
        <p:spPr>
          <a:xfrm>
            <a:off x="6876256" y="51571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2" name="流程圖: 接點 171"/>
          <p:cNvSpPr/>
          <p:nvPr/>
        </p:nvSpPr>
        <p:spPr>
          <a:xfrm>
            <a:off x="7380312" y="494116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3" name="流程圖: 接點 172"/>
          <p:cNvSpPr/>
          <p:nvPr/>
        </p:nvSpPr>
        <p:spPr>
          <a:xfrm>
            <a:off x="7164288" y="51571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4" name="流程圖: 接點 173"/>
          <p:cNvSpPr/>
          <p:nvPr/>
        </p:nvSpPr>
        <p:spPr>
          <a:xfrm>
            <a:off x="7020272" y="530120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5" name="流程圖: 接點 174"/>
          <p:cNvSpPr/>
          <p:nvPr/>
        </p:nvSpPr>
        <p:spPr>
          <a:xfrm>
            <a:off x="7452320" y="51571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6" name="流程圖: 接點 175"/>
          <p:cNvSpPr/>
          <p:nvPr/>
        </p:nvSpPr>
        <p:spPr>
          <a:xfrm>
            <a:off x="7308304" y="537321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7" name="流程圖: 接點 176"/>
          <p:cNvSpPr/>
          <p:nvPr/>
        </p:nvSpPr>
        <p:spPr>
          <a:xfrm>
            <a:off x="6948264" y="551723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9" name="文字方塊 178"/>
          <p:cNvSpPr txBox="1"/>
          <p:nvPr/>
        </p:nvSpPr>
        <p:spPr>
          <a:xfrm>
            <a:off x="6462211" y="5886953"/>
            <a:ext cx="1512168" cy="707886"/>
          </a:xfrm>
          <a:prstGeom prst="rect">
            <a:avLst/>
          </a:prstGeom>
          <a:noFill/>
        </p:spPr>
        <p:txBody>
          <a:bodyPr wrap="square" rtlCol="0">
            <a:spAutoFit/>
          </a:bodyPr>
          <a:lstStyle/>
          <a:p>
            <a:pPr algn="ctr"/>
            <a:r>
              <a:rPr lang="en-US" altLang="zh-TW" sz="2000" dirty="0" smtClean="0"/>
              <a:t>Testing set</a:t>
            </a:r>
          </a:p>
          <a:p>
            <a:pPr algn="ctr"/>
            <a:r>
              <a:rPr lang="en-US" altLang="zh-TW" sz="2000" dirty="0" smtClean="0"/>
              <a:t>(unobserved)</a:t>
            </a:r>
            <a:endParaRPr lang="zh-TW" altLang="en-US" sz="2000" dirty="0"/>
          </a:p>
        </p:txBody>
      </p:sp>
      <p:sp>
        <p:nvSpPr>
          <p:cNvPr id="180" name="乘號 179"/>
          <p:cNvSpPr/>
          <p:nvPr/>
        </p:nvSpPr>
        <p:spPr>
          <a:xfrm>
            <a:off x="6516216" y="43651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1" name="乘號 180"/>
          <p:cNvSpPr/>
          <p:nvPr/>
        </p:nvSpPr>
        <p:spPr>
          <a:xfrm>
            <a:off x="7164288" y="41490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2" name="乘號 181"/>
          <p:cNvSpPr/>
          <p:nvPr/>
        </p:nvSpPr>
        <p:spPr>
          <a:xfrm>
            <a:off x="7452320" y="479715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3" name="乘號 182"/>
          <p:cNvSpPr/>
          <p:nvPr/>
        </p:nvSpPr>
        <p:spPr>
          <a:xfrm>
            <a:off x="6732240" y="530120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4" name="流程圖: 接點 183"/>
          <p:cNvSpPr/>
          <p:nvPr/>
        </p:nvSpPr>
        <p:spPr>
          <a:xfrm>
            <a:off x="6588224" y="51571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85" name="流程圖: 接點 184"/>
          <p:cNvSpPr/>
          <p:nvPr/>
        </p:nvSpPr>
        <p:spPr>
          <a:xfrm>
            <a:off x="6588224" y="54619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86" name="流程圖: 接點 185"/>
          <p:cNvSpPr/>
          <p:nvPr/>
        </p:nvSpPr>
        <p:spPr>
          <a:xfrm>
            <a:off x="7164288" y="436510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87" name="流程圖: 接點 186"/>
          <p:cNvSpPr/>
          <p:nvPr/>
        </p:nvSpPr>
        <p:spPr>
          <a:xfrm>
            <a:off x="7524328" y="537321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cxnSp>
        <p:nvCxnSpPr>
          <p:cNvPr id="188" name="直線單箭頭接點 187"/>
          <p:cNvCxnSpPr/>
          <p:nvPr/>
        </p:nvCxnSpPr>
        <p:spPr>
          <a:xfrm flipH="1">
            <a:off x="2483768" y="2708920"/>
            <a:ext cx="720080" cy="10801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9" name="直線單箭頭接點 188"/>
          <p:cNvCxnSpPr/>
          <p:nvPr/>
        </p:nvCxnSpPr>
        <p:spPr>
          <a:xfrm>
            <a:off x="6084168" y="2708920"/>
            <a:ext cx="756086" cy="108012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0" name="直線接點 189"/>
          <p:cNvCxnSpPr/>
          <p:nvPr/>
        </p:nvCxnSpPr>
        <p:spPr>
          <a:xfrm rot="10800000" flipV="1">
            <a:off x="899592" y="4120645"/>
            <a:ext cx="1800200" cy="129614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1" name="直線接點 190"/>
          <p:cNvCxnSpPr/>
          <p:nvPr/>
        </p:nvCxnSpPr>
        <p:spPr>
          <a:xfrm rot="10800000" flipV="1">
            <a:off x="6084168" y="4077072"/>
            <a:ext cx="1800200" cy="129614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2" name="乘號 191"/>
          <p:cNvSpPr/>
          <p:nvPr/>
        </p:nvSpPr>
        <p:spPr>
          <a:xfrm>
            <a:off x="4716016" y="242088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3" name="乘號 192"/>
          <p:cNvSpPr/>
          <p:nvPr/>
        </p:nvSpPr>
        <p:spPr>
          <a:xfrm>
            <a:off x="4932040" y="227687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4" name="流程圖: 接點 193"/>
          <p:cNvSpPr/>
          <p:nvPr/>
        </p:nvSpPr>
        <p:spPr>
          <a:xfrm>
            <a:off x="3923928" y="321297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95" name="流程圖: 接點 194"/>
          <p:cNvSpPr/>
          <p:nvPr/>
        </p:nvSpPr>
        <p:spPr>
          <a:xfrm>
            <a:off x="3779912" y="306896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96" name="流程圖: 接點 195"/>
          <p:cNvSpPr/>
          <p:nvPr/>
        </p:nvSpPr>
        <p:spPr>
          <a:xfrm>
            <a:off x="3851920" y="337376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97" name="乘號 196"/>
          <p:cNvSpPr/>
          <p:nvPr/>
        </p:nvSpPr>
        <p:spPr>
          <a:xfrm>
            <a:off x="6948264" y="465313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8" name="流程圖: 接點 197"/>
          <p:cNvSpPr/>
          <p:nvPr/>
        </p:nvSpPr>
        <p:spPr>
          <a:xfrm>
            <a:off x="6372200" y="51571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99" name="手繪多邊形 198"/>
          <p:cNvSpPr/>
          <p:nvPr/>
        </p:nvSpPr>
        <p:spPr>
          <a:xfrm>
            <a:off x="1483940" y="3976812"/>
            <a:ext cx="559496" cy="1741118"/>
          </a:xfrm>
          <a:custGeom>
            <a:avLst/>
            <a:gdLst>
              <a:gd name="connsiteX0" fmla="*/ 164926 w 559496"/>
              <a:gd name="connsiteY0" fmla="*/ 0 h 1741118"/>
              <a:gd name="connsiteX1" fmla="*/ 540707 w 559496"/>
              <a:gd name="connsiteY1" fmla="*/ 363255 h 1741118"/>
              <a:gd name="connsiteX2" fmla="*/ 52192 w 559496"/>
              <a:gd name="connsiteY2" fmla="*/ 1189973 h 1741118"/>
              <a:gd name="connsiteX3" fmla="*/ 227556 w 559496"/>
              <a:gd name="connsiteY3" fmla="*/ 1741118 h 1741118"/>
            </a:gdLst>
            <a:ahLst/>
            <a:cxnLst>
              <a:cxn ang="0">
                <a:pos x="connsiteX0" y="connsiteY0"/>
              </a:cxn>
              <a:cxn ang="0">
                <a:pos x="connsiteX1" y="connsiteY1"/>
              </a:cxn>
              <a:cxn ang="0">
                <a:pos x="connsiteX2" y="connsiteY2"/>
              </a:cxn>
              <a:cxn ang="0">
                <a:pos x="connsiteX3" y="connsiteY3"/>
              </a:cxn>
            </a:cxnLst>
            <a:rect l="l" t="t" r="r" b="b"/>
            <a:pathLst>
              <a:path w="559496" h="1741118">
                <a:moveTo>
                  <a:pt x="164926" y="0"/>
                </a:moveTo>
                <a:cubicBezTo>
                  <a:pt x="362211" y="82463"/>
                  <a:pt x="559496" y="164926"/>
                  <a:pt x="540707" y="363255"/>
                </a:cubicBezTo>
                <a:cubicBezTo>
                  <a:pt x="521918" y="561584"/>
                  <a:pt x="104384" y="960329"/>
                  <a:pt x="52192" y="1189973"/>
                </a:cubicBezTo>
                <a:cubicBezTo>
                  <a:pt x="0" y="1419617"/>
                  <a:pt x="113778" y="1580367"/>
                  <a:pt x="227556" y="1741118"/>
                </a:cubicBezTo>
              </a:path>
            </a:pathLst>
          </a:custGeom>
          <a:ln w="25400">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00" name="手繪多邊形 199"/>
          <p:cNvSpPr/>
          <p:nvPr/>
        </p:nvSpPr>
        <p:spPr>
          <a:xfrm>
            <a:off x="6588224" y="4005064"/>
            <a:ext cx="559496" cy="1741118"/>
          </a:xfrm>
          <a:custGeom>
            <a:avLst/>
            <a:gdLst>
              <a:gd name="connsiteX0" fmla="*/ 164926 w 559496"/>
              <a:gd name="connsiteY0" fmla="*/ 0 h 1741118"/>
              <a:gd name="connsiteX1" fmla="*/ 540707 w 559496"/>
              <a:gd name="connsiteY1" fmla="*/ 363255 h 1741118"/>
              <a:gd name="connsiteX2" fmla="*/ 52192 w 559496"/>
              <a:gd name="connsiteY2" fmla="*/ 1189973 h 1741118"/>
              <a:gd name="connsiteX3" fmla="*/ 227556 w 559496"/>
              <a:gd name="connsiteY3" fmla="*/ 1741118 h 1741118"/>
            </a:gdLst>
            <a:ahLst/>
            <a:cxnLst>
              <a:cxn ang="0">
                <a:pos x="connsiteX0" y="connsiteY0"/>
              </a:cxn>
              <a:cxn ang="0">
                <a:pos x="connsiteX1" y="connsiteY1"/>
              </a:cxn>
              <a:cxn ang="0">
                <a:pos x="connsiteX2" y="connsiteY2"/>
              </a:cxn>
              <a:cxn ang="0">
                <a:pos x="connsiteX3" y="connsiteY3"/>
              </a:cxn>
            </a:cxnLst>
            <a:rect l="l" t="t" r="r" b="b"/>
            <a:pathLst>
              <a:path w="559496" h="1741118">
                <a:moveTo>
                  <a:pt x="164926" y="0"/>
                </a:moveTo>
                <a:cubicBezTo>
                  <a:pt x="362211" y="82463"/>
                  <a:pt x="559496" y="164926"/>
                  <a:pt x="540707" y="363255"/>
                </a:cubicBezTo>
                <a:cubicBezTo>
                  <a:pt x="521918" y="561584"/>
                  <a:pt x="104384" y="960329"/>
                  <a:pt x="52192" y="1189973"/>
                </a:cubicBezTo>
                <a:cubicBezTo>
                  <a:pt x="0" y="1419617"/>
                  <a:pt x="113778" y="1580367"/>
                  <a:pt x="227556" y="1741118"/>
                </a:cubicBezTo>
              </a:path>
            </a:pathLst>
          </a:custGeom>
          <a:ln w="25400">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01" name="流程圖: 接點 200"/>
          <p:cNvSpPr/>
          <p:nvPr/>
        </p:nvSpPr>
        <p:spPr>
          <a:xfrm>
            <a:off x="6372200" y="537321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02" name="文字方塊 201"/>
          <p:cNvSpPr txBox="1"/>
          <p:nvPr/>
        </p:nvSpPr>
        <p:spPr>
          <a:xfrm>
            <a:off x="909846" y="2852936"/>
            <a:ext cx="1872208" cy="400110"/>
          </a:xfrm>
          <a:prstGeom prst="rect">
            <a:avLst/>
          </a:prstGeom>
          <a:noFill/>
          <a:ln>
            <a:solidFill>
              <a:schemeClr val="accent1"/>
            </a:solidFill>
          </a:ln>
        </p:spPr>
        <p:txBody>
          <a:bodyPr wrap="square" rtlCol="0">
            <a:spAutoFit/>
          </a:bodyPr>
          <a:lstStyle/>
          <a:p>
            <a:r>
              <a:rPr lang="en-US" altLang="zh-TW" sz="2000" dirty="0" smtClean="0"/>
              <a:t>Data acquisition</a:t>
            </a:r>
            <a:endParaRPr lang="zh-TW" altLang="en-US" sz="2000" dirty="0"/>
          </a:p>
        </p:txBody>
      </p:sp>
      <p:sp>
        <p:nvSpPr>
          <p:cNvPr id="203" name="文字方塊 202"/>
          <p:cNvSpPr txBox="1"/>
          <p:nvPr/>
        </p:nvSpPr>
        <p:spPr>
          <a:xfrm>
            <a:off x="6516216" y="2852936"/>
            <a:ext cx="1728192" cy="400110"/>
          </a:xfrm>
          <a:prstGeom prst="rect">
            <a:avLst/>
          </a:prstGeom>
          <a:noFill/>
          <a:ln>
            <a:solidFill>
              <a:schemeClr val="accent1"/>
            </a:solidFill>
          </a:ln>
        </p:spPr>
        <p:txBody>
          <a:bodyPr wrap="square" rtlCol="0">
            <a:spAutoFit/>
          </a:bodyPr>
          <a:lstStyle/>
          <a:p>
            <a:r>
              <a:rPr lang="en-US" altLang="zh-TW" sz="2000" dirty="0" smtClean="0"/>
              <a:t>Practical usage</a:t>
            </a:r>
            <a:endParaRPr lang="zh-TW" altLang="en-US" sz="2000" dirty="0"/>
          </a:p>
        </p:txBody>
      </p:sp>
      <p:sp>
        <p:nvSpPr>
          <p:cNvPr id="102" name="Slide Number Placeholder 101"/>
          <p:cNvSpPr>
            <a:spLocks noGrp="1"/>
          </p:cNvSpPr>
          <p:nvPr>
            <p:ph type="sldNum" sz="quarter" idx="12"/>
          </p:nvPr>
        </p:nvSpPr>
        <p:spPr/>
        <p:txBody>
          <a:bodyPr/>
          <a:lstStyle/>
          <a:p>
            <a:fld id="{722B575E-21D9-4F81-9A86-37E23FE3D5CC}" type="slidenum">
              <a:rPr lang="zh-TW" altLang="en-US" smtClean="0"/>
              <a:pPr/>
              <a:t>52</a:t>
            </a:fld>
            <a:endParaRPr lang="zh-TW" altLang="en-US"/>
          </a:p>
        </p:txBody>
      </p:sp>
    </p:spTree>
    <p:extLst>
      <p:ext uri="{BB962C8B-B14F-4D97-AF65-F5344CB8AC3E}">
        <p14:creationId xmlns:p14="http://schemas.microsoft.com/office/powerpoint/2010/main" val="25861416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流程圖: 程序 50"/>
          <p:cNvSpPr/>
          <p:nvPr/>
        </p:nvSpPr>
        <p:spPr>
          <a:xfrm>
            <a:off x="6092622" y="4021066"/>
            <a:ext cx="1800200" cy="1728192"/>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流程圖: 程序 34"/>
          <p:cNvSpPr/>
          <p:nvPr/>
        </p:nvSpPr>
        <p:spPr>
          <a:xfrm>
            <a:off x="3788366" y="4021066"/>
            <a:ext cx="1800200" cy="1728192"/>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流程圖: 程序 18"/>
          <p:cNvSpPr/>
          <p:nvPr/>
        </p:nvSpPr>
        <p:spPr>
          <a:xfrm>
            <a:off x="875682" y="4021066"/>
            <a:ext cx="1800200" cy="1728192"/>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p:cNvSpPr>
            <a:spLocks noGrp="1"/>
          </p:cNvSpPr>
          <p:nvPr>
            <p:ph idx="1"/>
          </p:nvPr>
        </p:nvSpPr>
        <p:spPr/>
        <p:txBody>
          <a:bodyPr>
            <a:normAutofit/>
          </a:bodyPr>
          <a:lstStyle/>
          <a:p>
            <a:r>
              <a:rPr lang="en-US" altLang="zh-TW" sz="2800" dirty="0"/>
              <a:t>Training is the process of making the system able to learn</a:t>
            </a:r>
            <a:r>
              <a:rPr lang="en-US" altLang="zh-TW" sz="2800" dirty="0" smtClean="0"/>
              <a:t>.</a:t>
            </a:r>
          </a:p>
          <a:p>
            <a:r>
              <a:rPr lang="en-US" altLang="zh-TW" sz="2800" dirty="0" smtClean="0"/>
              <a:t>No free lunch rule:</a:t>
            </a:r>
          </a:p>
          <a:p>
            <a:pPr lvl="1"/>
            <a:r>
              <a:rPr lang="en-US" altLang="zh-TW" sz="2800" dirty="0" smtClean="0"/>
              <a:t>Training set and testing set come from the same distribution</a:t>
            </a:r>
          </a:p>
          <a:p>
            <a:pPr lvl="1"/>
            <a:r>
              <a:rPr lang="en-US" altLang="zh-TW" sz="2800" dirty="0" smtClean="0"/>
              <a:t>Need to make some assumptions or bias</a:t>
            </a:r>
          </a:p>
          <a:p>
            <a:endParaRPr lang="en-US" altLang="zh-TW" sz="2800" dirty="0" smtClean="0"/>
          </a:p>
        </p:txBody>
      </p:sp>
      <p:sp>
        <p:nvSpPr>
          <p:cNvPr id="2" name="標題 1"/>
          <p:cNvSpPr>
            <a:spLocks noGrp="1"/>
          </p:cNvSpPr>
          <p:nvPr>
            <p:ph type="title"/>
          </p:nvPr>
        </p:nvSpPr>
        <p:spPr/>
        <p:txBody>
          <a:bodyPr/>
          <a:lstStyle/>
          <a:p>
            <a:r>
              <a:rPr lang="en-US" altLang="zh-TW" dirty="0" smtClean="0"/>
              <a:t>Training and Testing</a:t>
            </a:r>
            <a:endParaRPr lang="zh-TW" altLang="en-US" dirty="0"/>
          </a:p>
        </p:txBody>
      </p:sp>
      <p:sp>
        <p:nvSpPr>
          <p:cNvPr id="4" name="乘號 3"/>
          <p:cNvSpPr/>
          <p:nvPr/>
        </p:nvSpPr>
        <p:spPr>
          <a:xfrm>
            <a:off x="970834" y="411707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乘號 4"/>
          <p:cNvSpPr/>
          <p:nvPr/>
        </p:nvSpPr>
        <p:spPr>
          <a:xfrm>
            <a:off x="1186858" y="426109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乘號 5"/>
          <p:cNvSpPr/>
          <p:nvPr/>
        </p:nvSpPr>
        <p:spPr>
          <a:xfrm>
            <a:off x="1258866"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乘號 6"/>
          <p:cNvSpPr/>
          <p:nvPr/>
        </p:nvSpPr>
        <p:spPr>
          <a:xfrm>
            <a:off x="970834" y="433310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乘號 7"/>
          <p:cNvSpPr/>
          <p:nvPr/>
        </p:nvSpPr>
        <p:spPr>
          <a:xfrm>
            <a:off x="1474890" y="426109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乘號 8"/>
          <p:cNvSpPr/>
          <p:nvPr/>
        </p:nvSpPr>
        <p:spPr>
          <a:xfrm>
            <a:off x="1402882" y="447711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乘號 9"/>
          <p:cNvSpPr/>
          <p:nvPr/>
        </p:nvSpPr>
        <p:spPr>
          <a:xfrm>
            <a:off x="1114850" y="4549124"/>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流程圖: 接點 10"/>
          <p:cNvSpPr/>
          <p:nvPr/>
        </p:nvSpPr>
        <p:spPr>
          <a:xfrm>
            <a:off x="1827216" y="48291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2" name="流程圖: 接點 11"/>
          <p:cNvSpPr/>
          <p:nvPr/>
        </p:nvSpPr>
        <p:spPr>
          <a:xfrm>
            <a:off x="1611192"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3" name="流程圖: 接點 12"/>
          <p:cNvSpPr/>
          <p:nvPr/>
        </p:nvSpPr>
        <p:spPr>
          <a:xfrm>
            <a:off x="2115248" y="48291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 name="流程圖: 接點 13"/>
          <p:cNvSpPr/>
          <p:nvPr/>
        </p:nvSpPr>
        <p:spPr>
          <a:xfrm>
            <a:off x="1899224"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 name="流程圖: 接點 14"/>
          <p:cNvSpPr/>
          <p:nvPr/>
        </p:nvSpPr>
        <p:spPr>
          <a:xfrm>
            <a:off x="1755208" y="526120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6" name="流程圖: 接點 15"/>
          <p:cNvSpPr/>
          <p:nvPr/>
        </p:nvSpPr>
        <p:spPr>
          <a:xfrm>
            <a:off x="2187256"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 name="流程圖: 接點 16"/>
          <p:cNvSpPr/>
          <p:nvPr/>
        </p:nvSpPr>
        <p:spPr>
          <a:xfrm>
            <a:off x="2043240" y="526120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8" name="流程圖: 接點 17"/>
          <p:cNvSpPr/>
          <p:nvPr/>
        </p:nvSpPr>
        <p:spPr>
          <a:xfrm>
            <a:off x="1899224" y="540522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0" name="乘號 19"/>
          <p:cNvSpPr/>
          <p:nvPr/>
        </p:nvSpPr>
        <p:spPr>
          <a:xfrm>
            <a:off x="3883518" y="411707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乘號 20"/>
          <p:cNvSpPr/>
          <p:nvPr/>
        </p:nvSpPr>
        <p:spPr>
          <a:xfrm>
            <a:off x="3860374" y="430909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乘號 21"/>
          <p:cNvSpPr/>
          <p:nvPr/>
        </p:nvSpPr>
        <p:spPr>
          <a:xfrm>
            <a:off x="4171550"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乘號 22"/>
          <p:cNvSpPr/>
          <p:nvPr/>
        </p:nvSpPr>
        <p:spPr>
          <a:xfrm>
            <a:off x="4027534" y="433310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乘號 23"/>
          <p:cNvSpPr/>
          <p:nvPr/>
        </p:nvSpPr>
        <p:spPr>
          <a:xfrm>
            <a:off x="4243558" y="426109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乘號 24"/>
          <p:cNvSpPr/>
          <p:nvPr/>
        </p:nvSpPr>
        <p:spPr>
          <a:xfrm>
            <a:off x="4459582" y="4093074"/>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乘號 25"/>
          <p:cNvSpPr/>
          <p:nvPr/>
        </p:nvSpPr>
        <p:spPr>
          <a:xfrm>
            <a:off x="4171550" y="447711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流程圖: 接點 26"/>
          <p:cNvSpPr/>
          <p:nvPr/>
        </p:nvSpPr>
        <p:spPr>
          <a:xfrm>
            <a:off x="4739900" y="48291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8" name="流程圖: 接點 27"/>
          <p:cNvSpPr/>
          <p:nvPr/>
        </p:nvSpPr>
        <p:spPr>
          <a:xfrm>
            <a:off x="4379860"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9" name="流程圖: 接點 28"/>
          <p:cNvSpPr/>
          <p:nvPr/>
        </p:nvSpPr>
        <p:spPr>
          <a:xfrm>
            <a:off x="5027932" y="48291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0" name="流程圖: 接點 29"/>
          <p:cNvSpPr/>
          <p:nvPr/>
        </p:nvSpPr>
        <p:spPr>
          <a:xfrm>
            <a:off x="5027932"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1" name="流程圖: 接點 30"/>
          <p:cNvSpPr/>
          <p:nvPr/>
        </p:nvSpPr>
        <p:spPr>
          <a:xfrm>
            <a:off x="4667892"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2" name="流程圖: 接點 31"/>
          <p:cNvSpPr/>
          <p:nvPr/>
        </p:nvSpPr>
        <p:spPr>
          <a:xfrm>
            <a:off x="5243956"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3" name="流程圖: 接點 32"/>
          <p:cNvSpPr/>
          <p:nvPr/>
        </p:nvSpPr>
        <p:spPr>
          <a:xfrm>
            <a:off x="5171948" y="526120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4" name="流程圖: 接點 33"/>
          <p:cNvSpPr/>
          <p:nvPr/>
        </p:nvSpPr>
        <p:spPr>
          <a:xfrm>
            <a:off x="4811908" y="540522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6" name="乘號 35"/>
          <p:cNvSpPr/>
          <p:nvPr/>
        </p:nvSpPr>
        <p:spPr>
          <a:xfrm>
            <a:off x="6259782"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乘號 36"/>
          <p:cNvSpPr/>
          <p:nvPr/>
        </p:nvSpPr>
        <p:spPr>
          <a:xfrm>
            <a:off x="6907854"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乘號 37"/>
          <p:cNvSpPr/>
          <p:nvPr/>
        </p:nvSpPr>
        <p:spPr>
          <a:xfrm>
            <a:off x="6475806" y="411707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乘號 38"/>
          <p:cNvSpPr/>
          <p:nvPr/>
        </p:nvSpPr>
        <p:spPr>
          <a:xfrm>
            <a:off x="6114986" y="419189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乘號 39"/>
          <p:cNvSpPr/>
          <p:nvPr/>
        </p:nvSpPr>
        <p:spPr>
          <a:xfrm>
            <a:off x="6691830"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乘號 40"/>
          <p:cNvSpPr/>
          <p:nvPr/>
        </p:nvSpPr>
        <p:spPr>
          <a:xfrm>
            <a:off x="7123878" y="4189084"/>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乘號 41"/>
          <p:cNvSpPr/>
          <p:nvPr/>
        </p:nvSpPr>
        <p:spPr>
          <a:xfrm>
            <a:off x="7339902"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流程圖: 接點 42"/>
          <p:cNvSpPr/>
          <p:nvPr/>
        </p:nvSpPr>
        <p:spPr>
          <a:xfrm>
            <a:off x="6170973" y="5341213"/>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4" name="流程圖: 接點 43"/>
          <p:cNvSpPr/>
          <p:nvPr/>
        </p:nvSpPr>
        <p:spPr>
          <a:xfrm>
            <a:off x="6252068" y="554923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5" name="流程圖: 接點 44"/>
          <p:cNvSpPr/>
          <p:nvPr/>
        </p:nvSpPr>
        <p:spPr>
          <a:xfrm>
            <a:off x="7476204" y="48291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6" name="流程圖: 接點 45"/>
          <p:cNvSpPr/>
          <p:nvPr/>
        </p:nvSpPr>
        <p:spPr>
          <a:xfrm>
            <a:off x="7188172" y="5117188"/>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7" name="流程圖: 接點 46"/>
          <p:cNvSpPr/>
          <p:nvPr/>
        </p:nvSpPr>
        <p:spPr>
          <a:xfrm>
            <a:off x="6972148" y="526120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8" name="流程圖: 接點 47"/>
          <p:cNvSpPr/>
          <p:nvPr/>
        </p:nvSpPr>
        <p:spPr>
          <a:xfrm>
            <a:off x="7548212"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9" name="流程圖: 接點 48"/>
          <p:cNvSpPr/>
          <p:nvPr/>
        </p:nvSpPr>
        <p:spPr>
          <a:xfrm>
            <a:off x="6900140" y="5477228"/>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0" name="流程圖: 接點 49"/>
          <p:cNvSpPr/>
          <p:nvPr/>
        </p:nvSpPr>
        <p:spPr>
          <a:xfrm>
            <a:off x="7116164" y="540522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2" name="向右箭號 51"/>
          <p:cNvSpPr/>
          <p:nvPr/>
        </p:nvSpPr>
        <p:spPr>
          <a:xfrm>
            <a:off x="2858925" y="4469116"/>
            <a:ext cx="707221" cy="704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乘號 52"/>
          <p:cNvSpPr/>
          <p:nvPr/>
        </p:nvSpPr>
        <p:spPr>
          <a:xfrm>
            <a:off x="4459582" y="433310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乘號 53"/>
          <p:cNvSpPr/>
          <p:nvPr/>
        </p:nvSpPr>
        <p:spPr>
          <a:xfrm>
            <a:off x="4404342" y="456589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乘號 54"/>
          <p:cNvSpPr/>
          <p:nvPr/>
        </p:nvSpPr>
        <p:spPr>
          <a:xfrm>
            <a:off x="4652462" y="438110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乘號 55"/>
          <p:cNvSpPr/>
          <p:nvPr/>
        </p:nvSpPr>
        <p:spPr>
          <a:xfrm>
            <a:off x="4675606" y="4189084"/>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乘號 56"/>
          <p:cNvSpPr/>
          <p:nvPr/>
        </p:nvSpPr>
        <p:spPr>
          <a:xfrm>
            <a:off x="3883518" y="447711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乘號 57"/>
          <p:cNvSpPr/>
          <p:nvPr/>
        </p:nvSpPr>
        <p:spPr>
          <a:xfrm>
            <a:off x="4099542" y="462113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乘號 58"/>
          <p:cNvSpPr/>
          <p:nvPr/>
        </p:nvSpPr>
        <p:spPr>
          <a:xfrm>
            <a:off x="4404342" y="456589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乘號 59"/>
          <p:cNvSpPr/>
          <p:nvPr/>
        </p:nvSpPr>
        <p:spPr>
          <a:xfrm>
            <a:off x="4635745" y="4568837"/>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流程圖: 接點 60"/>
          <p:cNvSpPr/>
          <p:nvPr/>
        </p:nvSpPr>
        <p:spPr>
          <a:xfrm>
            <a:off x="4532260" y="51975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2" name="流程圖: 接點 61"/>
          <p:cNvSpPr/>
          <p:nvPr/>
        </p:nvSpPr>
        <p:spPr>
          <a:xfrm>
            <a:off x="4523876" y="540522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3" name="流程圖: 接點 62"/>
          <p:cNvSpPr/>
          <p:nvPr/>
        </p:nvSpPr>
        <p:spPr>
          <a:xfrm>
            <a:off x="4837060" y="518919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4" name="流程圖: 接點 63"/>
          <p:cNvSpPr/>
          <p:nvPr/>
        </p:nvSpPr>
        <p:spPr>
          <a:xfrm>
            <a:off x="5027932" y="540522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5" name="流程圖: 接點 64"/>
          <p:cNvSpPr/>
          <p:nvPr/>
        </p:nvSpPr>
        <p:spPr>
          <a:xfrm>
            <a:off x="4667892" y="554923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6" name="流程圖: 接點 65"/>
          <p:cNvSpPr/>
          <p:nvPr/>
        </p:nvSpPr>
        <p:spPr>
          <a:xfrm>
            <a:off x="4307852" y="526120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7" name="乘號 66"/>
          <p:cNvSpPr/>
          <p:nvPr/>
        </p:nvSpPr>
        <p:spPr>
          <a:xfrm>
            <a:off x="6259782" y="433310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乘號 67"/>
          <p:cNvSpPr/>
          <p:nvPr/>
        </p:nvSpPr>
        <p:spPr>
          <a:xfrm>
            <a:off x="6412182" y="448550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乘號 68"/>
          <p:cNvSpPr/>
          <p:nvPr/>
        </p:nvSpPr>
        <p:spPr>
          <a:xfrm>
            <a:off x="6259782" y="469314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流程圖: 接點 69"/>
          <p:cNvSpPr/>
          <p:nvPr/>
        </p:nvSpPr>
        <p:spPr>
          <a:xfrm>
            <a:off x="7620220" y="4613132"/>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1" name="流程圖: 接點 70"/>
          <p:cNvSpPr/>
          <p:nvPr/>
        </p:nvSpPr>
        <p:spPr>
          <a:xfrm>
            <a:off x="7348956" y="51339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2" name="流程圖: 接點 71"/>
          <p:cNvSpPr/>
          <p:nvPr/>
        </p:nvSpPr>
        <p:spPr>
          <a:xfrm>
            <a:off x="6684116" y="554923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3" name="流程圖: 接點 72"/>
          <p:cNvSpPr/>
          <p:nvPr/>
        </p:nvSpPr>
        <p:spPr>
          <a:xfrm>
            <a:off x="6468092" y="5477228"/>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5" name="Slide Number Placeholder 74"/>
          <p:cNvSpPr>
            <a:spLocks noGrp="1"/>
          </p:cNvSpPr>
          <p:nvPr>
            <p:ph type="sldNum" sz="quarter" idx="12"/>
          </p:nvPr>
        </p:nvSpPr>
        <p:spPr/>
        <p:txBody>
          <a:bodyPr/>
          <a:lstStyle/>
          <a:p>
            <a:fld id="{722B575E-21D9-4F81-9A86-37E23FE3D5CC}" type="slidenum">
              <a:rPr lang="zh-TW" altLang="en-US" smtClean="0"/>
              <a:pPr/>
              <a:t>53</a:t>
            </a:fld>
            <a:endParaRPr lang="zh-TW" altLang="en-US"/>
          </a:p>
        </p:txBody>
      </p:sp>
    </p:spTree>
    <p:extLst>
      <p:ext uri="{BB962C8B-B14F-4D97-AF65-F5344CB8AC3E}">
        <p14:creationId xmlns:p14="http://schemas.microsoft.com/office/powerpoint/2010/main" val="29314897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Performing Machine Learning</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54</a:t>
            </a:fld>
            <a:endParaRPr lang="zh-TW" altLang="en-US"/>
          </a:p>
        </p:txBody>
      </p:sp>
      <p:sp>
        <p:nvSpPr>
          <p:cNvPr id="4" name="Content Placeholder 3"/>
          <p:cNvSpPr>
            <a:spLocks noGrp="1"/>
          </p:cNvSpPr>
          <p:nvPr>
            <p:ph sz="quarter" idx="1"/>
          </p:nvPr>
        </p:nvSpPr>
        <p:spPr/>
        <p:txBody>
          <a:bodyPr>
            <a:normAutofit lnSpcReduction="10000"/>
          </a:bodyPr>
          <a:lstStyle/>
          <a:p>
            <a:pPr>
              <a:lnSpc>
                <a:spcPct val="90000"/>
              </a:lnSpc>
            </a:pPr>
            <a:r>
              <a:rPr lang="en-GB" sz="3200" dirty="0" smtClean="0"/>
              <a:t>Specify your problem as a learning task</a:t>
            </a:r>
          </a:p>
          <a:p>
            <a:pPr>
              <a:lnSpc>
                <a:spcPct val="90000"/>
              </a:lnSpc>
            </a:pPr>
            <a:endParaRPr lang="en-GB" sz="3200" dirty="0" smtClean="0"/>
          </a:p>
          <a:p>
            <a:pPr>
              <a:lnSpc>
                <a:spcPct val="90000"/>
              </a:lnSpc>
            </a:pPr>
            <a:r>
              <a:rPr lang="en-GB" sz="3200" dirty="0" smtClean="0"/>
              <a:t>Choose the representation scheme</a:t>
            </a:r>
          </a:p>
          <a:p>
            <a:pPr>
              <a:lnSpc>
                <a:spcPct val="90000"/>
              </a:lnSpc>
            </a:pPr>
            <a:endParaRPr lang="en-GB" sz="3200" dirty="0" smtClean="0"/>
          </a:p>
          <a:p>
            <a:pPr>
              <a:lnSpc>
                <a:spcPct val="90000"/>
              </a:lnSpc>
            </a:pPr>
            <a:r>
              <a:rPr lang="en-GB" sz="3200" dirty="0" smtClean="0"/>
              <a:t>Choose the learning method</a:t>
            </a:r>
          </a:p>
          <a:p>
            <a:pPr>
              <a:lnSpc>
                <a:spcPct val="90000"/>
              </a:lnSpc>
            </a:pPr>
            <a:endParaRPr lang="en-GB" sz="3200" dirty="0" smtClean="0"/>
          </a:p>
          <a:p>
            <a:pPr>
              <a:lnSpc>
                <a:spcPct val="90000"/>
              </a:lnSpc>
            </a:pPr>
            <a:r>
              <a:rPr lang="en-GB" sz="3200" dirty="0" smtClean="0"/>
              <a:t>Apply the learning method</a:t>
            </a:r>
          </a:p>
          <a:p>
            <a:pPr>
              <a:lnSpc>
                <a:spcPct val="90000"/>
              </a:lnSpc>
            </a:pPr>
            <a:endParaRPr lang="en-GB" sz="3200" dirty="0" smtClean="0"/>
          </a:p>
          <a:p>
            <a:pPr>
              <a:lnSpc>
                <a:spcPct val="90000"/>
              </a:lnSpc>
            </a:pPr>
            <a:r>
              <a:rPr lang="en-GB" sz="3200" dirty="0" smtClean="0"/>
              <a:t>Assess the results and the method</a:t>
            </a:r>
          </a:p>
          <a:p>
            <a:endParaRPr lang="en-GB" sz="32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Constituents of Learning Problems</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55</a:t>
            </a:fld>
            <a:endParaRPr lang="zh-TW" altLang="en-US"/>
          </a:p>
        </p:txBody>
      </p:sp>
      <p:sp>
        <p:nvSpPr>
          <p:cNvPr id="4" name="Content Placeholder 3"/>
          <p:cNvSpPr>
            <a:spLocks noGrp="1"/>
          </p:cNvSpPr>
          <p:nvPr>
            <p:ph sz="quarter" idx="1"/>
          </p:nvPr>
        </p:nvSpPr>
        <p:spPr/>
        <p:txBody>
          <a:bodyPr>
            <a:normAutofit/>
          </a:bodyPr>
          <a:lstStyle/>
          <a:p>
            <a:pPr marL="533400" indent="-533400">
              <a:buFont typeface="Wingdings" pitchFamily="2" charset="2"/>
              <a:buAutoNum type="arabicPeriod"/>
            </a:pPr>
            <a:r>
              <a:rPr lang="en-GB" sz="3200" dirty="0" smtClean="0"/>
              <a:t>The example set</a:t>
            </a:r>
          </a:p>
          <a:p>
            <a:pPr marL="533400" indent="-533400">
              <a:buFont typeface="Wingdings" pitchFamily="2" charset="2"/>
              <a:buAutoNum type="arabicPeriod"/>
            </a:pPr>
            <a:endParaRPr lang="en-GB" sz="3200" dirty="0" smtClean="0"/>
          </a:p>
          <a:p>
            <a:pPr marL="533400" indent="-533400">
              <a:buFont typeface="Wingdings" pitchFamily="2" charset="2"/>
              <a:buAutoNum type="arabicPeriod"/>
            </a:pPr>
            <a:r>
              <a:rPr lang="en-GB" sz="3200" dirty="0" smtClean="0"/>
              <a:t>The background concepts</a:t>
            </a:r>
          </a:p>
          <a:p>
            <a:pPr marL="533400" indent="-533400">
              <a:buFont typeface="Wingdings" pitchFamily="2" charset="2"/>
              <a:buAutoNum type="arabicPeriod"/>
            </a:pPr>
            <a:endParaRPr lang="en-GB" sz="3200" dirty="0" smtClean="0"/>
          </a:p>
          <a:p>
            <a:pPr marL="533400" indent="-533400">
              <a:buFont typeface="Wingdings" pitchFamily="2" charset="2"/>
              <a:buAutoNum type="arabicPeriod"/>
            </a:pPr>
            <a:r>
              <a:rPr lang="en-GB" sz="3200" dirty="0" smtClean="0"/>
              <a:t>The background axioms</a:t>
            </a:r>
          </a:p>
          <a:p>
            <a:pPr marL="533400" indent="-533400">
              <a:buFont typeface="Wingdings" pitchFamily="2" charset="2"/>
              <a:buAutoNum type="arabicPeriod"/>
            </a:pPr>
            <a:endParaRPr lang="en-GB" sz="3200" dirty="0" smtClean="0"/>
          </a:p>
          <a:p>
            <a:pPr marL="533400" indent="-533400">
              <a:buFont typeface="Wingdings" pitchFamily="2" charset="2"/>
              <a:buAutoNum type="arabicPeriod"/>
            </a:pPr>
            <a:r>
              <a:rPr lang="en-GB" sz="3200" dirty="0" smtClean="0"/>
              <a:t>The errors in the data</a:t>
            </a:r>
          </a:p>
          <a:p>
            <a:endParaRPr lang="en-GB" sz="32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Problem constituents:</a:t>
            </a:r>
            <a:br>
              <a:rPr lang="en-GB" dirty="0" smtClean="0"/>
            </a:br>
            <a:r>
              <a:rPr lang="en-GB" dirty="0" smtClean="0"/>
              <a:t>1. The Example Set</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56</a:t>
            </a:fld>
            <a:endParaRPr lang="zh-TW" altLang="en-US"/>
          </a:p>
        </p:txBody>
      </p:sp>
      <p:sp>
        <p:nvSpPr>
          <p:cNvPr id="4" name="Content Placeholder 3"/>
          <p:cNvSpPr>
            <a:spLocks noGrp="1"/>
          </p:cNvSpPr>
          <p:nvPr>
            <p:ph sz="quarter" idx="1"/>
          </p:nvPr>
        </p:nvSpPr>
        <p:spPr/>
        <p:txBody>
          <a:bodyPr>
            <a:noAutofit/>
          </a:bodyPr>
          <a:lstStyle/>
          <a:p>
            <a:pPr>
              <a:lnSpc>
                <a:spcPct val="90000"/>
              </a:lnSpc>
            </a:pPr>
            <a:r>
              <a:rPr lang="en-GB" sz="2700" dirty="0" smtClean="0"/>
              <a:t>Learning from examples</a:t>
            </a:r>
          </a:p>
          <a:p>
            <a:pPr lvl="1">
              <a:lnSpc>
                <a:spcPct val="90000"/>
              </a:lnSpc>
            </a:pPr>
            <a:r>
              <a:rPr lang="en-GB" sz="2700" dirty="0" smtClean="0"/>
              <a:t>Express as a </a:t>
            </a:r>
            <a:r>
              <a:rPr lang="en-GB" sz="2700" b="1" dirty="0" smtClean="0"/>
              <a:t>concept learning</a:t>
            </a:r>
            <a:r>
              <a:rPr lang="en-GB" sz="2700" dirty="0" smtClean="0"/>
              <a:t> problem</a:t>
            </a:r>
          </a:p>
          <a:p>
            <a:pPr lvl="1">
              <a:lnSpc>
                <a:spcPct val="90000"/>
              </a:lnSpc>
            </a:pPr>
            <a:r>
              <a:rPr lang="en-GB" sz="2700" dirty="0" smtClean="0"/>
              <a:t>Whereby the concept solves the categorisation problem</a:t>
            </a:r>
          </a:p>
          <a:p>
            <a:pPr>
              <a:lnSpc>
                <a:spcPct val="90000"/>
              </a:lnSpc>
            </a:pPr>
            <a:r>
              <a:rPr lang="en-GB" sz="2700" dirty="0" smtClean="0"/>
              <a:t>Usually need to supply pairs (E, C)</a:t>
            </a:r>
          </a:p>
          <a:p>
            <a:pPr lvl="1">
              <a:lnSpc>
                <a:spcPct val="90000"/>
              </a:lnSpc>
            </a:pPr>
            <a:r>
              <a:rPr lang="en-GB" sz="2700" dirty="0" smtClean="0"/>
              <a:t>Where E is an example, C is a category </a:t>
            </a:r>
          </a:p>
          <a:p>
            <a:pPr lvl="1">
              <a:lnSpc>
                <a:spcPct val="90000"/>
              </a:lnSpc>
            </a:pPr>
            <a:r>
              <a:rPr lang="en-GB" sz="2700" dirty="0" smtClean="0"/>
              <a:t>Positives: (E,C) where C is the </a:t>
            </a:r>
            <a:r>
              <a:rPr lang="en-GB" sz="2700" u="sng" dirty="0" smtClean="0"/>
              <a:t>correct</a:t>
            </a:r>
            <a:r>
              <a:rPr lang="en-GB" sz="2700" dirty="0" smtClean="0"/>
              <a:t> category for E</a:t>
            </a:r>
          </a:p>
          <a:p>
            <a:pPr lvl="1">
              <a:lnSpc>
                <a:spcPct val="90000"/>
              </a:lnSpc>
            </a:pPr>
            <a:r>
              <a:rPr lang="en-GB" sz="2700" dirty="0" smtClean="0"/>
              <a:t>Negatives: (E,C) where C is an </a:t>
            </a:r>
            <a:r>
              <a:rPr lang="en-GB" sz="2700" u="sng" dirty="0" smtClean="0"/>
              <a:t>incorrect</a:t>
            </a:r>
            <a:r>
              <a:rPr lang="en-GB" sz="2700" dirty="0" smtClean="0"/>
              <a:t> category for E</a:t>
            </a:r>
          </a:p>
          <a:p>
            <a:pPr>
              <a:lnSpc>
                <a:spcPct val="90000"/>
              </a:lnSpc>
            </a:pPr>
            <a:r>
              <a:rPr lang="en-GB" sz="2700" dirty="0" smtClean="0"/>
              <a:t>Techniques which don’t need negatives</a:t>
            </a:r>
          </a:p>
          <a:p>
            <a:pPr lvl="1">
              <a:lnSpc>
                <a:spcPct val="90000"/>
              </a:lnSpc>
            </a:pPr>
            <a:r>
              <a:rPr lang="en-GB" sz="2700" dirty="0" smtClean="0"/>
              <a:t>Can learn </a:t>
            </a:r>
            <a:r>
              <a:rPr lang="en-GB" sz="2700" b="1" dirty="0" smtClean="0"/>
              <a:t>from positives only</a:t>
            </a:r>
          </a:p>
          <a:p>
            <a:pPr>
              <a:lnSpc>
                <a:spcPct val="90000"/>
              </a:lnSpc>
            </a:pPr>
            <a:r>
              <a:rPr lang="en-GB" sz="2700" dirty="0" smtClean="0"/>
              <a:t>Questions about examples:</a:t>
            </a:r>
          </a:p>
          <a:p>
            <a:pPr lvl="1">
              <a:lnSpc>
                <a:spcPct val="90000"/>
              </a:lnSpc>
            </a:pPr>
            <a:r>
              <a:rPr lang="en-GB" sz="2700" dirty="0" smtClean="0"/>
              <a:t>How many does the technique need to perform the task?</a:t>
            </a:r>
          </a:p>
          <a:p>
            <a:pPr lvl="1">
              <a:lnSpc>
                <a:spcPct val="90000"/>
              </a:lnSpc>
            </a:pPr>
            <a:r>
              <a:rPr lang="en-GB" sz="2700" dirty="0" smtClean="0"/>
              <a:t>Do we need both positive and negative examples?</a:t>
            </a:r>
            <a:endParaRPr lang="en-GB" sz="27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Positives and Negatives</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57</a:t>
            </a:fld>
            <a:endParaRPr lang="zh-TW" altLang="en-US"/>
          </a:p>
        </p:txBody>
      </p:sp>
      <p:sp>
        <p:nvSpPr>
          <p:cNvPr id="4" name="Content Placeholder 3"/>
          <p:cNvSpPr>
            <a:spLocks noGrp="1"/>
          </p:cNvSpPr>
          <p:nvPr>
            <p:ph sz="quarter" idx="1"/>
          </p:nvPr>
        </p:nvSpPr>
        <p:spPr/>
        <p:txBody>
          <a:bodyPr>
            <a:normAutofit/>
          </a:bodyPr>
          <a:lstStyle/>
          <a:p>
            <a:r>
              <a:rPr lang="en-GB" sz="2800" dirty="0" smtClean="0"/>
              <a:t>Problem: learn reasons for animal taxonomy</a:t>
            </a:r>
          </a:p>
          <a:p>
            <a:pPr lvl="1"/>
            <a:r>
              <a:rPr lang="en-GB" sz="2800" dirty="0" smtClean="0"/>
              <a:t>Into mammals, fish, reptile and bird</a:t>
            </a:r>
          </a:p>
          <a:p>
            <a:r>
              <a:rPr lang="en-GB" sz="2800" dirty="0" smtClean="0"/>
              <a:t>Positives:</a:t>
            </a:r>
          </a:p>
          <a:p>
            <a:pPr lvl="1"/>
            <a:r>
              <a:rPr lang="en-GB" sz="2800" dirty="0" smtClean="0"/>
              <a:t>(cat=mammal); (dog=mammal); (trout=fish); </a:t>
            </a:r>
          </a:p>
          <a:p>
            <a:pPr lvl="1">
              <a:buFontTx/>
              <a:buNone/>
            </a:pPr>
            <a:r>
              <a:rPr lang="en-GB" sz="2800" dirty="0" smtClean="0"/>
              <a:t>	(eagle=bird); (crocodile=reptile);</a:t>
            </a:r>
          </a:p>
          <a:p>
            <a:r>
              <a:rPr lang="en-GB" sz="2800" dirty="0" smtClean="0"/>
              <a:t>Negatives:</a:t>
            </a:r>
          </a:p>
          <a:p>
            <a:pPr lvl="1"/>
            <a:r>
              <a:rPr lang="en-GB" sz="2800" dirty="0" smtClean="0"/>
              <a:t>(condor=fish); (mouse=bird); (trout=mammal);</a:t>
            </a:r>
          </a:p>
          <a:p>
            <a:pPr lvl="1"/>
            <a:r>
              <a:rPr lang="en-GB" sz="2800" dirty="0" smtClean="0"/>
              <a:t>(platypus=bird); (human=reptile)</a:t>
            </a:r>
          </a:p>
          <a:p>
            <a:endParaRPr lang="en-GB" sz="2800" dirty="0" smtClean="0"/>
          </a:p>
          <a:p>
            <a:endParaRPr lang="en-GB"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Problem Constituents:</a:t>
            </a:r>
            <a:br>
              <a:rPr lang="en-GB" dirty="0" smtClean="0"/>
            </a:br>
            <a:r>
              <a:rPr lang="en-GB" dirty="0" smtClean="0"/>
              <a:t>2. Background Concepts</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58</a:t>
            </a:fld>
            <a:endParaRPr lang="zh-TW" altLang="en-US"/>
          </a:p>
        </p:txBody>
      </p:sp>
      <p:sp>
        <p:nvSpPr>
          <p:cNvPr id="4" name="Content Placeholder 3"/>
          <p:cNvSpPr>
            <a:spLocks noGrp="1"/>
          </p:cNvSpPr>
          <p:nvPr>
            <p:ph sz="quarter" idx="1"/>
          </p:nvPr>
        </p:nvSpPr>
        <p:spPr/>
        <p:txBody>
          <a:bodyPr>
            <a:noAutofit/>
          </a:bodyPr>
          <a:lstStyle/>
          <a:p>
            <a:pPr>
              <a:lnSpc>
                <a:spcPct val="90000"/>
              </a:lnSpc>
            </a:pPr>
            <a:r>
              <a:rPr lang="en-GB" sz="2400" dirty="0" smtClean="0"/>
              <a:t>Concepts which describe the examples</a:t>
            </a:r>
          </a:p>
          <a:p>
            <a:pPr lvl="1">
              <a:lnSpc>
                <a:spcPct val="90000"/>
              </a:lnSpc>
            </a:pPr>
            <a:r>
              <a:rPr lang="en-GB" dirty="0" smtClean="0"/>
              <a:t>(Some of) which will be found in the solution to the problem</a:t>
            </a:r>
          </a:p>
          <a:p>
            <a:pPr>
              <a:lnSpc>
                <a:spcPct val="90000"/>
              </a:lnSpc>
            </a:pPr>
            <a:r>
              <a:rPr lang="en-GB" sz="2400" dirty="0" smtClean="0"/>
              <a:t>Some concepts are required to specify examples</a:t>
            </a:r>
          </a:p>
          <a:p>
            <a:pPr lvl="1">
              <a:lnSpc>
                <a:spcPct val="90000"/>
              </a:lnSpc>
            </a:pPr>
            <a:r>
              <a:rPr lang="en-GB" dirty="0" smtClean="0"/>
              <a:t>Example: pixel data for handwriting recognition </a:t>
            </a:r>
          </a:p>
          <a:p>
            <a:pPr lvl="1">
              <a:lnSpc>
                <a:spcPct val="90000"/>
              </a:lnSpc>
            </a:pPr>
            <a:r>
              <a:rPr lang="en-GB" dirty="0" smtClean="0"/>
              <a:t>Cannot say what the example is without this</a:t>
            </a:r>
          </a:p>
          <a:p>
            <a:pPr>
              <a:lnSpc>
                <a:spcPct val="90000"/>
              </a:lnSpc>
            </a:pPr>
            <a:r>
              <a:rPr lang="en-GB" sz="2400" dirty="0" smtClean="0"/>
              <a:t>Some concepts are attributes of examples (functions)</a:t>
            </a:r>
          </a:p>
          <a:p>
            <a:pPr lvl="1">
              <a:lnSpc>
                <a:spcPct val="90000"/>
              </a:lnSpc>
            </a:pPr>
            <a:r>
              <a:rPr lang="en-GB" dirty="0" err="1" smtClean="0"/>
              <a:t>number_of_legs</a:t>
            </a:r>
            <a:r>
              <a:rPr lang="en-GB" dirty="0" smtClean="0"/>
              <a:t>(human) = 2; covering(trout) = scales</a:t>
            </a:r>
          </a:p>
          <a:p>
            <a:pPr>
              <a:lnSpc>
                <a:spcPct val="90000"/>
              </a:lnSpc>
            </a:pPr>
            <a:r>
              <a:rPr lang="en-GB" sz="2400" dirty="0" smtClean="0"/>
              <a:t>Some concepts specify binary categorisations:</a:t>
            </a:r>
          </a:p>
          <a:p>
            <a:pPr lvl="1">
              <a:lnSpc>
                <a:spcPct val="90000"/>
              </a:lnSpc>
            </a:pPr>
            <a:r>
              <a:rPr lang="en-GB" dirty="0" err="1" smtClean="0"/>
              <a:t>is_homeothermic</a:t>
            </a:r>
            <a:r>
              <a:rPr lang="en-GB" dirty="0" smtClean="0"/>
              <a:t>(human); </a:t>
            </a:r>
            <a:r>
              <a:rPr lang="en-GB" dirty="0" err="1" smtClean="0"/>
              <a:t>lays_eggs</a:t>
            </a:r>
            <a:r>
              <a:rPr lang="en-GB" dirty="0" smtClean="0"/>
              <a:t>(trout);</a:t>
            </a:r>
          </a:p>
          <a:p>
            <a:pPr>
              <a:lnSpc>
                <a:spcPct val="90000"/>
              </a:lnSpc>
            </a:pPr>
            <a:r>
              <a:rPr lang="en-GB" sz="2400" dirty="0" smtClean="0"/>
              <a:t>Questions about background concepts</a:t>
            </a:r>
          </a:p>
          <a:p>
            <a:pPr lvl="1">
              <a:lnSpc>
                <a:spcPct val="90000"/>
              </a:lnSpc>
            </a:pPr>
            <a:r>
              <a:rPr lang="en-GB" dirty="0" smtClean="0"/>
              <a:t>Which will be most useful in the solution?</a:t>
            </a:r>
          </a:p>
          <a:p>
            <a:pPr lvl="2">
              <a:lnSpc>
                <a:spcPct val="90000"/>
              </a:lnSpc>
            </a:pPr>
            <a:r>
              <a:rPr lang="en-GB" sz="2400" dirty="0" smtClean="0"/>
              <a:t>Which can be discarded without worry?</a:t>
            </a:r>
          </a:p>
          <a:p>
            <a:pPr lvl="1">
              <a:lnSpc>
                <a:spcPct val="90000"/>
              </a:lnSpc>
            </a:pPr>
            <a:r>
              <a:rPr lang="en-GB" dirty="0" smtClean="0"/>
              <a:t>Which are binary, which are functions?</a:t>
            </a:r>
          </a:p>
          <a:p>
            <a:endParaRPr lang="en-GB"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Problem Constituents:</a:t>
            </a:r>
            <a:br>
              <a:rPr lang="en-GB" dirty="0" smtClean="0"/>
            </a:br>
            <a:r>
              <a:rPr lang="en-GB" dirty="0" smtClean="0"/>
              <a:t>3. Background Axioms</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59</a:t>
            </a:fld>
            <a:endParaRPr lang="zh-TW" altLang="en-US"/>
          </a:p>
        </p:txBody>
      </p:sp>
      <p:sp>
        <p:nvSpPr>
          <p:cNvPr id="4" name="Content Placeholder 3"/>
          <p:cNvSpPr>
            <a:spLocks noGrp="1"/>
          </p:cNvSpPr>
          <p:nvPr>
            <p:ph sz="quarter" idx="1"/>
          </p:nvPr>
        </p:nvSpPr>
        <p:spPr/>
        <p:txBody>
          <a:bodyPr>
            <a:normAutofit/>
          </a:bodyPr>
          <a:lstStyle/>
          <a:p>
            <a:pPr>
              <a:lnSpc>
                <a:spcPct val="90000"/>
              </a:lnSpc>
            </a:pPr>
            <a:r>
              <a:rPr lang="en-GB" sz="2800" dirty="0" smtClean="0"/>
              <a:t>Similar to axioms in automated reasoning</a:t>
            </a:r>
          </a:p>
          <a:p>
            <a:pPr>
              <a:lnSpc>
                <a:spcPct val="90000"/>
              </a:lnSpc>
            </a:pPr>
            <a:r>
              <a:rPr lang="en-GB" sz="2800" dirty="0" smtClean="0"/>
              <a:t>Specify relationships between </a:t>
            </a:r>
          </a:p>
          <a:p>
            <a:pPr lvl="1">
              <a:lnSpc>
                <a:spcPct val="90000"/>
              </a:lnSpc>
            </a:pPr>
            <a:r>
              <a:rPr lang="en-GB" sz="2800" dirty="0" smtClean="0"/>
              <a:t>Pairs of background concepts</a:t>
            </a:r>
          </a:p>
          <a:p>
            <a:pPr>
              <a:lnSpc>
                <a:spcPct val="90000"/>
              </a:lnSpc>
            </a:pPr>
            <a:r>
              <a:rPr lang="en-GB" sz="2800" dirty="0" smtClean="0"/>
              <a:t>Example: </a:t>
            </a:r>
          </a:p>
          <a:p>
            <a:pPr lvl="1">
              <a:lnSpc>
                <a:spcPct val="90000"/>
              </a:lnSpc>
            </a:pPr>
            <a:r>
              <a:rPr lang="en-GB" sz="2800" dirty="0" err="1" smtClean="0"/>
              <a:t>has_legs</a:t>
            </a:r>
            <a:r>
              <a:rPr lang="en-GB" sz="2800" dirty="0" smtClean="0"/>
              <a:t>(X) = 4 </a:t>
            </a:r>
            <a:r>
              <a:rPr lang="en-GB" sz="2800" dirty="0" smtClean="0">
                <a:sym typeface="Euclid Symbol" pitchFamily="18" charset="2"/>
              </a:rPr>
              <a:t></a:t>
            </a:r>
            <a:r>
              <a:rPr lang="en-GB" sz="2800" dirty="0" smtClean="0"/>
              <a:t> covering(X) = hair or scales</a:t>
            </a:r>
          </a:p>
          <a:p>
            <a:pPr>
              <a:lnSpc>
                <a:spcPct val="90000"/>
              </a:lnSpc>
            </a:pPr>
            <a:r>
              <a:rPr lang="en-GB" sz="2800" dirty="0" smtClean="0"/>
              <a:t>Can be used in the search mechanism</a:t>
            </a:r>
          </a:p>
          <a:p>
            <a:pPr lvl="1">
              <a:lnSpc>
                <a:spcPct val="90000"/>
              </a:lnSpc>
            </a:pPr>
            <a:r>
              <a:rPr lang="en-GB" sz="2800" dirty="0" smtClean="0"/>
              <a:t>To speed up the search</a:t>
            </a:r>
          </a:p>
          <a:p>
            <a:pPr>
              <a:lnSpc>
                <a:spcPct val="90000"/>
              </a:lnSpc>
            </a:pPr>
            <a:r>
              <a:rPr lang="en-GB" sz="2800" dirty="0" smtClean="0"/>
              <a:t>Questions about background axioms:</a:t>
            </a:r>
          </a:p>
          <a:p>
            <a:pPr lvl="1">
              <a:lnSpc>
                <a:spcPct val="90000"/>
              </a:lnSpc>
            </a:pPr>
            <a:r>
              <a:rPr lang="en-GB" sz="2800" dirty="0" smtClean="0"/>
              <a:t>Are they correct?</a:t>
            </a:r>
          </a:p>
          <a:p>
            <a:pPr lvl="1">
              <a:lnSpc>
                <a:spcPct val="90000"/>
              </a:lnSpc>
            </a:pPr>
            <a:r>
              <a:rPr lang="en-GB" sz="2800" dirty="0" smtClean="0"/>
              <a:t>Are they useful for the search, or surplus?</a:t>
            </a:r>
          </a:p>
          <a:p>
            <a:endParaRPr lang="en-GB"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a:t>
            </a:r>
            <a:r>
              <a:rPr lang="en-US" dirty="0" smtClean="0"/>
              <a:t>Development Contd.</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6</a:t>
            </a:fld>
            <a:endParaRPr lang="zh-TW" altLang="en-US"/>
          </a:p>
        </p:txBody>
      </p:sp>
      <p:sp>
        <p:nvSpPr>
          <p:cNvPr id="4" name="Content Placeholder 3"/>
          <p:cNvSpPr>
            <a:spLocks noGrp="1"/>
          </p:cNvSpPr>
          <p:nvPr>
            <p:ph sz="quarter" idx="1"/>
          </p:nvPr>
        </p:nvSpPr>
        <p:spPr/>
        <p:txBody>
          <a:bodyPr>
            <a:noAutofit/>
          </a:bodyPr>
          <a:lstStyle/>
          <a:p>
            <a:r>
              <a:rPr lang="en-US" sz="2800" dirty="0"/>
              <a:t>1958: Rosenblatt’s </a:t>
            </a:r>
            <a:r>
              <a:rPr lang="en-US" sz="2800" b="1" dirty="0">
                <a:solidFill>
                  <a:srgbClr val="FF0000"/>
                </a:solidFill>
              </a:rPr>
              <a:t>Perceptron</a:t>
            </a:r>
            <a:r>
              <a:rPr lang="en-US" sz="2800" dirty="0"/>
              <a:t> algorithm</a:t>
            </a:r>
          </a:p>
          <a:p>
            <a:r>
              <a:rPr lang="en-US" sz="2800" dirty="0"/>
              <a:t>1969: </a:t>
            </a:r>
            <a:r>
              <a:rPr lang="en-US" sz="2800" dirty="0" err="1"/>
              <a:t>Minksky</a:t>
            </a:r>
            <a:r>
              <a:rPr lang="en-US" sz="2800" dirty="0"/>
              <a:t> showed </a:t>
            </a:r>
            <a:r>
              <a:rPr lang="en-US" sz="2800" b="1" dirty="0">
                <a:solidFill>
                  <a:srgbClr val="FF0000"/>
                </a:solidFill>
              </a:rPr>
              <a:t>Perceptron</a:t>
            </a:r>
            <a:r>
              <a:rPr lang="en-US" sz="2800" dirty="0"/>
              <a:t> could not solve the XOR problem, connectedness, parity.</a:t>
            </a:r>
          </a:p>
          <a:p>
            <a:r>
              <a:rPr lang="en-US" sz="2800" dirty="0"/>
              <a:t>1986: </a:t>
            </a:r>
            <a:r>
              <a:rPr lang="en-US" sz="2800" dirty="0" err="1"/>
              <a:t>Rumelhart</a:t>
            </a:r>
            <a:r>
              <a:rPr lang="en-US" sz="2800" dirty="0"/>
              <a:t> developed </a:t>
            </a:r>
            <a:r>
              <a:rPr lang="en-US" sz="2800" b="1" dirty="0" err="1">
                <a:solidFill>
                  <a:srgbClr val="FF0000"/>
                </a:solidFill>
              </a:rPr>
              <a:t>Backpropagtion</a:t>
            </a:r>
            <a:r>
              <a:rPr lang="en-US" sz="2800" dirty="0"/>
              <a:t> algorithm to train neural network</a:t>
            </a:r>
          </a:p>
          <a:p>
            <a:r>
              <a:rPr lang="en-US" sz="2800" dirty="0"/>
              <a:t>Mid 90’s: Cortes and </a:t>
            </a:r>
            <a:r>
              <a:rPr lang="en-US" sz="2800" dirty="0" err="1"/>
              <a:t>Vapnik</a:t>
            </a:r>
            <a:r>
              <a:rPr lang="en-US" sz="2800" dirty="0"/>
              <a:t> published paper on </a:t>
            </a:r>
            <a:r>
              <a:rPr lang="en-US" sz="2800" b="1" dirty="0">
                <a:solidFill>
                  <a:srgbClr val="FF0000"/>
                </a:solidFill>
              </a:rPr>
              <a:t>Support Vector Machines</a:t>
            </a:r>
          </a:p>
          <a:p>
            <a:r>
              <a:rPr lang="en-US" sz="2800" dirty="0"/>
              <a:t>2006: Hinton and </a:t>
            </a:r>
            <a:r>
              <a:rPr lang="en-US" sz="2800" dirty="0" err="1"/>
              <a:t>Salakhutdinov</a:t>
            </a:r>
            <a:r>
              <a:rPr lang="en-US" sz="2800" dirty="0"/>
              <a:t> proposed using </a:t>
            </a:r>
            <a:r>
              <a:rPr lang="en-US" sz="2800" b="1" dirty="0">
                <a:solidFill>
                  <a:srgbClr val="FF0000"/>
                </a:solidFill>
              </a:rPr>
              <a:t>Restricted </a:t>
            </a:r>
            <a:r>
              <a:rPr lang="en-US" sz="2800" b="1" dirty="0" err="1">
                <a:solidFill>
                  <a:srgbClr val="FF0000"/>
                </a:solidFill>
              </a:rPr>
              <a:t>Blotzmann</a:t>
            </a:r>
            <a:r>
              <a:rPr lang="en-US" sz="2800" b="1" dirty="0">
                <a:solidFill>
                  <a:srgbClr val="FF0000"/>
                </a:solidFill>
              </a:rPr>
              <a:t> Machine </a:t>
            </a:r>
            <a:r>
              <a:rPr lang="en-US" sz="2800" dirty="0"/>
              <a:t>for pre-train Deep Neural Network</a:t>
            </a:r>
          </a:p>
          <a:p>
            <a:endParaRPr lang="en-US" sz="2800" dirty="0"/>
          </a:p>
        </p:txBody>
      </p:sp>
    </p:spTree>
    <p:extLst>
      <p:ext uri="{BB962C8B-B14F-4D97-AF65-F5344CB8AC3E}">
        <p14:creationId xmlns:p14="http://schemas.microsoft.com/office/powerpoint/2010/main" val="4817110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Problem Constituents:</a:t>
            </a:r>
            <a:br>
              <a:rPr lang="en-GB" dirty="0" smtClean="0"/>
            </a:br>
            <a:r>
              <a:rPr lang="en-GB" dirty="0" smtClean="0"/>
              <a:t>4. Errors in the Data</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60</a:t>
            </a:fld>
            <a:endParaRPr lang="zh-TW" altLang="en-US"/>
          </a:p>
        </p:txBody>
      </p:sp>
      <p:sp>
        <p:nvSpPr>
          <p:cNvPr id="4" name="Content Placeholder 3"/>
          <p:cNvSpPr>
            <a:spLocks noGrp="1"/>
          </p:cNvSpPr>
          <p:nvPr>
            <p:ph sz="quarter" idx="1"/>
          </p:nvPr>
        </p:nvSpPr>
        <p:spPr/>
        <p:txBody>
          <a:bodyPr>
            <a:noAutofit/>
          </a:bodyPr>
          <a:lstStyle/>
          <a:p>
            <a:r>
              <a:rPr lang="en-GB" dirty="0" smtClean="0"/>
              <a:t>In real world examples</a:t>
            </a:r>
          </a:p>
          <a:p>
            <a:pPr lvl="1"/>
            <a:r>
              <a:rPr lang="en-GB" sz="2600" dirty="0" smtClean="0"/>
              <a:t>Errors are many and varied, including:</a:t>
            </a:r>
          </a:p>
          <a:p>
            <a:r>
              <a:rPr lang="en-GB" dirty="0" smtClean="0"/>
              <a:t>Incorrect categorisations:</a:t>
            </a:r>
          </a:p>
          <a:p>
            <a:pPr lvl="1"/>
            <a:r>
              <a:rPr lang="en-GB" sz="2600" dirty="0" smtClean="0"/>
              <a:t>E.g., (platypus=bird) given as a positive example</a:t>
            </a:r>
          </a:p>
          <a:p>
            <a:r>
              <a:rPr lang="en-GB" dirty="0" smtClean="0"/>
              <a:t>Missing data</a:t>
            </a:r>
          </a:p>
          <a:p>
            <a:pPr lvl="1"/>
            <a:r>
              <a:rPr lang="en-GB" sz="2600" dirty="0" smtClean="0"/>
              <a:t>E.g., no skin covering attribute for falcon</a:t>
            </a:r>
          </a:p>
          <a:p>
            <a:r>
              <a:rPr lang="en-GB" dirty="0" smtClean="0"/>
              <a:t>Incorrect background information</a:t>
            </a:r>
          </a:p>
          <a:p>
            <a:pPr lvl="1"/>
            <a:r>
              <a:rPr lang="en-GB" sz="2600" dirty="0" err="1" smtClean="0"/>
              <a:t>E.g</a:t>
            </a:r>
            <a:r>
              <a:rPr lang="en-GB" sz="2600" dirty="0" smtClean="0"/>
              <a:t>, </a:t>
            </a:r>
            <a:r>
              <a:rPr lang="en-GB" sz="2600" dirty="0" err="1" smtClean="0"/>
              <a:t>is_homeothermic</a:t>
            </a:r>
            <a:r>
              <a:rPr lang="en-GB" sz="2600" dirty="0" smtClean="0"/>
              <a:t>(lizard)</a:t>
            </a:r>
          </a:p>
          <a:p>
            <a:r>
              <a:rPr lang="en-GB" dirty="0" smtClean="0"/>
              <a:t>Repeated data</a:t>
            </a:r>
          </a:p>
          <a:p>
            <a:pPr lvl="1"/>
            <a:r>
              <a:rPr lang="en-GB" sz="2600" dirty="0" smtClean="0"/>
              <a:t>E.g., two different values for the same function and input</a:t>
            </a:r>
          </a:p>
          <a:p>
            <a:pPr lvl="1"/>
            <a:r>
              <a:rPr lang="en-GB" sz="2600" dirty="0" smtClean="0"/>
              <a:t>covering(platypus)=feathers &amp; covering(platypus)=fur</a:t>
            </a:r>
          </a:p>
          <a:p>
            <a:pPr lvl="1"/>
            <a:endParaRPr lang="en-GB" sz="2600" dirty="0" smtClean="0"/>
          </a:p>
          <a:p>
            <a:endParaRPr lang="en-GB"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Example: Handwriting Recognition</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61</a:t>
            </a:fld>
            <a:endParaRPr lang="zh-TW" altLang="en-US"/>
          </a:p>
        </p:txBody>
      </p:sp>
      <p:pic>
        <p:nvPicPr>
          <p:cNvPr id="5" name="Picture 4" descr="letter"/>
          <p:cNvPicPr>
            <a:picLocks noChangeAspect="1" noChangeArrowheads="1"/>
          </p:cNvPicPr>
          <p:nvPr/>
        </p:nvPicPr>
        <p:blipFill>
          <a:blip r:embed="rId2" cstate="print"/>
          <a:srcRect/>
          <a:stretch>
            <a:fillRect/>
          </a:stretch>
        </p:blipFill>
        <p:spPr bwMode="auto">
          <a:xfrm>
            <a:off x="1901825" y="2394546"/>
            <a:ext cx="1679575" cy="1668462"/>
          </a:xfrm>
          <a:prstGeom prst="rect">
            <a:avLst/>
          </a:prstGeom>
          <a:noFill/>
        </p:spPr>
      </p:pic>
      <p:pic>
        <p:nvPicPr>
          <p:cNvPr id="6" name="Picture 5" descr="letter2"/>
          <p:cNvPicPr>
            <a:picLocks noChangeAspect="1" noChangeArrowheads="1"/>
          </p:cNvPicPr>
          <p:nvPr/>
        </p:nvPicPr>
        <p:blipFill>
          <a:blip r:embed="rId3" cstate="print"/>
          <a:srcRect/>
          <a:stretch>
            <a:fillRect/>
          </a:stretch>
        </p:blipFill>
        <p:spPr bwMode="auto">
          <a:xfrm>
            <a:off x="1905000" y="4680546"/>
            <a:ext cx="1679575" cy="1668462"/>
          </a:xfrm>
          <a:prstGeom prst="rect">
            <a:avLst/>
          </a:prstGeom>
          <a:noFill/>
        </p:spPr>
      </p:pic>
      <p:sp>
        <p:nvSpPr>
          <p:cNvPr id="7" name="Rectangle 6"/>
          <p:cNvSpPr txBox="1">
            <a:spLocks noChangeArrowheads="1"/>
          </p:cNvSpPr>
          <p:nvPr/>
        </p:nvSpPr>
        <p:spPr>
          <a:xfrm>
            <a:off x="4572000" y="1853208"/>
            <a:ext cx="4572000" cy="4267200"/>
          </a:xfrm>
          <a:prstGeom prst="rect">
            <a:avLst/>
          </a:prstGeom>
          <a:noFill/>
          <a:ln/>
        </p:spPr>
        <p:txBody>
          <a:bodyPr vert="horz">
            <a:no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Background concepts:</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Pixel information</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Categorisations:</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(Matrix, Letter) pairs</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Both positive &amp; negative</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Task</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Correctly categorise</a:t>
            </a:r>
          </a:p>
          <a:p>
            <a:pPr marL="822960" marR="0" lvl="2" indent="-228600" algn="l" defTabSz="914400" rtl="0" eaLnBrk="1" fontAlgn="auto" latinLnBrk="0" hangingPunct="1">
              <a:lnSpc>
                <a:spcPct val="100000"/>
              </a:lnSpc>
              <a:spcBef>
                <a:spcPts val="370"/>
              </a:spcBef>
              <a:spcAft>
                <a:spcPts val="0"/>
              </a:spcAft>
              <a:buClr>
                <a:schemeClr val="accent1">
                  <a:tint val="60000"/>
                </a:schemeClr>
              </a:buClr>
              <a:buSzPct val="85000"/>
              <a:buFont typeface="Wingdings 2"/>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An unseen example</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Into 1 of 26 categories</a:t>
            </a: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7"/>
          <p:cNvSpPr>
            <a:spLocks noChangeArrowheads="1"/>
          </p:cNvSpPr>
          <p:nvPr/>
        </p:nvSpPr>
        <p:spPr bwMode="auto">
          <a:xfrm>
            <a:off x="762000" y="1700808"/>
            <a:ext cx="3733800" cy="4648200"/>
          </a:xfrm>
          <a:prstGeom prst="rect">
            <a:avLst/>
          </a:prstGeom>
          <a:noFill/>
          <a:ln w="9525">
            <a:noFill/>
            <a:miter lim="800000"/>
            <a:headEnd/>
            <a:tailEnd/>
          </a:ln>
          <a:effectLst/>
        </p:spPr>
        <p:txBody>
          <a:bodyPr/>
          <a:lstStyle/>
          <a:p>
            <a:pPr marL="342900" indent="-342900">
              <a:spcBef>
                <a:spcPct val="20000"/>
              </a:spcBef>
              <a:buClr>
                <a:schemeClr val="tx1"/>
              </a:buClr>
              <a:buSzPct val="75000"/>
              <a:buFont typeface="Wingdings" pitchFamily="2" charset="2"/>
              <a:buChar char="l"/>
            </a:pPr>
            <a:r>
              <a:rPr lang="en-GB" sz="2000">
                <a:latin typeface="Arial" charset="0"/>
              </a:rPr>
              <a:t>Positive:</a:t>
            </a:r>
          </a:p>
          <a:p>
            <a:pPr marL="742950" lvl="1" indent="-285750">
              <a:spcBef>
                <a:spcPct val="20000"/>
              </a:spcBef>
              <a:buClr>
                <a:schemeClr val="tx1"/>
              </a:buClr>
              <a:buSzPct val="75000"/>
              <a:buFontTx/>
              <a:buChar char="–"/>
            </a:pPr>
            <a:r>
              <a:rPr lang="en-GB" sz="2000">
                <a:latin typeface="Arial" charset="0"/>
              </a:rPr>
              <a:t>This is a letter S:</a:t>
            </a:r>
          </a:p>
          <a:p>
            <a:pPr marL="742950" lvl="1" indent="-285750">
              <a:spcBef>
                <a:spcPct val="20000"/>
              </a:spcBef>
              <a:buClr>
                <a:schemeClr val="tx1"/>
              </a:buClr>
              <a:buSzPct val="75000"/>
              <a:buFontTx/>
              <a:buChar char="–"/>
            </a:pPr>
            <a:endParaRPr lang="en-GB" sz="2000">
              <a:latin typeface="Arial" charset="0"/>
            </a:endParaRPr>
          </a:p>
          <a:p>
            <a:pPr marL="742950" lvl="1" indent="-285750">
              <a:spcBef>
                <a:spcPct val="20000"/>
              </a:spcBef>
              <a:buClr>
                <a:schemeClr val="tx1"/>
              </a:buClr>
              <a:buSzPct val="75000"/>
              <a:buFontTx/>
              <a:buChar char="–"/>
            </a:pPr>
            <a:endParaRPr lang="en-GB" sz="2000">
              <a:latin typeface="Arial" charset="0"/>
            </a:endParaRPr>
          </a:p>
          <a:p>
            <a:pPr marL="742950" lvl="1" indent="-285750">
              <a:spcBef>
                <a:spcPct val="20000"/>
              </a:spcBef>
              <a:buClr>
                <a:schemeClr val="tx1"/>
              </a:buClr>
              <a:buSzPct val="75000"/>
              <a:buFontTx/>
              <a:buChar char="–"/>
            </a:pPr>
            <a:endParaRPr lang="en-GB" sz="2400">
              <a:latin typeface="Arial" charset="0"/>
            </a:endParaRPr>
          </a:p>
          <a:p>
            <a:pPr marL="742950" lvl="1" indent="-285750">
              <a:spcBef>
                <a:spcPct val="20000"/>
              </a:spcBef>
              <a:buClr>
                <a:schemeClr val="tx1"/>
              </a:buClr>
              <a:buSzPct val="75000"/>
              <a:buFontTx/>
              <a:buChar char="–"/>
            </a:pPr>
            <a:endParaRPr lang="en-GB" sz="2400">
              <a:latin typeface="Arial" charset="0"/>
            </a:endParaRPr>
          </a:p>
          <a:p>
            <a:pPr marL="342900" indent="-342900">
              <a:spcBef>
                <a:spcPct val="20000"/>
              </a:spcBef>
              <a:buClr>
                <a:schemeClr val="tx1"/>
              </a:buClr>
              <a:buSzPct val="75000"/>
              <a:buFont typeface="Wingdings" pitchFamily="2" charset="2"/>
              <a:buChar char="l"/>
            </a:pPr>
            <a:r>
              <a:rPr lang="en-GB" sz="2000">
                <a:latin typeface="Arial" charset="0"/>
              </a:rPr>
              <a:t>Negative:</a:t>
            </a:r>
          </a:p>
          <a:p>
            <a:pPr marL="742950" lvl="1" indent="-285750">
              <a:spcBef>
                <a:spcPct val="20000"/>
              </a:spcBef>
              <a:buClr>
                <a:schemeClr val="tx1"/>
              </a:buClr>
              <a:buSzPct val="75000"/>
              <a:buFontTx/>
              <a:buChar char="–"/>
            </a:pPr>
            <a:r>
              <a:rPr lang="en-GB" sz="2000">
                <a:latin typeface="Arial" charset="0"/>
              </a:rPr>
              <a:t>This is a letter Z:</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Constituents of Methods</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62</a:t>
            </a:fld>
            <a:endParaRPr lang="zh-TW" altLang="en-US"/>
          </a:p>
        </p:txBody>
      </p:sp>
      <p:sp>
        <p:nvSpPr>
          <p:cNvPr id="4" name="Content Placeholder 3"/>
          <p:cNvSpPr>
            <a:spLocks noGrp="1"/>
          </p:cNvSpPr>
          <p:nvPr>
            <p:ph sz="quarter" idx="1"/>
          </p:nvPr>
        </p:nvSpPr>
        <p:spPr/>
        <p:txBody>
          <a:bodyPr>
            <a:normAutofit/>
          </a:bodyPr>
          <a:lstStyle/>
          <a:p>
            <a:pPr marL="533400" indent="-533400">
              <a:buFont typeface="Wingdings" pitchFamily="2" charset="2"/>
              <a:buAutoNum type="arabicPeriod"/>
            </a:pPr>
            <a:r>
              <a:rPr lang="en-GB" sz="3200" dirty="0" smtClean="0"/>
              <a:t>The representation scheme</a:t>
            </a:r>
          </a:p>
          <a:p>
            <a:pPr marL="533400" indent="-533400">
              <a:buFont typeface="Wingdings" pitchFamily="2" charset="2"/>
              <a:buAutoNum type="arabicPeriod"/>
            </a:pPr>
            <a:endParaRPr lang="en-GB" sz="3200" dirty="0" smtClean="0"/>
          </a:p>
          <a:p>
            <a:pPr marL="533400" indent="-533400">
              <a:buFont typeface="Wingdings" pitchFamily="2" charset="2"/>
              <a:buAutoNum type="arabicPeriod"/>
            </a:pPr>
            <a:r>
              <a:rPr lang="en-GB" sz="3200" dirty="0" smtClean="0"/>
              <a:t>The search method</a:t>
            </a:r>
          </a:p>
          <a:p>
            <a:pPr marL="533400" indent="-533400">
              <a:buFont typeface="Wingdings" pitchFamily="2" charset="2"/>
              <a:buAutoNum type="arabicPeriod"/>
            </a:pPr>
            <a:endParaRPr lang="en-GB" sz="3200" dirty="0" smtClean="0"/>
          </a:p>
          <a:p>
            <a:pPr marL="533400" indent="-533400">
              <a:buFont typeface="Wingdings" pitchFamily="2" charset="2"/>
              <a:buAutoNum type="arabicPeriod"/>
            </a:pPr>
            <a:r>
              <a:rPr lang="en-GB" sz="3200" dirty="0" smtClean="0"/>
              <a:t>The method for choosing from rival solutions</a:t>
            </a:r>
          </a:p>
          <a:p>
            <a:endParaRPr lang="en-GB" sz="32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smtClean="0"/>
              <a:t>Method Constituents</a:t>
            </a:r>
            <a:br>
              <a:rPr lang="en-GB" dirty="0" smtClean="0"/>
            </a:br>
            <a:r>
              <a:rPr lang="en-GB" dirty="0" smtClean="0"/>
              <a:t>1. Representation</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63</a:t>
            </a:fld>
            <a:endParaRPr lang="zh-TW" altLang="en-US"/>
          </a:p>
        </p:txBody>
      </p:sp>
      <p:sp>
        <p:nvSpPr>
          <p:cNvPr id="4" name="Content Placeholder 3"/>
          <p:cNvSpPr>
            <a:spLocks noGrp="1"/>
          </p:cNvSpPr>
          <p:nvPr>
            <p:ph sz="quarter" idx="1"/>
          </p:nvPr>
        </p:nvSpPr>
        <p:spPr/>
        <p:txBody>
          <a:bodyPr>
            <a:noAutofit/>
          </a:bodyPr>
          <a:lstStyle/>
          <a:p>
            <a:r>
              <a:rPr lang="en-GB" dirty="0" smtClean="0"/>
              <a:t>Must choose how to represent the solution</a:t>
            </a:r>
          </a:p>
          <a:p>
            <a:pPr lvl="1"/>
            <a:r>
              <a:rPr lang="en-GB" sz="2600" dirty="0" smtClean="0"/>
              <a:t>Very important decision</a:t>
            </a:r>
          </a:p>
          <a:p>
            <a:r>
              <a:rPr lang="en-GB" dirty="0" smtClean="0"/>
              <a:t>Three assessment methods for solutions</a:t>
            </a:r>
          </a:p>
          <a:p>
            <a:pPr lvl="1"/>
            <a:r>
              <a:rPr lang="en-GB" sz="2600" dirty="0" smtClean="0"/>
              <a:t>Predictive accuracy (how good it is as the task)</a:t>
            </a:r>
          </a:p>
          <a:p>
            <a:pPr lvl="2"/>
            <a:r>
              <a:rPr lang="en-GB" sz="2600" dirty="0" smtClean="0"/>
              <a:t>Can use black box methods (accurate but incomprehensible)</a:t>
            </a:r>
          </a:p>
          <a:p>
            <a:pPr lvl="1"/>
            <a:r>
              <a:rPr lang="en-GB" sz="2600" dirty="0" smtClean="0"/>
              <a:t>Comprehensibility (how well we understand it)</a:t>
            </a:r>
          </a:p>
          <a:p>
            <a:pPr lvl="2"/>
            <a:r>
              <a:rPr lang="en-GB" sz="2600" dirty="0" smtClean="0"/>
              <a:t>May trade off some accuracy for comprehensibility</a:t>
            </a:r>
          </a:p>
          <a:p>
            <a:pPr lvl="1"/>
            <a:r>
              <a:rPr lang="en-GB" sz="2600" dirty="0" smtClean="0"/>
              <a:t>Utility (problem-specific measures of worth)</a:t>
            </a:r>
          </a:p>
          <a:p>
            <a:pPr lvl="2"/>
            <a:r>
              <a:rPr lang="en-GB" sz="2600" dirty="0" smtClean="0"/>
              <a:t>Might override both accuracy and comprehensibility</a:t>
            </a:r>
          </a:p>
          <a:p>
            <a:pPr lvl="2"/>
            <a:r>
              <a:rPr lang="en-GB" sz="2600" dirty="0" smtClean="0"/>
              <a:t>Example: drug design (must be able to synthesise the drugs)</a:t>
            </a:r>
          </a:p>
          <a:p>
            <a:endParaRPr lang="en-GB"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Examples of Representations</a:t>
            </a:r>
            <a:br>
              <a:rPr lang="en-GB" dirty="0" smtClean="0"/>
            </a:br>
            <a:r>
              <a:rPr lang="en-GB" dirty="0" smtClean="0"/>
              <a:t>The name is in the title…</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64</a:t>
            </a:fld>
            <a:endParaRPr lang="zh-TW" altLang="en-US"/>
          </a:p>
        </p:txBody>
      </p:sp>
      <p:sp>
        <p:nvSpPr>
          <p:cNvPr id="4" name="Content Placeholder 3"/>
          <p:cNvSpPr>
            <a:spLocks noGrp="1"/>
          </p:cNvSpPr>
          <p:nvPr>
            <p:ph sz="quarter" idx="1"/>
          </p:nvPr>
        </p:nvSpPr>
        <p:spPr/>
        <p:txBody>
          <a:bodyPr>
            <a:normAutofit/>
          </a:bodyPr>
          <a:lstStyle/>
          <a:p>
            <a:pPr>
              <a:lnSpc>
                <a:spcPct val="90000"/>
              </a:lnSpc>
            </a:pPr>
            <a:r>
              <a:rPr lang="en-GB" sz="2800" dirty="0" smtClean="0"/>
              <a:t>Inductive logic programming</a:t>
            </a:r>
          </a:p>
          <a:p>
            <a:pPr lvl="1">
              <a:lnSpc>
                <a:spcPct val="90000"/>
              </a:lnSpc>
            </a:pPr>
            <a:r>
              <a:rPr lang="en-GB" sz="2800" dirty="0" smtClean="0"/>
              <a:t>Representation scheme is logic programs</a:t>
            </a:r>
          </a:p>
          <a:p>
            <a:pPr>
              <a:lnSpc>
                <a:spcPct val="90000"/>
              </a:lnSpc>
            </a:pPr>
            <a:r>
              <a:rPr lang="en-GB" sz="2800" dirty="0" smtClean="0"/>
              <a:t>Decision tree learning</a:t>
            </a:r>
          </a:p>
          <a:p>
            <a:pPr lvl="1">
              <a:lnSpc>
                <a:spcPct val="90000"/>
              </a:lnSpc>
            </a:pPr>
            <a:r>
              <a:rPr lang="en-GB" sz="2800" dirty="0" smtClean="0"/>
              <a:t>Representation scheme is decision trees</a:t>
            </a:r>
          </a:p>
          <a:p>
            <a:pPr>
              <a:lnSpc>
                <a:spcPct val="90000"/>
              </a:lnSpc>
            </a:pPr>
            <a:r>
              <a:rPr lang="en-GB" sz="2800" dirty="0" smtClean="0"/>
              <a:t>Neural network learning</a:t>
            </a:r>
          </a:p>
          <a:p>
            <a:pPr lvl="1">
              <a:lnSpc>
                <a:spcPct val="90000"/>
              </a:lnSpc>
            </a:pPr>
            <a:r>
              <a:rPr lang="en-GB" sz="2800" dirty="0" smtClean="0"/>
              <a:t>Representation scheme is neural networks</a:t>
            </a:r>
          </a:p>
          <a:p>
            <a:pPr>
              <a:lnSpc>
                <a:spcPct val="90000"/>
              </a:lnSpc>
            </a:pPr>
            <a:r>
              <a:rPr lang="en-GB" sz="2800" dirty="0" smtClean="0"/>
              <a:t>Other representation schemes</a:t>
            </a:r>
          </a:p>
          <a:p>
            <a:pPr lvl="1">
              <a:lnSpc>
                <a:spcPct val="90000"/>
              </a:lnSpc>
            </a:pPr>
            <a:r>
              <a:rPr lang="en-GB" sz="2800" dirty="0" smtClean="0"/>
              <a:t>Hidden Markov Models</a:t>
            </a:r>
          </a:p>
          <a:p>
            <a:pPr lvl="1">
              <a:lnSpc>
                <a:spcPct val="90000"/>
              </a:lnSpc>
            </a:pPr>
            <a:r>
              <a:rPr lang="en-GB" sz="2800" dirty="0" smtClean="0"/>
              <a:t>Bayesians Networks</a:t>
            </a:r>
          </a:p>
          <a:p>
            <a:pPr lvl="1">
              <a:lnSpc>
                <a:spcPct val="90000"/>
              </a:lnSpc>
            </a:pPr>
            <a:r>
              <a:rPr lang="en-GB" sz="2800" dirty="0" smtClean="0"/>
              <a:t>Support Vector Machines</a:t>
            </a:r>
          </a:p>
          <a:p>
            <a:endParaRPr lang="en-GB" sz="28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smtClean="0"/>
              <a:t>Method Constituents</a:t>
            </a:r>
            <a:br>
              <a:rPr lang="en-GB" dirty="0" smtClean="0"/>
            </a:br>
            <a:r>
              <a:rPr lang="en-GB" dirty="0" smtClean="0"/>
              <a:t>2. Search </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65</a:t>
            </a:fld>
            <a:endParaRPr lang="zh-TW" altLang="en-US"/>
          </a:p>
        </p:txBody>
      </p:sp>
      <p:sp>
        <p:nvSpPr>
          <p:cNvPr id="4" name="Content Placeholder 3"/>
          <p:cNvSpPr>
            <a:spLocks noGrp="1"/>
          </p:cNvSpPr>
          <p:nvPr>
            <p:ph sz="quarter" idx="1"/>
          </p:nvPr>
        </p:nvSpPr>
        <p:spPr/>
        <p:txBody>
          <a:bodyPr>
            <a:normAutofit/>
          </a:bodyPr>
          <a:lstStyle/>
          <a:p>
            <a:r>
              <a:rPr lang="en-GB" sz="2800" dirty="0" smtClean="0"/>
              <a:t>Some techniques don’t really search</a:t>
            </a:r>
          </a:p>
          <a:p>
            <a:pPr lvl="1"/>
            <a:r>
              <a:rPr lang="en-GB" sz="2800" dirty="0" smtClean="0"/>
              <a:t>Example: neural networks</a:t>
            </a:r>
          </a:p>
          <a:p>
            <a:r>
              <a:rPr lang="en-GB" sz="2800" dirty="0" smtClean="0"/>
              <a:t>Other techniques do perform search</a:t>
            </a:r>
          </a:p>
          <a:p>
            <a:pPr lvl="1"/>
            <a:r>
              <a:rPr lang="en-GB" sz="2800" dirty="0" smtClean="0"/>
              <a:t>Example: inductive logic programming</a:t>
            </a:r>
          </a:p>
          <a:p>
            <a:r>
              <a:rPr lang="en-GB" sz="2800" dirty="0" smtClean="0"/>
              <a:t>Can specify search as before</a:t>
            </a:r>
          </a:p>
          <a:p>
            <a:pPr lvl="1"/>
            <a:r>
              <a:rPr lang="en-GB" sz="2800" dirty="0" smtClean="0"/>
              <a:t>Search states, initial states, operators, goal test</a:t>
            </a:r>
          </a:p>
          <a:p>
            <a:r>
              <a:rPr lang="en-GB" sz="2800" dirty="0" smtClean="0"/>
              <a:t>Important consideration</a:t>
            </a:r>
          </a:p>
          <a:p>
            <a:pPr lvl="1"/>
            <a:r>
              <a:rPr lang="en-GB" sz="2800" dirty="0" smtClean="0"/>
              <a:t>General to specific or specific to general search</a:t>
            </a:r>
          </a:p>
          <a:p>
            <a:pPr lvl="1"/>
            <a:r>
              <a:rPr lang="en-GB" sz="2800" dirty="0" smtClean="0"/>
              <a:t>Both have their advantages</a:t>
            </a:r>
          </a:p>
          <a:p>
            <a:endParaRPr lang="en-GB" sz="2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Method constituents</a:t>
            </a:r>
            <a:br>
              <a:rPr lang="en-GB" dirty="0" smtClean="0"/>
            </a:br>
            <a:r>
              <a:rPr lang="en-GB" dirty="0" smtClean="0"/>
              <a:t>3. Choosing a hypothesis</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66</a:t>
            </a:fld>
            <a:endParaRPr lang="zh-TW" altLang="en-US"/>
          </a:p>
        </p:txBody>
      </p:sp>
      <p:sp>
        <p:nvSpPr>
          <p:cNvPr id="4" name="Content Placeholder 3"/>
          <p:cNvSpPr>
            <a:spLocks noGrp="1"/>
          </p:cNvSpPr>
          <p:nvPr>
            <p:ph sz="quarter" idx="1"/>
          </p:nvPr>
        </p:nvSpPr>
        <p:spPr/>
        <p:txBody>
          <a:bodyPr>
            <a:noAutofit/>
          </a:bodyPr>
          <a:lstStyle/>
          <a:p>
            <a:r>
              <a:rPr lang="en-GB" sz="2700" dirty="0" smtClean="0"/>
              <a:t>Some learning techniques return one solution</a:t>
            </a:r>
          </a:p>
          <a:p>
            <a:r>
              <a:rPr lang="en-GB" sz="2700" dirty="0" smtClean="0"/>
              <a:t>Others produce many solutions</a:t>
            </a:r>
          </a:p>
          <a:p>
            <a:pPr lvl="1"/>
            <a:r>
              <a:rPr lang="en-GB" sz="2700" dirty="0" smtClean="0"/>
              <a:t>May differ in accuracy, comprehensibility &amp; utility</a:t>
            </a:r>
          </a:p>
          <a:p>
            <a:r>
              <a:rPr lang="en-GB" sz="2700" dirty="0" smtClean="0"/>
              <a:t>Question: how to choose just one from the rivals?</a:t>
            </a:r>
          </a:p>
          <a:p>
            <a:pPr lvl="1"/>
            <a:r>
              <a:rPr lang="en-GB" sz="2700" dirty="0" smtClean="0"/>
              <a:t>Need to do this in order to </a:t>
            </a:r>
          </a:p>
          <a:p>
            <a:pPr lvl="2">
              <a:buFont typeface="Wingdings" pitchFamily="2" charset="2"/>
              <a:buNone/>
            </a:pPr>
            <a:r>
              <a:rPr lang="en-GB" sz="2700" dirty="0" smtClean="0"/>
              <a:t>(</a:t>
            </a:r>
            <a:r>
              <a:rPr lang="en-GB" sz="2700" dirty="0" err="1" smtClean="0"/>
              <a:t>i</a:t>
            </a:r>
            <a:r>
              <a:rPr lang="en-GB" sz="2700" dirty="0" smtClean="0"/>
              <a:t>) give the users just one answer</a:t>
            </a:r>
          </a:p>
          <a:p>
            <a:pPr lvl="2">
              <a:buFont typeface="Wingdings" pitchFamily="2" charset="2"/>
              <a:buNone/>
            </a:pPr>
            <a:r>
              <a:rPr lang="en-GB" sz="2700" dirty="0" smtClean="0"/>
              <a:t>(ii) assess the effectiveness of the technique</a:t>
            </a:r>
          </a:p>
          <a:p>
            <a:r>
              <a:rPr lang="en-GB" sz="2700" dirty="0" smtClean="0"/>
              <a:t>Usual answer: Occam’s razor</a:t>
            </a:r>
          </a:p>
          <a:p>
            <a:pPr lvl="1"/>
            <a:r>
              <a:rPr lang="en-GB" sz="2700" dirty="0" smtClean="0"/>
              <a:t>All else being equal, choose the simplest solution</a:t>
            </a:r>
          </a:p>
          <a:p>
            <a:r>
              <a:rPr lang="en-GB" sz="2700" dirty="0" smtClean="0"/>
              <a:t>When everything is equal</a:t>
            </a:r>
          </a:p>
          <a:p>
            <a:pPr lvl="1"/>
            <a:r>
              <a:rPr lang="en-GB" sz="2700" dirty="0" smtClean="0"/>
              <a:t>May have to resort to choosing randomly</a:t>
            </a:r>
          </a:p>
          <a:p>
            <a:endParaRPr lang="en-GB" sz="27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Assessing Hypotheses</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67</a:t>
            </a:fld>
            <a:endParaRPr lang="zh-TW" altLang="en-US"/>
          </a:p>
        </p:txBody>
      </p:sp>
      <p:sp>
        <p:nvSpPr>
          <p:cNvPr id="4" name="Content Placeholder 3"/>
          <p:cNvSpPr>
            <a:spLocks noGrp="1"/>
          </p:cNvSpPr>
          <p:nvPr>
            <p:ph sz="quarter" idx="1"/>
          </p:nvPr>
        </p:nvSpPr>
        <p:spPr/>
        <p:txBody>
          <a:bodyPr>
            <a:noAutofit/>
          </a:bodyPr>
          <a:lstStyle/>
          <a:p>
            <a:pPr>
              <a:lnSpc>
                <a:spcPct val="90000"/>
              </a:lnSpc>
            </a:pPr>
            <a:r>
              <a:rPr lang="en-GB" sz="2400" dirty="0" smtClean="0"/>
              <a:t>Given a hypothesis H</a:t>
            </a:r>
          </a:p>
          <a:p>
            <a:pPr>
              <a:lnSpc>
                <a:spcPct val="90000"/>
              </a:lnSpc>
            </a:pPr>
            <a:r>
              <a:rPr lang="en-GB" sz="2400" dirty="0" smtClean="0"/>
              <a:t>False positives</a:t>
            </a:r>
          </a:p>
          <a:p>
            <a:pPr lvl="1">
              <a:lnSpc>
                <a:spcPct val="90000"/>
              </a:lnSpc>
            </a:pPr>
            <a:r>
              <a:rPr lang="en-GB" dirty="0" smtClean="0"/>
              <a:t>An example which is categorised as positive by H</a:t>
            </a:r>
          </a:p>
          <a:p>
            <a:pPr lvl="1">
              <a:lnSpc>
                <a:spcPct val="90000"/>
              </a:lnSpc>
            </a:pPr>
            <a:r>
              <a:rPr lang="en-GB" dirty="0" smtClean="0"/>
              <a:t>But </a:t>
            </a:r>
            <a:r>
              <a:rPr lang="en-GB" b="1" dirty="0" smtClean="0"/>
              <a:t>in reality</a:t>
            </a:r>
            <a:r>
              <a:rPr lang="en-GB" dirty="0" smtClean="0"/>
              <a:t> it was a negative example</a:t>
            </a:r>
          </a:p>
          <a:p>
            <a:pPr lvl="1">
              <a:lnSpc>
                <a:spcPct val="90000"/>
              </a:lnSpc>
            </a:pPr>
            <a:r>
              <a:rPr lang="en-GB" dirty="0" smtClean="0"/>
              <a:t>Solution to worked example has no false positives</a:t>
            </a:r>
          </a:p>
          <a:p>
            <a:pPr>
              <a:lnSpc>
                <a:spcPct val="90000"/>
              </a:lnSpc>
            </a:pPr>
            <a:r>
              <a:rPr lang="en-GB" sz="2400" dirty="0" smtClean="0"/>
              <a:t>False negatives</a:t>
            </a:r>
          </a:p>
          <a:p>
            <a:pPr lvl="1">
              <a:lnSpc>
                <a:spcPct val="90000"/>
              </a:lnSpc>
            </a:pPr>
            <a:r>
              <a:rPr lang="en-GB" dirty="0" smtClean="0"/>
              <a:t>An example which is categorised as negative by H</a:t>
            </a:r>
          </a:p>
          <a:p>
            <a:pPr lvl="1">
              <a:lnSpc>
                <a:spcPct val="90000"/>
              </a:lnSpc>
            </a:pPr>
            <a:r>
              <a:rPr lang="en-GB" dirty="0" smtClean="0"/>
              <a:t>But in reality it was a positive example</a:t>
            </a:r>
          </a:p>
          <a:p>
            <a:pPr lvl="1">
              <a:lnSpc>
                <a:spcPct val="90000"/>
              </a:lnSpc>
            </a:pPr>
            <a:r>
              <a:rPr lang="en-GB" dirty="0" smtClean="0"/>
              <a:t>Solution to worked example has one false negative</a:t>
            </a:r>
          </a:p>
          <a:p>
            <a:pPr>
              <a:lnSpc>
                <a:spcPct val="90000"/>
              </a:lnSpc>
            </a:pPr>
            <a:r>
              <a:rPr lang="en-GB" sz="2400" dirty="0" smtClean="0"/>
              <a:t>Sometimes we don’t mind FPs as much as FNs</a:t>
            </a:r>
          </a:p>
          <a:p>
            <a:pPr lvl="1">
              <a:lnSpc>
                <a:spcPct val="90000"/>
              </a:lnSpc>
            </a:pPr>
            <a:r>
              <a:rPr lang="en-GB" dirty="0" smtClean="0"/>
              <a:t>Example: medical diagnosis </a:t>
            </a:r>
          </a:p>
          <a:p>
            <a:pPr lvl="2">
              <a:lnSpc>
                <a:spcPct val="90000"/>
              </a:lnSpc>
            </a:pPr>
            <a:r>
              <a:rPr lang="en-GB" sz="2400" dirty="0" smtClean="0"/>
              <a:t>FN is someone predicted to be well who actually has  disease</a:t>
            </a:r>
          </a:p>
          <a:p>
            <a:pPr lvl="1">
              <a:lnSpc>
                <a:spcPct val="90000"/>
              </a:lnSpc>
            </a:pPr>
            <a:r>
              <a:rPr lang="en-GB" dirty="0" smtClean="0"/>
              <a:t>But what if the treatment has severe side effects?</a:t>
            </a:r>
          </a:p>
          <a:p>
            <a:endParaRPr lang="en-GB"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384"/>
            <a:ext cx="7772400" cy="1143000"/>
          </a:xfrm>
        </p:spPr>
        <p:txBody>
          <a:bodyPr/>
          <a:lstStyle/>
          <a:p>
            <a:r>
              <a:rPr lang="en-US" dirty="0"/>
              <a:t>Evaluating </a:t>
            </a:r>
            <a:r>
              <a:rPr lang="en-US" dirty="0" smtClean="0"/>
              <a:t>Classification Methods</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68</a:t>
            </a:fld>
            <a:endParaRPr lang="zh-TW" altLang="en-US"/>
          </a:p>
        </p:txBody>
      </p:sp>
      <p:sp>
        <p:nvSpPr>
          <p:cNvPr id="4" name="Content Placeholder 3"/>
          <p:cNvSpPr>
            <a:spLocks noGrp="1"/>
          </p:cNvSpPr>
          <p:nvPr>
            <p:ph sz="quarter" idx="1"/>
          </p:nvPr>
        </p:nvSpPr>
        <p:spPr>
          <a:xfrm>
            <a:off x="914400" y="1124744"/>
            <a:ext cx="7772400" cy="4572000"/>
          </a:xfrm>
        </p:spPr>
        <p:txBody>
          <a:bodyPr>
            <a:noAutofit/>
          </a:bodyPr>
          <a:lstStyle/>
          <a:p>
            <a:r>
              <a:rPr lang="en-US" sz="2700" b="1" dirty="0">
                <a:solidFill>
                  <a:srgbClr val="FF0000"/>
                </a:solidFill>
              </a:rPr>
              <a:t>Predictive accuracy</a:t>
            </a:r>
          </a:p>
          <a:p>
            <a:endParaRPr lang="en-US" sz="2700" dirty="0"/>
          </a:p>
          <a:p>
            <a:endParaRPr lang="en-US" sz="2700" dirty="0"/>
          </a:p>
          <a:p>
            <a:r>
              <a:rPr lang="en-US" sz="2700" b="1" dirty="0">
                <a:solidFill>
                  <a:srgbClr val="FF0000"/>
                </a:solidFill>
              </a:rPr>
              <a:t>Efficiency</a:t>
            </a:r>
            <a:endParaRPr lang="en-US" sz="2700" b="1" dirty="0">
              <a:solidFill>
                <a:srgbClr val="FF0000"/>
              </a:solidFill>
            </a:endParaRPr>
          </a:p>
          <a:p>
            <a:pPr lvl="1"/>
            <a:r>
              <a:rPr lang="en-US" sz="2700" dirty="0" smtClean="0"/>
              <a:t>Time </a:t>
            </a:r>
            <a:r>
              <a:rPr lang="en-US" sz="2700" dirty="0"/>
              <a:t>to construct the model </a:t>
            </a:r>
          </a:p>
          <a:p>
            <a:pPr lvl="1"/>
            <a:r>
              <a:rPr lang="en-US" sz="2700" dirty="0" smtClean="0"/>
              <a:t>Time </a:t>
            </a:r>
            <a:r>
              <a:rPr lang="en-US" sz="2700" dirty="0"/>
              <a:t>to use the model</a:t>
            </a:r>
          </a:p>
          <a:p>
            <a:r>
              <a:rPr lang="en-US" sz="2700" b="1" dirty="0">
                <a:solidFill>
                  <a:srgbClr val="FF0000"/>
                </a:solidFill>
              </a:rPr>
              <a:t>Robustness: </a:t>
            </a:r>
            <a:r>
              <a:rPr lang="en-US" sz="2700" dirty="0"/>
              <a:t>handling noise and missing values</a:t>
            </a:r>
          </a:p>
          <a:p>
            <a:r>
              <a:rPr lang="en-US" sz="2700" b="1" dirty="0">
                <a:solidFill>
                  <a:srgbClr val="FF0000"/>
                </a:solidFill>
              </a:rPr>
              <a:t>Scalability: </a:t>
            </a:r>
            <a:r>
              <a:rPr lang="en-US" sz="2700" dirty="0"/>
              <a:t>efficiency in disk-resident databases </a:t>
            </a:r>
          </a:p>
          <a:p>
            <a:r>
              <a:rPr lang="en-US" sz="2700" b="1" dirty="0">
                <a:solidFill>
                  <a:srgbClr val="FF0000"/>
                </a:solidFill>
              </a:rPr>
              <a:t>Interpretability: </a:t>
            </a:r>
          </a:p>
          <a:p>
            <a:pPr lvl="1"/>
            <a:r>
              <a:rPr lang="en-US" sz="2700" dirty="0" smtClean="0"/>
              <a:t>Understandable </a:t>
            </a:r>
            <a:r>
              <a:rPr lang="en-US" sz="2700" dirty="0"/>
              <a:t>and insight provided by the model</a:t>
            </a:r>
          </a:p>
          <a:p>
            <a:r>
              <a:rPr lang="en-US" sz="2700" b="1" dirty="0">
                <a:solidFill>
                  <a:srgbClr val="FF0000"/>
                </a:solidFill>
              </a:rPr>
              <a:t>Compactness of the model: </a:t>
            </a:r>
            <a:r>
              <a:rPr lang="en-US" sz="2700" dirty="0"/>
              <a:t>size of the tree, or the number of rules. </a:t>
            </a:r>
          </a:p>
          <a:p>
            <a:endParaRPr lang="en-US" sz="27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763737" y="1628800"/>
            <a:ext cx="5616575" cy="865187"/>
          </a:xfrm>
          <a:prstGeom prst="rect">
            <a:avLst/>
          </a:prstGeom>
          <a:noFill/>
        </p:spPr>
      </p:pic>
    </p:spTree>
    <p:extLst>
      <p:ext uri="{BB962C8B-B14F-4D97-AF65-F5344CB8AC3E}">
        <p14:creationId xmlns:p14="http://schemas.microsoft.com/office/powerpoint/2010/main" val="27376229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Evaluation </a:t>
            </a:r>
            <a:r>
              <a:rPr lang="en-US" altLang="en-US" dirty="0" smtClean="0"/>
              <a:t>Methods</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69</a:t>
            </a:fld>
            <a:endParaRPr lang="zh-TW" altLang="en-US"/>
          </a:p>
        </p:txBody>
      </p:sp>
      <p:sp>
        <p:nvSpPr>
          <p:cNvPr id="4" name="Content Placeholder 3"/>
          <p:cNvSpPr>
            <a:spLocks noGrp="1"/>
          </p:cNvSpPr>
          <p:nvPr>
            <p:ph sz="quarter" idx="1"/>
          </p:nvPr>
        </p:nvSpPr>
        <p:spPr/>
        <p:txBody>
          <a:bodyPr>
            <a:noAutofit/>
          </a:bodyPr>
          <a:lstStyle/>
          <a:p>
            <a:r>
              <a:rPr lang="en-US" sz="2800" b="1" i="1" dirty="0">
                <a:solidFill>
                  <a:srgbClr val="FF0000"/>
                </a:solidFill>
              </a:rPr>
              <a:t>Holdout set</a:t>
            </a:r>
            <a:r>
              <a:rPr lang="en-US" sz="2800" dirty="0"/>
              <a:t>: The available data set D is divided into two disjoint subsets, </a:t>
            </a:r>
          </a:p>
          <a:p>
            <a:pPr lvl="1"/>
            <a:r>
              <a:rPr lang="en-US" sz="2800" dirty="0" smtClean="0"/>
              <a:t>The </a:t>
            </a:r>
            <a:r>
              <a:rPr lang="en-US" sz="2800" dirty="0"/>
              <a:t>training set </a:t>
            </a:r>
            <a:r>
              <a:rPr lang="en-US" sz="2800" dirty="0" err="1"/>
              <a:t>Dtrain</a:t>
            </a:r>
            <a:r>
              <a:rPr lang="en-US" sz="2800" dirty="0"/>
              <a:t> (for learning a model)</a:t>
            </a:r>
          </a:p>
          <a:p>
            <a:pPr lvl="1"/>
            <a:r>
              <a:rPr lang="en-US" sz="2800" dirty="0" smtClean="0"/>
              <a:t>The </a:t>
            </a:r>
            <a:r>
              <a:rPr lang="en-US" sz="2800" dirty="0"/>
              <a:t>test set </a:t>
            </a:r>
            <a:r>
              <a:rPr lang="en-US" sz="2800" dirty="0" err="1"/>
              <a:t>Dtest</a:t>
            </a:r>
            <a:r>
              <a:rPr lang="en-US" sz="2800" dirty="0"/>
              <a:t> (for testing the model)</a:t>
            </a:r>
          </a:p>
          <a:p>
            <a:r>
              <a:rPr lang="en-US" sz="2800" b="1" i="1" dirty="0"/>
              <a:t>Important: </a:t>
            </a:r>
            <a:r>
              <a:rPr lang="en-US" sz="2800" dirty="0"/>
              <a:t>training set should not be used in testing and the test set should not be used in learning. </a:t>
            </a:r>
          </a:p>
          <a:p>
            <a:r>
              <a:rPr lang="en-US" sz="2800" dirty="0"/>
              <a:t>Unseen test set provides a unbiased estimate of accuracy. </a:t>
            </a:r>
          </a:p>
          <a:p>
            <a:r>
              <a:rPr lang="en-US" sz="2800" dirty="0"/>
              <a:t>The test set is also called the </a:t>
            </a:r>
            <a:r>
              <a:rPr lang="en-US" sz="2800" b="1" i="1" dirty="0">
                <a:solidFill>
                  <a:srgbClr val="FF0000"/>
                </a:solidFill>
              </a:rPr>
              <a:t>holdout set</a:t>
            </a:r>
            <a:r>
              <a:rPr lang="en-US" sz="2800" dirty="0"/>
              <a:t>. (the examples in the original data set D are all labeled with classes.) </a:t>
            </a:r>
          </a:p>
          <a:p>
            <a:r>
              <a:rPr lang="en-US" sz="2800" dirty="0"/>
              <a:t>This method is mainly used when the data set D is large. </a:t>
            </a:r>
          </a:p>
          <a:p>
            <a:endParaRPr lang="en-US" sz="2800" dirty="0"/>
          </a:p>
        </p:txBody>
      </p:sp>
    </p:spTree>
    <p:extLst>
      <p:ext uri="{BB962C8B-B14F-4D97-AF65-F5344CB8AC3E}">
        <p14:creationId xmlns:p14="http://schemas.microsoft.com/office/powerpoint/2010/main" val="131681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Development Contd.</a:t>
            </a:r>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7</a:t>
            </a:fld>
            <a:endParaRPr lang="zh-TW" altLang="en-US"/>
          </a:p>
        </p:txBody>
      </p:sp>
      <p:sp>
        <p:nvSpPr>
          <p:cNvPr id="4" name="Content Placeholder 3"/>
          <p:cNvSpPr>
            <a:spLocks noGrp="1"/>
          </p:cNvSpPr>
          <p:nvPr>
            <p:ph sz="quarter" idx="1"/>
          </p:nvPr>
        </p:nvSpPr>
        <p:spPr/>
        <p:txBody>
          <a:bodyPr>
            <a:normAutofit/>
          </a:bodyPr>
          <a:lstStyle/>
          <a:p>
            <a:r>
              <a:rPr lang="en-US" sz="2800" dirty="0"/>
              <a:t>2007: </a:t>
            </a:r>
            <a:r>
              <a:rPr lang="en-US" sz="2800" dirty="0" err="1"/>
              <a:t>Fei-Fei</a:t>
            </a:r>
            <a:r>
              <a:rPr lang="en-US" sz="2800" dirty="0"/>
              <a:t> Li’s </a:t>
            </a:r>
            <a:r>
              <a:rPr lang="en-US" sz="2800" b="1" dirty="0">
                <a:solidFill>
                  <a:srgbClr val="FF0000"/>
                </a:solidFill>
              </a:rPr>
              <a:t>ImageNet</a:t>
            </a:r>
            <a:r>
              <a:rPr lang="en-US" sz="2800" dirty="0"/>
              <a:t> assembling a </a:t>
            </a:r>
            <a:r>
              <a:rPr lang="en-US" sz="2800" dirty="0" err="1"/>
              <a:t>databse</a:t>
            </a:r>
            <a:r>
              <a:rPr lang="en-US" sz="2800" dirty="0"/>
              <a:t> of 14 million </a:t>
            </a:r>
            <a:r>
              <a:rPr lang="en-US" sz="2800" dirty="0" smtClean="0"/>
              <a:t>labeled </a:t>
            </a:r>
            <a:r>
              <a:rPr lang="en-US" sz="2800" dirty="0"/>
              <a:t>images (Data drives learning)</a:t>
            </a:r>
          </a:p>
          <a:p>
            <a:r>
              <a:rPr lang="en-US" sz="2800" dirty="0"/>
              <a:t>2011: </a:t>
            </a:r>
            <a:r>
              <a:rPr lang="en-US" sz="2800" dirty="0" smtClean="0"/>
              <a:t>Microsoft </a:t>
            </a:r>
            <a:r>
              <a:rPr lang="en-US" sz="2800" dirty="0"/>
              <a:t>explored </a:t>
            </a:r>
            <a:r>
              <a:rPr lang="en-US" sz="2800" b="1" dirty="0">
                <a:solidFill>
                  <a:srgbClr val="FF0000"/>
                </a:solidFill>
              </a:rPr>
              <a:t>Speech recognition </a:t>
            </a:r>
            <a:r>
              <a:rPr lang="en-US" sz="2800" dirty="0"/>
              <a:t>and IBM’s </a:t>
            </a:r>
            <a:r>
              <a:rPr lang="en-US" sz="2800" b="1" dirty="0">
                <a:solidFill>
                  <a:srgbClr val="FF0000"/>
                </a:solidFill>
              </a:rPr>
              <a:t>Watson</a:t>
            </a:r>
          </a:p>
          <a:p>
            <a:r>
              <a:rPr lang="en-US" sz="2800" dirty="0"/>
              <a:t>2014: Google acquired DeepMind, combing deep learning and reinforcement learning</a:t>
            </a:r>
          </a:p>
          <a:p>
            <a:r>
              <a:rPr lang="en-US" sz="2800" dirty="0"/>
              <a:t>2016: DeepMind’s </a:t>
            </a:r>
            <a:r>
              <a:rPr lang="en-US" sz="2800" b="1" dirty="0">
                <a:solidFill>
                  <a:srgbClr val="FF0000"/>
                </a:solidFill>
              </a:rPr>
              <a:t>AlphaGo</a:t>
            </a:r>
            <a:r>
              <a:rPr lang="en-US" sz="2800" dirty="0">
                <a:solidFill>
                  <a:srgbClr val="FF0000"/>
                </a:solidFill>
              </a:rPr>
              <a:t> </a:t>
            </a:r>
            <a:r>
              <a:rPr lang="en-US" sz="2800" dirty="0"/>
              <a:t>defeated world champion Lee </a:t>
            </a:r>
            <a:r>
              <a:rPr lang="en-US" sz="2800" dirty="0" err="1"/>
              <a:t>Sedol</a:t>
            </a:r>
            <a:endParaRPr lang="en-US" sz="2800" dirty="0"/>
          </a:p>
          <a:p>
            <a:endParaRPr lang="en-US" sz="2800" dirty="0"/>
          </a:p>
          <a:p>
            <a:endParaRPr lang="en-US" sz="2800" dirty="0"/>
          </a:p>
        </p:txBody>
      </p:sp>
    </p:spTree>
    <p:extLst>
      <p:ext uri="{BB962C8B-B14F-4D97-AF65-F5344CB8AC3E}">
        <p14:creationId xmlns:p14="http://schemas.microsoft.com/office/powerpoint/2010/main" val="6635853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Evaluation </a:t>
            </a:r>
            <a:r>
              <a:rPr lang="en-US" altLang="en-US" dirty="0" smtClean="0"/>
              <a:t>Methods Contd.</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70</a:t>
            </a:fld>
            <a:endParaRPr lang="zh-TW" altLang="en-US"/>
          </a:p>
        </p:txBody>
      </p:sp>
      <p:sp>
        <p:nvSpPr>
          <p:cNvPr id="4" name="Content Placeholder 3"/>
          <p:cNvSpPr>
            <a:spLocks noGrp="1"/>
          </p:cNvSpPr>
          <p:nvPr>
            <p:ph sz="quarter" idx="1"/>
          </p:nvPr>
        </p:nvSpPr>
        <p:spPr/>
        <p:txBody>
          <a:bodyPr>
            <a:normAutofit/>
          </a:bodyPr>
          <a:lstStyle/>
          <a:p>
            <a:r>
              <a:rPr lang="en-US" altLang="en-US" sz="2800" b="1" dirty="0">
                <a:solidFill>
                  <a:srgbClr val="FF0000"/>
                </a:solidFill>
              </a:rPr>
              <a:t>n-fold cross-validation</a:t>
            </a:r>
            <a:r>
              <a:rPr lang="en-US" altLang="en-US" sz="2800" dirty="0"/>
              <a:t>: T</a:t>
            </a:r>
            <a:r>
              <a:rPr lang="en-US" altLang="ja-JP" sz="2800" dirty="0">
                <a:ea typeface="MS PGothic" panose="020B0600070205080204" pitchFamily="34" charset="-128"/>
              </a:rPr>
              <a:t>he available data is partitioned into </a:t>
            </a:r>
            <a:r>
              <a:rPr lang="en-US" altLang="ja-JP" sz="2800" i="1" dirty="0">
                <a:ea typeface="MS PGothic" panose="020B0600070205080204" pitchFamily="34" charset="-128"/>
              </a:rPr>
              <a:t>n</a:t>
            </a:r>
            <a:r>
              <a:rPr lang="en-US" altLang="ja-JP" sz="2800" dirty="0">
                <a:ea typeface="MS PGothic" panose="020B0600070205080204" pitchFamily="34" charset="-128"/>
              </a:rPr>
              <a:t> equal-size disjoint subsets. </a:t>
            </a:r>
          </a:p>
          <a:p>
            <a:r>
              <a:rPr lang="en-US" altLang="ja-JP" sz="2800" dirty="0">
                <a:ea typeface="MS PGothic" panose="020B0600070205080204" pitchFamily="34" charset="-128"/>
              </a:rPr>
              <a:t>Use each subset as the test set and combine the rest </a:t>
            </a:r>
            <a:r>
              <a:rPr lang="en-US" altLang="ja-JP" sz="2800" i="1" dirty="0">
                <a:ea typeface="MS PGothic" panose="020B0600070205080204" pitchFamily="34" charset="-128"/>
              </a:rPr>
              <a:t>n</a:t>
            </a:r>
            <a:r>
              <a:rPr lang="en-US" altLang="ja-JP" sz="2800" dirty="0">
                <a:ea typeface="MS PGothic" panose="020B0600070205080204" pitchFamily="34" charset="-128"/>
              </a:rPr>
              <a:t>-1 subsets as the training set to learn a classifier. </a:t>
            </a:r>
          </a:p>
          <a:p>
            <a:r>
              <a:rPr lang="en-US" altLang="ja-JP" sz="2800" dirty="0">
                <a:ea typeface="MS PGothic" panose="020B0600070205080204" pitchFamily="34" charset="-128"/>
              </a:rPr>
              <a:t>The procedure is run </a:t>
            </a:r>
            <a:r>
              <a:rPr lang="en-US" altLang="ja-JP" sz="2800" i="1" dirty="0">
                <a:ea typeface="MS PGothic" panose="020B0600070205080204" pitchFamily="34" charset="-128"/>
              </a:rPr>
              <a:t>n</a:t>
            </a:r>
            <a:r>
              <a:rPr lang="en-US" altLang="ja-JP" sz="2800" dirty="0">
                <a:ea typeface="MS PGothic" panose="020B0600070205080204" pitchFamily="34" charset="-128"/>
              </a:rPr>
              <a:t> times, which give </a:t>
            </a:r>
            <a:r>
              <a:rPr lang="en-US" altLang="ja-JP" sz="2800" i="1" dirty="0">
                <a:ea typeface="MS PGothic" panose="020B0600070205080204" pitchFamily="34" charset="-128"/>
              </a:rPr>
              <a:t>n</a:t>
            </a:r>
            <a:r>
              <a:rPr lang="en-US" altLang="ja-JP" sz="2800" dirty="0">
                <a:ea typeface="MS PGothic" panose="020B0600070205080204" pitchFamily="34" charset="-128"/>
              </a:rPr>
              <a:t> accuracies. </a:t>
            </a:r>
          </a:p>
          <a:p>
            <a:r>
              <a:rPr lang="en-US" altLang="ja-JP" sz="2800" dirty="0">
                <a:ea typeface="MS PGothic" panose="020B0600070205080204" pitchFamily="34" charset="-128"/>
              </a:rPr>
              <a:t>The final estimated accuracy of learning is the average of the </a:t>
            </a:r>
            <a:r>
              <a:rPr lang="en-US" altLang="ja-JP" sz="2800" i="1" dirty="0">
                <a:ea typeface="MS PGothic" panose="020B0600070205080204" pitchFamily="34" charset="-128"/>
              </a:rPr>
              <a:t>n</a:t>
            </a:r>
            <a:r>
              <a:rPr lang="en-US" altLang="ja-JP" sz="2800" dirty="0">
                <a:ea typeface="MS PGothic" panose="020B0600070205080204" pitchFamily="34" charset="-128"/>
              </a:rPr>
              <a:t> accuracies. </a:t>
            </a:r>
          </a:p>
          <a:p>
            <a:r>
              <a:rPr lang="en-US" altLang="ja-JP" sz="2800" dirty="0">
                <a:ea typeface="MS PGothic" panose="020B0600070205080204" pitchFamily="34" charset="-128"/>
              </a:rPr>
              <a:t>10-fold and 5-fold cross-validations are commonly used. </a:t>
            </a:r>
            <a:r>
              <a:rPr lang="en-US" altLang="en-US" sz="2800" dirty="0"/>
              <a:t> </a:t>
            </a:r>
          </a:p>
          <a:p>
            <a:r>
              <a:rPr lang="en-US" altLang="en-US" sz="2800" dirty="0"/>
              <a:t>This method is used when the available data is not large. </a:t>
            </a:r>
          </a:p>
          <a:p>
            <a:endParaRPr lang="en-US" sz="2800" dirty="0"/>
          </a:p>
        </p:txBody>
      </p:sp>
    </p:spTree>
    <p:extLst>
      <p:ext uri="{BB962C8B-B14F-4D97-AF65-F5344CB8AC3E}">
        <p14:creationId xmlns:p14="http://schemas.microsoft.com/office/powerpoint/2010/main" val="24147649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Evaluation Methods Contd.</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71</a:t>
            </a:fld>
            <a:endParaRPr lang="zh-TW" altLang="en-US"/>
          </a:p>
        </p:txBody>
      </p:sp>
      <p:sp>
        <p:nvSpPr>
          <p:cNvPr id="4" name="Content Placeholder 3"/>
          <p:cNvSpPr>
            <a:spLocks noGrp="1"/>
          </p:cNvSpPr>
          <p:nvPr>
            <p:ph sz="quarter" idx="1"/>
          </p:nvPr>
        </p:nvSpPr>
        <p:spPr/>
        <p:txBody>
          <a:bodyPr>
            <a:normAutofit/>
          </a:bodyPr>
          <a:lstStyle/>
          <a:p>
            <a:r>
              <a:rPr lang="en-US" altLang="en-US" sz="2800" b="1" dirty="0">
                <a:solidFill>
                  <a:srgbClr val="FF0000"/>
                </a:solidFill>
              </a:rPr>
              <a:t>Leave-one-out cross-validation</a:t>
            </a:r>
            <a:r>
              <a:rPr lang="en-US" altLang="en-US" sz="2800" dirty="0"/>
              <a:t>: This method is used when the data set is very small. </a:t>
            </a:r>
          </a:p>
          <a:p>
            <a:r>
              <a:rPr lang="en-US" altLang="en-US" sz="2800" dirty="0"/>
              <a:t>It is a special case of cross-validation</a:t>
            </a:r>
          </a:p>
          <a:p>
            <a:r>
              <a:rPr lang="en-US" altLang="ja-JP" sz="2800" dirty="0">
                <a:ea typeface="MS PGothic" panose="020B0600070205080204" pitchFamily="34" charset="-128"/>
              </a:rPr>
              <a:t>Each fold of the cross validation has only </a:t>
            </a:r>
            <a:r>
              <a:rPr lang="en-US" altLang="ja-JP" sz="2800" dirty="0">
                <a:solidFill>
                  <a:srgbClr val="3333CC"/>
                </a:solidFill>
                <a:ea typeface="MS PGothic" panose="020B0600070205080204" pitchFamily="34" charset="-128"/>
              </a:rPr>
              <a:t>a single test example</a:t>
            </a:r>
            <a:r>
              <a:rPr lang="en-US" altLang="ja-JP" sz="2800" dirty="0">
                <a:ea typeface="MS PGothic" panose="020B0600070205080204" pitchFamily="34" charset="-128"/>
              </a:rPr>
              <a:t> and all the rest of the data is used in training. </a:t>
            </a:r>
          </a:p>
          <a:p>
            <a:r>
              <a:rPr lang="en-US" altLang="ja-JP" sz="2800" dirty="0">
                <a:ea typeface="MS PGothic" panose="020B0600070205080204" pitchFamily="34" charset="-128"/>
              </a:rPr>
              <a:t>If the original data has </a:t>
            </a:r>
            <a:r>
              <a:rPr lang="en-US" altLang="ja-JP" sz="2800" i="1" dirty="0">
                <a:ea typeface="MS PGothic" panose="020B0600070205080204" pitchFamily="34" charset="-128"/>
              </a:rPr>
              <a:t>m</a:t>
            </a:r>
            <a:r>
              <a:rPr lang="en-US" altLang="ja-JP" sz="2800" dirty="0">
                <a:ea typeface="MS PGothic" panose="020B0600070205080204" pitchFamily="34" charset="-128"/>
              </a:rPr>
              <a:t> examples, this is </a:t>
            </a:r>
            <a:r>
              <a:rPr lang="en-US" altLang="ja-JP" sz="2800" i="1" dirty="0">
                <a:solidFill>
                  <a:srgbClr val="3333CC"/>
                </a:solidFill>
                <a:ea typeface="MS PGothic" panose="020B0600070205080204" pitchFamily="34" charset="-128"/>
              </a:rPr>
              <a:t>m</a:t>
            </a:r>
            <a:r>
              <a:rPr lang="en-US" altLang="ja-JP" sz="2800" dirty="0">
                <a:solidFill>
                  <a:srgbClr val="3333CC"/>
                </a:solidFill>
                <a:ea typeface="MS PGothic" panose="020B0600070205080204" pitchFamily="34" charset="-128"/>
              </a:rPr>
              <a:t>-fold cross-validation</a:t>
            </a:r>
            <a:r>
              <a:rPr lang="en-US" altLang="ja-JP" sz="2800" dirty="0">
                <a:ea typeface="MS PGothic" panose="020B0600070205080204" pitchFamily="34" charset="-128"/>
              </a:rPr>
              <a:t> </a:t>
            </a:r>
            <a:endParaRPr lang="en-US" altLang="en-US" sz="2800" dirty="0"/>
          </a:p>
          <a:p>
            <a:endParaRPr lang="en-US" sz="2800" dirty="0"/>
          </a:p>
        </p:txBody>
      </p:sp>
    </p:spTree>
    <p:extLst>
      <p:ext uri="{BB962C8B-B14F-4D97-AF65-F5344CB8AC3E}">
        <p14:creationId xmlns:p14="http://schemas.microsoft.com/office/powerpoint/2010/main" val="26261413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Evaluation Methods Contd.</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72</a:t>
            </a:fld>
            <a:endParaRPr lang="zh-TW" altLang="en-US"/>
          </a:p>
        </p:txBody>
      </p:sp>
      <p:sp>
        <p:nvSpPr>
          <p:cNvPr id="4" name="Content Placeholder 3"/>
          <p:cNvSpPr>
            <a:spLocks noGrp="1"/>
          </p:cNvSpPr>
          <p:nvPr>
            <p:ph sz="quarter" idx="1"/>
          </p:nvPr>
        </p:nvSpPr>
        <p:spPr/>
        <p:txBody>
          <a:bodyPr>
            <a:noAutofit/>
          </a:bodyPr>
          <a:lstStyle/>
          <a:p>
            <a:r>
              <a:rPr lang="en-US" sz="2800" b="1" i="1" dirty="0">
                <a:solidFill>
                  <a:srgbClr val="FF0000"/>
                </a:solidFill>
              </a:rPr>
              <a:t>Validation set: </a:t>
            </a:r>
            <a:r>
              <a:rPr lang="en-US" sz="2800" dirty="0"/>
              <a:t>the available data is divided into three subsets, </a:t>
            </a:r>
          </a:p>
          <a:p>
            <a:pPr lvl="1"/>
            <a:r>
              <a:rPr lang="en-US" sz="2800" dirty="0" smtClean="0"/>
              <a:t>A </a:t>
            </a:r>
            <a:r>
              <a:rPr lang="en-US" sz="2800" dirty="0"/>
              <a:t>training set, </a:t>
            </a:r>
          </a:p>
          <a:p>
            <a:pPr lvl="1"/>
            <a:r>
              <a:rPr lang="en-US" sz="2800" dirty="0" smtClean="0"/>
              <a:t>A validation </a:t>
            </a:r>
            <a:r>
              <a:rPr lang="en-US" sz="2800" dirty="0"/>
              <a:t>set and </a:t>
            </a:r>
          </a:p>
          <a:p>
            <a:pPr lvl="1"/>
            <a:r>
              <a:rPr lang="en-US" sz="2800" dirty="0" smtClean="0"/>
              <a:t>A test </a:t>
            </a:r>
            <a:r>
              <a:rPr lang="en-US" sz="2800" dirty="0"/>
              <a:t>set. </a:t>
            </a:r>
          </a:p>
          <a:p>
            <a:r>
              <a:rPr lang="en-US" sz="2800" dirty="0"/>
              <a:t>A validation set is used frequently for estimating parameters in learning algorithms. </a:t>
            </a:r>
          </a:p>
          <a:p>
            <a:r>
              <a:rPr lang="en-US" sz="2800" dirty="0"/>
              <a:t>In such cases, the values that give the best accuracy on the validation set are used as the final parameter values. </a:t>
            </a:r>
          </a:p>
          <a:p>
            <a:r>
              <a:rPr lang="en-US" sz="2800" dirty="0"/>
              <a:t>Cross-validation can be used for parameter estimating as well. </a:t>
            </a:r>
          </a:p>
          <a:p>
            <a:endParaRPr lang="en-US" sz="2800" dirty="0"/>
          </a:p>
        </p:txBody>
      </p:sp>
    </p:spTree>
    <p:extLst>
      <p:ext uri="{BB962C8B-B14F-4D97-AF65-F5344CB8AC3E}">
        <p14:creationId xmlns:p14="http://schemas.microsoft.com/office/powerpoint/2010/main" val="19384261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392"/>
            <a:ext cx="7772400" cy="1143000"/>
          </a:xfrm>
        </p:spPr>
        <p:txBody>
          <a:bodyPr/>
          <a:lstStyle/>
          <a:p>
            <a:r>
              <a:rPr lang="en-US" dirty="0"/>
              <a:t>Classification </a:t>
            </a:r>
            <a:r>
              <a:rPr lang="en-US" dirty="0" smtClean="0"/>
              <a:t>Measures</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73</a:t>
            </a:fld>
            <a:endParaRPr lang="zh-TW" altLang="en-US"/>
          </a:p>
        </p:txBody>
      </p:sp>
      <p:sp>
        <p:nvSpPr>
          <p:cNvPr id="4" name="Content Placeholder 3"/>
          <p:cNvSpPr>
            <a:spLocks noGrp="1"/>
          </p:cNvSpPr>
          <p:nvPr>
            <p:ph sz="quarter" idx="1"/>
          </p:nvPr>
        </p:nvSpPr>
        <p:spPr>
          <a:xfrm>
            <a:off x="603504" y="1017240"/>
            <a:ext cx="8083296" cy="4572000"/>
          </a:xfrm>
        </p:spPr>
        <p:txBody>
          <a:bodyPr>
            <a:noAutofit/>
          </a:bodyPr>
          <a:lstStyle/>
          <a:p>
            <a:r>
              <a:rPr lang="en-US" sz="2700" b="1" i="1" dirty="0">
                <a:solidFill>
                  <a:srgbClr val="FF0000"/>
                </a:solidFill>
              </a:rPr>
              <a:t>Accuracy is only one measure (error = 1-accuracy).</a:t>
            </a:r>
          </a:p>
          <a:p>
            <a:r>
              <a:rPr lang="en-US" sz="2700" b="1" dirty="0">
                <a:solidFill>
                  <a:srgbClr val="FF0000"/>
                </a:solidFill>
              </a:rPr>
              <a:t>Accuracy is not suitable in some applications. </a:t>
            </a:r>
          </a:p>
          <a:p>
            <a:r>
              <a:rPr lang="en-US" sz="2700" dirty="0"/>
              <a:t>In text mining, we may only be interested in the documents of a particular topic, which are only a small portion of a big document collection.  </a:t>
            </a:r>
          </a:p>
          <a:p>
            <a:r>
              <a:rPr lang="en-US" sz="2700" dirty="0"/>
              <a:t>In classification involving skewed or highly imbalanced data, e.g., network intrusion and financial fraud detections, we are interested only in the minority class. </a:t>
            </a:r>
          </a:p>
          <a:p>
            <a:pPr lvl="1"/>
            <a:r>
              <a:rPr lang="en-US" sz="2700" dirty="0"/>
              <a:t>High accuracy does not mean any intrusion is detected. </a:t>
            </a:r>
          </a:p>
          <a:p>
            <a:pPr lvl="1"/>
            <a:r>
              <a:rPr lang="en-US" sz="2700" dirty="0"/>
              <a:t>E.g., 1% intrusion. Achieve 99% accuracy by doing nothing. </a:t>
            </a:r>
          </a:p>
          <a:p>
            <a:r>
              <a:rPr lang="en-US" sz="2700" dirty="0"/>
              <a:t>The class of interest is commonly called the </a:t>
            </a:r>
            <a:r>
              <a:rPr lang="en-US" sz="2700" b="1" dirty="0">
                <a:solidFill>
                  <a:srgbClr val="FF0000"/>
                </a:solidFill>
              </a:rPr>
              <a:t>positive class</a:t>
            </a:r>
            <a:r>
              <a:rPr lang="en-US" sz="2700" dirty="0"/>
              <a:t>, and the rest </a:t>
            </a:r>
            <a:r>
              <a:rPr lang="en-US" sz="2700" b="1" dirty="0">
                <a:solidFill>
                  <a:srgbClr val="FF0000"/>
                </a:solidFill>
              </a:rPr>
              <a:t>negative classes</a:t>
            </a:r>
            <a:r>
              <a:rPr lang="en-US" sz="2700" dirty="0"/>
              <a:t>.</a:t>
            </a:r>
          </a:p>
        </p:txBody>
      </p:sp>
    </p:spTree>
    <p:extLst>
      <p:ext uri="{BB962C8B-B14F-4D97-AF65-F5344CB8AC3E}">
        <p14:creationId xmlns:p14="http://schemas.microsoft.com/office/powerpoint/2010/main" val="7776817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4624"/>
            <a:ext cx="7772400" cy="1143000"/>
          </a:xfrm>
        </p:spPr>
        <p:txBody>
          <a:bodyPr/>
          <a:lstStyle/>
          <a:p>
            <a:r>
              <a:rPr lang="en-US" dirty="0" smtClean="0"/>
              <a:t>Confusion Matrix</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74</a:t>
            </a:fld>
            <a:endParaRPr lang="zh-TW" altLang="en-US"/>
          </a:p>
        </p:txBody>
      </p:sp>
      <p:sp>
        <p:nvSpPr>
          <p:cNvPr id="4" name="Content Placeholder 3"/>
          <p:cNvSpPr>
            <a:spLocks noGrp="1"/>
          </p:cNvSpPr>
          <p:nvPr>
            <p:ph sz="quarter" idx="1"/>
          </p:nvPr>
        </p:nvSpPr>
        <p:spPr>
          <a:xfrm>
            <a:off x="287526" y="1052736"/>
            <a:ext cx="5616620" cy="3781400"/>
          </a:xfrm>
        </p:spPr>
        <p:txBody>
          <a:bodyPr>
            <a:noAutofit/>
          </a:bodyPr>
          <a:lstStyle/>
          <a:p>
            <a:r>
              <a:rPr lang="en-US" sz="1800" dirty="0" smtClean="0"/>
              <a:t>Terms</a:t>
            </a:r>
          </a:p>
          <a:p>
            <a:pPr lvl="1"/>
            <a:r>
              <a:rPr lang="en-US" sz="1800" dirty="0" smtClean="0"/>
              <a:t>𝑃</a:t>
            </a:r>
            <a:r>
              <a:rPr lang="en-US" sz="1800" dirty="0"/>
              <a:t>: positive examples, involving major interesting classes</a:t>
            </a:r>
          </a:p>
          <a:p>
            <a:pPr lvl="1"/>
            <a:r>
              <a:rPr lang="en-US" sz="1800" dirty="0"/>
              <a:t>𝑁: negative examples (other examples)</a:t>
            </a:r>
          </a:p>
          <a:p>
            <a:pPr lvl="1"/>
            <a:r>
              <a:rPr lang="en-US" sz="1800" dirty="0"/>
              <a:t>TP: true positive examples (positive examples that are correctly classified by the classifier)</a:t>
            </a:r>
          </a:p>
          <a:p>
            <a:pPr lvl="1"/>
            <a:r>
              <a:rPr lang="en-US" sz="1800" dirty="0"/>
              <a:t>𝑇𝑁: true negative examples (negative examples that are correctly classified by the classifier)</a:t>
            </a:r>
          </a:p>
          <a:p>
            <a:pPr lvl="1"/>
            <a:r>
              <a:rPr lang="en-US" sz="1800" dirty="0"/>
              <a:t>𝐹𝑃: false positive examples (negative examples that are incorrectly marked as positive examples)</a:t>
            </a:r>
          </a:p>
          <a:p>
            <a:pPr lvl="1"/>
            <a:r>
              <a:rPr lang="en-US" sz="1800" dirty="0"/>
              <a:t>𝐹𝑁: false negative examples (positive examples that are incorrectly marked as negative examples</a:t>
            </a:r>
            <a:r>
              <a:rPr lang="en-US" sz="1800" dirty="0" smtClean="0"/>
              <a:t>)</a:t>
            </a:r>
          </a:p>
        </p:txBody>
      </p:sp>
      <p:sp>
        <p:nvSpPr>
          <p:cNvPr id="5" name="1375205557"/>
          <p:cNvSpPr txBox="1"/>
          <p:nvPr/>
        </p:nvSpPr>
        <p:spPr bwMode="auto">
          <a:xfrm>
            <a:off x="6624226" y="3657894"/>
            <a:ext cx="1971030" cy="347170"/>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altLang="zh-CN" sz="1200" dirty="0">
                <a:solidFill>
                  <a:srgbClr val="000000"/>
                </a:solidFill>
                <a:latin typeface="FrutigerNext LT Regular" panose="020B0503040504020204" pitchFamily="34" charset="0"/>
                <a:ea typeface="+mn-ea"/>
                <a:cs typeface="Arial" pitchFamily="34" charset="0"/>
              </a:rPr>
              <a:t>Confusion matrix</a:t>
            </a:r>
            <a:endParaRPr lang="en-US" sz="1200" dirty="0">
              <a:solidFill>
                <a:srgbClr val="000000"/>
              </a:solidFill>
              <a:latin typeface="FrutigerNext LT Regular" panose="020B0503040504020204" pitchFamily="34" charset="0"/>
              <a:ea typeface="+mn-ea"/>
              <a:cs typeface="Arial" pitchFamily="34" charset="0"/>
            </a:endParaRPr>
          </a:p>
        </p:txBody>
      </p:sp>
      <mc:AlternateContent xmlns:mc="http://schemas.openxmlformats.org/markup-compatibility/2006">
        <mc:Choice xmlns:a14="http://schemas.microsoft.com/office/drawing/2010/main" Requires="a14">
          <p:graphicFrame>
            <p:nvGraphicFramePr>
              <p:cNvPr id="6" name="1549069474"/>
              <p:cNvGraphicFramePr>
                <a:graphicFrameLocks noGrp="1"/>
              </p:cNvGraphicFramePr>
              <p:nvPr>
                <p:extLst>
                  <p:ext uri="{D42A27DB-BD31-4B8C-83A1-F6EECF244321}">
                    <p14:modId xmlns:p14="http://schemas.microsoft.com/office/powerpoint/2010/main" val="78260018"/>
                  </p:ext>
                </p:extLst>
              </p:nvPr>
            </p:nvGraphicFramePr>
            <p:xfrm>
              <a:off x="5904146" y="1691640"/>
              <a:ext cx="3132350" cy="1737360"/>
            </p:xfrm>
            <a:graphic>
              <a:graphicData uri="http://schemas.openxmlformats.org/drawingml/2006/table">
                <a:tbl>
                  <a:tblPr firstRow="1" bandRow="1"/>
                  <a:tblGrid>
                    <a:gridCol w="1116124">
                      <a:extLst>
                        <a:ext uri="{9D8B030D-6E8A-4147-A177-3AD203B41FA5}">
                          <a16:colId xmlns:a16="http://schemas.microsoft.com/office/drawing/2014/main" val="20000"/>
                        </a:ext>
                      </a:extLst>
                    </a:gridCol>
                    <a:gridCol w="504058">
                      <a:extLst>
                        <a:ext uri="{9D8B030D-6E8A-4147-A177-3AD203B41FA5}">
                          <a16:colId xmlns:a16="http://schemas.microsoft.com/office/drawing/2014/main" val="20001"/>
                        </a:ext>
                      </a:extLst>
                    </a:gridCol>
                    <a:gridCol w="684076">
                      <a:extLst>
                        <a:ext uri="{9D8B030D-6E8A-4147-A177-3AD203B41FA5}">
                          <a16:colId xmlns:a16="http://schemas.microsoft.com/office/drawing/2014/main" val="20002"/>
                        </a:ext>
                      </a:extLst>
                    </a:gridCol>
                    <a:gridCol w="828092">
                      <a:extLst>
                        <a:ext uri="{9D8B030D-6E8A-4147-A177-3AD203B41FA5}">
                          <a16:colId xmlns:a16="http://schemas.microsoft.com/office/drawing/2014/main" val="20003"/>
                        </a:ext>
                      </a:extLst>
                    </a:gridCol>
                  </a:tblGrid>
                  <a:tr h="117944">
                    <a:tc>
                      <a:txBody>
                        <a:bodyPr/>
                        <a:lstStyle/>
                        <a:p>
                          <a:pPr algn="ctr" fontAlgn="ctr"/>
                          <a:r>
                            <a:rPr lang="en-US" altLang="zh-CN" sz="1400" dirty="0">
                              <a:solidFill>
                                <a:schemeClr val="tx1"/>
                              </a:solidFill>
                              <a:latin typeface="FrutigerNext LT Regular" panose="020B0503040504020204" pitchFamily="34" charset="0"/>
                            </a:rPr>
                            <a:t>      </a:t>
                          </a:r>
                          <a:r>
                            <a:rPr lang="en-US" altLang="zh-CN" sz="1100" dirty="0">
                              <a:solidFill>
                                <a:schemeClr val="tx1"/>
                              </a:solidFill>
                              <a:latin typeface="FrutigerNext LT Regular" panose="020B0503040504020204" pitchFamily="34" charset="0"/>
                            </a:rPr>
                            <a:t>Predicted</a:t>
                          </a:r>
                          <a:endParaRPr lang="en-US" altLang="zh-CN" sz="1000" dirty="0">
                            <a:solidFill>
                              <a:schemeClr val="tx1"/>
                            </a:solidFill>
                            <a:latin typeface="FrutigerNext LT Regular" panose="020B0503040504020204" pitchFamily="34" charset="0"/>
                          </a:endParaRPr>
                        </a:p>
                        <a:p>
                          <a:pPr algn="ctr" fontAlgn="ctr"/>
                          <a:r>
                            <a:rPr lang="en-US" altLang="zh-CN" sz="1000" dirty="0">
                              <a:solidFill>
                                <a:schemeClr val="tx1"/>
                              </a:solidFill>
                              <a:latin typeface="FrutigerNext LT Regular" panose="020B0503040504020204" pitchFamily="34" charset="0"/>
                            </a:rPr>
                            <a:t>Observed</a:t>
                          </a:r>
                          <a:endParaRPr lang="en-US" sz="1000" dirty="0">
                            <a:solidFill>
                              <a:schemeClr val="tx1"/>
                            </a:solidFill>
                            <a:latin typeface="FrutigerNext LT Regular" panose="020B0503040504020204"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14:m>
                            <m:oMathPara xmlns:m="http://schemas.openxmlformats.org/officeDocument/2006/math">
                              <m:oMathParaPr>
                                <m:jc m:val="centerGroup"/>
                              </m:oMathParaPr>
                              <m:oMath xmlns:m="http://schemas.openxmlformats.org/officeDocument/2006/math">
                                <m:r>
                                  <a:rPr lang="en-US" altLang="zh-CN" sz="1400" b="0" i="1" smtClean="0">
                                    <a:solidFill>
                                      <a:schemeClr val="tx1"/>
                                    </a:solidFill>
                                    <a:latin typeface="Cambria Math" panose="02040503050406030204" pitchFamily="18" charset="0"/>
                                  </a:rPr>
                                  <m:t>𝑌</m:t>
                                </m:r>
                                <m:r>
                                  <a:rPr lang="zh-CN" altLang="en-US" sz="1400" i="1" smtClean="0">
                                    <a:solidFill>
                                      <a:schemeClr val="tx1"/>
                                    </a:solidFill>
                                    <a:latin typeface="Cambria Math" panose="02040503050406030204" pitchFamily="18" charset="0"/>
                                  </a:rPr>
                                  <m:t>𝑒𝑠</m:t>
                                </m:r>
                              </m:oMath>
                            </m:oMathPara>
                          </a14:m>
                          <a:endParaRPr lang="en-US" sz="1400" dirty="0">
                            <a:solidFill>
                              <a:schemeClr val="tx1"/>
                            </a:solidFill>
                            <a:latin typeface="FrutigerNext LT Regular" panose="020B0503040504020204" pitchFamily="34" charset="0"/>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14:m>
                            <m:oMathPara xmlns:m="http://schemas.openxmlformats.org/officeDocument/2006/math">
                              <m:oMathParaPr>
                                <m:jc m:val="centerGroup"/>
                              </m:oMathParaPr>
                              <m:oMath xmlns:m="http://schemas.openxmlformats.org/officeDocument/2006/math">
                                <m:r>
                                  <a:rPr lang="en-US" altLang="zh-CN" sz="1400" b="0" i="1" dirty="0" smtClean="0">
                                    <a:solidFill>
                                      <a:schemeClr val="tx1"/>
                                    </a:solidFill>
                                    <a:latin typeface="Cambria Math" panose="02040503050406030204" pitchFamily="18" charset="0"/>
                                  </a:rPr>
                                  <m:t>𝑁</m:t>
                                </m:r>
                                <m:r>
                                  <a:rPr lang="zh-CN" altLang="en-US" sz="1400" i="1" dirty="0" smtClean="0">
                                    <a:solidFill>
                                      <a:schemeClr val="tx1"/>
                                    </a:solidFill>
                                    <a:latin typeface="Cambria Math" panose="02040503050406030204" pitchFamily="18" charset="0"/>
                                  </a:rPr>
                                  <m:t>𝑜</m:t>
                                </m:r>
                              </m:oMath>
                            </m:oMathPara>
                          </a14:m>
                          <a:endParaRPr lang="en-US" sz="1400" dirty="0">
                            <a:solidFill>
                              <a:schemeClr val="tx1"/>
                            </a:solidFill>
                            <a:latin typeface="FrutigerNext LT Regular" panose="020B0503040504020204" pitchFamily="34" charset="0"/>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en-US" altLang="zh-CN" sz="1400" dirty="0">
                              <a:solidFill>
                                <a:schemeClr val="tx1"/>
                              </a:solidFill>
                              <a:latin typeface="FrutigerNext LT Regular" panose="020B0503040504020204" pitchFamily="34" charset="0"/>
                            </a:rPr>
                            <a:t>Total</a:t>
                          </a:r>
                          <a:endParaRPr lang="en-US" sz="1400" dirty="0">
                            <a:solidFill>
                              <a:schemeClr val="tx1"/>
                            </a:solidFill>
                            <a:latin typeface="FrutigerNext LT Regular" panose="020B0503040504020204" pitchFamily="34" charset="0"/>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370840">
                    <a:tc>
                      <a:txBody>
                        <a:bodyPr/>
                        <a:lstStyle/>
                        <a:p>
                          <a:pPr algn="ctr" fontAlgn="ctr"/>
                          <a14:m>
                            <m:oMathPara xmlns:m="http://schemas.openxmlformats.org/officeDocument/2006/math">
                              <m:oMathParaPr>
                                <m:jc m:val="centerGroup"/>
                              </m:oMathParaPr>
                              <m:oMath xmlns:m="http://schemas.openxmlformats.org/officeDocument/2006/math">
                                <m:r>
                                  <a:rPr lang="en-US" altLang="zh-CN" sz="1400" b="0" i="1" dirty="0" smtClean="0">
                                    <a:solidFill>
                                      <a:schemeClr val="tx1"/>
                                    </a:solidFill>
                                    <a:latin typeface="Cambria Math" panose="02040503050406030204" pitchFamily="18" charset="0"/>
                                  </a:rPr>
                                  <m:t>𝑌</m:t>
                                </m:r>
                                <m:r>
                                  <a:rPr lang="zh-CN" altLang="en-US" sz="1400" i="1" dirty="0" smtClean="0">
                                    <a:solidFill>
                                      <a:schemeClr val="tx1"/>
                                    </a:solidFill>
                                    <a:latin typeface="Cambria Math" panose="02040503050406030204" pitchFamily="18" charset="0"/>
                                  </a:rPr>
                                  <m:t>𝑒𝑠</m:t>
                                </m:r>
                              </m:oMath>
                            </m:oMathPara>
                          </a14:m>
                          <a:endParaRPr lang="en-US" sz="1400" dirty="0">
                            <a:solidFill>
                              <a:schemeClr val="tx1"/>
                            </a:solidFill>
                            <a:latin typeface="FrutigerNext LT Regular" panose="020B0503040504020204" pitchFamily="34" charset="0"/>
                          </a:endParaRPr>
                        </a:p>
                      </a:txBody>
                      <a:tcPr anchor="ctr">
                        <a:lnL w="28575" cap="flat" cmpd="sng" algn="ctr">
                          <a:solidFill>
                            <a:schemeClr val="tx1"/>
                          </a:solidFill>
                          <a:prstDash val="solid"/>
                          <a:round/>
                          <a:headEnd type="none" w="med" len="med"/>
                          <a:tailEnd type="none" w="med" len="med"/>
                        </a:lnL>
                      </a:tcPr>
                    </a:tc>
                    <a:tc>
                      <a:txBody>
                        <a:bodyPr/>
                        <a:lstStyle/>
                        <a:p>
                          <a:pPr algn="ctr" fontAlgn="ctr"/>
                          <a14:m>
                            <m:oMathPara xmlns:m="http://schemas.openxmlformats.org/officeDocument/2006/math">
                              <m:oMathParaPr>
                                <m:jc m:val="centerGroup"/>
                              </m:oMathParaPr>
                              <m:oMath xmlns:m="http://schemas.openxmlformats.org/officeDocument/2006/math">
                                <m:r>
                                  <a:rPr lang="zh-CN" altLang="en-US" sz="1400" i="1" dirty="0" smtClean="0">
                                    <a:solidFill>
                                      <a:schemeClr val="tx1"/>
                                    </a:solidFill>
                                    <a:latin typeface="Cambria Math" panose="02040503050406030204" pitchFamily="18" charset="0"/>
                                  </a:rPr>
                                  <m:t>𝑇𝑃</m:t>
                                </m:r>
                              </m:oMath>
                            </m:oMathPara>
                          </a14:m>
                          <a:endParaRPr lang="en-US" sz="1400" dirty="0">
                            <a:solidFill>
                              <a:schemeClr val="tx1"/>
                            </a:solidFill>
                            <a:latin typeface="FrutigerNext LT Regular" panose="020B0503040504020204" pitchFamily="34" charset="0"/>
                          </a:endParaRPr>
                        </a:p>
                      </a:txBody>
                      <a:tcPr anchor="ctr"/>
                    </a:tc>
                    <a:tc>
                      <a:txBody>
                        <a:bodyPr/>
                        <a:lstStyle/>
                        <a:p>
                          <a:pPr algn="ctr" fontAlgn="ctr"/>
                          <a14:m>
                            <m:oMathPara xmlns:m="http://schemas.openxmlformats.org/officeDocument/2006/math">
                              <m:oMathParaPr>
                                <m:jc m:val="centerGroup"/>
                              </m:oMathParaPr>
                              <m:oMath xmlns:m="http://schemas.openxmlformats.org/officeDocument/2006/math">
                                <m:r>
                                  <a:rPr lang="zh-CN" altLang="en-US" sz="1400" i="1" dirty="0" smtClean="0">
                                    <a:solidFill>
                                      <a:schemeClr val="tx1"/>
                                    </a:solidFill>
                                    <a:latin typeface="Cambria Math" panose="02040503050406030204" pitchFamily="18" charset="0"/>
                                  </a:rPr>
                                  <m:t>𝐹𝑁</m:t>
                                </m:r>
                              </m:oMath>
                            </m:oMathPara>
                          </a14:m>
                          <a:endParaRPr lang="en-US" sz="1400" dirty="0">
                            <a:solidFill>
                              <a:schemeClr val="tx1"/>
                            </a:solidFill>
                            <a:latin typeface="FrutigerNext LT Regular" panose="020B0503040504020204" pitchFamily="34" charset="0"/>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400" i="1" dirty="0" smtClean="0">
                                    <a:solidFill>
                                      <a:srgbClr val="000000"/>
                                    </a:solidFill>
                                    <a:latin typeface="Cambria Math" panose="02040503050406030204" pitchFamily="18" charset="0"/>
                                    <a:ea typeface="+mn-ea"/>
                                    <a:cs typeface="Arial" pitchFamily="34" charset="0"/>
                                  </a:rPr>
                                  <m:t>𝑃</m:t>
                                </m:r>
                              </m:oMath>
                            </m:oMathPara>
                          </a14:m>
                          <a:endParaRPr lang="en-US" sz="1400" dirty="0">
                            <a:solidFill>
                              <a:srgbClr val="000000"/>
                            </a:solidFill>
                            <a:latin typeface="FrutigerNext LT Regular" panose="020B0503040504020204" pitchFamily="34" charset="0"/>
                            <a:ea typeface="+mn-ea"/>
                            <a:cs typeface="Arial" pitchFamily="34" charset="0"/>
                          </a:endParaRPr>
                        </a:p>
                      </a:txBody>
                      <a:tcPr anchor="ctr"/>
                    </a:tc>
                    <a:extLst>
                      <a:ext uri="{0D108BD9-81ED-4DB2-BD59-A6C34878D82A}">
                        <a16:rowId xmlns:a16="http://schemas.microsoft.com/office/drawing/2014/main" val="10003"/>
                      </a:ext>
                    </a:extLst>
                  </a:tr>
                  <a:tr h="370840">
                    <a:tc>
                      <a:txBody>
                        <a:bodyPr/>
                        <a:lstStyle/>
                        <a:p>
                          <a:pPr algn="ctr" fontAlgn="ctr"/>
                          <a14:m>
                            <m:oMathPara xmlns:m="http://schemas.openxmlformats.org/officeDocument/2006/math">
                              <m:oMathParaPr>
                                <m:jc m:val="centerGroup"/>
                              </m:oMathParaPr>
                              <m:oMath xmlns:m="http://schemas.openxmlformats.org/officeDocument/2006/math">
                                <m:r>
                                  <a:rPr lang="en-US" altLang="zh-CN" sz="1400" b="0" i="1" dirty="0" smtClean="0">
                                    <a:solidFill>
                                      <a:schemeClr val="tx1"/>
                                    </a:solidFill>
                                    <a:latin typeface="Cambria Math" panose="02040503050406030204" pitchFamily="18" charset="0"/>
                                  </a:rPr>
                                  <m:t>𝑁</m:t>
                                </m:r>
                                <m:r>
                                  <a:rPr lang="zh-CN" altLang="en-US" sz="1400" i="1" dirty="0" smtClean="0">
                                    <a:solidFill>
                                      <a:schemeClr val="tx1"/>
                                    </a:solidFill>
                                    <a:latin typeface="Cambria Math" panose="02040503050406030204" pitchFamily="18" charset="0"/>
                                  </a:rPr>
                                  <m:t>𝑜</m:t>
                                </m:r>
                              </m:oMath>
                            </m:oMathPara>
                          </a14:m>
                          <a:endParaRPr lang="en-US" sz="1400" dirty="0">
                            <a:solidFill>
                              <a:schemeClr val="tx1"/>
                            </a:solidFill>
                            <a:latin typeface="FrutigerNext LT Regular" panose="020B0503040504020204" pitchFamily="34" charset="0"/>
                          </a:endParaRPr>
                        </a:p>
                      </a:txBody>
                      <a:tcPr anchor="ctr">
                        <a:lnL w="28575" cap="flat" cmpd="sng" algn="ctr">
                          <a:solidFill>
                            <a:schemeClr val="tx1"/>
                          </a:solidFill>
                          <a:prstDash val="solid"/>
                          <a:round/>
                          <a:headEnd type="none" w="med" len="med"/>
                          <a:tailEnd type="none" w="med" len="med"/>
                        </a:lnL>
                      </a:tcPr>
                    </a:tc>
                    <a:tc>
                      <a:txBody>
                        <a:bodyPr/>
                        <a:lstStyle/>
                        <a:p>
                          <a:pPr algn="ctr" fontAlgn="ctr"/>
                          <a14:m>
                            <m:oMathPara xmlns:m="http://schemas.openxmlformats.org/officeDocument/2006/math">
                              <m:oMathParaPr>
                                <m:jc m:val="centerGroup"/>
                              </m:oMathParaPr>
                              <m:oMath xmlns:m="http://schemas.openxmlformats.org/officeDocument/2006/math">
                                <m:r>
                                  <a:rPr lang="zh-CN" altLang="en-US" sz="1400" i="1" dirty="0" smtClean="0">
                                    <a:solidFill>
                                      <a:schemeClr val="tx1"/>
                                    </a:solidFill>
                                    <a:latin typeface="Cambria Math" panose="02040503050406030204" pitchFamily="18" charset="0"/>
                                  </a:rPr>
                                  <m:t>𝐹𝑃</m:t>
                                </m:r>
                              </m:oMath>
                            </m:oMathPara>
                          </a14:m>
                          <a:endParaRPr lang="en-US" sz="1400" dirty="0">
                            <a:solidFill>
                              <a:schemeClr val="tx1"/>
                            </a:solidFill>
                            <a:latin typeface="FrutigerNext LT Regular" panose="020B0503040504020204" pitchFamily="34" charset="0"/>
                          </a:endParaRPr>
                        </a:p>
                      </a:txBody>
                      <a:tcPr anchor="ctr"/>
                    </a:tc>
                    <a:tc>
                      <a:txBody>
                        <a:bodyPr/>
                        <a:lstStyle/>
                        <a:p>
                          <a:pPr algn="ctr" fontAlgn="ctr"/>
                          <a14:m>
                            <m:oMathPara xmlns:m="http://schemas.openxmlformats.org/officeDocument/2006/math">
                              <m:oMathParaPr>
                                <m:jc m:val="centerGroup"/>
                              </m:oMathParaPr>
                              <m:oMath xmlns:m="http://schemas.openxmlformats.org/officeDocument/2006/math">
                                <m:r>
                                  <a:rPr lang="zh-CN" altLang="en-US" sz="1400" i="1" dirty="0" smtClean="0">
                                    <a:solidFill>
                                      <a:schemeClr val="tx1"/>
                                    </a:solidFill>
                                    <a:latin typeface="Cambria Math" panose="02040503050406030204" pitchFamily="18" charset="0"/>
                                  </a:rPr>
                                  <m:t>𝑇𝑁</m:t>
                                </m:r>
                              </m:oMath>
                            </m:oMathPara>
                          </a14:m>
                          <a:endParaRPr lang="en-US" sz="1400" dirty="0">
                            <a:solidFill>
                              <a:schemeClr val="tx1"/>
                            </a:solidFill>
                            <a:latin typeface="FrutigerNext LT Regular" panose="020B0503040504020204" pitchFamily="34" charset="0"/>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400" i="1" dirty="0" smtClean="0">
                                    <a:solidFill>
                                      <a:srgbClr val="000000"/>
                                    </a:solidFill>
                                    <a:latin typeface="Cambria Math" panose="02040503050406030204" pitchFamily="18" charset="0"/>
                                    <a:ea typeface="+mn-ea"/>
                                    <a:cs typeface="Arial" pitchFamily="34" charset="0"/>
                                  </a:rPr>
                                  <m:t>𝑁</m:t>
                                </m:r>
                              </m:oMath>
                            </m:oMathPara>
                          </a14:m>
                          <a:endParaRPr lang="en-US" sz="1400" dirty="0">
                            <a:solidFill>
                              <a:srgbClr val="000000"/>
                            </a:solidFill>
                            <a:latin typeface="FrutigerNext LT Regular" panose="020B0503040504020204" pitchFamily="34" charset="0"/>
                            <a:ea typeface="+mn-ea"/>
                            <a:cs typeface="Arial" pitchFamily="34" charset="0"/>
                          </a:endParaRPr>
                        </a:p>
                      </a:txBody>
                      <a:tcPr anchor="ctr"/>
                    </a:tc>
                    <a:extLst>
                      <a:ext uri="{0D108BD9-81ED-4DB2-BD59-A6C34878D82A}">
                        <a16:rowId xmlns:a16="http://schemas.microsoft.com/office/drawing/2014/main" val="10001"/>
                      </a:ext>
                    </a:extLst>
                  </a:tr>
                  <a:tr h="370840">
                    <a:tc>
                      <a:txBody>
                        <a:bodyPr/>
                        <a:lstStyle/>
                        <a:p>
                          <a:pPr algn="ctr" fontAlgn="ctr"/>
                          <a:r>
                            <a:rPr lang="en-US" sz="1400" dirty="0">
                              <a:solidFill>
                                <a:schemeClr val="tx1"/>
                              </a:solidFill>
                              <a:latin typeface="FrutigerNext LT Regular" panose="020B0503040504020204" pitchFamily="34" charset="0"/>
                            </a:rPr>
                            <a:t>Total</a:t>
                          </a:r>
                        </a:p>
                      </a:txBody>
                      <a:tcPr anchor="ctr">
                        <a:lnL w="28575" cap="flat" cmpd="sng" algn="ctr">
                          <a:solidFill>
                            <a:schemeClr val="tx1"/>
                          </a:solidFill>
                          <a:prstDash val="solid"/>
                          <a:round/>
                          <a:headEnd type="none" w="med" len="med"/>
                          <a:tailEnd type="none" w="med" len="med"/>
                        </a:lnL>
                      </a:tcPr>
                    </a:tc>
                    <a:tc>
                      <a:txBody>
                        <a:bodyPr/>
                        <a:lstStyle/>
                        <a:p>
                          <a:pPr algn="ctr" fontAlgn="ctr"/>
                          <a14:m>
                            <m:oMathPara xmlns:m="http://schemas.openxmlformats.org/officeDocument/2006/math">
                              <m:oMathParaPr>
                                <m:jc m:val="centerGroup"/>
                              </m:oMathParaPr>
                              <m:oMath xmlns:m="http://schemas.openxmlformats.org/officeDocument/2006/math">
                                <m:sSup>
                                  <m:sSupPr>
                                    <m:ctrlPr>
                                      <a:rPr lang="en-US" sz="1400" i="1" smtClean="0">
                                        <a:solidFill>
                                          <a:schemeClr val="tx1"/>
                                        </a:solidFill>
                                        <a:latin typeface="Cambria Math" panose="02040503050406030204" pitchFamily="18" charset="0"/>
                                      </a:rPr>
                                    </m:ctrlPr>
                                  </m:sSupPr>
                                  <m:e>
                                    <m:r>
                                      <a:rPr lang="en-US" sz="1400" b="0" i="1" smtClean="0">
                                        <a:solidFill>
                                          <a:schemeClr val="tx1"/>
                                        </a:solidFill>
                                        <a:latin typeface="Cambria Math" panose="02040503050406030204" pitchFamily="18" charset="0"/>
                                      </a:rPr>
                                      <m:t>𝑃</m:t>
                                    </m:r>
                                  </m:e>
                                  <m:sup>
                                    <m:r>
                                      <a:rPr lang="en-US" sz="1400" b="0" i="1" smtClean="0">
                                        <a:solidFill>
                                          <a:schemeClr val="tx1"/>
                                        </a:solidFill>
                                        <a:latin typeface="Cambria Math" panose="02040503050406030204" pitchFamily="18" charset="0"/>
                                      </a:rPr>
                                      <m:t>′</m:t>
                                    </m:r>
                                  </m:sup>
                                </m:sSup>
                              </m:oMath>
                            </m:oMathPara>
                          </a14:m>
                          <a:endParaRPr lang="en-US" sz="1400" dirty="0">
                            <a:solidFill>
                              <a:schemeClr val="tx1"/>
                            </a:solidFill>
                            <a:latin typeface="FrutigerNext LT Regular" panose="020B0503040504020204" pitchFamily="34" charset="0"/>
                          </a:endParaRPr>
                        </a:p>
                      </a:txBody>
                      <a:tcPr anchor="ctr"/>
                    </a:tc>
                    <a:tc>
                      <a:txBody>
                        <a:bodyPr/>
                        <a:lstStyle/>
                        <a:p>
                          <a:pPr algn="ctr" fontAlgn="ctr"/>
                          <a14:m>
                            <m:oMathPara xmlns:m="http://schemas.openxmlformats.org/officeDocument/2006/math">
                              <m:oMathParaPr>
                                <m:jc m:val="centerGroup"/>
                              </m:oMathParaPr>
                              <m:oMath xmlns:m="http://schemas.openxmlformats.org/officeDocument/2006/math">
                                <m:sSup>
                                  <m:sSupPr>
                                    <m:ctrlPr>
                                      <a:rPr lang="en-US" sz="1400" i="1" smtClean="0">
                                        <a:solidFill>
                                          <a:schemeClr val="tx1"/>
                                        </a:solidFill>
                                        <a:latin typeface="Cambria Math" panose="02040503050406030204" pitchFamily="18" charset="0"/>
                                      </a:rPr>
                                    </m:ctrlPr>
                                  </m:sSupPr>
                                  <m:e>
                                    <m:r>
                                      <a:rPr lang="en-US" sz="1400" b="0" i="1" smtClean="0">
                                        <a:solidFill>
                                          <a:schemeClr val="tx1"/>
                                        </a:solidFill>
                                        <a:latin typeface="Cambria Math" panose="02040503050406030204" pitchFamily="18" charset="0"/>
                                      </a:rPr>
                                      <m:t>𝑁</m:t>
                                    </m:r>
                                  </m:e>
                                  <m:sup>
                                    <m:r>
                                      <a:rPr lang="en-US" sz="1400" b="0" i="1" smtClean="0">
                                        <a:solidFill>
                                          <a:schemeClr val="tx1"/>
                                        </a:solidFill>
                                        <a:latin typeface="Cambria Math" panose="02040503050406030204" pitchFamily="18" charset="0"/>
                                      </a:rPr>
                                      <m:t>′</m:t>
                                    </m:r>
                                  </m:sup>
                                </m:sSup>
                              </m:oMath>
                            </m:oMathPara>
                          </a14:m>
                          <a:endParaRPr lang="en-US" sz="1400" dirty="0">
                            <a:solidFill>
                              <a:schemeClr val="tx1"/>
                            </a:solidFill>
                            <a:latin typeface="FrutigerNext LT Regular" panose="020B0503040504020204" pitchFamily="34" charset="0"/>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400" i="1" dirty="0" smtClean="0">
                                    <a:solidFill>
                                      <a:srgbClr val="000000"/>
                                    </a:solidFill>
                                    <a:latin typeface="Cambria Math" panose="02040503050406030204" pitchFamily="18" charset="0"/>
                                    <a:ea typeface="+mn-ea"/>
                                    <a:cs typeface="Arial" pitchFamily="34" charset="0"/>
                                  </a:rPr>
                                  <m:t>𝑃</m:t>
                                </m:r>
                                <m:r>
                                  <a:rPr lang="en-US" altLang="zh-CN" sz="1400" i="1" dirty="0" smtClean="0">
                                    <a:solidFill>
                                      <a:srgbClr val="000000"/>
                                    </a:solidFill>
                                    <a:latin typeface="Cambria Math" panose="02040503050406030204" pitchFamily="18" charset="0"/>
                                    <a:ea typeface="+mn-ea"/>
                                    <a:cs typeface="Arial" pitchFamily="34" charset="0"/>
                                  </a:rPr>
                                  <m:t>+</m:t>
                                </m:r>
                                <m:r>
                                  <a:rPr lang="zh-CN" altLang="en-US" sz="1400" i="1" dirty="0" smtClean="0">
                                    <a:solidFill>
                                      <a:srgbClr val="000000"/>
                                    </a:solidFill>
                                    <a:latin typeface="Cambria Math" panose="02040503050406030204" pitchFamily="18" charset="0"/>
                                    <a:ea typeface="+mn-ea"/>
                                    <a:cs typeface="Arial" pitchFamily="34" charset="0"/>
                                  </a:rPr>
                                  <m:t>𝑁</m:t>
                                </m:r>
                              </m:oMath>
                            </m:oMathPara>
                          </a14:m>
                          <a:endParaRPr lang="en-US" sz="1400" dirty="0">
                            <a:solidFill>
                              <a:srgbClr val="000000"/>
                            </a:solidFill>
                            <a:latin typeface="FrutigerNext LT Regular" panose="020B0503040504020204" pitchFamily="34" charset="0"/>
                            <a:ea typeface="+mn-ea"/>
                            <a:cs typeface="Arial" pitchFamily="34" charset="0"/>
                          </a:endParaRPr>
                        </a:p>
                      </a:txBody>
                      <a:tcPr anchor="ctr"/>
                    </a:tc>
                    <a:extLst>
                      <a:ext uri="{0D108BD9-81ED-4DB2-BD59-A6C34878D82A}">
                        <a16:rowId xmlns:a16="http://schemas.microsoft.com/office/drawing/2014/main" val="10002"/>
                      </a:ext>
                    </a:extLst>
                  </a:tr>
                </a:tbl>
              </a:graphicData>
            </a:graphic>
          </p:graphicFrame>
        </mc:Choice>
        <mc:Fallback>
          <p:graphicFrame>
            <p:nvGraphicFramePr>
              <p:cNvPr id="6" name="1549069474"/>
              <p:cNvGraphicFramePr>
                <a:graphicFrameLocks noGrp="1"/>
              </p:cNvGraphicFramePr>
              <p:nvPr>
                <p:extLst>
                  <p:ext uri="{D42A27DB-BD31-4B8C-83A1-F6EECF244321}">
                    <p14:modId xmlns:p14="http://schemas.microsoft.com/office/powerpoint/2010/main" val="78260018"/>
                  </p:ext>
                </p:extLst>
              </p:nvPr>
            </p:nvGraphicFramePr>
            <p:xfrm>
              <a:off x="5904146" y="1691640"/>
              <a:ext cx="3132350" cy="1737360"/>
            </p:xfrm>
            <a:graphic>
              <a:graphicData uri="http://schemas.openxmlformats.org/drawingml/2006/table">
                <a:tbl>
                  <a:tblPr firstRow="1" bandRow="1"/>
                  <a:tblGrid>
                    <a:gridCol w="1116124">
                      <a:extLst>
                        <a:ext uri="{9D8B030D-6E8A-4147-A177-3AD203B41FA5}">
                          <a16:colId xmlns:a16="http://schemas.microsoft.com/office/drawing/2014/main" val="20000"/>
                        </a:ext>
                      </a:extLst>
                    </a:gridCol>
                    <a:gridCol w="504058">
                      <a:extLst>
                        <a:ext uri="{9D8B030D-6E8A-4147-A177-3AD203B41FA5}">
                          <a16:colId xmlns:a16="http://schemas.microsoft.com/office/drawing/2014/main" val="20001"/>
                        </a:ext>
                      </a:extLst>
                    </a:gridCol>
                    <a:gridCol w="684076">
                      <a:extLst>
                        <a:ext uri="{9D8B030D-6E8A-4147-A177-3AD203B41FA5}">
                          <a16:colId xmlns:a16="http://schemas.microsoft.com/office/drawing/2014/main" val="20002"/>
                        </a:ext>
                      </a:extLst>
                    </a:gridCol>
                    <a:gridCol w="828092">
                      <a:extLst>
                        <a:ext uri="{9D8B030D-6E8A-4147-A177-3AD203B41FA5}">
                          <a16:colId xmlns:a16="http://schemas.microsoft.com/office/drawing/2014/main" val="20003"/>
                        </a:ext>
                      </a:extLst>
                    </a:gridCol>
                  </a:tblGrid>
                  <a:tr h="624840">
                    <a:tc>
                      <a:txBody>
                        <a:bodyPr/>
                        <a:lstStyle/>
                        <a:p>
                          <a:pPr algn="ctr" fontAlgn="ctr"/>
                          <a:r>
                            <a:rPr lang="en-US" altLang="zh-CN" sz="1400" dirty="0">
                              <a:solidFill>
                                <a:schemeClr val="tx1"/>
                              </a:solidFill>
                              <a:latin typeface="FrutigerNext LT Regular" panose="020B0503040504020204" pitchFamily="34" charset="0"/>
                            </a:rPr>
                            <a:t>      </a:t>
                          </a:r>
                          <a:r>
                            <a:rPr lang="en-US" altLang="zh-CN" sz="1100" dirty="0">
                              <a:solidFill>
                                <a:schemeClr val="tx1"/>
                              </a:solidFill>
                              <a:latin typeface="FrutigerNext LT Regular" panose="020B0503040504020204" pitchFamily="34" charset="0"/>
                            </a:rPr>
                            <a:t>Predicted</a:t>
                          </a:r>
                          <a:endParaRPr lang="en-US" altLang="zh-CN" sz="1000" dirty="0">
                            <a:solidFill>
                              <a:schemeClr val="tx1"/>
                            </a:solidFill>
                            <a:latin typeface="FrutigerNext LT Regular" panose="020B0503040504020204" pitchFamily="34" charset="0"/>
                          </a:endParaRPr>
                        </a:p>
                        <a:p>
                          <a:pPr algn="ctr" fontAlgn="ctr"/>
                          <a:r>
                            <a:rPr lang="en-US" altLang="zh-CN" sz="1000" dirty="0">
                              <a:solidFill>
                                <a:schemeClr val="tx1"/>
                              </a:solidFill>
                              <a:latin typeface="FrutigerNext LT Regular" panose="020B0503040504020204" pitchFamily="34" charset="0"/>
                            </a:rPr>
                            <a:t>Observed</a:t>
                          </a:r>
                          <a:endParaRPr lang="en-US" sz="1000" dirty="0">
                            <a:solidFill>
                              <a:schemeClr val="tx1"/>
                            </a:solidFill>
                            <a:latin typeface="FrutigerNext LT Regular" panose="020B0503040504020204"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US"/>
                        </a:p>
                      </a:txBody>
                      <a:tcPr anchor="ctr">
                        <a:lnT w="28575" cap="flat" cmpd="sng" algn="ctr">
                          <a:solidFill>
                            <a:schemeClr val="tx1"/>
                          </a:solidFill>
                          <a:prstDash val="solid"/>
                          <a:round/>
                          <a:headEnd type="none" w="med" len="med"/>
                          <a:tailEnd type="none" w="med" len="med"/>
                        </a:lnT>
                        <a:blipFill>
                          <a:blip r:embed="rId2"/>
                          <a:stretch>
                            <a:fillRect l="-226829" t="-1942" r="-307317" b="-182524"/>
                          </a:stretch>
                        </a:blipFill>
                      </a:tcPr>
                    </a:tc>
                    <a:tc>
                      <a:txBody>
                        <a:bodyPr/>
                        <a:lstStyle/>
                        <a:p>
                          <a:endParaRPr lang="en-US"/>
                        </a:p>
                      </a:txBody>
                      <a:tcPr anchor="ctr">
                        <a:lnT w="28575" cap="flat" cmpd="sng" algn="ctr">
                          <a:solidFill>
                            <a:schemeClr val="tx1"/>
                          </a:solidFill>
                          <a:prstDash val="solid"/>
                          <a:round/>
                          <a:headEnd type="none" w="med" len="med"/>
                          <a:tailEnd type="none" w="med" len="med"/>
                        </a:lnT>
                        <a:blipFill>
                          <a:blip r:embed="rId2"/>
                          <a:stretch>
                            <a:fillRect l="-237168" t="-1942" r="-123009" b="-182524"/>
                          </a:stretch>
                        </a:blipFill>
                      </a:tcPr>
                    </a:tc>
                    <a:tc>
                      <a:txBody>
                        <a:bodyPr/>
                        <a:lstStyle/>
                        <a:p>
                          <a:pPr algn="ctr" fontAlgn="ctr"/>
                          <a:r>
                            <a:rPr lang="en-US" altLang="zh-CN" sz="1400" dirty="0">
                              <a:solidFill>
                                <a:schemeClr val="tx1"/>
                              </a:solidFill>
                              <a:latin typeface="FrutigerNext LT Regular" panose="020B0503040504020204" pitchFamily="34" charset="0"/>
                            </a:rPr>
                            <a:t>Total</a:t>
                          </a:r>
                          <a:endParaRPr lang="en-US" sz="1400" dirty="0">
                            <a:solidFill>
                              <a:schemeClr val="tx1"/>
                            </a:solidFill>
                            <a:latin typeface="FrutigerNext LT Regular" panose="020B0503040504020204" pitchFamily="34" charset="0"/>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370840">
                    <a:tc>
                      <a:txBody>
                        <a:bodyPr/>
                        <a:lstStyle/>
                        <a:p>
                          <a:endParaRPr lang="en-US"/>
                        </a:p>
                      </a:txBody>
                      <a:tcPr anchor="ctr">
                        <a:lnL w="28575" cap="flat" cmpd="sng" algn="ctr">
                          <a:solidFill>
                            <a:schemeClr val="tx1"/>
                          </a:solidFill>
                          <a:prstDash val="solid"/>
                          <a:round/>
                          <a:headEnd type="none" w="med" len="med"/>
                          <a:tailEnd type="none" w="med" len="med"/>
                        </a:lnL>
                        <a:blipFill>
                          <a:blip r:embed="rId2"/>
                          <a:stretch>
                            <a:fillRect l="-1087" t="-172131" r="-181522" b="-208197"/>
                          </a:stretch>
                        </a:blipFill>
                      </a:tcPr>
                    </a:tc>
                    <a:tc>
                      <a:txBody>
                        <a:bodyPr/>
                        <a:lstStyle/>
                        <a:p>
                          <a:endParaRPr lang="en-US"/>
                        </a:p>
                      </a:txBody>
                      <a:tcPr anchor="ctr">
                        <a:blipFill>
                          <a:blip r:embed="rId2"/>
                          <a:stretch>
                            <a:fillRect l="-226829" t="-172131" r="-307317" b="-208197"/>
                          </a:stretch>
                        </a:blipFill>
                      </a:tcPr>
                    </a:tc>
                    <a:tc>
                      <a:txBody>
                        <a:bodyPr/>
                        <a:lstStyle/>
                        <a:p>
                          <a:endParaRPr lang="en-US"/>
                        </a:p>
                      </a:txBody>
                      <a:tcPr anchor="ctr">
                        <a:blipFill>
                          <a:blip r:embed="rId2"/>
                          <a:stretch>
                            <a:fillRect l="-237168" t="-172131" r="-123009" b="-208197"/>
                          </a:stretch>
                        </a:blipFill>
                      </a:tcPr>
                    </a:tc>
                    <a:tc>
                      <a:txBody>
                        <a:bodyPr/>
                        <a:lstStyle/>
                        <a:p>
                          <a:endParaRPr lang="en-US"/>
                        </a:p>
                      </a:txBody>
                      <a:tcPr anchor="ctr">
                        <a:blipFill>
                          <a:blip r:embed="rId2"/>
                          <a:stretch>
                            <a:fillRect l="-280147" t="-172131" r="-2206" b="-208197"/>
                          </a:stretch>
                        </a:blipFill>
                      </a:tcPr>
                    </a:tc>
                    <a:extLst>
                      <a:ext uri="{0D108BD9-81ED-4DB2-BD59-A6C34878D82A}">
                        <a16:rowId xmlns:a16="http://schemas.microsoft.com/office/drawing/2014/main" val="10003"/>
                      </a:ext>
                    </a:extLst>
                  </a:tr>
                  <a:tr h="370840">
                    <a:tc>
                      <a:txBody>
                        <a:bodyPr/>
                        <a:lstStyle/>
                        <a:p>
                          <a:endParaRPr lang="en-US"/>
                        </a:p>
                      </a:txBody>
                      <a:tcPr anchor="ctr">
                        <a:lnL w="28575" cap="flat" cmpd="sng" algn="ctr">
                          <a:solidFill>
                            <a:schemeClr val="tx1"/>
                          </a:solidFill>
                          <a:prstDash val="solid"/>
                          <a:round/>
                          <a:headEnd type="none" w="med" len="med"/>
                          <a:tailEnd type="none" w="med" len="med"/>
                        </a:lnL>
                        <a:blipFill>
                          <a:blip r:embed="rId2"/>
                          <a:stretch>
                            <a:fillRect l="-1087" t="-272131" r="-181522" b="-108197"/>
                          </a:stretch>
                        </a:blipFill>
                      </a:tcPr>
                    </a:tc>
                    <a:tc>
                      <a:txBody>
                        <a:bodyPr/>
                        <a:lstStyle/>
                        <a:p>
                          <a:endParaRPr lang="en-US"/>
                        </a:p>
                      </a:txBody>
                      <a:tcPr anchor="ctr">
                        <a:blipFill>
                          <a:blip r:embed="rId2"/>
                          <a:stretch>
                            <a:fillRect l="-226829" t="-272131" r="-307317" b="-108197"/>
                          </a:stretch>
                        </a:blipFill>
                      </a:tcPr>
                    </a:tc>
                    <a:tc>
                      <a:txBody>
                        <a:bodyPr/>
                        <a:lstStyle/>
                        <a:p>
                          <a:endParaRPr lang="en-US"/>
                        </a:p>
                      </a:txBody>
                      <a:tcPr anchor="ctr">
                        <a:blipFill>
                          <a:blip r:embed="rId2"/>
                          <a:stretch>
                            <a:fillRect l="-237168" t="-272131" r="-123009" b="-108197"/>
                          </a:stretch>
                        </a:blipFill>
                      </a:tcPr>
                    </a:tc>
                    <a:tc>
                      <a:txBody>
                        <a:bodyPr/>
                        <a:lstStyle/>
                        <a:p>
                          <a:endParaRPr lang="en-US"/>
                        </a:p>
                      </a:txBody>
                      <a:tcPr anchor="ctr">
                        <a:blipFill>
                          <a:blip r:embed="rId2"/>
                          <a:stretch>
                            <a:fillRect l="-280147" t="-272131" r="-2206" b="-108197"/>
                          </a:stretch>
                        </a:blipFill>
                      </a:tcPr>
                    </a:tc>
                    <a:extLst>
                      <a:ext uri="{0D108BD9-81ED-4DB2-BD59-A6C34878D82A}">
                        <a16:rowId xmlns:a16="http://schemas.microsoft.com/office/drawing/2014/main" val="10001"/>
                      </a:ext>
                    </a:extLst>
                  </a:tr>
                  <a:tr h="370840">
                    <a:tc>
                      <a:txBody>
                        <a:bodyPr/>
                        <a:lstStyle/>
                        <a:p>
                          <a:pPr algn="ctr" fontAlgn="ctr"/>
                          <a:r>
                            <a:rPr lang="en-US" sz="1400" dirty="0">
                              <a:solidFill>
                                <a:schemeClr val="tx1"/>
                              </a:solidFill>
                              <a:latin typeface="FrutigerNext LT Regular" panose="020B0503040504020204" pitchFamily="34" charset="0"/>
                            </a:rPr>
                            <a:t>Total</a:t>
                          </a:r>
                        </a:p>
                      </a:txBody>
                      <a:tcPr anchor="ctr">
                        <a:lnL w="28575" cap="flat" cmpd="sng" algn="ctr">
                          <a:solidFill>
                            <a:schemeClr val="tx1"/>
                          </a:solidFill>
                          <a:prstDash val="solid"/>
                          <a:round/>
                          <a:headEnd type="none" w="med" len="med"/>
                          <a:tailEnd type="none" w="med" len="med"/>
                        </a:lnL>
                      </a:tcPr>
                    </a:tc>
                    <a:tc>
                      <a:txBody>
                        <a:bodyPr/>
                        <a:lstStyle/>
                        <a:p>
                          <a:endParaRPr lang="en-US"/>
                        </a:p>
                      </a:txBody>
                      <a:tcPr anchor="ctr">
                        <a:blipFill>
                          <a:blip r:embed="rId2"/>
                          <a:stretch>
                            <a:fillRect l="-226829" t="-372131" r="-307317" b="-8197"/>
                          </a:stretch>
                        </a:blipFill>
                      </a:tcPr>
                    </a:tc>
                    <a:tc>
                      <a:txBody>
                        <a:bodyPr/>
                        <a:lstStyle/>
                        <a:p>
                          <a:endParaRPr lang="en-US"/>
                        </a:p>
                      </a:txBody>
                      <a:tcPr anchor="ctr">
                        <a:blipFill>
                          <a:blip r:embed="rId2"/>
                          <a:stretch>
                            <a:fillRect l="-237168" t="-372131" r="-123009" b="-8197"/>
                          </a:stretch>
                        </a:blipFill>
                      </a:tcPr>
                    </a:tc>
                    <a:tc>
                      <a:txBody>
                        <a:bodyPr/>
                        <a:lstStyle/>
                        <a:p>
                          <a:endParaRPr lang="en-US"/>
                        </a:p>
                      </a:txBody>
                      <a:tcPr anchor="ctr">
                        <a:blipFill>
                          <a:blip r:embed="rId2"/>
                          <a:stretch>
                            <a:fillRect l="-280147" t="-372131" r="-2206" b="-8197"/>
                          </a:stretch>
                        </a:blipFill>
                      </a:tcPr>
                    </a:tc>
                    <a:extLst>
                      <a:ext uri="{0D108BD9-81ED-4DB2-BD59-A6C34878D82A}">
                        <a16:rowId xmlns:a16="http://schemas.microsoft.com/office/drawing/2014/main" val="10002"/>
                      </a:ext>
                    </a:extLst>
                  </a:tr>
                </a:tbl>
              </a:graphicData>
            </a:graphic>
          </p:graphicFrame>
        </mc:Fallback>
      </mc:AlternateContent>
      <p:cxnSp>
        <p:nvCxnSpPr>
          <p:cNvPr id="7" name="直接连接符 5"/>
          <p:cNvCxnSpPr/>
          <p:nvPr/>
        </p:nvCxnSpPr>
        <p:spPr bwMode="auto">
          <a:xfrm>
            <a:off x="5904146" y="1460019"/>
            <a:ext cx="1116124" cy="45681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Content Placeholder 3"/>
          <p:cNvSpPr txBox="1">
            <a:spLocks/>
          </p:cNvSpPr>
          <p:nvPr/>
        </p:nvSpPr>
        <p:spPr>
          <a:xfrm>
            <a:off x="755576" y="4725144"/>
            <a:ext cx="7839680" cy="1728192"/>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US" sz="1800" dirty="0" smtClean="0"/>
              <a:t>Confusion matrix: a table (at least 𝑚×𝑚). </a:t>
            </a:r>
          </a:p>
          <a:p>
            <a:r>
              <a:rPr lang="en-US" sz="1800" dirty="0" smtClean="0"/>
              <a:t>𝐶𝑀</a:t>
            </a:r>
            <a:r>
              <a:rPr lang="en-US" sz="1800" baseline="-25000" dirty="0" smtClean="0"/>
              <a:t>𝑖,𝑗</a:t>
            </a:r>
            <a:r>
              <a:rPr lang="en-US" sz="1800" dirty="0" smtClean="0"/>
              <a:t>, element of the first 𝑖-</a:t>
            </a:r>
            <a:r>
              <a:rPr lang="en-US" sz="1800" dirty="0" err="1" smtClean="0"/>
              <a:t>th</a:t>
            </a:r>
            <a:r>
              <a:rPr lang="en-US" sz="1800" dirty="0" smtClean="0"/>
              <a:t> line and 𝑗-</a:t>
            </a:r>
            <a:r>
              <a:rPr lang="en-US" sz="1800" dirty="0" err="1" smtClean="0"/>
              <a:t>th</a:t>
            </a:r>
            <a:r>
              <a:rPr lang="en-US" sz="1800" dirty="0" smtClean="0"/>
              <a:t> column is the number of examples known to be in class 𝑖 but marked as 𝑗 by the classifier.</a:t>
            </a:r>
          </a:p>
          <a:p>
            <a:r>
              <a:rPr lang="en-US" sz="1800" dirty="0" smtClean="0"/>
              <a:t>Ideally, for a highly accurate classifier, most data samples should be represented by the elements on the diagonal from 𝐶𝑀</a:t>
            </a:r>
            <a:r>
              <a:rPr lang="en-US" sz="1800" baseline="-25000" dirty="0" smtClean="0"/>
              <a:t>1,1</a:t>
            </a:r>
            <a:r>
              <a:rPr lang="en-US" sz="1800" dirty="0" smtClean="0"/>
              <a:t> and 𝐶𝑀</a:t>
            </a:r>
            <a:r>
              <a:rPr lang="en-US" sz="1800" baseline="-25000" dirty="0" smtClean="0"/>
              <a:t>𝑚,𝑚</a:t>
            </a:r>
            <a:r>
              <a:rPr lang="en-US" sz="1800" dirty="0" smtClean="0"/>
              <a:t>. </a:t>
            </a:r>
          </a:p>
          <a:p>
            <a:r>
              <a:rPr lang="en-US" sz="1800" dirty="0" smtClean="0"/>
              <a:t>Other elements are 0 or close to 0. In other words, 𝐹𝑃 and 𝐹𝑁 are close to 0.</a:t>
            </a:r>
          </a:p>
          <a:p>
            <a:pPr marL="0" indent="0">
              <a:buNone/>
            </a:pPr>
            <a:endParaRPr lang="en-US" sz="1800" dirty="0" smtClean="0"/>
          </a:p>
        </p:txBody>
      </p:sp>
    </p:spTree>
    <p:extLst>
      <p:ext uri="{BB962C8B-B14F-4D97-AF65-F5344CB8AC3E}">
        <p14:creationId xmlns:p14="http://schemas.microsoft.com/office/powerpoint/2010/main" val="24507118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a:t>
            </a:r>
            <a:r>
              <a:rPr lang="en-US" dirty="0" smtClean="0"/>
              <a:t>Matrix Contd.</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75</a:t>
            </a:fld>
            <a:endParaRPr lang="zh-TW" altLang="en-US"/>
          </a:p>
        </p:txBody>
      </p:sp>
      <mc:AlternateContent xmlns:mc="http://schemas.openxmlformats.org/markup-compatibility/2006" xmlns:a14="http://schemas.microsoft.com/office/drawing/2010/main">
        <mc:Choice Requires="a14">
          <p:graphicFrame>
            <p:nvGraphicFramePr>
              <p:cNvPr id="5" name="1218645974"/>
              <p:cNvGraphicFramePr>
                <a:graphicFrameLocks noGrp="1"/>
              </p:cNvGraphicFramePr>
              <p:nvPr>
                <p:extLst>
                  <p:ext uri="{D42A27DB-BD31-4B8C-83A1-F6EECF244321}">
                    <p14:modId xmlns:p14="http://schemas.microsoft.com/office/powerpoint/2010/main" val="2920209849"/>
                  </p:ext>
                </p:extLst>
              </p:nvPr>
            </p:nvGraphicFramePr>
            <p:xfrm>
              <a:off x="692728" y="1421728"/>
              <a:ext cx="8271760" cy="5031609"/>
            </p:xfrm>
            <a:graphic>
              <a:graphicData uri="http://schemas.openxmlformats.org/drawingml/2006/table">
                <a:tbl>
                  <a:tblPr firstRow="1" bandRow="1"/>
                  <a:tblGrid>
                    <a:gridCol w="2892973">
                      <a:extLst>
                        <a:ext uri="{9D8B030D-6E8A-4147-A177-3AD203B41FA5}">
                          <a16:colId xmlns:a16="http://schemas.microsoft.com/office/drawing/2014/main" val="20000"/>
                        </a:ext>
                      </a:extLst>
                    </a:gridCol>
                    <a:gridCol w="5378787">
                      <a:extLst>
                        <a:ext uri="{9D8B030D-6E8A-4147-A177-3AD203B41FA5}">
                          <a16:colId xmlns:a16="http://schemas.microsoft.com/office/drawing/2014/main" val="20001"/>
                        </a:ext>
                      </a:extLst>
                    </a:gridCol>
                  </a:tblGrid>
                  <a:tr h="418673">
                    <a:tc>
                      <a:txBody>
                        <a:bodyPr/>
                        <a:lstStyle/>
                        <a:p>
                          <a:pPr algn="ctr" fontAlgn="ctr"/>
                          <a:r>
                            <a:rPr lang="en-US" sz="1600" dirty="0">
                              <a:solidFill>
                                <a:schemeClr val="tx1"/>
                              </a:solidFill>
                              <a:latin typeface="FrutigerNext LT Regular" panose="020B0503040504020204" pitchFamily="34" charset="0"/>
                            </a:rPr>
                            <a:t>Measure</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en-US" altLang="zh-CN" sz="1600" dirty="0">
                              <a:solidFill>
                                <a:schemeClr val="tx1"/>
                              </a:solidFill>
                              <a:latin typeface="FrutigerNext LT Regular" panose="020B0503040504020204" pitchFamily="34" charset="0"/>
                            </a:rPr>
                            <a:t>Formula</a:t>
                          </a:r>
                          <a:endParaRPr lang="en-US" sz="1600" dirty="0">
                            <a:solidFill>
                              <a:schemeClr val="tx1"/>
                            </a:solidFill>
                            <a:latin typeface="FrutigerNext LT Regular" panose="020B0503040504020204"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653819">
                    <a:tc>
                      <a:txBody>
                        <a:bodyPr/>
                        <a:lstStyle/>
                        <a:p>
                          <a:pPr algn="l" fontAlgn="ctr"/>
                          <a:r>
                            <a:rPr lang="en-US" sz="1600" dirty="0">
                              <a:solidFill>
                                <a:schemeClr val="tx1"/>
                              </a:solidFill>
                              <a:latin typeface="FrutigerNext LT Regular" panose="020B0503040504020204" pitchFamily="34" charset="0"/>
                            </a:rPr>
                            <a:t>Accuracy </a:t>
                          </a:r>
                          <a:r>
                            <a:rPr lang="en-US" altLang="zh-CN" sz="1600" dirty="0">
                              <a:solidFill>
                                <a:schemeClr val="tx1"/>
                              </a:solidFill>
                              <a:latin typeface="FrutigerNext LT Regular" panose="020B0503040504020204" pitchFamily="34" charset="0"/>
                            </a:rPr>
                            <a:t>or</a:t>
                          </a:r>
                          <a:r>
                            <a:rPr lang="en-US" sz="1600" dirty="0">
                              <a:solidFill>
                                <a:schemeClr val="tx1"/>
                              </a:solidFill>
                              <a:latin typeface="FrutigerNext LT Regular" panose="020B0503040504020204" pitchFamily="34" charset="0"/>
                            </a:rPr>
                            <a:t> correct classification rate</a:t>
                          </a:r>
                        </a:p>
                      </a:txBody>
                      <a:tcPr anchor="ctr">
                        <a:lnL w="28575" cap="flat" cmpd="sng" algn="ctr">
                          <a:solidFill>
                            <a:schemeClr val="tx1"/>
                          </a:solidFill>
                          <a:prstDash val="solid"/>
                          <a:round/>
                          <a:headEnd type="none" w="med" len="med"/>
                          <a:tailEnd type="none" w="med" len="med"/>
                        </a:lnL>
                      </a:tcPr>
                    </a:tc>
                    <a:tc>
                      <a:txBody>
                        <a:bodyPr/>
                        <a:lstStyle/>
                        <a:p>
                          <a:pPr algn="ctr" fontAlgn="ctr"/>
                          <a14:m>
                            <m:oMathPara xmlns:m="http://schemas.openxmlformats.org/officeDocument/2006/math">
                              <m:oMathParaPr>
                                <m:jc m:val="centerGroup"/>
                              </m:oMathParaPr>
                              <m:oMath xmlns:m="http://schemas.openxmlformats.org/officeDocument/2006/math">
                                <m:f>
                                  <m:fPr>
                                    <m:ctrlPr>
                                      <a:rPr lang="en-US" sz="160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𝑇𝑃</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𝑇𝑁</m:t>
                                    </m:r>
                                  </m:num>
                                  <m:den>
                                    <m:r>
                                      <a:rPr lang="en-US" sz="1600" b="0" i="1" smtClean="0">
                                        <a:solidFill>
                                          <a:schemeClr val="tx1"/>
                                        </a:solidFill>
                                        <a:latin typeface="Cambria Math" panose="02040503050406030204" pitchFamily="18" charset="0"/>
                                      </a:rPr>
                                      <m:t>𝑃</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𝑁</m:t>
                                    </m:r>
                                  </m:den>
                                </m:f>
                              </m:oMath>
                            </m:oMathPara>
                          </a14:m>
                          <a:endParaRPr lang="en-US" sz="1600" dirty="0">
                            <a:solidFill>
                              <a:schemeClr val="tx1"/>
                            </a:solidFill>
                            <a:latin typeface="FrutigerNext LT Regular" panose="020B0503040504020204" pitchFamily="34" charset="0"/>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653819">
                    <a:tc>
                      <a:txBody>
                        <a:bodyPr/>
                        <a:lstStyle/>
                        <a:p>
                          <a:pPr algn="l" fontAlgn="ctr"/>
                          <a:r>
                            <a:rPr lang="en-US" sz="1600" dirty="0">
                              <a:solidFill>
                                <a:schemeClr val="tx1"/>
                              </a:solidFill>
                              <a:latin typeface="FrutigerNext LT Regular" panose="020B0503040504020204" pitchFamily="34" charset="0"/>
                            </a:rPr>
                            <a:t>Error rate or false classification rate</a:t>
                          </a:r>
                        </a:p>
                      </a:txBody>
                      <a:tcPr anchor="ctr">
                        <a:lnL w="28575" cap="flat" cmpd="sng" algn="ctr">
                          <a:solidFill>
                            <a:schemeClr val="tx1"/>
                          </a:solidFill>
                          <a:prstDash val="solid"/>
                          <a:round/>
                          <a:headEnd type="none" w="med" len="med"/>
                          <a:tailEnd type="none" w="med" len="med"/>
                        </a:lnL>
                      </a:tcPr>
                    </a:tc>
                    <a:tc>
                      <a:txBody>
                        <a:bodyPr/>
                        <a:lstStyle/>
                        <a:p>
                          <a:pPr algn="ctr" fontAlgn="ctr"/>
                          <a14:m>
                            <m:oMathPara xmlns:m="http://schemas.openxmlformats.org/officeDocument/2006/math">
                              <m:oMathParaPr>
                                <m:jc m:val="centerGroup"/>
                              </m:oMathParaPr>
                              <m:oMath xmlns:m="http://schemas.openxmlformats.org/officeDocument/2006/math">
                                <m:f>
                                  <m:fPr>
                                    <m:ctrlPr>
                                      <a:rPr lang="en-US" sz="160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𝐹𝑃</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𝐹𝑁</m:t>
                                    </m:r>
                                  </m:num>
                                  <m:den>
                                    <m:r>
                                      <a:rPr lang="en-US" sz="1600" b="0" i="1" smtClean="0">
                                        <a:solidFill>
                                          <a:schemeClr val="tx1"/>
                                        </a:solidFill>
                                        <a:latin typeface="Cambria Math" panose="02040503050406030204" pitchFamily="18" charset="0"/>
                                      </a:rPr>
                                      <m:t>𝑃</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𝑁</m:t>
                                    </m:r>
                                  </m:den>
                                </m:f>
                              </m:oMath>
                            </m:oMathPara>
                          </a14:m>
                          <a:endParaRPr lang="en-US" sz="1600" dirty="0">
                            <a:solidFill>
                              <a:schemeClr val="tx1"/>
                            </a:solidFill>
                            <a:latin typeface="FrutigerNext LT Regular" panose="020B0503040504020204" pitchFamily="34" charset="0"/>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653819">
                    <a:tc>
                      <a:txBody>
                        <a:bodyPr/>
                        <a:lstStyle/>
                        <a:p>
                          <a:pPr algn="l" fontAlgn="ctr"/>
                          <a:r>
                            <a:rPr lang="en-US" sz="1600" dirty="0">
                              <a:solidFill>
                                <a:schemeClr val="tx1"/>
                              </a:solidFill>
                              <a:latin typeface="FrutigerNext LT Regular" panose="020B0503040504020204" pitchFamily="34" charset="0"/>
                            </a:rPr>
                            <a:t>Sensitivity,</a:t>
                          </a:r>
                          <a:r>
                            <a:rPr lang="en-US" sz="1600" baseline="0" dirty="0">
                              <a:solidFill>
                                <a:schemeClr val="tx1"/>
                              </a:solidFill>
                              <a:latin typeface="FrutigerNext LT Regular" panose="020B0503040504020204" pitchFamily="34" charset="0"/>
                            </a:rPr>
                            <a:t> true positive rate, or </a:t>
                          </a:r>
                          <a14:m>
                            <m:oMath xmlns:m="http://schemas.openxmlformats.org/officeDocument/2006/math">
                              <m:r>
                                <a:rPr lang="zh-CN" altLang="en-US" sz="1600" i="1" dirty="0" smtClean="0">
                                  <a:solidFill>
                                    <a:schemeClr val="tx1"/>
                                  </a:solidFill>
                                  <a:latin typeface="Cambria Math" panose="02040503050406030204" pitchFamily="18" charset="0"/>
                                </a:rPr>
                                <m:t>𝑟𝑒𝑐𝑎𝑙𝑙</m:t>
                              </m:r>
                            </m:oMath>
                          </a14:m>
                          <a:endParaRPr lang="en-US" sz="1600" dirty="0">
                            <a:solidFill>
                              <a:schemeClr val="tx1"/>
                            </a:solidFill>
                            <a:latin typeface="FrutigerNext LT Regular" panose="020B0503040504020204" pitchFamily="34" charset="0"/>
                          </a:endParaRPr>
                        </a:p>
                      </a:txBody>
                      <a:tcPr anchor="ctr">
                        <a:lnL w="28575" cap="flat" cmpd="sng" algn="ctr">
                          <a:solidFill>
                            <a:schemeClr val="tx1"/>
                          </a:solidFill>
                          <a:prstDash val="solid"/>
                          <a:round/>
                          <a:headEnd type="none" w="med" len="med"/>
                          <a:tailEnd type="none" w="med" len="med"/>
                        </a:lnL>
                      </a:tcPr>
                    </a:tc>
                    <a:tc>
                      <a:txBody>
                        <a:bodyPr/>
                        <a:lstStyle/>
                        <a:p>
                          <a:pPr algn="ctr" fontAlgn="ctr"/>
                          <a14:m>
                            <m:oMathPara xmlns:m="http://schemas.openxmlformats.org/officeDocument/2006/math">
                              <m:oMathParaPr>
                                <m:jc m:val="centerGroup"/>
                              </m:oMathParaPr>
                              <m:oMath xmlns:m="http://schemas.openxmlformats.org/officeDocument/2006/math">
                                <m:f>
                                  <m:fPr>
                                    <m:ctrlPr>
                                      <a:rPr lang="en-US" sz="160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𝑇𝑃</m:t>
                                    </m:r>
                                  </m:num>
                                  <m:den>
                                    <m:r>
                                      <a:rPr lang="en-US" sz="1600" b="0" i="1" smtClean="0">
                                        <a:solidFill>
                                          <a:schemeClr val="tx1"/>
                                        </a:solidFill>
                                        <a:latin typeface="Cambria Math" panose="02040503050406030204" pitchFamily="18" charset="0"/>
                                      </a:rPr>
                                      <m:t>𝑃</m:t>
                                    </m:r>
                                  </m:den>
                                </m:f>
                              </m:oMath>
                            </m:oMathPara>
                          </a14:m>
                          <a:endParaRPr lang="en-US" sz="1600" dirty="0">
                            <a:solidFill>
                              <a:schemeClr val="tx1"/>
                            </a:solidFill>
                            <a:latin typeface="FrutigerNext LT Regular" panose="020B0503040504020204" pitchFamily="34" charset="0"/>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653819">
                    <a:tc>
                      <a:txBody>
                        <a:bodyPr/>
                        <a:lstStyle/>
                        <a:p>
                          <a:pPr algn="l" fontAlgn="ctr"/>
                          <a:r>
                            <a:rPr lang="en-US" sz="1600" dirty="0">
                              <a:solidFill>
                                <a:schemeClr val="tx1"/>
                              </a:solidFill>
                              <a:latin typeface="FrutigerNext LT Regular" panose="020B0503040504020204" pitchFamily="34" charset="0"/>
                            </a:rPr>
                            <a:t>S</a:t>
                          </a:r>
                          <a:r>
                            <a:rPr lang="en-US" altLang="zh-CN" sz="1600" dirty="0">
                              <a:solidFill>
                                <a:schemeClr val="tx1"/>
                              </a:solidFill>
                              <a:latin typeface="FrutigerNext LT Regular" panose="020B0503040504020204" pitchFamily="34" charset="0"/>
                            </a:rPr>
                            <a:t>pecificity or true negative rate</a:t>
                          </a:r>
                          <a:endParaRPr lang="en-US" sz="1600" dirty="0">
                            <a:solidFill>
                              <a:schemeClr val="tx1"/>
                            </a:solidFill>
                            <a:latin typeface="FrutigerNext LT Regular" panose="020B0503040504020204" pitchFamily="34" charset="0"/>
                          </a:endParaRPr>
                        </a:p>
                      </a:txBody>
                      <a:tcPr anchor="ctr">
                        <a:lnL w="28575" cap="flat" cmpd="sng" algn="ctr">
                          <a:solidFill>
                            <a:schemeClr val="tx1"/>
                          </a:solidFill>
                          <a:prstDash val="solid"/>
                          <a:round/>
                          <a:headEnd type="none" w="med" len="med"/>
                          <a:tailEnd type="none" w="med" len="med"/>
                        </a:lnL>
                      </a:tcPr>
                    </a:tc>
                    <a:tc>
                      <a:txBody>
                        <a:bodyPr/>
                        <a:lstStyle/>
                        <a:p>
                          <a:pPr algn="ctr" fontAlgn="ctr"/>
                          <a14:m>
                            <m:oMathPara xmlns:m="http://schemas.openxmlformats.org/officeDocument/2006/math">
                              <m:oMathParaPr>
                                <m:jc m:val="centerGroup"/>
                              </m:oMathParaPr>
                              <m:oMath xmlns:m="http://schemas.openxmlformats.org/officeDocument/2006/math">
                                <m:f>
                                  <m:fPr>
                                    <m:ctrlPr>
                                      <a:rPr lang="en-US" sz="160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𝑇𝑁</m:t>
                                    </m:r>
                                  </m:num>
                                  <m:den>
                                    <m:r>
                                      <a:rPr lang="en-US" sz="1600" b="0" i="1" smtClean="0">
                                        <a:solidFill>
                                          <a:schemeClr val="tx1"/>
                                        </a:solidFill>
                                        <a:latin typeface="Cambria Math" panose="02040503050406030204" pitchFamily="18" charset="0"/>
                                      </a:rPr>
                                      <m:t>𝑁</m:t>
                                    </m:r>
                                  </m:den>
                                </m:f>
                              </m:oMath>
                            </m:oMathPara>
                          </a14:m>
                          <a:endParaRPr lang="en-US" sz="1600" dirty="0">
                            <a:solidFill>
                              <a:schemeClr val="tx1"/>
                            </a:solidFill>
                            <a:latin typeface="FrutigerNext LT Regular" panose="020B0503040504020204" pitchFamily="34" charset="0"/>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623278">
                    <a:tc>
                      <a:txBody>
                        <a:bodyPr/>
                        <a:lstStyle/>
                        <a:p>
                          <a:pPr algn="l" fontAlgn="ctr"/>
                          <a14:m>
                            <m:oMathPara xmlns:m="http://schemas.openxmlformats.org/officeDocument/2006/math">
                              <m:oMathParaPr>
                                <m:jc m:val="left"/>
                              </m:oMathParaPr>
                              <m:oMath xmlns:m="http://schemas.openxmlformats.org/officeDocument/2006/math">
                                <m:r>
                                  <a:rPr lang="en-US" altLang="zh-CN" sz="1600" b="0" i="1" dirty="0" smtClean="0">
                                    <a:solidFill>
                                      <a:schemeClr val="tx1"/>
                                    </a:solidFill>
                                    <a:latin typeface="Cambria Math" panose="02040503050406030204" pitchFamily="18" charset="0"/>
                                  </a:rPr>
                                  <m:t>𝑃</m:t>
                                </m:r>
                                <m:r>
                                  <a:rPr lang="zh-CN" altLang="en-US" sz="1600" i="1" dirty="0" smtClean="0">
                                    <a:solidFill>
                                      <a:schemeClr val="tx1"/>
                                    </a:solidFill>
                                    <a:latin typeface="Cambria Math" panose="02040503050406030204" pitchFamily="18" charset="0"/>
                                  </a:rPr>
                                  <m:t>𝑟𝑒𝑐𝑖𝑠𝑖𝑜𝑛</m:t>
                                </m:r>
                              </m:oMath>
                            </m:oMathPara>
                          </a14:m>
                          <a:endParaRPr lang="en-US" sz="1600" dirty="0">
                            <a:solidFill>
                              <a:schemeClr val="tx1"/>
                            </a:solidFill>
                            <a:latin typeface="FrutigerNext LT Regular" panose="020B0503040504020204" pitchFamily="34" charset="0"/>
                          </a:endParaRPr>
                        </a:p>
                      </a:txBody>
                      <a:tcPr anchor="ctr">
                        <a:lnL w="28575" cap="flat" cmpd="sng" algn="ctr">
                          <a:solidFill>
                            <a:schemeClr val="tx1"/>
                          </a:solidFill>
                          <a:prstDash val="solid"/>
                          <a:round/>
                          <a:headEnd type="none" w="med" len="med"/>
                          <a:tailEnd type="none" w="med" len="med"/>
                        </a:lnL>
                      </a:tcPr>
                    </a:tc>
                    <a:tc>
                      <a:txBody>
                        <a:bodyPr/>
                        <a:lstStyle/>
                        <a:p>
                          <a:pPr algn="ctr" fontAlgn="ctr"/>
                          <a14:m>
                            <m:oMathPara xmlns:m="http://schemas.openxmlformats.org/officeDocument/2006/math">
                              <m:oMathParaPr>
                                <m:jc m:val="centerGroup"/>
                              </m:oMathParaPr>
                              <m:oMath xmlns:m="http://schemas.openxmlformats.org/officeDocument/2006/math">
                                <m:f>
                                  <m:fPr>
                                    <m:ctrlPr>
                                      <a:rPr lang="en-US" sz="160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𝑇𝑃</m:t>
                                    </m:r>
                                  </m:num>
                                  <m:den>
                                    <m:r>
                                      <a:rPr lang="en-US" sz="1600" b="0" i="1" smtClean="0">
                                        <a:solidFill>
                                          <a:schemeClr val="tx1"/>
                                        </a:solidFill>
                                        <a:latin typeface="Cambria Math" panose="02040503050406030204" pitchFamily="18" charset="0"/>
                                      </a:rPr>
                                      <m:t>𝑇𝑃</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𝐹𝑃</m:t>
                                    </m:r>
                                  </m:den>
                                </m:f>
                              </m:oMath>
                            </m:oMathPara>
                          </a14:m>
                          <a:endParaRPr lang="en-US" sz="1600" dirty="0">
                            <a:solidFill>
                              <a:schemeClr val="tx1"/>
                            </a:solidFill>
                            <a:latin typeface="FrutigerNext LT Regular" panose="020B0503040504020204" pitchFamily="34" charset="0"/>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672315">
                    <a:tc>
                      <a:txBody>
                        <a:bodyPr/>
                        <a:lstStyle/>
                        <a:p>
                          <a:pPr algn="l" fontAlgn="ctr"/>
                          <a14:m>
                            <m:oMath xmlns:m="http://schemas.openxmlformats.org/officeDocument/2006/math">
                              <m:r>
                                <a:rPr lang="zh-CN" altLang="en-US" sz="1600" i="1" dirty="0" smtClean="0">
                                  <a:solidFill>
                                    <a:schemeClr val="tx1"/>
                                  </a:solidFill>
                                  <a:latin typeface="Cambria Math" panose="02040503050406030204" pitchFamily="18" charset="0"/>
                                </a:rPr>
                                <m:t>𝐹</m:t>
                              </m:r>
                            </m:oMath>
                          </a14:m>
                          <a:r>
                            <a:rPr lang="en-US" altLang="zh-CN" sz="1600" dirty="0">
                              <a:solidFill>
                                <a:schemeClr val="tx1"/>
                              </a:solidFill>
                              <a:latin typeface="FrutigerNext LT Regular" panose="020B0503040504020204" pitchFamily="34" charset="0"/>
                            </a:rPr>
                            <a:t> score:</a:t>
                          </a:r>
                          <a:r>
                            <a:rPr lang="en-US" altLang="zh-CN" sz="1600" baseline="0" dirty="0">
                              <a:solidFill>
                                <a:schemeClr val="tx1"/>
                              </a:solidFill>
                              <a:latin typeface="FrutigerNext LT Regular" panose="020B0503040504020204" pitchFamily="34" charset="0"/>
                            </a:rPr>
                            <a:t> h</a:t>
                          </a:r>
                          <a:r>
                            <a:rPr lang="en-US" altLang="zh-CN" sz="1600" dirty="0">
                              <a:solidFill>
                                <a:schemeClr val="tx1"/>
                              </a:solidFill>
                              <a:latin typeface="FrutigerNext LT Regular" panose="020B0503040504020204" pitchFamily="34" charset="0"/>
                            </a:rPr>
                            <a:t>armonic</a:t>
                          </a:r>
                          <a:r>
                            <a:rPr lang="en-US" altLang="zh-CN" sz="1600" baseline="0" dirty="0">
                              <a:solidFill>
                                <a:schemeClr val="tx1"/>
                              </a:solidFill>
                              <a:latin typeface="FrutigerNext LT Regular" panose="020B0503040504020204" pitchFamily="34" charset="0"/>
                            </a:rPr>
                            <a:t> mean of precision or recall</a:t>
                          </a:r>
                          <a:endParaRPr lang="en-US" altLang="zh-CN" sz="1600" dirty="0">
                            <a:solidFill>
                              <a:schemeClr val="tx1"/>
                            </a:solidFill>
                            <a:latin typeface="FrutigerNext LT Regular" panose="020B0503040504020204" pitchFamily="34" charset="0"/>
                          </a:endParaRPr>
                        </a:p>
                      </a:txBody>
                      <a:tcPr anchor="ctr">
                        <a:lnL w="28575" cap="flat" cmpd="sng" algn="ctr">
                          <a:solidFill>
                            <a:schemeClr val="tx1"/>
                          </a:solidFill>
                          <a:prstDash val="solid"/>
                          <a:round/>
                          <a:headEnd type="none" w="med" len="med"/>
                          <a:tailEnd type="none" w="med" len="med"/>
                        </a:lnL>
                      </a:tcPr>
                    </a:tc>
                    <a:tc>
                      <a:txBody>
                        <a:bodyPr/>
                        <a:lstStyle/>
                        <a:p>
                          <a:pPr algn="ctr" fontAlgn="ctr"/>
                          <a14:m>
                            <m:oMathPara xmlns:m="http://schemas.openxmlformats.org/officeDocument/2006/math">
                              <m:oMathParaPr>
                                <m:jc m:val="centerGroup"/>
                              </m:oMathParaPr>
                              <m:oMath xmlns:m="http://schemas.openxmlformats.org/officeDocument/2006/math">
                                <m:f>
                                  <m:fPr>
                                    <m:ctrlPr>
                                      <a:rPr lang="en-US" sz="160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2</m:t>
                                    </m:r>
                                    <m:r>
                                      <a:rPr lang="en-US" sz="1600" b="0" i="1" smtClean="0">
                                        <a:solidFill>
                                          <a:schemeClr val="tx1"/>
                                        </a:solidFill>
                                        <a:latin typeface="Cambria Math" panose="02040503050406030204" pitchFamily="18" charset="0"/>
                                        <a:ea typeface="Cambria Math" panose="02040503050406030204" pitchFamily="18" charset="0"/>
                                      </a:rPr>
                                      <m:t>×</m:t>
                                    </m:r>
                                    <m:r>
                                      <a:rPr lang="en-US" sz="1600" b="0" i="1" smtClean="0">
                                        <a:solidFill>
                                          <a:schemeClr val="tx1"/>
                                        </a:solidFill>
                                        <a:latin typeface="Cambria Math" panose="02040503050406030204" pitchFamily="18" charset="0"/>
                                        <a:ea typeface="Cambria Math" panose="02040503050406030204" pitchFamily="18" charset="0"/>
                                      </a:rPr>
                                      <m:t>𝑝𝑟𝑒𝑐𝑖𝑠𝑖𝑜𝑛</m:t>
                                    </m:r>
                                    <m:r>
                                      <a:rPr lang="en-US" sz="1600" b="0" i="1" smtClean="0">
                                        <a:solidFill>
                                          <a:schemeClr val="tx1"/>
                                        </a:solidFill>
                                        <a:latin typeface="Cambria Math" panose="02040503050406030204" pitchFamily="18" charset="0"/>
                                        <a:ea typeface="Cambria Math" panose="02040503050406030204" pitchFamily="18" charset="0"/>
                                      </a:rPr>
                                      <m:t>×</m:t>
                                    </m:r>
                                    <m:r>
                                      <a:rPr lang="en-US" sz="1600" b="0" i="1" smtClean="0">
                                        <a:solidFill>
                                          <a:schemeClr val="tx1"/>
                                        </a:solidFill>
                                        <a:latin typeface="Cambria Math" panose="02040503050406030204" pitchFamily="18" charset="0"/>
                                        <a:ea typeface="Cambria Math" panose="02040503050406030204" pitchFamily="18" charset="0"/>
                                      </a:rPr>
                                      <m:t>𝑟𝑒𝑐𝑎𝑙𝑙</m:t>
                                    </m:r>
                                  </m:num>
                                  <m:den>
                                    <m:r>
                                      <a:rPr lang="en-US" sz="1600" b="0" i="1" smtClean="0">
                                        <a:solidFill>
                                          <a:schemeClr val="tx1"/>
                                        </a:solidFill>
                                        <a:latin typeface="Cambria Math" panose="02040503050406030204" pitchFamily="18" charset="0"/>
                                      </a:rPr>
                                      <m:t>𝑝𝑟𝑒𝑐𝑖𝑠𝑖𝑜𝑛</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𝑟𝑒𝑐𝑎𝑙𝑙</m:t>
                                    </m:r>
                                  </m:den>
                                </m:f>
                              </m:oMath>
                            </m:oMathPara>
                          </a14:m>
                          <a:endParaRPr lang="en-US" sz="1600" dirty="0">
                            <a:solidFill>
                              <a:schemeClr val="tx1"/>
                            </a:solidFill>
                            <a:latin typeface="FrutigerNext LT Regular" panose="020B0503040504020204" pitchFamily="34" charset="0"/>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73488935"/>
                      </a:ext>
                    </a:extLst>
                  </a:tr>
                  <a:tr h="702067">
                    <a:tc>
                      <a:txBody>
                        <a:bodyPr/>
                        <a:lstStyle/>
                        <a:p>
                          <a:pPr algn="l" fontAlgn="ctr"/>
                          <a14:m>
                            <m:oMath xmlns:m="http://schemas.openxmlformats.org/officeDocument/2006/math">
                              <m:sSub>
                                <m:sSubPr>
                                  <m:ctrlPr>
                                    <a:rPr lang="en-US" altLang="zh-CN" sz="1600" i="1" dirty="0" smtClean="0">
                                      <a:solidFill>
                                        <a:schemeClr val="tx1"/>
                                      </a:solidFill>
                                      <a:latin typeface="Cambria Math" panose="02040503050406030204" pitchFamily="18" charset="0"/>
                                    </a:rPr>
                                  </m:ctrlPr>
                                </m:sSubPr>
                                <m:e>
                                  <m:r>
                                    <a:rPr lang="zh-CN" altLang="en-US" sz="1600" b="0" i="1" dirty="0" smtClean="0">
                                      <a:solidFill>
                                        <a:schemeClr val="tx1"/>
                                      </a:solidFill>
                                      <a:latin typeface="Cambria Math" panose="02040503050406030204" pitchFamily="18" charset="0"/>
                                    </a:rPr>
                                    <m:t>𝐹</m:t>
                                  </m:r>
                                </m:e>
                                <m:sub>
                                  <m:r>
                                    <a:rPr lang="zh-CN" altLang="en-US" sz="1600" b="0" i="1" dirty="0" smtClean="0">
                                      <a:solidFill>
                                        <a:schemeClr val="tx1"/>
                                      </a:solidFill>
                                      <a:latin typeface="Cambria Math" panose="02040503050406030204" pitchFamily="18" charset="0"/>
                                      <a:ea typeface="Cambria Math" panose="02040503050406030204" pitchFamily="18" charset="0"/>
                                    </a:rPr>
                                    <m:t>𝛽</m:t>
                                  </m:r>
                                </m:sub>
                              </m:sSub>
                            </m:oMath>
                          </a14:m>
                          <a:r>
                            <a:rPr lang="en-US" altLang="zh-CN" sz="1600" dirty="0">
                              <a:solidFill>
                                <a:schemeClr val="tx1"/>
                              </a:solidFill>
                              <a:latin typeface="FrutigerNext LT Regular" panose="020B0503040504020204" pitchFamily="34" charset="0"/>
                            </a:rPr>
                            <a:t> (</a:t>
                          </a:r>
                          <a14:m>
                            <m:oMath xmlns:m="http://schemas.openxmlformats.org/officeDocument/2006/math">
                              <m:r>
                                <a:rPr lang="zh-CN" altLang="en-US" sz="1600" i="1" smtClean="0">
                                  <a:solidFill>
                                    <a:schemeClr val="tx1"/>
                                  </a:solidFill>
                                  <a:latin typeface="Cambria Math" panose="02040503050406030204" pitchFamily="18" charset="0"/>
                                </a:rPr>
                                <m:t>𝛽</m:t>
                              </m:r>
                            </m:oMath>
                          </a14:m>
                          <a:r>
                            <a:rPr lang="en-US" altLang="zh-CN" sz="1600" dirty="0">
                              <a:solidFill>
                                <a:schemeClr val="tx1"/>
                              </a:solidFill>
                              <a:latin typeface="FrutigerNext LT Regular" panose="020B0503040504020204" pitchFamily="34" charset="0"/>
                            </a:rPr>
                            <a:t> is a non-negative</a:t>
                          </a:r>
                          <a:r>
                            <a:rPr lang="en-US" altLang="zh-CN" sz="1600" baseline="0" dirty="0">
                              <a:solidFill>
                                <a:schemeClr val="tx1"/>
                              </a:solidFill>
                              <a:latin typeface="FrutigerNext LT Regular" panose="020B0503040504020204" pitchFamily="34" charset="0"/>
                            </a:rPr>
                            <a:t> real number</a:t>
                          </a:r>
                          <a:r>
                            <a:rPr lang="en-US" altLang="zh-CN" sz="1600" dirty="0">
                              <a:solidFill>
                                <a:schemeClr val="tx1"/>
                              </a:solidFill>
                              <a:latin typeface="FrutigerNext LT Regular" panose="020B0503040504020204" pitchFamily="34" charset="0"/>
                            </a:rPr>
                            <a:t>)</a:t>
                          </a:r>
                          <a:endParaRPr lang="en-US" sz="1600" dirty="0">
                            <a:solidFill>
                              <a:schemeClr val="tx1"/>
                            </a:solidFill>
                            <a:latin typeface="FrutigerNext LT Regular" panose="020B0503040504020204" pitchFamily="34" charset="0"/>
                          </a:endParaRPr>
                        </a:p>
                      </a:txBody>
                      <a:tcPr anchor="ctr">
                        <a:lnL w="28575" cap="flat" cmpd="sng" algn="ctr">
                          <a:solidFill>
                            <a:schemeClr val="tx1"/>
                          </a:solidFill>
                          <a:prstDash val="solid"/>
                          <a:round/>
                          <a:headEnd type="none" w="med" len="med"/>
                          <a:tailEnd type="none" w="med" len="med"/>
                        </a:lnL>
                      </a:tcPr>
                    </a:tc>
                    <a:tc>
                      <a:txBody>
                        <a:bodyPr/>
                        <a:lstStyle/>
                        <a:p>
                          <a:pPr algn="ctr" fontAlgn="ctr"/>
                          <a14:m>
                            <m:oMathPara xmlns:m="http://schemas.openxmlformats.org/officeDocument/2006/math">
                              <m:oMathParaPr>
                                <m:jc m:val="centerGroup"/>
                              </m:oMathParaPr>
                              <m:oMath xmlns:m="http://schemas.openxmlformats.org/officeDocument/2006/math">
                                <m:f>
                                  <m:fPr>
                                    <m:ctrlPr>
                                      <a:rPr lang="en-US" sz="160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(1+</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ea typeface="Cambria Math" panose="02040503050406030204" pitchFamily="18" charset="0"/>
                                          </a:rPr>
                                          <m:t>𝛽</m:t>
                                        </m:r>
                                      </m:e>
                                      <m:sup>
                                        <m:r>
                                          <a:rPr lang="en-US" sz="1600" b="0" i="1" smtClean="0">
                                            <a:solidFill>
                                              <a:schemeClr val="tx1"/>
                                            </a:solidFill>
                                            <a:latin typeface="Cambria Math" panose="02040503050406030204" pitchFamily="18" charset="0"/>
                                          </a:rPr>
                                          <m:t>2</m:t>
                                        </m:r>
                                      </m:sup>
                                    </m:sSup>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ea typeface="Cambria Math" panose="02040503050406030204" pitchFamily="18" charset="0"/>
                                      </a:rPr>
                                      <m:t>×</m:t>
                                    </m:r>
                                    <m:r>
                                      <a:rPr lang="en-US" sz="1600" b="0" i="1" smtClean="0">
                                        <a:solidFill>
                                          <a:schemeClr val="tx1"/>
                                        </a:solidFill>
                                        <a:latin typeface="Cambria Math" panose="02040503050406030204" pitchFamily="18" charset="0"/>
                                        <a:ea typeface="Cambria Math" panose="02040503050406030204" pitchFamily="18" charset="0"/>
                                      </a:rPr>
                                      <m:t>𝑝𝑟𝑒𝑐𝑖𝑠𝑖𝑜𝑛</m:t>
                                    </m:r>
                                    <m:r>
                                      <a:rPr lang="en-US" sz="1600" b="0" i="1" smtClean="0">
                                        <a:solidFill>
                                          <a:schemeClr val="tx1"/>
                                        </a:solidFill>
                                        <a:latin typeface="Cambria Math" panose="02040503050406030204" pitchFamily="18" charset="0"/>
                                        <a:ea typeface="Cambria Math" panose="02040503050406030204" pitchFamily="18" charset="0"/>
                                      </a:rPr>
                                      <m:t>×</m:t>
                                    </m:r>
                                    <m:r>
                                      <a:rPr lang="en-US" sz="1600" b="0" i="1" smtClean="0">
                                        <a:solidFill>
                                          <a:schemeClr val="tx1"/>
                                        </a:solidFill>
                                        <a:latin typeface="Cambria Math" panose="02040503050406030204" pitchFamily="18" charset="0"/>
                                        <a:ea typeface="Cambria Math" panose="02040503050406030204" pitchFamily="18" charset="0"/>
                                      </a:rPr>
                                      <m:t>𝑟𝑒𝑐𝑎𝑙𝑙</m:t>
                                    </m:r>
                                  </m:num>
                                  <m:den>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ea typeface="Cambria Math" panose="02040503050406030204" pitchFamily="18" charset="0"/>
                                          </a:rPr>
                                          <m:t>𝛽</m:t>
                                        </m:r>
                                      </m:e>
                                      <m:sup>
                                        <m:r>
                                          <a:rPr lang="en-US" sz="1600" b="0" i="1" smtClean="0">
                                            <a:solidFill>
                                              <a:schemeClr val="tx1"/>
                                            </a:solidFill>
                                            <a:latin typeface="Cambria Math" panose="02040503050406030204" pitchFamily="18" charset="0"/>
                                          </a:rPr>
                                          <m:t>2</m:t>
                                        </m:r>
                                      </m:sup>
                                    </m:sSup>
                                    <m:r>
                                      <a:rPr lang="en-US" sz="1600" b="0" i="1" smtClean="0">
                                        <a:solidFill>
                                          <a:schemeClr val="tx1"/>
                                        </a:solidFill>
                                        <a:latin typeface="Cambria Math" panose="02040503050406030204" pitchFamily="18" charset="0"/>
                                        <a:ea typeface="Cambria Math" panose="02040503050406030204" pitchFamily="18" charset="0"/>
                                      </a:rPr>
                                      <m:t>×</m:t>
                                    </m:r>
                                    <m:r>
                                      <a:rPr lang="en-US" sz="1600" b="0" i="1" smtClean="0">
                                        <a:solidFill>
                                          <a:schemeClr val="tx1"/>
                                        </a:solidFill>
                                        <a:latin typeface="Cambria Math" panose="02040503050406030204" pitchFamily="18" charset="0"/>
                                        <a:ea typeface="Cambria Math" panose="02040503050406030204" pitchFamily="18" charset="0"/>
                                      </a:rPr>
                                      <m:t>𝑝𝑟𝑒𝑐𝑖𝑠𝑖𝑜𝑛</m:t>
                                    </m:r>
                                    <m:r>
                                      <a:rPr lang="en-US" sz="1600" b="0" i="1" smtClean="0">
                                        <a:solidFill>
                                          <a:schemeClr val="tx1"/>
                                        </a:solidFill>
                                        <a:latin typeface="Cambria Math" panose="02040503050406030204" pitchFamily="18" charset="0"/>
                                        <a:ea typeface="Cambria Math" panose="02040503050406030204" pitchFamily="18" charset="0"/>
                                      </a:rPr>
                                      <m:t>+</m:t>
                                    </m:r>
                                    <m:r>
                                      <a:rPr lang="en-US" sz="1600" b="0" i="1" smtClean="0">
                                        <a:solidFill>
                                          <a:schemeClr val="tx1"/>
                                        </a:solidFill>
                                        <a:latin typeface="Cambria Math" panose="02040503050406030204" pitchFamily="18" charset="0"/>
                                        <a:ea typeface="Cambria Math" panose="02040503050406030204" pitchFamily="18" charset="0"/>
                                      </a:rPr>
                                      <m:t>𝑟𝑒𝑐𝑎𝑙𝑙</m:t>
                                    </m:r>
                                  </m:den>
                                </m:f>
                              </m:oMath>
                            </m:oMathPara>
                          </a14:m>
                          <a:endParaRPr lang="en-US" sz="1600" dirty="0">
                            <a:solidFill>
                              <a:schemeClr val="tx1"/>
                            </a:solidFill>
                            <a:latin typeface="FrutigerNext LT Regular" panose="020B0503040504020204" pitchFamily="34" charset="0"/>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89911383"/>
                      </a:ext>
                    </a:extLst>
                  </a:tr>
                </a:tbl>
              </a:graphicData>
            </a:graphic>
          </p:graphicFrame>
        </mc:Choice>
        <mc:Fallback xmlns="">
          <p:graphicFrame>
            <p:nvGraphicFramePr>
              <p:cNvPr id="5" name="1218645974"/>
              <p:cNvGraphicFramePr>
                <a:graphicFrameLocks noGrp="1"/>
              </p:cNvGraphicFramePr>
              <p:nvPr>
                <p:extLst>
                  <p:ext uri="{D42A27DB-BD31-4B8C-83A1-F6EECF244321}">
                    <p14:modId xmlns:p14="http://schemas.microsoft.com/office/powerpoint/2010/main" val="2920209849"/>
                  </p:ext>
                </p:extLst>
              </p:nvPr>
            </p:nvGraphicFramePr>
            <p:xfrm>
              <a:off x="692728" y="1421728"/>
              <a:ext cx="8271760" cy="5031609"/>
            </p:xfrm>
            <a:graphic>
              <a:graphicData uri="http://schemas.openxmlformats.org/drawingml/2006/table">
                <a:tbl>
                  <a:tblPr firstRow="1" bandRow="1"/>
                  <a:tblGrid>
                    <a:gridCol w="2892973">
                      <a:extLst>
                        <a:ext uri="{9D8B030D-6E8A-4147-A177-3AD203B41FA5}">
                          <a16:colId xmlns:a16="http://schemas.microsoft.com/office/drawing/2014/main" val="20000"/>
                        </a:ext>
                      </a:extLst>
                    </a:gridCol>
                    <a:gridCol w="5378787">
                      <a:extLst>
                        <a:ext uri="{9D8B030D-6E8A-4147-A177-3AD203B41FA5}">
                          <a16:colId xmlns:a16="http://schemas.microsoft.com/office/drawing/2014/main" val="20001"/>
                        </a:ext>
                      </a:extLst>
                    </a:gridCol>
                  </a:tblGrid>
                  <a:tr h="418673">
                    <a:tc>
                      <a:txBody>
                        <a:bodyPr/>
                        <a:lstStyle/>
                        <a:p>
                          <a:pPr algn="ctr" fontAlgn="ctr"/>
                          <a:r>
                            <a:rPr lang="en-US" sz="1600" dirty="0">
                              <a:solidFill>
                                <a:schemeClr val="tx1"/>
                              </a:solidFill>
                              <a:latin typeface="FrutigerNext LT Regular" panose="020B0503040504020204" pitchFamily="34" charset="0"/>
                            </a:rPr>
                            <a:t>Measure</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en-US" altLang="zh-CN" sz="1600" dirty="0">
                              <a:solidFill>
                                <a:schemeClr val="tx1"/>
                              </a:solidFill>
                              <a:latin typeface="FrutigerNext LT Regular" panose="020B0503040504020204" pitchFamily="34" charset="0"/>
                            </a:rPr>
                            <a:t>Formula</a:t>
                          </a:r>
                          <a:endParaRPr lang="en-US" sz="1600" dirty="0">
                            <a:solidFill>
                              <a:schemeClr val="tx1"/>
                            </a:solidFill>
                            <a:latin typeface="FrutigerNext LT Regular" panose="020B0503040504020204"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653819">
                    <a:tc>
                      <a:txBody>
                        <a:bodyPr/>
                        <a:lstStyle/>
                        <a:p>
                          <a:pPr algn="l" fontAlgn="ctr"/>
                          <a:r>
                            <a:rPr lang="en-US" sz="1600" dirty="0">
                              <a:solidFill>
                                <a:schemeClr val="tx1"/>
                              </a:solidFill>
                              <a:latin typeface="FrutigerNext LT Regular" panose="020B0503040504020204" pitchFamily="34" charset="0"/>
                            </a:rPr>
                            <a:t>Accuracy </a:t>
                          </a:r>
                          <a:r>
                            <a:rPr lang="en-US" altLang="zh-CN" sz="1600" dirty="0">
                              <a:solidFill>
                                <a:schemeClr val="tx1"/>
                              </a:solidFill>
                              <a:latin typeface="FrutigerNext LT Regular" panose="020B0503040504020204" pitchFamily="34" charset="0"/>
                            </a:rPr>
                            <a:t>or</a:t>
                          </a:r>
                          <a:r>
                            <a:rPr lang="en-US" sz="1600" dirty="0">
                              <a:solidFill>
                                <a:schemeClr val="tx1"/>
                              </a:solidFill>
                              <a:latin typeface="FrutigerNext LT Regular" panose="020B0503040504020204" pitchFamily="34" charset="0"/>
                            </a:rPr>
                            <a:t> correct classification rate</a:t>
                          </a:r>
                        </a:p>
                      </a:txBody>
                      <a:tcPr anchor="ctr">
                        <a:lnL w="28575" cap="flat" cmpd="sng" algn="ctr">
                          <a:solidFill>
                            <a:schemeClr val="tx1"/>
                          </a:solidFill>
                          <a:prstDash val="solid"/>
                          <a:round/>
                          <a:headEnd type="none" w="med" len="med"/>
                          <a:tailEnd type="none" w="med" len="med"/>
                        </a:lnL>
                      </a:tcPr>
                    </a:tc>
                    <a:tc>
                      <a:txBody>
                        <a:bodyPr/>
                        <a:lstStyle/>
                        <a:p>
                          <a:endParaRPr lang="en-US"/>
                        </a:p>
                      </a:txBody>
                      <a:tcPr anchor="ctr">
                        <a:lnR w="28575" cap="flat" cmpd="sng" algn="ctr">
                          <a:solidFill>
                            <a:schemeClr val="tx1"/>
                          </a:solidFill>
                          <a:prstDash val="solid"/>
                          <a:round/>
                          <a:headEnd type="none" w="med" len="med"/>
                          <a:tailEnd type="none" w="med" len="med"/>
                        </a:lnR>
                        <a:blipFill>
                          <a:blip r:embed="rId2"/>
                          <a:stretch>
                            <a:fillRect l="-54020" t="-67290" r="-566" b="-611215"/>
                          </a:stretch>
                        </a:blipFill>
                      </a:tcPr>
                    </a:tc>
                    <a:extLst>
                      <a:ext uri="{0D108BD9-81ED-4DB2-BD59-A6C34878D82A}">
                        <a16:rowId xmlns:a16="http://schemas.microsoft.com/office/drawing/2014/main" val="10001"/>
                      </a:ext>
                    </a:extLst>
                  </a:tr>
                  <a:tr h="653819">
                    <a:tc>
                      <a:txBody>
                        <a:bodyPr/>
                        <a:lstStyle/>
                        <a:p>
                          <a:pPr algn="l" fontAlgn="ctr"/>
                          <a:r>
                            <a:rPr lang="en-US" sz="1600" dirty="0">
                              <a:solidFill>
                                <a:schemeClr val="tx1"/>
                              </a:solidFill>
                              <a:latin typeface="FrutigerNext LT Regular" panose="020B0503040504020204" pitchFamily="34" charset="0"/>
                            </a:rPr>
                            <a:t>Error rate or false classification rate</a:t>
                          </a:r>
                        </a:p>
                      </a:txBody>
                      <a:tcPr anchor="ctr">
                        <a:lnL w="28575" cap="flat" cmpd="sng" algn="ctr">
                          <a:solidFill>
                            <a:schemeClr val="tx1"/>
                          </a:solidFill>
                          <a:prstDash val="solid"/>
                          <a:round/>
                          <a:headEnd type="none" w="med" len="med"/>
                          <a:tailEnd type="none" w="med" len="med"/>
                        </a:lnL>
                      </a:tcPr>
                    </a:tc>
                    <a:tc>
                      <a:txBody>
                        <a:bodyPr/>
                        <a:lstStyle/>
                        <a:p>
                          <a:endParaRPr lang="en-US"/>
                        </a:p>
                      </a:txBody>
                      <a:tcPr anchor="ctr">
                        <a:lnR w="28575" cap="flat" cmpd="sng" algn="ctr">
                          <a:solidFill>
                            <a:schemeClr val="tx1"/>
                          </a:solidFill>
                          <a:prstDash val="solid"/>
                          <a:round/>
                          <a:headEnd type="none" w="med" len="med"/>
                          <a:tailEnd type="none" w="med" len="med"/>
                        </a:lnR>
                        <a:blipFill>
                          <a:blip r:embed="rId2"/>
                          <a:stretch>
                            <a:fillRect l="-54020" t="-167290" r="-566" b="-511215"/>
                          </a:stretch>
                        </a:blipFill>
                      </a:tcPr>
                    </a:tc>
                    <a:extLst>
                      <a:ext uri="{0D108BD9-81ED-4DB2-BD59-A6C34878D82A}">
                        <a16:rowId xmlns:a16="http://schemas.microsoft.com/office/drawing/2014/main" val="10002"/>
                      </a:ext>
                    </a:extLst>
                  </a:tr>
                  <a:tr h="653819">
                    <a:tc>
                      <a:txBody>
                        <a:bodyPr/>
                        <a:lstStyle/>
                        <a:p>
                          <a:endParaRPr lang="en-US"/>
                        </a:p>
                      </a:txBody>
                      <a:tcPr anchor="ctr">
                        <a:lnL w="28575" cap="flat" cmpd="sng" algn="ctr">
                          <a:solidFill>
                            <a:schemeClr val="tx1"/>
                          </a:solidFill>
                          <a:prstDash val="solid"/>
                          <a:round/>
                          <a:headEnd type="none" w="med" len="med"/>
                          <a:tailEnd type="none" w="med" len="med"/>
                        </a:lnL>
                        <a:blipFill>
                          <a:blip r:embed="rId2"/>
                          <a:stretch>
                            <a:fillRect l="-421" t="-264815" r="-186947" b="-406481"/>
                          </a:stretch>
                        </a:blipFill>
                      </a:tcPr>
                    </a:tc>
                    <a:tc>
                      <a:txBody>
                        <a:bodyPr/>
                        <a:lstStyle/>
                        <a:p>
                          <a:endParaRPr lang="en-US"/>
                        </a:p>
                      </a:txBody>
                      <a:tcPr anchor="ctr">
                        <a:lnR w="28575" cap="flat" cmpd="sng" algn="ctr">
                          <a:solidFill>
                            <a:schemeClr val="tx1"/>
                          </a:solidFill>
                          <a:prstDash val="solid"/>
                          <a:round/>
                          <a:headEnd type="none" w="med" len="med"/>
                          <a:tailEnd type="none" w="med" len="med"/>
                        </a:lnR>
                        <a:blipFill>
                          <a:blip r:embed="rId2"/>
                          <a:stretch>
                            <a:fillRect l="-54020" t="-264815" r="-566" b="-406481"/>
                          </a:stretch>
                        </a:blipFill>
                      </a:tcPr>
                    </a:tc>
                    <a:extLst>
                      <a:ext uri="{0D108BD9-81ED-4DB2-BD59-A6C34878D82A}">
                        <a16:rowId xmlns:a16="http://schemas.microsoft.com/office/drawing/2014/main" val="10003"/>
                      </a:ext>
                    </a:extLst>
                  </a:tr>
                  <a:tr h="653819">
                    <a:tc>
                      <a:txBody>
                        <a:bodyPr/>
                        <a:lstStyle/>
                        <a:p>
                          <a:pPr algn="l" fontAlgn="ctr"/>
                          <a:r>
                            <a:rPr lang="en-US" sz="1600" dirty="0">
                              <a:solidFill>
                                <a:schemeClr val="tx1"/>
                              </a:solidFill>
                              <a:latin typeface="FrutigerNext LT Regular" panose="020B0503040504020204" pitchFamily="34" charset="0"/>
                            </a:rPr>
                            <a:t>S</a:t>
                          </a:r>
                          <a:r>
                            <a:rPr lang="en-US" altLang="zh-CN" sz="1600" dirty="0">
                              <a:solidFill>
                                <a:schemeClr val="tx1"/>
                              </a:solidFill>
                              <a:latin typeface="FrutigerNext LT Regular" panose="020B0503040504020204" pitchFamily="34" charset="0"/>
                            </a:rPr>
                            <a:t>pecificity or true negative rate</a:t>
                          </a:r>
                          <a:endParaRPr lang="en-US" sz="1600" dirty="0">
                            <a:solidFill>
                              <a:schemeClr val="tx1"/>
                            </a:solidFill>
                            <a:latin typeface="FrutigerNext LT Regular" panose="020B0503040504020204" pitchFamily="34" charset="0"/>
                          </a:endParaRPr>
                        </a:p>
                      </a:txBody>
                      <a:tcPr anchor="ctr">
                        <a:lnL w="28575" cap="flat" cmpd="sng" algn="ctr">
                          <a:solidFill>
                            <a:schemeClr val="tx1"/>
                          </a:solidFill>
                          <a:prstDash val="solid"/>
                          <a:round/>
                          <a:headEnd type="none" w="med" len="med"/>
                          <a:tailEnd type="none" w="med" len="med"/>
                        </a:lnL>
                      </a:tcPr>
                    </a:tc>
                    <a:tc>
                      <a:txBody>
                        <a:bodyPr/>
                        <a:lstStyle/>
                        <a:p>
                          <a:endParaRPr lang="en-US"/>
                        </a:p>
                      </a:txBody>
                      <a:tcPr anchor="ctr">
                        <a:lnR w="28575" cap="flat" cmpd="sng" algn="ctr">
                          <a:solidFill>
                            <a:schemeClr val="tx1"/>
                          </a:solidFill>
                          <a:prstDash val="solid"/>
                          <a:round/>
                          <a:headEnd type="none" w="med" len="med"/>
                          <a:tailEnd type="none" w="med" len="med"/>
                        </a:lnR>
                        <a:blipFill>
                          <a:blip r:embed="rId2"/>
                          <a:stretch>
                            <a:fillRect l="-54020" t="-368224" r="-566" b="-310280"/>
                          </a:stretch>
                        </a:blipFill>
                      </a:tcPr>
                    </a:tc>
                    <a:extLst>
                      <a:ext uri="{0D108BD9-81ED-4DB2-BD59-A6C34878D82A}">
                        <a16:rowId xmlns:a16="http://schemas.microsoft.com/office/drawing/2014/main" val="10004"/>
                      </a:ext>
                    </a:extLst>
                  </a:tr>
                  <a:tr h="623278">
                    <a:tc>
                      <a:txBody>
                        <a:bodyPr/>
                        <a:lstStyle/>
                        <a:p>
                          <a:endParaRPr lang="en-US"/>
                        </a:p>
                      </a:txBody>
                      <a:tcPr anchor="ctr">
                        <a:lnL w="28575" cap="flat" cmpd="sng" algn="ctr">
                          <a:solidFill>
                            <a:schemeClr val="tx1"/>
                          </a:solidFill>
                          <a:prstDash val="solid"/>
                          <a:round/>
                          <a:headEnd type="none" w="med" len="med"/>
                          <a:tailEnd type="none" w="med" len="med"/>
                        </a:lnL>
                        <a:blipFill>
                          <a:blip r:embed="rId2"/>
                          <a:stretch>
                            <a:fillRect l="-421" t="-491176" r="-186947" b="-225490"/>
                          </a:stretch>
                        </a:blipFill>
                      </a:tcPr>
                    </a:tc>
                    <a:tc>
                      <a:txBody>
                        <a:bodyPr/>
                        <a:lstStyle/>
                        <a:p>
                          <a:endParaRPr lang="en-US"/>
                        </a:p>
                      </a:txBody>
                      <a:tcPr anchor="ctr">
                        <a:lnR w="28575" cap="flat" cmpd="sng" algn="ctr">
                          <a:solidFill>
                            <a:schemeClr val="tx1"/>
                          </a:solidFill>
                          <a:prstDash val="solid"/>
                          <a:round/>
                          <a:headEnd type="none" w="med" len="med"/>
                          <a:tailEnd type="none" w="med" len="med"/>
                        </a:lnR>
                        <a:blipFill>
                          <a:blip r:embed="rId2"/>
                          <a:stretch>
                            <a:fillRect l="-54020" t="-491176" r="-566" b="-225490"/>
                          </a:stretch>
                        </a:blipFill>
                      </a:tcPr>
                    </a:tc>
                    <a:extLst>
                      <a:ext uri="{0D108BD9-81ED-4DB2-BD59-A6C34878D82A}">
                        <a16:rowId xmlns:a16="http://schemas.microsoft.com/office/drawing/2014/main" val="10005"/>
                      </a:ext>
                    </a:extLst>
                  </a:tr>
                  <a:tr h="672315">
                    <a:tc>
                      <a:txBody>
                        <a:bodyPr/>
                        <a:lstStyle/>
                        <a:p>
                          <a:endParaRPr lang="en-US"/>
                        </a:p>
                      </a:txBody>
                      <a:tcPr anchor="ctr">
                        <a:lnL w="28575" cap="flat" cmpd="sng" algn="ctr">
                          <a:solidFill>
                            <a:schemeClr val="tx1"/>
                          </a:solidFill>
                          <a:prstDash val="solid"/>
                          <a:round/>
                          <a:headEnd type="none" w="med" len="med"/>
                          <a:tailEnd type="none" w="med" len="med"/>
                        </a:lnL>
                        <a:blipFill>
                          <a:blip r:embed="rId2"/>
                          <a:stretch>
                            <a:fillRect l="-421" t="-543243" r="-186947" b="-107207"/>
                          </a:stretch>
                        </a:blipFill>
                      </a:tcPr>
                    </a:tc>
                    <a:tc>
                      <a:txBody>
                        <a:bodyPr/>
                        <a:lstStyle/>
                        <a:p>
                          <a:endParaRPr lang="en-US"/>
                        </a:p>
                      </a:txBody>
                      <a:tcPr anchor="ctr">
                        <a:lnR w="28575" cap="flat" cmpd="sng" algn="ctr">
                          <a:solidFill>
                            <a:schemeClr val="tx1"/>
                          </a:solidFill>
                          <a:prstDash val="solid"/>
                          <a:round/>
                          <a:headEnd type="none" w="med" len="med"/>
                          <a:tailEnd type="none" w="med" len="med"/>
                        </a:lnR>
                        <a:blipFill>
                          <a:blip r:embed="rId2"/>
                          <a:stretch>
                            <a:fillRect l="-54020" t="-543243" r="-566" b="-107207"/>
                          </a:stretch>
                        </a:blipFill>
                      </a:tcPr>
                    </a:tc>
                    <a:extLst>
                      <a:ext uri="{0D108BD9-81ED-4DB2-BD59-A6C34878D82A}">
                        <a16:rowId xmlns:a16="http://schemas.microsoft.com/office/drawing/2014/main" val="1373488935"/>
                      </a:ext>
                    </a:extLst>
                  </a:tr>
                  <a:tr h="702067">
                    <a:tc>
                      <a:txBody>
                        <a:bodyPr/>
                        <a:lstStyle/>
                        <a:p>
                          <a:endParaRPr lang="en-US"/>
                        </a:p>
                      </a:txBody>
                      <a:tcPr anchor="ctr">
                        <a:lnL w="28575" cap="flat" cmpd="sng" algn="ctr">
                          <a:solidFill>
                            <a:schemeClr val="tx1"/>
                          </a:solidFill>
                          <a:prstDash val="solid"/>
                          <a:round/>
                          <a:headEnd type="none" w="med" len="med"/>
                          <a:tailEnd type="none" w="med" len="med"/>
                        </a:lnL>
                        <a:blipFill>
                          <a:blip r:embed="rId2"/>
                          <a:stretch>
                            <a:fillRect l="-421" t="-620870" r="-186947" b="-3478"/>
                          </a:stretch>
                        </a:blipFill>
                      </a:tcPr>
                    </a:tc>
                    <a:tc>
                      <a:txBody>
                        <a:bodyPr/>
                        <a:lstStyle/>
                        <a:p>
                          <a:endParaRPr lang="en-US"/>
                        </a:p>
                      </a:txBody>
                      <a:tcPr anchor="ctr">
                        <a:lnR w="28575" cap="flat" cmpd="sng" algn="ctr">
                          <a:solidFill>
                            <a:schemeClr val="tx1"/>
                          </a:solidFill>
                          <a:prstDash val="solid"/>
                          <a:round/>
                          <a:headEnd type="none" w="med" len="med"/>
                          <a:tailEnd type="none" w="med" len="med"/>
                        </a:lnR>
                        <a:blipFill>
                          <a:blip r:embed="rId2"/>
                          <a:stretch>
                            <a:fillRect l="-54020" t="-620870" r="-566" b="-3478"/>
                          </a:stretch>
                        </a:blipFill>
                      </a:tcPr>
                    </a:tc>
                    <a:extLst>
                      <a:ext uri="{0D108BD9-81ED-4DB2-BD59-A6C34878D82A}">
                        <a16:rowId xmlns:a16="http://schemas.microsoft.com/office/drawing/2014/main" val="2089911383"/>
                      </a:ext>
                    </a:extLst>
                  </a:tr>
                </a:tbl>
              </a:graphicData>
            </a:graphic>
          </p:graphicFrame>
        </mc:Fallback>
      </mc:AlternateContent>
    </p:spTree>
    <p:extLst>
      <p:ext uri="{BB962C8B-B14F-4D97-AF65-F5344CB8AC3E}">
        <p14:creationId xmlns:p14="http://schemas.microsoft.com/office/powerpoint/2010/main" val="324163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Precision and </a:t>
            </a:r>
            <a:r>
              <a:rPr lang="en-US" dirty="0" smtClean="0"/>
              <a:t>Recall Measures</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76</a:t>
            </a:fld>
            <a:endParaRPr lang="zh-TW" altLang="en-US"/>
          </a:p>
        </p:txBody>
      </p:sp>
      <p:sp>
        <p:nvSpPr>
          <p:cNvPr id="4" name="Content Placeholder 3"/>
          <p:cNvSpPr>
            <a:spLocks noGrp="1"/>
          </p:cNvSpPr>
          <p:nvPr>
            <p:ph sz="quarter" idx="1"/>
          </p:nvPr>
        </p:nvSpPr>
        <p:spPr>
          <a:xfrm>
            <a:off x="603504" y="4365104"/>
            <a:ext cx="8216968" cy="1872208"/>
          </a:xfrm>
        </p:spPr>
        <p:txBody>
          <a:bodyPr>
            <a:noAutofit/>
          </a:bodyPr>
          <a:lstStyle/>
          <a:p>
            <a:r>
              <a:rPr lang="en-US" sz="2400" dirty="0"/>
              <a:t>Used in information retrieval and text classification. </a:t>
            </a:r>
          </a:p>
          <a:p>
            <a:r>
              <a:rPr lang="en-US" sz="2400" b="1" i="1" dirty="0" smtClean="0">
                <a:solidFill>
                  <a:schemeClr val="accent1"/>
                </a:solidFill>
              </a:rPr>
              <a:t>Precision </a:t>
            </a:r>
            <a:r>
              <a:rPr lang="en-US" sz="2400" b="1" i="1" dirty="0">
                <a:solidFill>
                  <a:schemeClr val="accent1"/>
                </a:solidFill>
              </a:rPr>
              <a:t>p </a:t>
            </a:r>
            <a:r>
              <a:rPr lang="en-US" sz="2400" dirty="0"/>
              <a:t>is the number of </a:t>
            </a:r>
            <a:r>
              <a:rPr lang="en-US" sz="2400" b="1" i="1" dirty="0">
                <a:solidFill>
                  <a:schemeClr val="accent1"/>
                </a:solidFill>
              </a:rPr>
              <a:t>correctly classified positive examples </a:t>
            </a:r>
            <a:r>
              <a:rPr lang="en-US" sz="2400" dirty="0"/>
              <a:t>divided by the total number of examples that are classified as positive. </a:t>
            </a:r>
          </a:p>
          <a:p>
            <a:r>
              <a:rPr lang="en-US" sz="2400" b="1" i="1" dirty="0">
                <a:solidFill>
                  <a:schemeClr val="accent1"/>
                </a:solidFill>
              </a:rPr>
              <a:t>Recall r </a:t>
            </a:r>
            <a:r>
              <a:rPr lang="en-US" sz="2400" dirty="0"/>
              <a:t>is the number of </a:t>
            </a:r>
            <a:r>
              <a:rPr lang="en-US" sz="2400" b="1" i="1" dirty="0">
                <a:solidFill>
                  <a:schemeClr val="accent1"/>
                </a:solidFill>
              </a:rPr>
              <a:t>correctly classified positive examples </a:t>
            </a:r>
            <a:r>
              <a:rPr lang="en-US" sz="2400" dirty="0"/>
              <a:t>divided by the total number of actual positive examples in the test set. </a:t>
            </a:r>
          </a:p>
          <a:p>
            <a:endParaRPr lang="en-US" sz="2400" dirty="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47700" y="1414091"/>
            <a:ext cx="7669213" cy="1366837"/>
          </a:xfrm>
          <a:prstGeom prst="rect">
            <a:avLst/>
          </a:prstGeom>
          <a:noFill/>
        </p:spPr>
      </p:pic>
      <p:graphicFrame>
        <p:nvGraphicFramePr>
          <p:cNvPr id="6" name="Object 9"/>
          <p:cNvGraphicFramePr>
            <a:graphicFrameLocks noChangeAspect="1"/>
          </p:cNvGraphicFramePr>
          <p:nvPr>
            <p:extLst>
              <p:ext uri="{D42A27DB-BD31-4B8C-83A1-F6EECF244321}">
                <p14:modId xmlns:p14="http://schemas.microsoft.com/office/powerpoint/2010/main" val="843233409"/>
              </p:ext>
            </p:extLst>
          </p:nvPr>
        </p:nvGraphicFramePr>
        <p:xfrm>
          <a:off x="1476375" y="2938264"/>
          <a:ext cx="5256213" cy="1066800"/>
        </p:xfrm>
        <a:graphic>
          <a:graphicData uri="http://schemas.openxmlformats.org/presentationml/2006/ole">
            <mc:AlternateContent xmlns:mc="http://schemas.openxmlformats.org/markup-compatibility/2006">
              <mc:Choice xmlns:v="urn:schemas-microsoft-com:vml" Requires="v">
                <p:oleObj spid="_x0000_s10257" name="Equation" r:id="rId4" imgW="1828800" imgH="368300" progId="Equation.3">
                  <p:embed/>
                </p:oleObj>
              </mc:Choice>
              <mc:Fallback>
                <p:oleObj name="Equation" r:id="rId4" imgW="1828800" imgH="368300" progId="Equation.3">
                  <p:embed/>
                  <p:pic>
                    <p:nvPicPr>
                      <p:cNvPr id="55304"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2938264"/>
                        <a:ext cx="52562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790639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77</a:t>
            </a:fld>
            <a:endParaRPr lang="zh-TW" altLang="en-US"/>
          </a:p>
        </p:txBody>
      </p:sp>
      <p:sp>
        <p:nvSpPr>
          <p:cNvPr id="4" name="Content Placeholder 3"/>
          <p:cNvSpPr>
            <a:spLocks noGrp="1"/>
          </p:cNvSpPr>
          <p:nvPr>
            <p:ph sz="quarter" idx="1"/>
          </p:nvPr>
        </p:nvSpPr>
        <p:spPr>
          <a:xfrm>
            <a:off x="914400" y="3356992"/>
            <a:ext cx="7772400" cy="2662808"/>
          </a:xfrm>
        </p:spPr>
        <p:txBody>
          <a:bodyPr>
            <a:noAutofit/>
          </a:bodyPr>
          <a:lstStyle/>
          <a:p>
            <a:r>
              <a:rPr lang="en-US" sz="2800" dirty="0"/>
              <a:t>This confusion matrix gives </a:t>
            </a:r>
          </a:p>
          <a:p>
            <a:pPr lvl="1"/>
            <a:r>
              <a:rPr lang="en-US" sz="2800" dirty="0"/>
              <a:t>precision p = 100% and </a:t>
            </a:r>
          </a:p>
          <a:p>
            <a:pPr lvl="1"/>
            <a:r>
              <a:rPr lang="en-US" sz="2800" dirty="0"/>
              <a:t>recall r = 1% </a:t>
            </a:r>
          </a:p>
          <a:p>
            <a:pPr marL="0" indent="0">
              <a:buNone/>
            </a:pPr>
            <a:r>
              <a:rPr lang="en-US" sz="2800" dirty="0" smtClean="0"/>
              <a:t>because </a:t>
            </a:r>
            <a:r>
              <a:rPr lang="en-US" sz="2800" dirty="0"/>
              <a:t>we only classified one positive example correctly and no negative examples wrongly. </a:t>
            </a:r>
          </a:p>
          <a:p>
            <a:r>
              <a:rPr lang="en-US" sz="2800" b="1" dirty="0"/>
              <a:t>Note:</a:t>
            </a:r>
            <a:r>
              <a:rPr lang="en-US" sz="2800" dirty="0"/>
              <a:t> precision and recall only measure classification on the positive class. </a:t>
            </a:r>
          </a:p>
          <a:p>
            <a:endParaRPr lang="en-US" sz="28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68313" y="1704157"/>
            <a:ext cx="8064500" cy="1220787"/>
          </a:xfrm>
          <a:prstGeom prst="rect">
            <a:avLst/>
          </a:prstGeom>
          <a:noFill/>
        </p:spPr>
      </p:pic>
    </p:spTree>
    <p:extLst>
      <p:ext uri="{BB962C8B-B14F-4D97-AF65-F5344CB8AC3E}">
        <p14:creationId xmlns:p14="http://schemas.microsoft.com/office/powerpoint/2010/main" val="8519740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Machine Learning Performance Assessment</a:t>
            </a:r>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78</a:t>
            </a:fld>
            <a:endParaRPr lang="zh-TW" altLang="en-US"/>
          </a:p>
        </p:txBody>
      </p:sp>
      <p:sp>
        <p:nvSpPr>
          <p:cNvPr id="4" name="Content Placeholder 3"/>
          <p:cNvSpPr>
            <a:spLocks noGrp="1"/>
          </p:cNvSpPr>
          <p:nvPr>
            <p:ph sz="quarter" idx="1"/>
          </p:nvPr>
        </p:nvSpPr>
        <p:spPr>
          <a:xfrm>
            <a:off x="395536" y="1447800"/>
            <a:ext cx="5616624" cy="4572000"/>
          </a:xfrm>
        </p:spPr>
        <p:txBody>
          <a:bodyPr>
            <a:noAutofit/>
          </a:bodyPr>
          <a:lstStyle/>
          <a:p>
            <a:r>
              <a:rPr lang="en-US" sz="2400" dirty="0"/>
              <a:t>We have trained a machine learning model to identify that whether the object in an image is a cat. Now we use 200 images to test its performance. Among 200 images, 170 contain cats and 30 do not contain cats. The identification result of the model is that 160 images contain cats and 40 do not contain cats.</a:t>
            </a:r>
          </a:p>
          <a:p>
            <a:r>
              <a:rPr lang="en-US" sz="2400" dirty="0"/>
              <a:t>Precision: </a:t>
            </a:r>
            <a:r>
              <a:rPr lang="en-US" sz="2400" dirty="0" smtClean="0"/>
              <a:t>𝑃 = 𝑇𝑃</a:t>
            </a:r>
            <a:r>
              <a:rPr lang="en-US" sz="2400" dirty="0"/>
              <a:t>/(𝑇𝑃+𝐹𝑃</a:t>
            </a:r>
            <a:r>
              <a:rPr lang="en-US" sz="2400" dirty="0" smtClean="0"/>
              <a:t>)          	 </a:t>
            </a:r>
          </a:p>
          <a:p>
            <a:pPr marL="0" indent="0">
              <a:buNone/>
            </a:pPr>
            <a:r>
              <a:rPr lang="en-US" sz="2400" dirty="0" smtClean="0"/>
              <a:t>                         =</a:t>
            </a:r>
            <a:r>
              <a:rPr lang="en-US" sz="2400" dirty="0"/>
              <a:t>140/(140+20)=87.5.%</a:t>
            </a:r>
          </a:p>
          <a:p>
            <a:r>
              <a:rPr lang="en-US" sz="2400" dirty="0"/>
              <a:t>Recall: </a:t>
            </a:r>
            <a:r>
              <a:rPr lang="en-US" sz="2400" dirty="0" smtClean="0"/>
              <a:t>𝑅 = 𝑇𝑃</a:t>
            </a:r>
            <a:r>
              <a:rPr lang="en-US" sz="2400" dirty="0"/>
              <a:t>/</a:t>
            </a:r>
            <a:r>
              <a:rPr lang="en-US" sz="2400" dirty="0" smtClean="0"/>
              <a:t>𝑃 </a:t>
            </a:r>
          </a:p>
          <a:p>
            <a:pPr marL="0" indent="0">
              <a:buNone/>
            </a:pPr>
            <a:r>
              <a:rPr lang="en-US" sz="2400" dirty="0"/>
              <a:t>	</a:t>
            </a:r>
            <a:r>
              <a:rPr lang="en-US" sz="2400" dirty="0" smtClean="0"/>
              <a:t>     =</a:t>
            </a:r>
            <a:r>
              <a:rPr lang="en-US" sz="2400" dirty="0"/>
              <a:t>140/170=93.3%.</a:t>
            </a:r>
          </a:p>
          <a:p>
            <a:r>
              <a:rPr lang="en-US" sz="2400" dirty="0"/>
              <a:t>Accuracy: </a:t>
            </a:r>
            <a:r>
              <a:rPr lang="en-US" sz="2400" dirty="0" smtClean="0"/>
              <a:t>𝐴𝐶𝐶 =(</a:t>
            </a:r>
            <a:r>
              <a:rPr lang="en-US" sz="2400" dirty="0"/>
              <a:t>𝑇𝑃+𝑇𝑁)/(𝑃+𝑁</a:t>
            </a:r>
            <a:r>
              <a:rPr lang="en-US" sz="2400" dirty="0" smtClean="0"/>
              <a:t>)</a:t>
            </a:r>
          </a:p>
          <a:p>
            <a:pPr marL="0" indent="0">
              <a:buNone/>
            </a:pPr>
            <a:r>
              <a:rPr lang="en-US" sz="2400" dirty="0"/>
              <a:t>	</a:t>
            </a:r>
            <a:r>
              <a:rPr lang="en-US" sz="2400" dirty="0" smtClean="0"/>
              <a:t>	   =(</a:t>
            </a:r>
            <a:r>
              <a:rPr lang="en-US" sz="2400" dirty="0"/>
              <a:t>140+10)/(170+30)=85%</a:t>
            </a:r>
          </a:p>
          <a:p>
            <a:endParaRPr lang="en-US" sz="2400" dirty="0"/>
          </a:p>
        </p:txBody>
      </p:sp>
      <mc:AlternateContent xmlns:mc="http://schemas.openxmlformats.org/markup-compatibility/2006" xmlns:a14="http://schemas.microsoft.com/office/drawing/2010/main">
        <mc:Choice Requires="a14">
          <p:graphicFrame>
            <p:nvGraphicFramePr>
              <p:cNvPr id="5" name="1546908082"/>
              <p:cNvGraphicFramePr>
                <a:graphicFrameLocks noGrp="1"/>
              </p:cNvGraphicFramePr>
              <p:nvPr>
                <p:extLst>
                  <p:ext uri="{D42A27DB-BD31-4B8C-83A1-F6EECF244321}">
                    <p14:modId xmlns:p14="http://schemas.microsoft.com/office/powerpoint/2010/main" val="1630006865"/>
                  </p:ext>
                </p:extLst>
              </p:nvPr>
            </p:nvGraphicFramePr>
            <p:xfrm>
              <a:off x="6048163" y="1412776"/>
              <a:ext cx="2988333" cy="1569720"/>
            </p:xfrm>
            <a:graphic>
              <a:graphicData uri="http://schemas.openxmlformats.org/drawingml/2006/table">
                <a:tbl>
                  <a:tblPr firstRow="1" bandRow="1"/>
                  <a:tblGrid>
                    <a:gridCol w="100811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612068">
                      <a:extLst>
                        <a:ext uri="{9D8B030D-6E8A-4147-A177-3AD203B41FA5}">
                          <a16:colId xmlns:a16="http://schemas.microsoft.com/office/drawing/2014/main" val="20002"/>
                        </a:ext>
                      </a:extLst>
                    </a:gridCol>
                    <a:gridCol w="720081">
                      <a:extLst>
                        <a:ext uri="{9D8B030D-6E8A-4147-A177-3AD203B41FA5}">
                          <a16:colId xmlns:a16="http://schemas.microsoft.com/office/drawing/2014/main" val="20003"/>
                        </a:ext>
                      </a:extLst>
                    </a:gridCol>
                  </a:tblGrid>
                  <a:tr h="117944">
                    <a:tc>
                      <a:txBody>
                        <a:bodyPr/>
                        <a:lstStyle/>
                        <a:p>
                          <a:pPr algn="r" fontAlgn="ctr"/>
                          <a:r>
                            <a:rPr lang="en-US" altLang="zh-CN" sz="1200" dirty="0">
                              <a:solidFill>
                                <a:schemeClr val="tx1"/>
                              </a:solidFill>
                              <a:latin typeface="FrutigerNext LT Regular" panose="020B0503040504020204" pitchFamily="34" charset="0"/>
                            </a:rPr>
                            <a:t>Predicted</a:t>
                          </a:r>
                        </a:p>
                        <a:p>
                          <a:pPr fontAlgn="ctr"/>
                          <a:r>
                            <a:rPr lang="en-US" altLang="zh-CN" sz="1200" dirty="0">
                              <a:solidFill>
                                <a:schemeClr val="tx1"/>
                              </a:solidFill>
                              <a:latin typeface="FrutigerNext LT Regular" panose="020B0503040504020204" pitchFamily="34" charset="0"/>
                            </a:rPr>
                            <a:t>Observed</a:t>
                          </a:r>
                          <a:endParaRPr lang="en-US" sz="1200" dirty="0">
                            <a:solidFill>
                              <a:schemeClr val="tx1"/>
                            </a:solidFill>
                            <a:latin typeface="FrutigerNext LT Regular" panose="020B0503040504020204"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14:m>
                            <m:oMathPara xmlns:m="http://schemas.openxmlformats.org/officeDocument/2006/math">
                              <m:oMathParaPr>
                                <m:jc m:val="centerGroup"/>
                              </m:oMathParaPr>
                              <m:oMath xmlns:m="http://schemas.openxmlformats.org/officeDocument/2006/math">
                                <m:r>
                                  <a:rPr lang="en-US" altLang="zh-CN" sz="1400" b="0" i="1" smtClean="0">
                                    <a:solidFill>
                                      <a:schemeClr val="tx1"/>
                                    </a:solidFill>
                                    <a:latin typeface="Cambria Math" panose="02040503050406030204" pitchFamily="18" charset="0"/>
                                  </a:rPr>
                                  <m:t>𝑌</m:t>
                                </m:r>
                                <m:r>
                                  <a:rPr lang="zh-CN" altLang="en-US" sz="1400" i="1" smtClean="0">
                                    <a:solidFill>
                                      <a:schemeClr val="tx1"/>
                                    </a:solidFill>
                                    <a:latin typeface="Cambria Math" panose="02040503050406030204" pitchFamily="18" charset="0"/>
                                  </a:rPr>
                                  <m:t>𝑒𝑠</m:t>
                                </m:r>
                              </m:oMath>
                            </m:oMathPara>
                          </a14:m>
                          <a:endParaRPr lang="en-US" sz="1400" dirty="0">
                            <a:solidFill>
                              <a:schemeClr val="tx1"/>
                            </a:solidFill>
                            <a:latin typeface="FrutigerNext LT Regular" panose="020B0503040504020204" pitchFamily="34" charset="0"/>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14:m>
                            <m:oMathPara xmlns:m="http://schemas.openxmlformats.org/officeDocument/2006/math">
                              <m:oMathParaPr>
                                <m:jc m:val="centerGroup"/>
                              </m:oMathParaPr>
                              <m:oMath xmlns:m="http://schemas.openxmlformats.org/officeDocument/2006/math">
                                <m:r>
                                  <a:rPr lang="en-US" altLang="zh-CN" sz="1400" b="0" i="1" dirty="0" smtClean="0">
                                    <a:solidFill>
                                      <a:schemeClr val="tx1"/>
                                    </a:solidFill>
                                    <a:latin typeface="Cambria Math" panose="02040503050406030204" pitchFamily="18" charset="0"/>
                                  </a:rPr>
                                  <m:t>𝑁</m:t>
                                </m:r>
                                <m:r>
                                  <a:rPr lang="zh-CN" altLang="en-US" sz="1400" i="1" dirty="0" smtClean="0">
                                    <a:solidFill>
                                      <a:schemeClr val="tx1"/>
                                    </a:solidFill>
                                    <a:latin typeface="Cambria Math" panose="02040503050406030204" pitchFamily="18" charset="0"/>
                                  </a:rPr>
                                  <m:t>𝑜</m:t>
                                </m:r>
                              </m:oMath>
                            </m:oMathPara>
                          </a14:m>
                          <a:endParaRPr lang="en-US" sz="1400" dirty="0">
                            <a:solidFill>
                              <a:schemeClr val="tx1"/>
                            </a:solidFill>
                            <a:latin typeface="FrutigerNext LT Regular" panose="020B0503040504020204" pitchFamily="34" charset="0"/>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en-US" altLang="zh-CN" sz="1400" dirty="0">
                              <a:solidFill>
                                <a:schemeClr val="tx1"/>
                              </a:solidFill>
                              <a:latin typeface="FrutigerNext LT Regular" panose="020B0503040504020204" pitchFamily="34" charset="0"/>
                            </a:rPr>
                            <a:t>Total</a:t>
                          </a:r>
                          <a:endParaRPr lang="en-US" sz="1400" dirty="0">
                            <a:solidFill>
                              <a:schemeClr val="tx1"/>
                            </a:solidFill>
                            <a:latin typeface="FrutigerNext LT Regular" panose="020B0503040504020204" pitchFamily="34" charset="0"/>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370840">
                    <a:tc>
                      <a:txBody>
                        <a:bodyPr/>
                        <a:lstStyle/>
                        <a:p>
                          <a:pPr algn="ctr" fontAlgn="ctr"/>
                          <a14:m>
                            <m:oMathPara xmlns:m="http://schemas.openxmlformats.org/officeDocument/2006/math">
                              <m:oMathParaPr>
                                <m:jc m:val="centerGroup"/>
                              </m:oMathParaPr>
                              <m:oMath xmlns:m="http://schemas.openxmlformats.org/officeDocument/2006/math">
                                <m:r>
                                  <a:rPr lang="en-US" altLang="zh-CN" sz="1400" b="0" i="1" dirty="0" smtClean="0">
                                    <a:solidFill>
                                      <a:schemeClr val="tx1"/>
                                    </a:solidFill>
                                    <a:latin typeface="Cambria Math" panose="02040503050406030204" pitchFamily="18" charset="0"/>
                                  </a:rPr>
                                  <m:t>𝑌</m:t>
                                </m:r>
                                <m:r>
                                  <a:rPr lang="zh-CN" altLang="en-US" sz="1400" i="1" dirty="0" smtClean="0">
                                    <a:solidFill>
                                      <a:schemeClr val="tx1"/>
                                    </a:solidFill>
                                    <a:latin typeface="Cambria Math" panose="02040503050406030204" pitchFamily="18" charset="0"/>
                                  </a:rPr>
                                  <m:t>𝑒𝑠</m:t>
                                </m:r>
                              </m:oMath>
                            </m:oMathPara>
                          </a14:m>
                          <a:endParaRPr lang="en-US" sz="1400" dirty="0">
                            <a:solidFill>
                              <a:schemeClr val="tx1"/>
                            </a:solidFill>
                            <a:latin typeface="FrutigerNext LT Regular" panose="020B0503040504020204" pitchFamily="34" charset="0"/>
                          </a:endParaRPr>
                        </a:p>
                      </a:txBody>
                      <a:tcPr anchor="ctr">
                        <a:lnL w="28575" cap="flat" cmpd="sng" algn="ctr">
                          <a:solidFill>
                            <a:schemeClr val="tx1"/>
                          </a:solidFill>
                          <a:prstDash val="solid"/>
                          <a:round/>
                          <a:headEnd type="none" w="med" len="med"/>
                          <a:tailEnd type="none" w="med" len="med"/>
                        </a:lnL>
                      </a:tcPr>
                    </a:tc>
                    <a:tc>
                      <a:txBody>
                        <a:bodyPr/>
                        <a:lstStyle/>
                        <a:p>
                          <a:pPr algn="ctr" fontAlgn="ctr"/>
                          <a:r>
                            <a:rPr lang="en-US" sz="1400" dirty="0">
                              <a:solidFill>
                                <a:schemeClr val="tx1"/>
                              </a:solidFill>
                              <a:latin typeface="FrutigerNext LT Regular" panose="020B0503040504020204" pitchFamily="34" charset="0"/>
                            </a:rPr>
                            <a:t>140</a:t>
                          </a:r>
                        </a:p>
                      </a:txBody>
                      <a:tcPr anchor="ctr"/>
                    </a:tc>
                    <a:tc>
                      <a:txBody>
                        <a:bodyPr/>
                        <a:lstStyle/>
                        <a:p>
                          <a:pPr algn="ctr" fontAlgn="ctr"/>
                          <a:r>
                            <a:rPr lang="en-US" sz="1400" dirty="0">
                              <a:solidFill>
                                <a:schemeClr val="tx1"/>
                              </a:solidFill>
                              <a:latin typeface="FrutigerNext LT Regular" panose="020B0503040504020204" pitchFamily="34" charset="0"/>
                            </a:rPr>
                            <a:t>30</a:t>
                          </a: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dirty="0">
                              <a:solidFill>
                                <a:srgbClr val="000000"/>
                              </a:solidFill>
                              <a:latin typeface="FrutigerNext LT Regular" panose="020B0503040504020204" pitchFamily="34" charset="0"/>
                              <a:ea typeface="+mn-ea"/>
                              <a:cs typeface="Arial" pitchFamily="34" charset="0"/>
                            </a:rPr>
                            <a:t>170</a:t>
                          </a:r>
                        </a:p>
                      </a:txBody>
                      <a:tcPr anchor="ctr"/>
                    </a:tc>
                    <a:extLst>
                      <a:ext uri="{0D108BD9-81ED-4DB2-BD59-A6C34878D82A}">
                        <a16:rowId xmlns:a16="http://schemas.microsoft.com/office/drawing/2014/main" val="10003"/>
                      </a:ext>
                    </a:extLst>
                  </a:tr>
                  <a:tr h="370840">
                    <a:tc>
                      <a:txBody>
                        <a:bodyPr/>
                        <a:lstStyle/>
                        <a:p>
                          <a:pPr algn="ctr" fontAlgn="ctr"/>
                          <a14:m>
                            <m:oMathPara xmlns:m="http://schemas.openxmlformats.org/officeDocument/2006/math">
                              <m:oMathParaPr>
                                <m:jc m:val="centerGroup"/>
                              </m:oMathParaPr>
                              <m:oMath xmlns:m="http://schemas.openxmlformats.org/officeDocument/2006/math">
                                <m:r>
                                  <a:rPr lang="en-US" altLang="zh-CN" sz="1400" b="0" i="1" dirty="0" smtClean="0">
                                    <a:solidFill>
                                      <a:schemeClr val="tx1"/>
                                    </a:solidFill>
                                    <a:latin typeface="Cambria Math" panose="02040503050406030204" pitchFamily="18" charset="0"/>
                                  </a:rPr>
                                  <m:t>𝑁</m:t>
                                </m:r>
                                <m:r>
                                  <a:rPr lang="zh-CN" altLang="en-US" sz="1400" i="1" dirty="0" smtClean="0">
                                    <a:solidFill>
                                      <a:schemeClr val="tx1"/>
                                    </a:solidFill>
                                    <a:latin typeface="Cambria Math" panose="02040503050406030204" pitchFamily="18" charset="0"/>
                                  </a:rPr>
                                  <m:t>𝑜</m:t>
                                </m:r>
                              </m:oMath>
                            </m:oMathPara>
                          </a14:m>
                          <a:endParaRPr lang="en-US" sz="1400" dirty="0">
                            <a:solidFill>
                              <a:schemeClr val="tx1"/>
                            </a:solidFill>
                            <a:latin typeface="FrutigerNext LT Regular" panose="020B0503040504020204" pitchFamily="34" charset="0"/>
                          </a:endParaRPr>
                        </a:p>
                      </a:txBody>
                      <a:tcPr anchor="ctr">
                        <a:lnL w="28575" cap="flat" cmpd="sng" algn="ctr">
                          <a:solidFill>
                            <a:schemeClr val="tx1"/>
                          </a:solidFill>
                          <a:prstDash val="solid"/>
                          <a:round/>
                          <a:headEnd type="none" w="med" len="med"/>
                          <a:tailEnd type="none" w="med" len="med"/>
                        </a:lnL>
                      </a:tcPr>
                    </a:tc>
                    <a:tc>
                      <a:txBody>
                        <a:bodyPr/>
                        <a:lstStyle/>
                        <a:p>
                          <a:pPr algn="ctr" fontAlgn="ctr"/>
                          <a:r>
                            <a:rPr lang="en-US" sz="1400" dirty="0">
                              <a:solidFill>
                                <a:schemeClr val="tx1"/>
                              </a:solidFill>
                              <a:latin typeface="FrutigerNext LT Regular" panose="020B0503040504020204" pitchFamily="34" charset="0"/>
                            </a:rPr>
                            <a:t>20</a:t>
                          </a:r>
                        </a:p>
                      </a:txBody>
                      <a:tcPr anchor="ctr"/>
                    </a:tc>
                    <a:tc>
                      <a:txBody>
                        <a:bodyPr/>
                        <a:lstStyle/>
                        <a:p>
                          <a:pPr algn="ctr" fontAlgn="ctr"/>
                          <a:r>
                            <a:rPr lang="en-US" sz="1400" dirty="0">
                              <a:solidFill>
                                <a:schemeClr val="tx1"/>
                              </a:solidFill>
                              <a:latin typeface="FrutigerNext LT Regular" panose="020B0503040504020204" pitchFamily="34" charset="0"/>
                            </a:rPr>
                            <a:t>10</a:t>
                          </a: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dirty="0">
                              <a:solidFill>
                                <a:srgbClr val="000000"/>
                              </a:solidFill>
                              <a:latin typeface="FrutigerNext LT Regular" panose="020B0503040504020204" pitchFamily="34" charset="0"/>
                              <a:ea typeface="+mn-ea"/>
                              <a:cs typeface="Arial" pitchFamily="34" charset="0"/>
                            </a:rPr>
                            <a:t>30</a:t>
                          </a:r>
                        </a:p>
                      </a:txBody>
                      <a:tcPr anchor="ctr"/>
                    </a:tc>
                    <a:extLst>
                      <a:ext uri="{0D108BD9-81ED-4DB2-BD59-A6C34878D82A}">
                        <a16:rowId xmlns:a16="http://schemas.microsoft.com/office/drawing/2014/main" val="10001"/>
                      </a:ext>
                    </a:extLst>
                  </a:tr>
                  <a:tr h="370840">
                    <a:tc>
                      <a:txBody>
                        <a:bodyPr/>
                        <a:lstStyle/>
                        <a:p>
                          <a:pPr algn="ctr" fontAlgn="ctr"/>
                          <a:r>
                            <a:rPr lang="en-US" altLang="zh-CN" sz="1400" dirty="0">
                              <a:solidFill>
                                <a:schemeClr val="tx1"/>
                              </a:solidFill>
                              <a:latin typeface="FrutigerNext LT Regular" panose="020B0503040504020204" pitchFamily="34" charset="0"/>
                            </a:rPr>
                            <a:t>Total</a:t>
                          </a:r>
                          <a:endParaRPr lang="en-US" sz="1400" dirty="0">
                            <a:solidFill>
                              <a:schemeClr val="tx1"/>
                            </a:solidFill>
                            <a:latin typeface="FrutigerNext LT Regular" panose="020B0503040504020204" pitchFamily="34" charset="0"/>
                          </a:endParaRPr>
                        </a:p>
                      </a:txBody>
                      <a:tcPr anchor="ctr">
                        <a:lnL w="28575" cap="flat" cmpd="sng" algn="ctr">
                          <a:solidFill>
                            <a:schemeClr val="tx1"/>
                          </a:solidFill>
                          <a:prstDash val="solid"/>
                          <a:round/>
                          <a:headEnd type="none" w="med" len="med"/>
                          <a:tailEnd type="none" w="med" len="med"/>
                        </a:lnL>
                      </a:tcPr>
                    </a:tc>
                    <a:tc>
                      <a:txBody>
                        <a:bodyPr/>
                        <a:lstStyle/>
                        <a:p>
                          <a:pPr algn="ctr" fontAlgn="ctr"/>
                          <a:r>
                            <a:rPr lang="en-US" sz="1400" dirty="0">
                              <a:solidFill>
                                <a:schemeClr val="tx1"/>
                              </a:solidFill>
                              <a:latin typeface="FrutigerNext LT Regular" panose="020B0503040504020204" pitchFamily="34" charset="0"/>
                            </a:rPr>
                            <a:t>160</a:t>
                          </a:r>
                        </a:p>
                      </a:txBody>
                      <a:tcPr anchor="ctr"/>
                    </a:tc>
                    <a:tc>
                      <a:txBody>
                        <a:bodyPr/>
                        <a:lstStyle/>
                        <a:p>
                          <a:pPr algn="ctr" fontAlgn="ctr"/>
                          <a:r>
                            <a:rPr lang="en-US" sz="1400" dirty="0">
                              <a:solidFill>
                                <a:schemeClr val="tx1"/>
                              </a:solidFill>
                              <a:latin typeface="FrutigerNext LT Regular" panose="020B0503040504020204" pitchFamily="34" charset="0"/>
                            </a:rPr>
                            <a:t>40</a:t>
                          </a: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dirty="0">
                              <a:solidFill>
                                <a:srgbClr val="000000"/>
                              </a:solidFill>
                              <a:latin typeface="FrutigerNext LT Regular" panose="020B0503040504020204" pitchFamily="34" charset="0"/>
                              <a:ea typeface="+mn-ea"/>
                              <a:cs typeface="Arial" pitchFamily="34" charset="0"/>
                            </a:rPr>
                            <a:t>200</a:t>
                          </a:r>
                        </a:p>
                      </a:txBody>
                      <a:tcPr anchor="ctr"/>
                    </a:tc>
                    <a:extLst>
                      <a:ext uri="{0D108BD9-81ED-4DB2-BD59-A6C34878D82A}">
                        <a16:rowId xmlns:a16="http://schemas.microsoft.com/office/drawing/2014/main" val="10002"/>
                      </a:ext>
                    </a:extLst>
                  </a:tr>
                </a:tbl>
              </a:graphicData>
            </a:graphic>
          </p:graphicFrame>
        </mc:Choice>
        <mc:Fallback xmlns="">
          <p:graphicFrame>
            <p:nvGraphicFramePr>
              <p:cNvPr id="5" name="1546908082"/>
              <p:cNvGraphicFramePr>
                <a:graphicFrameLocks noGrp="1"/>
              </p:cNvGraphicFramePr>
              <p:nvPr>
                <p:extLst>
                  <p:ext uri="{D42A27DB-BD31-4B8C-83A1-F6EECF244321}">
                    <p14:modId xmlns:p14="http://schemas.microsoft.com/office/powerpoint/2010/main" val="1630006865"/>
                  </p:ext>
                </p:extLst>
              </p:nvPr>
            </p:nvGraphicFramePr>
            <p:xfrm>
              <a:off x="6048163" y="1412776"/>
              <a:ext cx="2988333" cy="1569720"/>
            </p:xfrm>
            <a:graphic>
              <a:graphicData uri="http://schemas.openxmlformats.org/drawingml/2006/table">
                <a:tbl>
                  <a:tblPr firstRow="1" bandRow="1"/>
                  <a:tblGrid>
                    <a:gridCol w="100811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612068">
                      <a:extLst>
                        <a:ext uri="{9D8B030D-6E8A-4147-A177-3AD203B41FA5}">
                          <a16:colId xmlns:a16="http://schemas.microsoft.com/office/drawing/2014/main" val="20002"/>
                        </a:ext>
                      </a:extLst>
                    </a:gridCol>
                    <a:gridCol w="720081">
                      <a:extLst>
                        <a:ext uri="{9D8B030D-6E8A-4147-A177-3AD203B41FA5}">
                          <a16:colId xmlns:a16="http://schemas.microsoft.com/office/drawing/2014/main" val="20003"/>
                        </a:ext>
                      </a:extLst>
                    </a:gridCol>
                  </a:tblGrid>
                  <a:tr h="457200">
                    <a:tc>
                      <a:txBody>
                        <a:bodyPr/>
                        <a:lstStyle/>
                        <a:p>
                          <a:pPr algn="r" fontAlgn="ctr"/>
                          <a:r>
                            <a:rPr lang="en-US" altLang="zh-CN" sz="1200" dirty="0">
                              <a:solidFill>
                                <a:schemeClr val="tx1"/>
                              </a:solidFill>
                              <a:latin typeface="FrutigerNext LT Regular" panose="020B0503040504020204" pitchFamily="34" charset="0"/>
                            </a:rPr>
                            <a:t>Predicted</a:t>
                          </a:r>
                        </a:p>
                        <a:p>
                          <a:pPr fontAlgn="ctr"/>
                          <a:r>
                            <a:rPr lang="en-US" altLang="zh-CN" sz="1200" dirty="0">
                              <a:solidFill>
                                <a:schemeClr val="tx1"/>
                              </a:solidFill>
                              <a:latin typeface="FrutigerNext LT Regular" panose="020B0503040504020204" pitchFamily="34" charset="0"/>
                            </a:rPr>
                            <a:t>Observed</a:t>
                          </a:r>
                          <a:endParaRPr lang="en-US" sz="1200" dirty="0">
                            <a:solidFill>
                              <a:schemeClr val="tx1"/>
                            </a:solidFill>
                            <a:latin typeface="FrutigerNext LT Regular" panose="020B0503040504020204"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US"/>
                        </a:p>
                      </a:txBody>
                      <a:tcPr anchor="ctr">
                        <a:lnT w="28575" cap="flat" cmpd="sng" algn="ctr">
                          <a:solidFill>
                            <a:schemeClr val="tx1"/>
                          </a:solidFill>
                          <a:prstDash val="solid"/>
                          <a:round/>
                          <a:headEnd type="none" w="med" len="med"/>
                          <a:tailEnd type="none" w="med" len="med"/>
                        </a:lnT>
                        <a:blipFill>
                          <a:blip r:embed="rId2"/>
                          <a:stretch>
                            <a:fillRect l="-159434" t="-2667" r="-209434" b="-250667"/>
                          </a:stretch>
                        </a:blipFill>
                      </a:tcPr>
                    </a:tc>
                    <a:tc>
                      <a:txBody>
                        <a:bodyPr/>
                        <a:lstStyle/>
                        <a:p>
                          <a:endParaRPr lang="en-US"/>
                        </a:p>
                      </a:txBody>
                      <a:tcPr anchor="ctr">
                        <a:lnT w="28575" cap="flat" cmpd="sng" algn="ctr">
                          <a:solidFill>
                            <a:schemeClr val="tx1"/>
                          </a:solidFill>
                          <a:prstDash val="solid"/>
                          <a:round/>
                          <a:headEnd type="none" w="med" len="med"/>
                          <a:tailEnd type="none" w="med" len="med"/>
                        </a:lnT>
                        <a:blipFill>
                          <a:blip r:embed="rId2"/>
                          <a:stretch>
                            <a:fillRect l="-272277" t="-2667" r="-119802" b="-250667"/>
                          </a:stretch>
                        </a:blipFill>
                      </a:tcPr>
                    </a:tc>
                    <a:tc>
                      <a:txBody>
                        <a:bodyPr/>
                        <a:lstStyle/>
                        <a:p>
                          <a:pPr algn="ctr" fontAlgn="ctr"/>
                          <a:r>
                            <a:rPr lang="en-US" altLang="zh-CN" sz="1400" dirty="0">
                              <a:solidFill>
                                <a:schemeClr val="tx1"/>
                              </a:solidFill>
                              <a:latin typeface="FrutigerNext LT Regular" panose="020B0503040504020204" pitchFamily="34" charset="0"/>
                            </a:rPr>
                            <a:t>Total</a:t>
                          </a:r>
                          <a:endParaRPr lang="en-US" sz="1400" dirty="0">
                            <a:solidFill>
                              <a:schemeClr val="tx1"/>
                            </a:solidFill>
                            <a:latin typeface="FrutigerNext LT Regular" panose="020B0503040504020204" pitchFamily="34" charset="0"/>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370840">
                    <a:tc>
                      <a:txBody>
                        <a:bodyPr/>
                        <a:lstStyle/>
                        <a:p>
                          <a:endParaRPr lang="en-US"/>
                        </a:p>
                      </a:txBody>
                      <a:tcPr anchor="ctr">
                        <a:lnL w="28575" cap="flat" cmpd="sng" algn="ctr">
                          <a:solidFill>
                            <a:schemeClr val="tx1"/>
                          </a:solidFill>
                          <a:prstDash val="solid"/>
                          <a:round/>
                          <a:headEnd type="none" w="med" len="med"/>
                          <a:tailEnd type="none" w="med" len="med"/>
                        </a:lnL>
                        <a:blipFill>
                          <a:blip r:embed="rId2"/>
                          <a:stretch>
                            <a:fillRect l="-1807" t="-124194" r="-197590" b="-203226"/>
                          </a:stretch>
                        </a:blipFill>
                      </a:tcPr>
                    </a:tc>
                    <a:tc>
                      <a:txBody>
                        <a:bodyPr/>
                        <a:lstStyle/>
                        <a:p>
                          <a:pPr algn="ctr" fontAlgn="ctr"/>
                          <a:r>
                            <a:rPr lang="en-US" sz="1400" dirty="0">
                              <a:solidFill>
                                <a:schemeClr val="tx1"/>
                              </a:solidFill>
                              <a:latin typeface="FrutigerNext LT Regular" panose="020B0503040504020204" pitchFamily="34" charset="0"/>
                            </a:rPr>
                            <a:t>140</a:t>
                          </a:r>
                        </a:p>
                      </a:txBody>
                      <a:tcPr anchor="ctr"/>
                    </a:tc>
                    <a:tc>
                      <a:txBody>
                        <a:bodyPr/>
                        <a:lstStyle/>
                        <a:p>
                          <a:pPr algn="ctr" fontAlgn="ctr"/>
                          <a:r>
                            <a:rPr lang="en-US" sz="1400" dirty="0">
                              <a:solidFill>
                                <a:schemeClr val="tx1"/>
                              </a:solidFill>
                              <a:latin typeface="FrutigerNext LT Regular" panose="020B0503040504020204" pitchFamily="34" charset="0"/>
                            </a:rPr>
                            <a:t>30</a:t>
                          </a: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dirty="0">
                              <a:solidFill>
                                <a:srgbClr val="000000"/>
                              </a:solidFill>
                              <a:latin typeface="FrutigerNext LT Regular" panose="020B0503040504020204" pitchFamily="34" charset="0"/>
                              <a:ea typeface="+mn-ea"/>
                              <a:cs typeface="Arial" pitchFamily="34" charset="0"/>
                            </a:rPr>
                            <a:t>170</a:t>
                          </a:r>
                        </a:p>
                      </a:txBody>
                      <a:tcPr anchor="ctr"/>
                    </a:tc>
                    <a:extLst>
                      <a:ext uri="{0D108BD9-81ED-4DB2-BD59-A6C34878D82A}">
                        <a16:rowId xmlns:a16="http://schemas.microsoft.com/office/drawing/2014/main" val="10003"/>
                      </a:ext>
                    </a:extLst>
                  </a:tr>
                  <a:tr h="370840">
                    <a:tc>
                      <a:txBody>
                        <a:bodyPr/>
                        <a:lstStyle/>
                        <a:p>
                          <a:endParaRPr lang="en-US"/>
                        </a:p>
                      </a:txBody>
                      <a:tcPr anchor="ctr">
                        <a:lnL w="28575" cap="flat" cmpd="sng" algn="ctr">
                          <a:solidFill>
                            <a:schemeClr val="tx1"/>
                          </a:solidFill>
                          <a:prstDash val="solid"/>
                          <a:round/>
                          <a:headEnd type="none" w="med" len="med"/>
                          <a:tailEnd type="none" w="med" len="med"/>
                        </a:lnL>
                        <a:blipFill>
                          <a:blip r:embed="rId2"/>
                          <a:stretch>
                            <a:fillRect l="-1807" t="-227869" r="-197590" b="-106557"/>
                          </a:stretch>
                        </a:blipFill>
                      </a:tcPr>
                    </a:tc>
                    <a:tc>
                      <a:txBody>
                        <a:bodyPr/>
                        <a:lstStyle/>
                        <a:p>
                          <a:pPr algn="ctr" fontAlgn="ctr"/>
                          <a:r>
                            <a:rPr lang="en-US" sz="1400" dirty="0">
                              <a:solidFill>
                                <a:schemeClr val="tx1"/>
                              </a:solidFill>
                              <a:latin typeface="FrutigerNext LT Regular" panose="020B0503040504020204" pitchFamily="34" charset="0"/>
                            </a:rPr>
                            <a:t>20</a:t>
                          </a:r>
                        </a:p>
                      </a:txBody>
                      <a:tcPr anchor="ctr"/>
                    </a:tc>
                    <a:tc>
                      <a:txBody>
                        <a:bodyPr/>
                        <a:lstStyle/>
                        <a:p>
                          <a:pPr algn="ctr" fontAlgn="ctr"/>
                          <a:r>
                            <a:rPr lang="en-US" sz="1400" dirty="0">
                              <a:solidFill>
                                <a:schemeClr val="tx1"/>
                              </a:solidFill>
                              <a:latin typeface="FrutigerNext LT Regular" panose="020B0503040504020204" pitchFamily="34" charset="0"/>
                            </a:rPr>
                            <a:t>10</a:t>
                          </a: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dirty="0">
                              <a:solidFill>
                                <a:srgbClr val="000000"/>
                              </a:solidFill>
                              <a:latin typeface="FrutigerNext LT Regular" panose="020B0503040504020204" pitchFamily="34" charset="0"/>
                              <a:ea typeface="+mn-ea"/>
                              <a:cs typeface="Arial" pitchFamily="34" charset="0"/>
                            </a:rPr>
                            <a:t>30</a:t>
                          </a:r>
                        </a:p>
                      </a:txBody>
                      <a:tcPr anchor="ctr"/>
                    </a:tc>
                    <a:extLst>
                      <a:ext uri="{0D108BD9-81ED-4DB2-BD59-A6C34878D82A}">
                        <a16:rowId xmlns:a16="http://schemas.microsoft.com/office/drawing/2014/main" val="10001"/>
                      </a:ext>
                    </a:extLst>
                  </a:tr>
                  <a:tr h="370840">
                    <a:tc>
                      <a:txBody>
                        <a:bodyPr/>
                        <a:lstStyle/>
                        <a:p>
                          <a:pPr algn="ctr" fontAlgn="ctr"/>
                          <a:r>
                            <a:rPr lang="en-US" altLang="zh-CN" sz="1400" dirty="0">
                              <a:solidFill>
                                <a:schemeClr val="tx1"/>
                              </a:solidFill>
                              <a:latin typeface="FrutigerNext LT Regular" panose="020B0503040504020204" pitchFamily="34" charset="0"/>
                            </a:rPr>
                            <a:t>Total</a:t>
                          </a:r>
                          <a:endParaRPr lang="en-US" sz="1400" dirty="0">
                            <a:solidFill>
                              <a:schemeClr val="tx1"/>
                            </a:solidFill>
                            <a:latin typeface="FrutigerNext LT Regular" panose="020B0503040504020204" pitchFamily="34" charset="0"/>
                          </a:endParaRPr>
                        </a:p>
                      </a:txBody>
                      <a:tcPr anchor="ctr">
                        <a:lnL w="28575" cap="flat" cmpd="sng" algn="ctr">
                          <a:solidFill>
                            <a:schemeClr val="tx1"/>
                          </a:solidFill>
                          <a:prstDash val="solid"/>
                          <a:round/>
                          <a:headEnd type="none" w="med" len="med"/>
                          <a:tailEnd type="none" w="med" len="med"/>
                        </a:lnL>
                      </a:tcPr>
                    </a:tc>
                    <a:tc>
                      <a:txBody>
                        <a:bodyPr/>
                        <a:lstStyle/>
                        <a:p>
                          <a:pPr algn="ctr" fontAlgn="ctr"/>
                          <a:r>
                            <a:rPr lang="en-US" sz="1400" dirty="0">
                              <a:solidFill>
                                <a:schemeClr val="tx1"/>
                              </a:solidFill>
                              <a:latin typeface="FrutigerNext LT Regular" panose="020B0503040504020204" pitchFamily="34" charset="0"/>
                            </a:rPr>
                            <a:t>160</a:t>
                          </a:r>
                        </a:p>
                      </a:txBody>
                      <a:tcPr anchor="ctr"/>
                    </a:tc>
                    <a:tc>
                      <a:txBody>
                        <a:bodyPr/>
                        <a:lstStyle/>
                        <a:p>
                          <a:pPr algn="ctr" fontAlgn="ctr"/>
                          <a:r>
                            <a:rPr lang="en-US" sz="1400" dirty="0">
                              <a:solidFill>
                                <a:schemeClr val="tx1"/>
                              </a:solidFill>
                              <a:latin typeface="FrutigerNext LT Regular" panose="020B0503040504020204" pitchFamily="34" charset="0"/>
                            </a:rPr>
                            <a:t>40</a:t>
                          </a: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dirty="0">
                              <a:solidFill>
                                <a:srgbClr val="000000"/>
                              </a:solidFill>
                              <a:latin typeface="FrutigerNext LT Regular" panose="020B0503040504020204" pitchFamily="34" charset="0"/>
                              <a:ea typeface="+mn-ea"/>
                              <a:cs typeface="Arial" pitchFamily="34" charset="0"/>
                            </a:rPr>
                            <a:t>200</a:t>
                          </a:r>
                        </a:p>
                      </a:txBody>
                      <a:tcPr anchor="ctr"/>
                    </a:tc>
                    <a:extLst>
                      <a:ext uri="{0D108BD9-81ED-4DB2-BD59-A6C34878D82A}">
                        <a16:rowId xmlns:a16="http://schemas.microsoft.com/office/drawing/2014/main" val="10002"/>
                      </a:ext>
                    </a:extLst>
                  </a:tr>
                </a:tbl>
              </a:graphicData>
            </a:graphic>
          </p:graphicFrame>
        </mc:Fallback>
      </mc:AlternateContent>
    </p:spTree>
    <p:extLst>
      <p:ext uri="{BB962C8B-B14F-4D97-AF65-F5344CB8AC3E}">
        <p14:creationId xmlns:p14="http://schemas.microsoft.com/office/powerpoint/2010/main" val="30588822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F1-value (also called F1-score)</a:t>
            </a:r>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79</a:t>
            </a:fld>
            <a:endParaRPr lang="zh-TW" altLang="en-US"/>
          </a:p>
        </p:txBody>
      </p:sp>
      <p:sp>
        <p:nvSpPr>
          <p:cNvPr id="4" name="Content Placeholder 3"/>
          <p:cNvSpPr>
            <a:spLocks noGrp="1"/>
          </p:cNvSpPr>
          <p:nvPr>
            <p:ph sz="quarter" idx="1"/>
          </p:nvPr>
        </p:nvSpPr>
        <p:spPr>
          <a:xfrm>
            <a:off x="914400" y="1447800"/>
            <a:ext cx="7772400" cy="5077544"/>
          </a:xfrm>
        </p:spPr>
        <p:txBody>
          <a:bodyPr>
            <a:noAutofit/>
          </a:bodyPr>
          <a:lstStyle/>
          <a:p>
            <a:r>
              <a:rPr lang="en-US" sz="2800" dirty="0"/>
              <a:t>It is hard to compare two classifiers using two measures. F1 score combines precision and recall into one measure</a:t>
            </a:r>
          </a:p>
          <a:p>
            <a:endParaRPr lang="en-US" sz="2800" dirty="0" smtClean="0"/>
          </a:p>
          <a:p>
            <a:endParaRPr lang="en-US" sz="2800" dirty="0"/>
          </a:p>
          <a:p>
            <a:endParaRPr lang="en-US" sz="2800" dirty="0" smtClean="0"/>
          </a:p>
          <a:p>
            <a:endParaRPr lang="en-US" sz="2800" dirty="0"/>
          </a:p>
          <a:p>
            <a:endParaRPr lang="en-US" sz="2800" dirty="0" smtClean="0"/>
          </a:p>
          <a:p>
            <a:r>
              <a:rPr lang="en-US" sz="2800" dirty="0" smtClean="0"/>
              <a:t>The </a:t>
            </a:r>
            <a:r>
              <a:rPr lang="en-US" sz="2800" dirty="0"/>
              <a:t>harmonic mean of two numbers tends to be closer to the smaller of the two. </a:t>
            </a:r>
          </a:p>
          <a:p>
            <a:r>
              <a:rPr lang="en-US" sz="2800" dirty="0"/>
              <a:t>For F1-value to be large, both p and r much be large</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475060" y="2543596"/>
            <a:ext cx="6337300" cy="2181548"/>
          </a:xfrm>
          <a:prstGeom prst="rect">
            <a:avLst/>
          </a:prstGeom>
          <a:noFill/>
        </p:spPr>
      </p:pic>
    </p:spTree>
    <p:extLst>
      <p:ext uri="{BB962C8B-B14F-4D97-AF65-F5344CB8AC3E}">
        <p14:creationId xmlns:p14="http://schemas.microsoft.com/office/powerpoint/2010/main" val="2914766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Deep Learning </a:t>
            </a:r>
            <a:r>
              <a:rPr lang="en-US" dirty="0" smtClean="0"/>
              <a:t>Applications</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8</a:t>
            </a:fld>
            <a:endParaRPr lang="zh-TW" altLang="en-US"/>
          </a:p>
        </p:txBody>
      </p:sp>
      <p:sp>
        <p:nvSpPr>
          <p:cNvPr id="4" name="Content Placeholder 3"/>
          <p:cNvSpPr>
            <a:spLocks noGrp="1"/>
          </p:cNvSpPr>
          <p:nvPr>
            <p:ph sz="quarter" idx="1"/>
          </p:nvPr>
        </p:nvSpPr>
        <p:spPr/>
        <p:txBody>
          <a:bodyPr>
            <a:normAutofit/>
          </a:bodyPr>
          <a:lstStyle/>
          <a:p>
            <a:r>
              <a:rPr lang="en-US" sz="2800" b="1" dirty="0"/>
              <a:t>Google: </a:t>
            </a:r>
            <a:r>
              <a:rPr lang="en-US" sz="2800" dirty="0"/>
              <a:t>2011 launched deep-learning focused project.  2014 </a:t>
            </a:r>
            <a:r>
              <a:rPr lang="en-US" sz="2800" dirty="0" smtClean="0"/>
              <a:t>brought </a:t>
            </a:r>
            <a:r>
              <a:rPr lang="en-US" sz="2800" dirty="0"/>
              <a:t>DeepMind with AlphaGo.</a:t>
            </a:r>
          </a:p>
          <a:p>
            <a:r>
              <a:rPr lang="en-US" sz="2800" b="1" dirty="0"/>
              <a:t>Microsoft: </a:t>
            </a:r>
            <a:r>
              <a:rPr lang="en-US" sz="2800" dirty="0"/>
              <a:t>strong in speech-recognition and translation</a:t>
            </a:r>
          </a:p>
          <a:p>
            <a:r>
              <a:rPr lang="en-US" sz="2800" b="1" dirty="0"/>
              <a:t>Facebook: </a:t>
            </a:r>
            <a:r>
              <a:rPr lang="en-US" sz="2800" dirty="0"/>
              <a:t>translate user posts in more than 40 languages</a:t>
            </a:r>
          </a:p>
          <a:p>
            <a:r>
              <a:rPr lang="en-US" sz="2800" b="1" dirty="0"/>
              <a:t>Baidu: </a:t>
            </a:r>
            <a:r>
              <a:rPr lang="en-US" sz="2800" dirty="0"/>
              <a:t>for speech recognition, translation, photo search and self-driving car project</a:t>
            </a:r>
          </a:p>
          <a:p>
            <a:endParaRPr lang="en-US" sz="2800" dirty="0"/>
          </a:p>
        </p:txBody>
      </p:sp>
    </p:spTree>
    <p:extLst>
      <p:ext uri="{BB962C8B-B14F-4D97-AF65-F5344CB8AC3E}">
        <p14:creationId xmlns:p14="http://schemas.microsoft.com/office/powerpoint/2010/main" val="18382678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Receive </a:t>
            </a:r>
            <a:r>
              <a:rPr lang="en-US" dirty="0" smtClean="0"/>
              <a:t>Operating Characteristics Curve (ROC)</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80</a:t>
            </a:fld>
            <a:endParaRPr lang="zh-TW" altLang="en-US"/>
          </a:p>
        </p:txBody>
      </p:sp>
      <p:sp>
        <p:nvSpPr>
          <p:cNvPr id="4" name="Content Placeholder 3"/>
          <p:cNvSpPr>
            <a:spLocks noGrp="1"/>
          </p:cNvSpPr>
          <p:nvPr>
            <p:ph sz="quarter" idx="1"/>
          </p:nvPr>
        </p:nvSpPr>
        <p:spPr/>
        <p:txBody>
          <a:bodyPr>
            <a:normAutofit/>
          </a:bodyPr>
          <a:lstStyle/>
          <a:p>
            <a:r>
              <a:rPr lang="en-US" sz="2800" dirty="0"/>
              <a:t>It is commonly called the </a:t>
            </a:r>
            <a:r>
              <a:rPr lang="en-US" sz="2800" b="1" i="1" dirty="0">
                <a:solidFill>
                  <a:schemeClr val="accent1"/>
                </a:solidFill>
              </a:rPr>
              <a:t>ROC curve.</a:t>
            </a:r>
          </a:p>
          <a:p>
            <a:r>
              <a:rPr lang="en-US" sz="2800" dirty="0"/>
              <a:t>It is a plot of the </a:t>
            </a:r>
            <a:r>
              <a:rPr lang="en-US" sz="2800" b="1" i="1" dirty="0">
                <a:solidFill>
                  <a:schemeClr val="accent1"/>
                </a:solidFill>
              </a:rPr>
              <a:t>true positive rate (TPR) </a:t>
            </a:r>
            <a:r>
              <a:rPr lang="en-US" sz="2800" dirty="0"/>
              <a:t>against the </a:t>
            </a:r>
            <a:r>
              <a:rPr lang="en-US" sz="2800" b="1" i="1" dirty="0">
                <a:solidFill>
                  <a:schemeClr val="accent1"/>
                </a:solidFill>
              </a:rPr>
              <a:t>false positive rate (FPR).</a:t>
            </a:r>
          </a:p>
          <a:p>
            <a:r>
              <a:rPr lang="en-US" sz="2800" dirty="0"/>
              <a:t>True positive rate:</a:t>
            </a:r>
          </a:p>
          <a:p>
            <a:endParaRPr lang="en-US" sz="2800" dirty="0"/>
          </a:p>
          <a:p>
            <a:endParaRPr lang="en-US" sz="2800" dirty="0"/>
          </a:p>
          <a:p>
            <a:r>
              <a:rPr lang="en-US" sz="2800" dirty="0"/>
              <a:t>False positive rate:</a:t>
            </a:r>
          </a:p>
          <a:p>
            <a:endParaRPr lang="en-US" sz="28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3321050"/>
            <a:ext cx="25273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425" y="5193307"/>
            <a:ext cx="2676525"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2181527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and Specificity</a:t>
            </a:r>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81</a:t>
            </a:fld>
            <a:endParaRPr lang="zh-TW" altLang="en-US"/>
          </a:p>
        </p:txBody>
      </p:sp>
      <p:sp>
        <p:nvSpPr>
          <p:cNvPr id="4" name="Content Placeholder 3"/>
          <p:cNvSpPr>
            <a:spLocks noGrp="1"/>
          </p:cNvSpPr>
          <p:nvPr>
            <p:ph sz="quarter" idx="1"/>
          </p:nvPr>
        </p:nvSpPr>
        <p:spPr/>
        <p:txBody>
          <a:bodyPr>
            <a:normAutofit/>
          </a:bodyPr>
          <a:lstStyle/>
          <a:p>
            <a:r>
              <a:rPr lang="en-US" sz="2800" dirty="0"/>
              <a:t>In statistics, there are two other evaluation measures:</a:t>
            </a:r>
          </a:p>
          <a:p>
            <a:pPr lvl="1"/>
            <a:r>
              <a:rPr lang="en-US" sz="2600" b="1" i="1" dirty="0">
                <a:solidFill>
                  <a:schemeClr val="accent1"/>
                </a:solidFill>
              </a:rPr>
              <a:t>Sensitivity: </a:t>
            </a:r>
            <a:r>
              <a:rPr lang="en-US" sz="2600" dirty="0"/>
              <a:t>Same as TPR</a:t>
            </a:r>
          </a:p>
          <a:p>
            <a:pPr lvl="1"/>
            <a:r>
              <a:rPr lang="en-US" sz="2600" b="1" i="1" dirty="0">
                <a:solidFill>
                  <a:schemeClr val="accent1"/>
                </a:solidFill>
              </a:rPr>
              <a:t>Specificity: </a:t>
            </a:r>
            <a:r>
              <a:rPr lang="en-US" sz="2600" dirty="0"/>
              <a:t>Also called </a:t>
            </a:r>
            <a:r>
              <a:rPr lang="en-US" sz="2600" b="1" i="1" dirty="0">
                <a:solidFill>
                  <a:schemeClr val="accent1"/>
                </a:solidFill>
              </a:rPr>
              <a:t>True Negative Rate (TNR)</a:t>
            </a:r>
          </a:p>
          <a:p>
            <a:endParaRPr lang="en-US" sz="2800" dirty="0"/>
          </a:p>
          <a:p>
            <a:endParaRPr lang="en-US" sz="2800" dirty="0"/>
          </a:p>
          <a:p>
            <a:endParaRPr lang="en-US" sz="2800" dirty="0" smtClean="0"/>
          </a:p>
          <a:p>
            <a:endParaRPr lang="en-US" sz="2800" dirty="0"/>
          </a:p>
          <a:p>
            <a:r>
              <a:rPr lang="en-US" sz="2800" dirty="0" smtClean="0"/>
              <a:t>Then </a:t>
            </a:r>
            <a:r>
              <a:rPr lang="en-US" sz="2800" dirty="0"/>
              <a:t>we have</a:t>
            </a:r>
          </a:p>
          <a:p>
            <a:endParaRPr lang="en-US" sz="28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938" y="3140968"/>
            <a:ext cx="2695575"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5265738"/>
            <a:ext cx="360521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6872702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Example </a:t>
            </a:r>
            <a:r>
              <a:rPr lang="en-US" altLang="en-US" dirty="0"/>
              <a:t>Receive Operating Characteristics Curve </a:t>
            </a:r>
            <a:r>
              <a:rPr lang="en-US" altLang="en-US" dirty="0" smtClean="0"/>
              <a:t>(ROC) </a:t>
            </a:r>
            <a:r>
              <a:rPr lang="en-US" altLang="en-US" dirty="0"/>
              <a:t>curves</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82</a:t>
            </a:fld>
            <a:endParaRPr lang="zh-TW" altLang="en-US"/>
          </a:p>
        </p:txBody>
      </p:sp>
      <p:pic>
        <p:nvPicPr>
          <p:cNvPr id="5"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20055" y="1700808"/>
            <a:ext cx="7268369"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1375898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Area </a:t>
            </a:r>
            <a:r>
              <a:rPr lang="en-US" dirty="0" smtClean="0"/>
              <a:t>Under </a:t>
            </a:r>
            <a:r>
              <a:rPr lang="en-US" dirty="0"/>
              <a:t>the </a:t>
            </a:r>
            <a:r>
              <a:rPr lang="en-US" dirty="0" smtClean="0"/>
              <a:t>Curve </a:t>
            </a:r>
            <a:r>
              <a:rPr lang="en-US" dirty="0"/>
              <a:t>(AUC)</a:t>
            </a:r>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83</a:t>
            </a:fld>
            <a:endParaRPr lang="zh-TW" altLang="en-US"/>
          </a:p>
        </p:txBody>
      </p:sp>
      <p:sp>
        <p:nvSpPr>
          <p:cNvPr id="4" name="Content Placeholder 3"/>
          <p:cNvSpPr>
            <a:spLocks noGrp="1"/>
          </p:cNvSpPr>
          <p:nvPr>
            <p:ph sz="quarter" idx="1"/>
          </p:nvPr>
        </p:nvSpPr>
        <p:spPr/>
        <p:txBody>
          <a:bodyPr>
            <a:normAutofit/>
          </a:bodyPr>
          <a:lstStyle/>
          <a:p>
            <a:r>
              <a:rPr lang="en-US" sz="2800" dirty="0"/>
              <a:t>Which classifier is better, C</a:t>
            </a:r>
            <a:r>
              <a:rPr lang="en-US" sz="2800" baseline="-25000" dirty="0"/>
              <a:t>1</a:t>
            </a:r>
            <a:r>
              <a:rPr lang="en-US" sz="2800" dirty="0"/>
              <a:t> or C</a:t>
            </a:r>
            <a:r>
              <a:rPr lang="en-US" sz="2800" baseline="-25000" dirty="0"/>
              <a:t>2</a:t>
            </a:r>
            <a:r>
              <a:rPr lang="en-US" sz="2800" dirty="0"/>
              <a:t>? </a:t>
            </a:r>
          </a:p>
          <a:p>
            <a:pPr lvl="1"/>
            <a:r>
              <a:rPr lang="en-US" sz="2800" dirty="0"/>
              <a:t>It depends on which region you talk about.</a:t>
            </a:r>
          </a:p>
          <a:p>
            <a:r>
              <a:rPr lang="en-US" sz="2800" dirty="0"/>
              <a:t>Can we have one measure?</a:t>
            </a:r>
          </a:p>
          <a:p>
            <a:pPr lvl="1"/>
            <a:r>
              <a:rPr lang="en-US" sz="2800" dirty="0"/>
              <a:t>Yes, we compute the area under the curve (AUC)</a:t>
            </a:r>
          </a:p>
          <a:p>
            <a:r>
              <a:rPr lang="en-US" sz="2800" dirty="0"/>
              <a:t>If AUC for C</a:t>
            </a:r>
            <a:r>
              <a:rPr lang="en-US" sz="2800" baseline="-25000" dirty="0"/>
              <a:t>i</a:t>
            </a:r>
            <a:r>
              <a:rPr lang="en-US" sz="2800" dirty="0"/>
              <a:t> is greater than that of </a:t>
            </a:r>
            <a:r>
              <a:rPr lang="en-US" sz="2800" dirty="0" err="1"/>
              <a:t>C</a:t>
            </a:r>
            <a:r>
              <a:rPr lang="en-US" sz="2800" baseline="-25000" dirty="0" err="1"/>
              <a:t>j</a:t>
            </a:r>
            <a:r>
              <a:rPr lang="en-US" sz="2800" dirty="0"/>
              <a:t>, it is said that C</a:t>
            </a:r>
            <a:r>
              <a:rPr lang="en-US" sz="2800" baseline="-25000" dirty="0"/>
              <a:t>i</a:t>
            </a:r>
            <a:r>
              <a:rPr lang="en-US" sz="2800" dirty="0"/>
              <a:t> is better than </a:t>
            </a:r>
            <a:r>
              <a:rPr lang="en-US" sz="2800" dirty="0" err="1"/>
              <a:t>C</a:t>
            </a:r>
            <a:r>
              <a:rPr lang="en-US" sz="2800" baseline="-25000" dirty="0" err="1"/>
              <a:t>j</a:t>
            </a:r>
            <a:r>
              <a:rPr lang="en-US" sz="2800" dirty="0"/>
              <a:t>. </a:t>
            </a:r>
          </a:p>
          <a:p>
            <a:pPr lvl="1"/>
            <a:r>
              <a:rPr lang="en-US" sz="2800" dirty="0"/>
              <a:t>If a classifier is perfect, its AUC value is 1</a:t>
            </a:r>
          </a:p>
          <a:p>
            <a:pPr lvl="1"/>
            <a:r>
              <a:rPr lang="en-US" sz="2800" dirty="0"/>
              <a:t>If a classifier makes all random guesses, its AUC value is 0.5.</a:t>
            </a:r>
          </a:p>
          <a:p>
            <a:endParaRPr lang="en-US" sz="2800" dirty="0"/>
          </a:p>
        </p:txBody>
      </p:sp>
    </p:spTree>
    <p:extLst>
      <p:ext uri="{BB962C8B-B14F-4D97-AF65-F5344CB8AC3E}">
        <p14:creationId xmlns:p14="http://schemas.microsoft.com/office/powerpoint/2010/main" val="34673549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an ROC </a:t>
            </a:r>
            <a:r>
              <a:rPr lang="en-US" dirty="0" smtClean="0"/>
              <a:t>Curve</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84</a:t>
            </a:fld>
            <a:endParaRPr lang="zh-TW" altLang="en-US"/>
          </a:p>
        </p:txBody>
      </p:sp>
      <p:pic>
        <p:nvPicPr>
          <p:cNvPr id="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3504" y="1447800"/>
            <a:ext cx="8216968"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5567247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Another </a:t>
            </a:r>
            <a:r>
              <a:rPr lang="en-US" dirty="0" smtClean="0"/>
              <a:t>Evaluation Method</a:t>
            </a:r>
            <a:r>
              <a:rPr lang="en-US" dirty="0"/>
              <a:t>: </a:t>
            </a:r>
            <a:r>
              <a:rPr lang="en-US" dirty="0" smtClean="0"/>
              <a:t>Scoring </a:t>
            </a:r>
            <a:r>
              <a:rPr lang="en-US" dirty="0"/>
              <a:t>and </a:t>
            </a:r>
            <a:r>
              <a:rPr lang="en-US" dirty="0" smtClean="0"/>
              <a:t>Ranking</a:t>
            </a:r>
            <a:endParaRPr lang="en-US"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85</a:t>
            </a:fld>
            <a:endParaRPr lang="zh-TW" altLang="en-US"/>
          </a:p>
        </p:txBody>
      </p:sp>
      <p:sp>
        <p:nvSpPr>
          <p:cNvPr id="4" name="Content Placeholder 3"/>
          <p:cNvSpPr>
            <a:spLocks noGrp="1"/>
          </p:cNvSpPr>
          <p:nvPr>
            <p:ph sz="quarter" idx="1"/>
          </p:nvPr>
        </p:nvSpPr>
        <p:spPr/>
        <p:txBody>
          <a:bodyPr>
            <a:normAutofit/>
          </a:bodyPr>
          <a:lstStyle/>
          <a:p>
            <a:r>
              <a:rPr lang="en-US" sz="2800" b="1" dirty="0">
                <a:solidFill>
                  <a:srgbClr val="FF0000"/>
                </a:solidFill>
              </a:rPr>
              <a:t>Scoring</a:t>
            </a:r>
            <a:r>
              <a:rPr lang="en-US" sz="2800" dirty="0"/>
              <a:t> is related to classification.</a:t>
            </a:r>
          </a:p>
          <a:p>
            <a:r>
              <a:rPr lang="en-US" sz="2800" dirty="0"/>
              <a:t>We are interested in a single class (</a:t>
            </a:r>
            <a:r>
              <a:rPr lang="en-US" sz="2800" b="1" dirty="0">
                <a:solidFill>
                  <a:srgbClr val="FF0000"/>
                </a:solidFill>
              </a:rPr>
              <a:t>positive class</a:t>
            </a:r>
            <a:r>
              <a:rPr lang="en-US" sz="2800" dirty="0"/>
              <a:t>), e.g., buyers class in a marketing database. </a:t>
            </a:r>
          </a:p>
          <a:p>
            <a:r>
              <a:rPr lang="en-US" sz="2800" dirty="0"/>
              <a:t>Instead of assigning each test instance a definite class, scoring assigns a probability estimate (PE) to indicate the likelihood that the example belongs to the positive class. </a:t>
            </a:r>
          </a:p>
          <a:p>
            <a:endParaRPr lang="en-US" sz="2800" dirty="0"/>
          </a:p>
        </p:txBody>
      </p:sp>
    </p:spTree>
    <p:extLst>
      <p:ext uri="{BB962C8B-B14F-4D97-AF65-F5344CB8AC3E}">
        <p14:creationId xmlns:p14="http://schemas.microsoft.com/office/powerpoint/2010/main" val="38139897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SimSun" pitchFamily="2" charset="-122"/>
              </a:rPr>
              <a:t>Why Machine Learning Is Possible</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86</a:t>
            </a:fld>
            <a:endParaRPr lang="zh-TW" altLang="en-US"/>
          </a:p>
        </p:txBody>
      </p:sp>
      <p:sp>
        <p:nvSpPr>
          <p:cNvPr id="4" name="Content Placeholder 3"/>
          <p:cNvSpPr>
            <a:spLocks noGrp="1"/>
          </p:cNvSpPr>
          <p:nvPr>
            <p:ph sz="quarter" idx="1"/>
          </p:nvPr>
        </p:nvSpPr>
        <p:spPr/>
        <p:txBody>
          <a:bodyPr>
            <a:normAutofit/>
          </a:bodyPr>
          <a:lstStyle/>
          <a:p>
            <a:r>
              <a:rPr lang="en-US" altLang="ja-JP" sz="2800" dirty="0" smtClean="0">
                <a:ea typeface="ＭＳ Ｐゴシック" pitchFamily="34" charset="-128"/>
              </a:rPr>
              <a:t>Mass Storage</a:t>
            </a:r>
          </a:p>
          <a:p>
            <a:pPr lvl="1"/>
            <a:r>
              <a:rPr lang="en-US" altLang="ja-JP" sz="2800" dirty="0" smtClean="0">
                <a:ea typeface="ＭＳ Ｐゴシック" pitchFamily="34" charset="-128"/>
              </a:rPr>
              <a:t>More data available</a:t>
            </a:r>
          </a:p>
          <a:p>
            <a:r>
              <a:rPr lang="en-US" altLang="ja-JP" sz="2800" dirty="0" smtClean="0">
                <a:ea typeface="ＭＳ Ｐゴシック" pitchFamily="34" charset="-128"/>
              </a:rPr>
              <a:t>Higher Performance of Computer</a:t>
            </a:r>
          </a:p>
          <a:p>
            <a:pPr lvl="1"/>
            <a:r>
              <a:rPr lang="en-US" altLang="ja-JP" sz="2800" dirty="0" smtClean="0">
                <a:ea typeface="ＭＳ Ｐゴシック" pitchFamily="34" charset="-128"/>
              </a:rPr>
              <a:t>Larger memory in handling the data</a:t>
            </a:r>
          </a:p>
          <a:p>
            <a:pPr lvl="1"/>
            <a:r>
              <a:rPr lang="en-US" altLang="ja-JP" sz="2800" dirty="0" smtClean="0">
                <a:ea typeface="ＭＳ Ｐゴシック" pitchFamily="34" charset="-128"/>
              </a:rPr>
              <a:t>Greater computational power for calculating and even online learning</a:t>
            </a:r>
          </a:p>
          <a:p>
            <a:endParaRPr lang="en-GB" sz="28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SimSun" pitchFamily="2" charset="-122"/>
              </a:rPr>
              <a:t>Success of Machine Learning</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87</a:t>
            </a:fld>
            <a:endParaRPr lang="zh-TW" altLang="en-US"/>
          </a:p>
        </p:txBody>
      </p:sp>
      <p:sp>
        <p:nvSpPr>
          <p:cNvPr id="4" name="Content Placeholder 3"/>
          <p:cNvSpPr>
            <a:spLocks noGrp="1"/>
          </p:cNvSpPr>
          <p:nvPr>
            <p:ph sz="quarter" idx="1"/>
          </p:nvPr>
        </p:nvSpPr>
        <p:spPr/>
        <p:txBody>
          <a:bodyPr>
            <a:normAutofit/>
          </a:bodyPr>
          <a:lstStyle/>
          <a:p>
            <a:pPr>
              <a:lnSpc>
                <a:spcPct val="90000"/>
              </a:lnSpc>
            </a:pPr>
            <a:r>
              <a:rPr lang="en-US" altLang="ja-JP" sz="2800" dirty="0" smtClean="0">
                <a:ea typeface="ＭＳ Ｐゴシック" pitchFamily="34" charset="-128"/>
              </a:rPr>
              <a:t>Almost All the Learning Algorithms</a:t>
            </a:r>
          </a:p>
          <a:p>
            <a:pPr lvl="1">
              <a:lnSpc>
                <a:spcPct val="90000"/>
              </a:lnSpc>
            </a:pPr>
            <a:r>
              <a:rPr lang="en-US" altLang="ja-JP" sz="2800" dirty="0" smtClean="0">
                <a:ea typeface="ＭＳ Ｐゴシック" pitchFamily="34" charset="-128"/>
              </a:rPr>
              <a:t>Text classification (</a:t>
            </a:r>
            <a:r>
              <a:rPr lang="en-US" altLang="ja-JP" sz="2800" dirty="0" err="1" smtClean="0">
                <a:ea typeface="ＭＳ Ｐゴシック" pitchFamily="34" charset="-128"/>
              </a:rPr>
              <a:t>Dumais</a:t>
            </a:r>
            <a:r>
              <a:rPr lang="en-US" altLang="ja-JP" sz="2800" dirty="0" smtClean="0">
                <a:ea typeface="ＭＳ Ｐゴシック" pitchFamily="34" charset="-128"/>
              </a:rPr>
              <a:t> et al. 1998)</a:t>
            </a:r>
          </a:p>
          <a:p>
            <a:pPr lvl="1">
              <a:lnSpc>
                <a:spcPct val="90000"/>
              </a:lnSpc>
            </a:pPr>
            <a:r>
              <a:rPr lang="en-US" altLang="ja-JP" sz="2800" dirty="0" smtClean="0">
                <a:ea typeface="ＭＳ Ｐゴシック" pitchFamily="34" charset="-128"/>
              </a:rPr>
              <a:t>Gene or protein classification optionally with feature engineering (</a:t>
            </a:r>
            <a:r>
              <a:rPr lang="en-US" altLang="ja-JP" sz="2800" dirty="0" err="1" smtClean="0">
                <a:ea typeface="ＭＳ Ｐゴシック" pitchFamily="34" charset="-128"/>
              </a:rPr>
              <a:t>Bhaskar</a:t>
            </a:r>
            <a:r>
              <a:rPr lang="en-US" altLang="ja-JP" sz="2800" dirty="0" smtClean="0">
                <a:ea typeface="ＭＳ Ｐゴシック" pitchFamily="34" charset="-128"/>
              </a:rPr>
              <a:t> et al. 2006)</a:t>
            </a:r>
          </a:p>
          <a:p>
            <a:pPr>
              <a:lnSpc>
                <a:spcPct val="90000"/>
              </a:lnSpc>
            </a:pPr>
            <a:r>
              <a:rPr lang="en-US" altLang="ja-JP" sz="2800" dirty="0" smtClean="0">
                <a:ea typeface="ＭＳ Ｐゴシック" pitchFamily="34" charset="-128"/>
              </a:rPr>
              <a:t>Reinforcement Learning</a:t>
            </a:r>
          </a:p>
          <a:p>
            <a:pPr lvl="1">
              <a:lnSpc>
                <a:spcPct val="90000"/>
              </a:lnSpc>
            </a:pPr>
            <a:r>
              <a:rPr lang="en-US" altLang="ja-JP" sz="2800" dirty="0" smtClean="0">
                <a:ea typeface="ＭＳ Ｐゴシック" pitchFamily="34" charset="-128"/>
              </a:rPr>
              <a:t>Backgammon (</a:t>
            </a:r>
            <a:r>
              <a:rPr lang="en-US" altLang="ja-JP" sz="2800" dirty="0" err="1" smtClean="0">
                <a:ea typeface="ＭＳ Ｐゴシック" pitchFamily="34" charset="-128"/>
              </a:rPr>
              <a:t>Tesauro</a:t>
            </a:r>
            <a:r>
              <a:rPr lang="en-US" altLang="ja-JP" sz="2800" dirty="0" smtClean="0">
                <a:ea typeface="ＭＳ Ｐゴシック" pitchFamily="34" charset="-128"/>
              </a:rPr>
              <a:t> 1995)</a:t>
            </a:r>
          </a:p>
          <a:p>
            <a:pPr>
              <a:lnSpc>
                <a:spcPct val="90000"/>
              </a:lnSpc>
            </a:pPr>
            <a:r>
              <a:rPr lang="en-US" altLang="ja-JP" sz="2800" dirty="0" smtClean="0">
                <a:ea typeface="ＭＳ Ｐゴシック" pitchFamily="34" charset="-128"/>
              </a:rPr>
              <a:t>Learning of Sequence Labeling</a:t>
            </a:r>
          </a:p>
          <a:p>
            <a:pPr lvl="1">
              <a:lnSpc>
                <a:spcPct val="90000"/>
              </a:lnSpc>
            </a:pPr>
            <a:r>
              <a:rPr lang="en-US" altLang="ja-JP" sz="2800" dirty="0" smtClean="0">
                <a:ea typeface="ＭＳ Ｐゴシック" pitchFamily="34" charset="-128"/>
              </a:rPr>
              <a:t>Speech recognition (Lee 1989)</a:t>
            </a:r>
          </a:p>
          <a:p>
            <a:pPr lvl="1">
              <a:lnSpc>
                <a:spcPct val="90000"/>
              </a:lnSpc>
            </a:pPr>
            <a:r>
              <a:rPr lang="en-US" altLang="ja-JP" sz="2800" dirty="0" smtClean="0">
                <a:ea typeface="ＭＳ Ｐゴシック" pitchFamily="34" charset="-128"/>
              </a:rPr>
              <a:t>Part-of-speech tagging (Church 1988)</a:t>
            </a:r>
          </a:p>
          <a:p>
            <a:pPr>
              <a:lnSpc>
                <a:spcPct val="90000"/>
              </a:lnSpc>
              <a:buFont typeface="Wingdings" pitchFamily="2" charset="2"/>
              <a:buNone/>
            </a:pPr>
            <a:endParaRPr lang="en-US" altLang="ja-JP" sz="2800" dirty="0" smtClean="0">
              <a:ea typeface="ＭＳ Ｐゴシック" pitchFamily="34" charset="-128"/>
            </a:endParaRPr>
          </a:p>
          <a:p>
            <a:endParaRPr lang="en-GB" sz="28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Autofit/>
          </a:bodyPr>
          <a:lstStyle/>
          <a:p>
            <a:r>
              <a:rPr lang="en-US" altLang="zh-TW" sz="2800" dirty="0"/>
              <a:t>There are several factors affecting the </a:t>
            </a:r>
            <a:r>
              <a:rPr lang="en-US" altLang="zh-TW" sz="2800" dirty="0" smtClean="0"/>
              <a:t>performance:</a:t>
            </a:r>
          </a:p>
          <a:p>
            <a:pPr lvl="1"/>
            <a:r>
              <a:rPr lang="en-US" altLang="zh-TW" sz="2800" b="1" dirty="0" smtClean="0"/>
              <a:t>Types </a:t>
            </a:r>
            <a:r>
              <a:rPr lang="en-US" altLang="zh-TW" sz="2800" b="1" dirty="0"/>
              <a:t>of training</a:t>
            </a:r>
            <a:r>
              <a:rPr lang="en-US" altLang="zh-TW" sz="2800" dirty="0"/>
              <a:t> </a:t>
            </a:r>
            <a:r>
              <a:rPr lang="en-US" altLang="zh-TW" sz="2800" dirty="0" smtClean="0"/>
              <a:t>provided</a:t>
            </a:r>
          </a:p>
          <a:p>
            <a:pPr lvl="1"/>
            <a:r>
              <a:rPr lang="en-US" altLang="zh-TW" sz="2800" dirty="0" smtClean="0"/>
              <a:t>The </a:t>
            </a:r>
            <a:r>
              <a:rPr lang="en-US" altLang="zh-TW" sz="2800" dirty="0"/>
              <a:t>form and extent of any initial </a:t>
            </a:r>
            <a:r>
              <a:rPr lang="en-US" altLang="zh-TW" sz="2800" b="1" dirty="0"/>
              <a:t>background </a:t>
            </a:r>
            <a:r>
              <a:rPr lang="en-US" altLang="zh-TW" sz="2800" b="1" dirty="0" smtClean="0"/>
              <a:t>knowledge</a:t>
            </a:r>
          </a:p>
          <a:p>
            <a:pPr lvl="1"/>
            <a:r>
              <a:rPr lang="en-US" altLang="zh-TW" sz="2800" dirty="0" smtClean="0"/>
              <a:t>The </a:t>
            </a:r>
            <a:r>
              <a:rPr lang="en-US" altLang="zh-TW" sz="2800" b="1" dirty="0"/>
              <a:t>type of feedback</a:t>
            </a:r>
            <a:r>
              <a:rPr lang="en-US" altLang="zh-TW" sz="2800" dirty="0"/>
              <a:t> </a:t>
            </a:r>
            <a:r>
              <a:rPr lang="en-US" altLang="zh-TW" sz="2800" dirty="0" smtClean="0"/>
              <a:t>provided</a:t>
            </a:r>
          </a:p>
          <a:p>
            <a:pPr lvl="1"/>
            <a:r>
              <a:rPr lang="en-US" altLang="zh-TW" sz="2800" dirty="0" smtClean="0"/>
              <a:t>The </a:t>
            </a:r>
            <a:r>
              <a:rPr lang="en-US" altLang="zh-TW" sz="2800" b="1" dirty="0"/>
              <a:t>learning algorithms</a:t>
            </a:r>
            <a:r>
              <a:rPr lang="en-US" altLang="zh-TW" sz="2800" dirty="0"/>
              <a:t> </a:t>
            </a:r>
            <a:r>
              <a:rPr lang="en-US" altLang="zh-TW" sz="2800" dirty="0" smtClean="0"/>
              <a:t>used</a:t>
            </a:r>
            <a:endParaRPr lang="en-US" altLang="zh-TW" sz="2800" dirty="0"/>
          </a:p>
          <a:p>
            <a:pPr algn="just"/>
            <a:r>
              <a:rPr lang="en-US" altLang="zh-TW" sz="2800" dirty="0" smtClean="0"/>
              <a:t>Two </a:t>
            </a:r>
            <a:r>
              <a:rPr lang="en-US" altLang="zh-TW" sz="2800" dirty="0"/>
              <a:t>important </a:t>
            </a:r>
            <a:r>
              <a:rPr lang="en-US" altLang="zh-TW" sz="2800" dirty="0" smtClean="0"/>
              <a:t>factors:</a:t>
            </a:r>
          </a:p>
          <a:p>
            <a:pPr lvl="1" algn="just"/>
            <a:r>
              <a:rPr lang="en-US" altLang="zh-TW" sz="2800" dirty="0" smtClean="0"/>
              <a:t>Modeling</a:t>
            </a:r>
          </a:p>
          <a:p>
            <a:pPr lvl="1" algn="just"/>
            <a:r>
              <a:rPr lang="en-US" altLang="zh-TW" sz="2800" dirty="0" smtClean="0"/>
              <a:t>Optimization</a:t>
            </a:r>
            <a:endParaRPr lang="en-US" altLang="zh-TW" sz="2800" dirty="0"/>
          </a:p>
          <a:p>
            <a:pPr marL="457200" lvl="1" indent="0">
              <a:buNone/>
            </a:pPr>
            <a:endParaRPr lang="en-US" altLang="zh-TW" sz="2800" dirty="0" smtClean="0"/>
          </a:p>
        </p:txBody>
      </p:sp>
      <p:sp>
        <p:nvSpPr>
          <p:cNvPr id="2" name="標題 1"/>
          <p:cNvSpPr>
            <a:spLocks noGrp="1"/>
          </p:cNvSpPr>
          <p:nvPr>
            <p:ph type="title"/>
          </p:nvPr>
        </p:nvSpPr>
        <p:spPr/>
        <p:txBody>
          <a:bodyPr/>
          <a:lstStyle/>
          <a:p>
            <a:r>
              <a:rPr lang="en-US" altLang="zh-TW" dirty="0" smtClean="0"/>
              <a:t>Performance</a:t>
            </a:r>
            <a:endParaRPr lang="zh-TW" altLang="en-US" dirty="0"/>
          </a:p>
        </p:txBody>
      </p:sp>
      <p:sp>
        <p:nvSpPr>
          <p:cNvPr id="5" name="Slide Number Placeholder 4"/>
          <p:cNvSpPr>
            <a:spLocks noGrp="1"/>
          </p:cNvSpPr>
          <p:nvPr>
            <p:ph type="sldNum" sz="quarter" idx="12"/>
          </p:nvPr>
        </p:nvSpPr>
        <p:spPr/>
        <p:txBody>
          <a:bodyPr/>
          <a:lstStyle/>
          <a:p>
            <a:fld id="{722B575E-21D9-4F81-9A86-37E23FE3D5CC}" type="slidenum">
              <a:rPr lang="zh-TW" altLang="en-US" smtClean="0"/>
              <a:pPr/>
              <a:t>88</a:t>
            </a:fld>
            <a:endParaRPr lang="zh-TW" altLang="en-US"/>
          </a:p>
        </p:txBody>
      </p:sp>
    </p:spTree>
    <p:extLst>
      <p:ext uri="{BB962C8B-B14F-4D97-AF65-F5344CB8AC3E}">
        <p14:creationId xmlns:p14="http://schemas.microsoft.com/office/powerpoint/2010/main" val="259116036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SimSun" pitchFamily="2" charset="-122"/>
              </a:rPr>
              <a:t>Choosing the Training Experience</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89</a:t>
            </a:fld>
            <a:endParaRPr lang="zh-TW" altLang="en-US"/>
          </a:p>
        </p:txBody>
      </p:sp>
      <p:sp>
        <p:nvSpPr>
          <p:cNvPr id="4" name="Content Placeholder 3"/>
          <p:cNvSpPr>
            <a:spLocks noGrp="1"/>
          </p:cNvSpPr>
          <p:nvPr>
            <p:ph sz="quarter" idx="1"/>
          </p:nvPr>
        </p:nvSpPr>
        <p:spPr/>
        <p:txBody>
          <a:bodyPr>
            <a:normAutofit/>
          </a:bodyPr>
          <a:lstStyle/>
          <a:p>
            <a:pPr>
              <a:lnSpc>
                <a:spcPct val="90000"/>
              </a:lnSpc>
            </a:pPr>
            <a:r>
              <a:rPr lang="en-US" altLang="ja-JP" sz="2800" dirty="0" smtClean="0">
                <a:ea typeface="ＭＳ Ｐゴシック" pitchFamily="34" charset="-128"/>
              </a:rPr>
              <a:t>Choosing the Training Experience</a:t>
            </a:r>
          </a:p>
          <a:p>
            <a:pPr lvl="1">
              <a:lnSpc>
                <a:spcPct val="90000"/>
              </a:lnSpc>
            </a:pPr>
            <a:r>
              <a:rPr lang="en-US" altLang="ja-JP" sz="2800" dirty="0" smtClean="0">
                <a:ea typeface="ＭＳ Ｐゴシック" pitchFamily="34" charset="-128"/>
              </a:rPr>
              <a:t>Sometimes straightforward</a:t>
            </a:r>
          </a:p>
          <a:p>
            <a:pPr lvl="2">
              <a:lnSpc>
                <a:spcPct val="90000"/>
              </a:lnSpc>
            </a:pPr>
            <a:r>
              <a:rPr lang="en-US" altLang="ja-JP" sz="2800" dirty="0" smtClean="0">
                <a:ea typeface="ＭＳ Ｐゴシック" pitchFamily="34" charset="-128"/>
              </a:rPr>
              <a:t>Text classification, disease diagnosis</a:t>
            </a:r>
          </a:p>
          <a:p>
            <a:pPr lvl="1">
              <a:lnSpc>
                <a:spcPct val="90000"/>
              </a:lnSpc>
            </a:pPr>
            <a:r>
              <a:rPr lang="en-US" altLang="ja-JP" sz="2800" dirty="0" smtClean="0">
                <a:ea typeface="ＭＳ Ｐゴシック" pitchFamily="34" charset="-128"/>
              </a:rPr>
              <a:t>Sometimes not so straightforward</a:t>
            </a:r>
          </a:p>
          <a:p>
            <a:pPr lvl="2">
              <a:lnSpc>
                <a:spcPct val="90000"/>
              </a:lnSpc>
            </a:pPr>
            <a:r>
              <a:rPr lang="en-US" altLang="ja-JP" sz="2800" dirty="0" smtClean="0">
                <a:ea typeface="ＭＳ Ｐゴシック" pitchFamily="34" charset="-128"/>
              </a:rPr>
              <a:t>Chess playing</a:t>
            </a:r>
          </a:p>
          <a:p>
            <a:pPr>
              <a:lnSpc>
                <a:spcPct val="90000"/>
              </a:lnSpc>
            </a:pPr>
            <a:r>
              <a:rPr lang="en-US" altLang="ja-JP" sz="2800" dirty="0" smtClean="0">
                <a:ea typeface="ＭＳ Ｐゴシック" pitchFamily="34" charset="-128"/>
              </a:rPr>
              <a:t>Other Attributes</a:t>
            </a:r>
          </a:p>
          <a:p>
            <a:pPr lvl="1">
              <a:lnSpc>
                <a:spcPct val="90000"/>
              </a:lnSpc>
            </a:pPr>
            <a:r>
              <a:rPr lang="en-US" altLang="ja-JP" sz="2800" dirty="0" smtClean="0">
                <a:ea typeface="ＭＳ Ｐゴシック" pitchFamily="34" charset="-128"/>
              </a:rPr>
              <a:t>How the training experience is controlled by the learner?</a:t>
            </a:r>
          </a:p>
          <a:p>
            <a:pPr lvl="1">
              <a:lnSpc>
                <a:spcPct val="90000"/>
              </a:lnSpc>
            </a:pPr>
            <a:r>
              <a:rPr lang="en-US" altLang="ja-JP" sz="2800" dirty="0" smtClean="0">
                <a:ea typeface="ＭＳ Ｐゴシック" pitchFamily="34" charset="-128"/>
              </a:rPr>
              <a:t>How the training experience represents the situations in which the performance of the program is measured?</a:t>
            </a:r>
          </a:p>
          <a:p>
            <a:endParaRPr lang="en-GB"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normAutofit/>
          </a:bodyPr>
          <a:lstStyle/>
          <a:p>
            <a:r>
              <a:rPr lang="en-US" altLang="zh-CN" dirty="0" smtClean="0">
                <a:ea typeface="SimSun" pitchFamily="2" charset="-122"/>
              </a:rPr>
              <a:t>Review of Intelligence</a:t>
            </a:r>
            <a:endParaRPr lang="en-US" altLang="zh-CN" dirty="0">
              <a:ea typeface="SimSun" pitchFamily="2" charset="-122"/>
            </a:endParaRPr>
          </a:p>
        </p:txBody>
      </p:sp>
      <p:sp>
        <p:nvSpPr>
          <p:cNvPr id="106499" name="Rectangle 3"/>
          <p:cNvSpPr>
            <a:spLocks noGrp="1" noChangeArrowheads="1"/>
          </p:cNvSpPr>
          <p:nvPr>
            <p:ph type="body" idx="1"/>
          </p:nvPr>
        </p:nvSpPr>
        <p:spPr>
          <a:xfrm>
            <a:off x="685800" y="1752600"/>
            <a:ext cx="7772400" cy="4491038"/>
          </a:xfrm>
        </p:spPr>
        <p:txBody>
          <a:bodyPr>
            <a:normAutofit/>
          </a:bodyPr>
          <a:lstStyle/>
          <a:p>
            <a:r>
              <a:rPr lang="en-US" altLang="ja-JP" sz="2800" dirty="0">
                <a:ea typeface="ＭＳ Ｐゴシック" pitchFamily="34" charset="-128"/>
              </a:rPr>
              <a:t>Intelligence</a:t>
            </a:r>
          </a:p>
          <a:p>
            <a:pPr lvl="1"/>
            <a:r>
              <a:rPr lang="en-US" altLang="ja-JP" sz="2800" dirty="0">
                <a:ea typeface="ＭＳ Ｐゴシック" pitchFamily="34" charset="-128"/>
              </a:rPr>
              <a:t>Ability to solve problems</a:t>
            </a:r>
          </a:p>
          <a:p>
            <a:r>
              <a:rPr lang="en-US" altLang="ja-JP" sz="2800" dirty="0">
                <a:ea typeface="ＭＳ Ｐゴシック" pitchFamily="34" charset="-128"/>
              </a:rPr>
              <a:t>Examples of Intelligent Behaviors or Tasks</a:t>
            </a:r>
          </a:p>
          <a:p>
            <a:pPr lvl="1"/>
            <a:r>
              <a:rPr lang="en-US" altLang="ja-JP" sz="2800" dirty="0">
                <a:ea typeface="ＭＳ Ｐゴシック" pitchFamily="34" charset="-128"/>
              </a:rPr>
              <a:t>Classification of texts based on content</a:t>
            </a:r>
          </a:p>
          <a:p>
            <a:pPr lvl="1"/>
            <a:r>
              <a:rPr lang="en-US" altLang="ja-JP" sz="2800" dirty="0">
                <a:ea typeface="ＭＳ Ｐゴシック" pitchFamily="34" charset="-128"/>
              </a:rPr>
              <a:t>Heart disease diagnosis</a:t>
            </a:r>
          </a:p>
          <a:p>
            <a:pPr lvl="1"/>
            <a:r>
              <a:rPr lang="en-US" altLang="ja-JP" sz="2800" dirty="0">
                <a:ea typeface="ＭＳ Ｐゴシック" pitchFamily="34" charset="-128"/>
              </a:rPr>
              <a:t>Chess playing</a:t>
            </a:r>
          </a:p>
        </p:txBody>
      </p:sp>
      <p:sp>
        <p:nvSpPr>
          <p:cNvPr id="5" name="Slide Number Placeholder 4"/>
          <p:cNvSpPr>
            <a:spLocks noGrp="1"/>
          </p:cNvSpPr>
          <p:nvPr>
            <p:ph type="sldNum" sz="quarter" idx="12"/>
          </p:nvPr>
        </p:nvSpPr>
        <p:spPr/>
        <p:txBody>
          <a:bodyPr/>
          <a:lstStyle/>
          <a:p>
            <a:fld id="{722B575E-21D9-4F81-9A86-37E23FE3D5CC}" type="slidenum">
              <a:rPr lang="zh-TW" altLang="en-US" smtClean="0"/>
              <a:pPr/>
              <a:t>9</a:t>
            </a:fld>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dissolve">
                                      <p:cBhvr>
                                        <p:cTn id="7" dur="500"/>
                                        <p:tgtEl>
                                          <p:spTgt spid="10649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6499">
                                            <p:txEl>
                                              <p:pRg st="1" end="1"/>
                                            </p:txEl>
                                          </p:spTgt>
                                        </p:tgtEl>
                                        <p:attrNameLst>
                                          <p:attrName>style.visibility</p:attrName>
                                        </p:attrNameLst>
                                      </p:cBhvr>
                                      <p:to>
                                        <p:strVal val="visible"/>
                                      </p:to>
                                    </p:set>
                                    <p:animEffect transition="in" filter="dissolve">
                                      <p:cBhvr>
                                        <p:cTn id="10" dur="500"/>
                                        <p:tgtEl>
                                          <p:spTgt spid="1064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6499">
                                            <p:txEl>
                                              <p:pRg st="2" end="2"/>
                                            </p:txEl>
                                          </p:spTgt>
                                        </p:tgtEl>
                                        <p:attrNameLst>
                                          <p:attrName>style.visibility</p:attrName>
                                        </p:attrNameLst>
                                      </p:cBhvr>
                                      <p:to>
                                        <p:strVal val="visible"/>
                                      </p:to>
                                    </p:set>
                                    <p:animEffect transition="in" filter="dissolve">
                                      <p:cBhvr>
                                        <p:cTn id="15" dur="500"/>
                                        <p:tgtEl>
                                          <p:spTgt spid="106499">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6499">
                                            <p:txEl>
                                              <p:pRg st="3" end="3"/>
                                            </p:txEl>
                                          </p:spTgt>
                                        </p:tgtEl>
                                        <p:attrNameLst>
                                          <p:attrName>style.visibility</p:attrName>
                                        </p:attrNameLst>
                                      </p:cBhvr>
                                      <p:to>
                                        <p:strVal val="visible"/>
                                      </p:to>
                                    </p:set>
                                    <p:animEffect transition="in" filter="dissolve">
                                      <p:cBhvr>
                                        <p:cTn id="18" dur="500"/>
                                        <p:tgtEl>
                                          <p:spTgt spid="106499">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6499">
                                            <p:txEl>
                                              <p:pRg st="4" end="4"/>
                                            </p:txEl>
                                          </p:spTgt>
                                        </p:tgtEl>
                                        <p:attrNameLst>
                                          <p:attrName>style.visibility</p:attrName>
                                        </p:attrNameLst>
                                      </p:cBhvr>
                                      <p:to>
                                        <p:strVal val="visible"/>
                                      </p:to>
                                    </p:set>
                                    <p:animEffect transition="in" filter="dissolve">
                                      <p:cBhvr>
                                        <p:cTn id="21" dur="500"/>
                                        <p:tgtEl>
                                          <p:spTgt spid="10649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6499">
                                            <p:txEl>
                                              <p:pRg st="5" end="5"/>
                                            </p:txEl>
                                          </p:spTgt>
                                        </p:tgtEl>
                                        <p:attrNameLst>
                                          <p:attrName>style.visibility</p:attrName>
                                        </p:attrNameLst>
                                      </p:cBhvr>
                                      <p:to>
                                        <p:strVal val="visible"/>
                                      </p:to>
                                    </p:set>
                                    <p:animEffect transition="in" filter="dissolve">
                                      <p:cBhvr>
                                        <p:cTn id="24" dur="500"/>
                                        <p:tgtEl>
                                          <p:spTgt spid="1064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SimSun" pitchFamily="2" charset="-122"/>
              </a:rPr>
              <a:t>Choosing the Target Function</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90</a:t>
            </a:fld>
            <a:endParaRPr lang="zh-TW" altLang="en-US"/>
          </a:p>
        </p:txBody>
      </p:sp>
      <p:sp>
        <p:nvSpPr>
          <p:cNvPr id="4" name="Content Placeholder 3"/>
          <p:cNvSpPr>
            <a:spLocks noGrp="1"/>
          </p:cNvSpPr>
          <p:nvPr>
            <p:ph sz="quarter" idx="1"/>
          </p:nvPr>
        </p:nvSpPr>
        <p:spPr/>
        <p:txBody>
          <a:bodyPr>
            <a:normAutofit/>
          </a:bodyPr>
          <a:lstStyle/>
          <a:p>
            <a:r>
              <a:rPr lang="en-US" altLang="ja-JP" sz="2800" dirty="0" smtClean="0">
                <a:ea typeface="ＭＳ Ｐゴシック" pitchFamily="34" charset="-128"/>
              </a:rPr>
              <a:t>Choosing the Target Function</a:t>
            </a:r>
          </a:p>
          <a:p>
            <a:pPr lvl="1"/>
            <a:r>
              <a:rPr lang="en-US" altLang="ja-JP" sz="2800" dirty="0" smtClean="0">
                <a:ea typeface="ＭＳ Ｐゴシック" pitchFamily="34" charset="-128"/>
              </a:rPr>
              <a:t>What type of knowledge will be learned?</a:t>
            </a:r>
          </a:p>
          <a:p>
            <a:pPr lvl="1"/>
            <a:r>
              <a:rPr lang="en-US" altLang="ja-JP" sz="2800" dirty="0" smtClean="0">
                <a:ea typeface="ＭＳ Ｐゴシック" pitchFamily="34" charset="-128"/>
              </a:rPr>
              <a:t>How it will be used by the program?</a:t>
            </a:r>
          </a:p>
          <a:p>
            <a:r>
              <a:rPr lang="en-US" altLang="ja-JP" sz="2800" dirty="0" smtClean="0">
                <a:ea typeface="ＭＳ Ｐゴシック" pitchFamily="34" charset="-128"/>
              </a:rPr>
              <a:t>Reducing the Learning Problem</a:t>
            </a:r>
          </a:p>
          <a:p>
            <a:pPr lvl="1"/>
            <a:r>
              <a:rPr lang="en-US" altLang="ja-JP" sz="2800" dirty="0" smtClean="0">
                <a:ea typeface="ＭＳ Ｐゴシック" pitchFamily="34" charset="-128"/>
              </a:rPr>
              <a:t>From the problem of improving performance </a:t>
            </a:r>
            <a:r>
              <a:rPr lang="en-US" altLang="ja-JP" sz="2800" i="1" dirty="0" smtClean="0">
                <a:latin typeface="Times New Roman" pitchFamily="18" charset="0"/>
                <a:ea typeface="ＭＳ Ｐゴシック" pitchFamily="34" charset="-128"/>
              </a:rPr>
              <a:t>P</a:t>
            </a:r>
            <a:r>
              <a:rPr lang="en-US" altLang="ja-JP" sz="2800" dirty="0" smtClean="0">
                <a:ea typeface="ＭＳ Ｐゴシック" pitchFamily="34" charset="-128"/>
              </a:rPr>
              <a:t> at task </a:t>
            </a:r>
            <a:r>
              <a:rPr lang="en-US" altLang="ja-JP" sz="2800" i="1" dirty="0" smtClean="0">
                <a:latin typeface="Times New Roman" pitchFamily="18" charset="0"/>
                <a:ea typeface="ＭＳ Ｐゴシック" pitchFamily="34" charset="-128"/>
              </a:rPr>
              <a:t>T</a:t>
            </a:r>
            <a:r>
              <a:rPr lang="en-US" altLang="ja-JP" sz="2800" dirty="0" smtClean="0">
                <a:ea typeface="ＭＳ Ｐゴシック" pitchFamily="34" charset="-128"/>
              </a:rPr>
              <a:t> with experience </a:t>
            </a:r>
            <a:r>
              <a:rPr lang="en-US" altLang="ja-JP" sz="2800" i="1" dirty="0" smtClean="0">
                <a:latin typeface="Times New Roman" pitchFamily="18" charset="0"/>
                <a:ea typeface="ＭＳ Ｐゴシック" pitchFamily="34" charset="-128"/>
              </a:rPr>
              <a:t>E</a:t>
            </a:r>
          </a:p>
          <a:p>
            <a:pPr lvl="1"/>
            <a:r>
              <a:rPr lang="en-US" altLang="ja-JP" sz="2800" dirty="0" smtClean="0">
                <a:ea typeface="ＭＳ Ｐゴシック" pitchFamily="34" charset="-128"/>
              </a:rPr>
              <a:t>To the problem of learning some particular target functions</a:t>
            </a:r>
          </a:p>
          <a:p>
            <a:endParaRPr lang="en-GB" sz="28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SimSun" pitchFamily="2" charset="-122"/>
              </a:rPr>
              <a:t>Solving Real World Problems</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91</a:t>
            </a:fld>
            <a:endParaRPr lang="zh-TW" altLang="en-US"/>
          </a:p>
        </p:txBody>
      </p:sp>
      <p:sp>
        <p:nvSpPr>
          <p:cNvPr id="4" name="Content Placeholder 3"/>
          <p:cNvSpPr>
            <a:spLocks noGrp="1"/>
          </p:cNvSpPr>
          <p:nvPr>
            <p:ph sz="quarter" idx="1"/>
          </p:nvPr>
        </p:nvSpPr>
        <p:spPr/>
        <p:txBody>
          <a:bodyPr>
            <a:normAutofit/>
          </a:bodyPr>
          <a:lstStyle/>
          <a:p>
            <a:pPr>
              <a:lnSpc>
                <a:spcPct val="90000"/>
              </a:lnSpc>
            </a:pPr>
            <a:r>
              <a:rPr lang="en-US" altLang="ja-JP" sz="2800" dirty="0" smtClean="0">
                <a:ea typeface="ＭＳ Ｐゴシック" pitchFamily="34" charset="-128"/>
              </a:rPr>
              <a:t>What Is the Input?</a:t>
            </a:r>
          </a:p>
          <a:p>
            <a:pPr lvl="1">
              <a:lnSpc>
                <a:spcPct val="90000"/>
              </a:lnSpc>
            </a:pPr>
            <a:r>
              <a:rPr lang="en-US" altLang="ja-JP" sz="2800" dirty="0" smtClean="0">
                <a:ea typeface="ＭＳ Ｐゴシック" pitchFamily="34" charset="-128"/>
              </a:rPr>
              <a:t>Features representing the real world data</a:t>
            </a:r>
          </a:p>
          <a:p>
            <a:pPr>
              <a:lnSpc>
                <a:spcPct val="90000"/>
              </a:lnSpc>
            </a:pPr>
            <a:r>
              <a:rPr lang="en-US" altLang="ja-JP" sz="2800" dirty="0" smtClean="0">
                <a:ea typeface="ＭＳ Ｐゴシック" pitchFamily="34" charset="-128"/>
              </a:rPr>
              <a:t>What Is the Output?</a:t>
            </a:r>
          </a:p>
          <a:p>
            <a:pPr lvl="1">
              <a:lnSpc>
                <a:spcPct val="90000"/>
              </a:lnSpc>
            </a:pPr>
            <a:r>
              <a:rPr lang="en-US" altLang="ja-JP" sz="2800" dirty="0" smtClean="0">
                <a:ea typeface="ＭＳ Ｐゴシック" pitchFamily="34" charset="-128"/>
              </a:rPr>
              <a:t>Predictions or decisions to be made</a:t>
            </a:r>
          </a:p>
          <a:p>
            <a:pPr>
              <a:lnSpc>
                <a:spcPct val="90000"/>
              </a:lnSpc>
            </a:pPr>
            <a:r>
              <a:rPr lang="en-US" altLang="ja-JP" sz="2800" dirty="0" smtClean="0">
                <a:ea typeface="ＭＳ Ｐゴシック" pitchFamily="34" charset="-128"/>
              </a:rPr>
              <a:t>What Is the Intelligent Program?</a:t>
            </a:r>
          </a:p>
          <a:p>
            <a:pPr lvl="1">
              <a:lnSpc>
                <a:spcPct val="90000"/>
              </a:lnSpc>
            </a:pPr>
            <a:r>
              <a:rPr lang="en-US" altLang="ja-JP" sz="2800" dirty="0" smtClean="0">
                <a:ea typeface="ＭＳ Ｐゴシック" pitchFamily="34" charset="-128"/>
              </a:rPr>
              <a:t>Types of classifiers, value functions, etc.</a:t>
            </a:r>
          </a:p>
          <a:p>
            <a:pPr>
              <a:lnSpc>
                <a:spcPct val="90000"/>
              </a:lnSpc>
            </a:pPr>
            <a:r>
              <a:rPr lang="en-US" altLang="ja-JP" sz="2800" dirty="0" smtClean="0">
                <a:ea typeface="ＭＳ Ｐゴシック" pitchFamily="34" charset="-128"/>
              </a:rPr>
              <a:t>How to Learn from experience?</a:t>
            </a:r>
          </a:p>
          <a:p>
            <a:pPr lvl="1">
              <a:lnSpc>
                <a:spcPct val="90000"/>
              </a:lnSpc>
            </a:pPr>
            <a:r>
              <a:rPr lang="en-US" altLang="zh-CN" sz="2800" dirty="0" smtClean="0">
                <a:ea typeface="SimSun" pitchFamily="2" charset="-122"/>
              </a:rPr>
              <a:t>Learning algorithms</a:t>
            </a:r>
          </a:p>
          <a:p>
            <a:endParaRPr lang="en-GB" sz="28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SimSun" pitchFamily="2" charset="-122"/>
              </a:rPr>
              <a:t>Feature Engineering</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92</a:t>
            </a:fld>
            <a:endParaRPr lang="zh-TW" altLang="en-US"/>
          </a:p>
        </p:txBody>
      </p:sp>
      <p:sp>
        <p:nvSpPr>
          <p:cNvPr id="4" name="Content Placeholder 3"/>
          <p:cNvSpPr>
            <a:spLocks noGrp="1"/>
          </p:cNvSpPr>
          <p:nvPr>
            <p:ph sz="quarter" idx="1"/>
          </p:nvPr>
        </p:nvSpPr>
        <p:spPr/>
        <p:txBody>
          <a:bodyPr>
            <a:noAutofit/>
          </a:bodyPr>
          <a:lstStyle/>
          <a:p>
            <a:r>
              <a:rPr lang="en-US" altLang="ja-JP" sz="2800" dirty="0" smtClean="0">
                <a:ea typeface="ＭＳ Ｐゴシック" pitchFamily="34" charset="-128"/>
              </a:rPr>
              <a:t>Representation of the Real World Data</a:t>
            </a:r>
          </a:p>
          <a:p>
            <a:pPr lvl="1"/>
            <a:r>
              <a:rPr lang="en-US" altLang="ja-JP" sz="2800" dirty="0" smtClean="0">
                <a:ea typeface="ＭＳ Ｐゴシック" pitchFamily="34" charset="-128"/>
              </a:rPr>
              <a:t>Features: data’s attributes which may be useful in prediction</a:t>
            </a:r>
          </a:p>
          <a:p>
            <a:r>
              <a:rPr lang="en-US" altLang="ja-JP" sz="2800" dirty="0" smtClean="0">
                <a:ea typeface="ＭＳ Ｐゴシック" pitchFamily="34" charset="-128"/>
              </a:rPr>
              <a:t>Feature Transformation and Selection</a:t>
            </a:r>
          </a:p>
          <a:p>
            <a:pPr lvl="1"/>
            <a:r>
              <a:rPr lang="en-US" altLang="zh-CN" sz="2800" dirty="0" smtClean="0">
                <a:ea typeface="SimSun" pitchFamily="2" charset="-122"/>
              </a:rPr>
              <a:t>Select a subset of the features</a:t>
            </a:r>
          </a:p>
          <a:p>
            <a:pPr lvl="1"/>
            <a:r>
              <a:rPr lang="en-US" altLang="zh-CN" sz="2800" dirty="0" smtClean="0">
                <a:ea typeface="SimSun" pitchFamily="2" charset="-122"/>
              </a:rPr>
              <a:t>Construct new features, e.g.</a:t>
            </a:r>
          </a:p>
          <a:p>
            <a:pPr lvl="2"/>
            <a:r>
              <a:rPr lang="en-US" altLang="zh-CN" sz="2800" dirty="0" smtClean="0">
                <a:ea typeface="SimSun" pitchFamily="2" charset="-122"/>
              </a:rPr>
              <a:t>Discretization of real value features</a:t>
            </a:r>
          </a:p>
          <a:p>
            <a:pPr lvl="2"/>
            <a:r>
              <a:rPr lang="en-US" altLang="zh-CN" sz="2800" dirty="0" smtClean="0">
                <a:ea typeface="SimSun" pitchFamily="2" charset="-122"/>
              </a:rPr>
              <a:t>Combinations of existing features</a:t>
            </a:r>
          </a:p>
          <a:p>
            <a:r>
              <a:rPr lang="en-US" altLang="zh-CN" sz="2800" dirty="0" smtClean="0">
                <a:ea typeface="SimSun" pitchFamily="2" charset="-122"/>
              </a:rPr>
              <a:t>Post Processing to Fit the Classifier</a:t>
            </a:r>
          </a:p>
          <a:p>
            <a:pPr lvl="1"/>
            <a:r>
              <a:rPr lang="en-US" altLang="zh-CN" sz="2800" dirty="0" smtClean="0">
                <a:ea typeface="SimSun" pitchFamily="2" charset="-122"/>
              </a:rPr>
              <a:t>Does not change the nature</a:t>
            </a:r>
          </a:p>
          <a:p>
            <a:endParaRPr lang="en-GB" sz="28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SimSun" pitchFamily="2" charset="-122"/>
              </a:rPr>
              <a:t>Intelligent Programs</a:t>
            </a:r>
            <a:endParaRPr lang="en-GB" dirty="0"/>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93</a:t>
            </a:fld>
            <a:endParaRPr lang="zh-TW" altLang="en-US"/>
          </a:p>
        </p:txBody>
      </p:sp>
      <p:sp>
        <p:nvSpPr>
          <p:cNvPr id="4" name="Content Placeholder 3"/>
          <p:cNvSpPr>
            <a:spLocks noGrp="1"/>
          </p:cNvSpPr>
          <p:nvPr>
            <p:ph sz="quarter" idx="1"/>
          </p:nvPr>
        </p:nvSpPr>
        <p:spPr/>
        <p:txBody>
          <a:bodyPr>
            <a:normAutofit/>
          </a:bodyPr>
          <a:lstStyle/>
          <a:p>
            <a:pPr>
              <a:lnSpc>
                <a:spcPct val="90000"/>
              </a:lnSpc>
            </a:pPr>
            <a:r>
              <a:rPr lang="en-US" altLang="ja-JP" sz="2800" dirty="0" smtClean="0">
                <a:ea typeface="ＭＳ Ｐゴシック" pitchFamily="34" charset="-128"/>
              </a:rPr>
              <a:t>Value Functions</a:t>
            </a:r>
          </a:p>
          <a:p>
            <a:pPr lvl="1">
              <a:lnSpc>
                <a:spcPct val="90000"/>
              </a:lnSpc>
            </a:pPr>
            <a:r>
              <a:rPr lang="en-US" altLang="ja-JP" sz="2800" dirty="0" smtClean="0">
                <a:ea typeface="ＭＳ Ｐゴシック" pitchFamily="34" charset="-128"/>
              </a:rPr>
              <a:t>Input: features</a:t>
            </a:r>
          </a:p>
          <a:p>
            <a:pPr lvl="1">
              <a:lnSpc>
                <a:spcPct val="90000"/>
              </a:lnSpc>
            </a:pPr>
            <a:r>
              <a:rPr lang="en-US" altLang="ja-JP" sz="2800" dirty="0" smtClean="0">
                <a:ea typeface="ＭＳ Ｐゴシック" pitchFamily="34" charset="-128"/>
              </a:rPr>
              <a:t>Output: value</a:t>
            </a:r>
          </a:p>
          <a:p>
            <a:pPr>
              <a:lnSpc>
                <a:spcPct val="90000"/>
              </a:lnSpc>
            </a:pPr>
            <a:r>
              <a:rPr lang="en-US" altLang="ja-JP" sz="2800" dirty="0" smtClean="0">
                <a:ea typeface="ＭＳ Ｐゴシック" pitchFamily="34" charset="-128"/>
              </a:rPr>
              <a:t>Classifiers (Most Commonly Used)</a:t>
            </a:r>
          </a:p>
          <a:p>
            <a:pPr lvl="1">
              <a:lnSpc>
                <a:spcPct val="90000"/>
              </a:lnSpc>
            </a:pPr>
            <a:r>
              <a:rPr lang="en-US" altLang="ja-JP" sz="2800" dirty="0" smtClean="0">
                <a:ea typeface="ＭＳ Ｐゴシック" pitchFamily="34" charset="-128"/>
              </a:rPr>
              <a:t>Input: features</a:t>
            </a:r>
          </a:p>
          <a:p>
            <a:pPr lvl="1">
              <a:lnSpc>
                <a:spcPct val="90000"/>
              </a:lnSpc>
            </a:pPr>
            <a:r>
              <a:rPr lang="en-US" altLang="ja-JP" sz="2800" dirty="0" smtClean="0">
                <a:ea typeface="ＭＳ Ｐゴシック" pitchFamily="34" charset="-128"/>
              </a:rPr>
              <a:t>Output: a single decision</a:t>
            </a:r>
          </a:p>
          <a:p>
            <a:pPr>
              <a:lnSpc>
                <a:spcPct val="90000"/>
              </a:lnSpc>
            </a:pPr>
            <a:r>
              <a:rPr lang="en-US" altLang="ja-JP" sz="2800" dirty="0" smtClean="0">
                <a:ea typeface="ＭＳ Ｐゴシック" pitchFamily="34" charset="-128"/>
              </a:rPr>
              <a:t>Sequence Labeling</a:t>
            </a:r>
          </a:p>
          <a:p>
            <a:pPr lvl="1">
              <a:lnSpc>
                <a:spcPct val="90000"/>
              </a:lnSpc>
            </a:pPr>
            <a:r>
              <a:rPr lang="en-US" altLang="ja-JP" sz="2800" dirty="0" smtClean="0">
                <a:ea typeface="ＭＳ Ｐゴシック" pitchFamily="34" charset="-128"/>
              </a:rPr>
              <a:t>Input: sequence of features</a:t>
            </a:r>
          </a:p>
          <a:p>
            <a:pPr lvl="1">
              <a:lnSpc>
                <a:spcPct val="90000"/>
              </a:lnSpc>
            </a:pPr>
            <a:r>
              <a:rPr lang="en-US" altLang="ja-JP" sz="2800" dirty="0" smtClean="0">
                <a:ea typeface="ＭＳ Ｐゴシック" pitchFamily="34" charset="-128"/>
              </a:rPr>
              <a:t>Output: sequence of decisions</a:t>
            </a:r>
            <a:endParaRPr lang="en-US" altLang="zh-CN" sz="2800" dirty="0" smtClean="0">
              <a:ea typeface="SimSun" pitchFamily="2" charset="-122"/>
            </a:endParaRPr>
          </a:p>
          <a:p>
            <a:endParaRPr lang="en-GB" sz="28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noAutofit/>
          </a:bodyPr>
          <a:lstStyle/>
          <a:p>
            <a:r>
              <a:rPr lang="en-US" dirty="0"/>
              <a:t>Common Machine Learning Algorithms</a:t>
            </a:r>
            <a:br>
              <a:rPr lang="en-US" dirty="0"/>
            </a:br>
            <a:endParaRPr lang="en-US" dirty="0"/>
          </a:p>
        </p:txBody>
      </p:sp>
    </p:spTree>
    <p:extLst>
      <p:ext uri="{BB962C8B-B14F-4D97-AF65-F5344CB8AC3E}">
        <p14:creationId xmlns:p14="http://schemas.microsoft.com/office/powerpoint/2010/main" val="24015019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71400"/>
            <a:ext cx="7772400" cy="1143000"/>
          </a:xfrm>
        </p:spPr>
        <p:txBody>
          <a:bodyPr/>
          <a:lstStyle/>
          <a:p>
            <a:r>
              <a:rPr lang="en-US" dirty="0"/>
              <a:t>Types of Machine Learning</a:t>
            </a:r>
          </a:p>
        </p:txBody>
      </p:sp>
      <p:sp>
        <p:nvSpPr>
          <p:cNvPr id="3" name="Slide Number Placeholder 2"/>
          <p:cNvSpPr>
            <a:spLocks noGrp="1"/>
          </p:cNvSpPr>
          <p:nvPr>
            <p:ph type="sldNum" sz="quarter" idx="12"/>
          </p:nvPr>
        </p:nvSpPr>
        <p:spPr/>
        <p:txBody>
          <a:bodyPr/>
          <a:lstStyle/>
          <a:p>
            <a:fld id="{722B575E-21D9-4F81-9A86-37E23FE3D5CC}" type="slidenum">
              <a:rPr lang="zh-TW" altLang="en-US" smtClean="0"/>
              <a:pPr/>
              <a:t>95</a:t>
            </a:fld>
            <a:endParaRPr lang="zh-TW" altLang="en-US"/>
          </a:p>
        </p:txBody>
      </p:sp>
      <p:sp>
        <p:nvSpPr>
          <p:cNvPr id="4" name="Content Placeholder 3"/>
          <p:cNvSpPr>
            <a:spLocks noGrp="1"/>
          </p:cNvSpPr>
          <p:nvPr>
            <p:ph sz="quarter" idx="1"/>
          </p:nvPr>
        </p:nvSpPr>
        <p:spPr>
          <a:xfrm>
            <a:off x="737176" y="1017240"/>
            <a:ext cx="8083296" cy="4572000"/>
          </a:xfrm>
        </p:spPr>
        <p:txBody>
          <a:bodyPr>
            <a:noAutofit/>
          </a:bodyPr>
          <a:lstStyle/>
          <a:p>
            <a:r>
              <a:rPr lang="en-US" sz="2100" b="1" dirty="0">
                <a:solidFill>
                  <a:srgbClr val="FF0000"/>
                </a:solidFill>
              </a:rPr>
              <a:t>Supervised learning: </a:t>
            </a:r>
            <a:r>
              <a:rPr lang="en-US" sz="2100" dirty="0"/>
              <a:t>Based on the samples of known classes, obtain an optimal model with required performance through training and learning. Then, the model is used to map all inputs to outputs and perform simple judgment on outputs (classification). This model classifies unknown data.</a:t>
            </a:r>
          </a:p>
          <a:p>
            <a:r>
              <a:rPr lang="en-US" sz="2100" b="1" dirty="0">
                <a:solidFill>
                  <a:srgbClr val="FF0000"/>
                </a:solidFill>
              </a:rPr>
              <a:t>Unsupervised learning: </a:t>
            </a:r>
            <a:r>
              <a:rPr lang="en-US" sz="2100" dirty="0"/>
              <a:t>For unlabeled samples, the learning algorithm directly models the input datasets, such as clustering. We only need to put highly similar samples together, calculate the similarity of new samples, and classify them by similarity. </a:t>
            </a:r>
          </a:p>
          <a:p>
            <a:r>
              <a:rPr lang="en-US" sz="2100" b="1" dirty="0">
                <a:solidFill>
                  <a:srgbClr val="FF0000"/>
                </a:solidFill>
              </a:rPr>
              <a:t>Semi-supervised learning: </a:t>
            </a:r>
            <a:r>
              <a:rPr lang="en-US" sz="2100" dirty="0"/>
              <a:t>Enable the learner to automatically use a large amount of unlabeled data to assist learning of a small amount of labeled data.</a:t>
            </a:r>
          </a:p>
          <a:p>
            <a:r>
              <a:rPr lang="en-US" sz="2100" b="1" dirty="0">
                <a:solidFill>
                  <a:srgbClr val="FF0000"/>
                </a:solidFill>
              </a:rPr>
              <a:t>Reinforcement learning: </a:t>
            </a:r>
            <a:r>
              <a:rPr lang="en-US" sz="2100" dirty="0"/>
              <a:t>Learning systems learn mappings from environments to actions to maximize the value of the reward signal (reinforcement signal) function. The difference between reinforcement learning and supervised learning is the teacher signal. The reinforcement signal provided by the environment in reinforcement learning is an assessment on the action (scalar signal) rather than telling the learning system how to perform correct actions.</a:t>
            </a:r>
          </a:p>
          <a:p>
            <a:endParaRPr lang="en-US" sz="2100" dirty="0"/>
          </a:p>
        </p:txBody>
      </p:sp>
    </p:spTree>
    <p:extLst>
      <p:ext uri="{BB962C8B-B14F-4D97-AF65-F5344CB8AC3E}">
        <p14:creationId xmlns:p14="http://schemas.microsoft.com/office/powerpoint/2010/main" val="21177070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矩形 409"/>
          <p:cNvSpPr/>
          <p:nvPr/>
        </p:nvSpPr>
        <p:spPr>
          <a:xfrm>
            <a:off x="2627784" y="4365104"/>
            <a:ext cx="3744416" cy="20162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8" name="矩形 327"/>
          <p:cNvSpPr/>
          <p:nvPr/>
        </p:nvSpPr>
        <p:spPr>
          <a:xfrm>
            <a:off x="467544" y="1700808"/>
            <a:ext cx="3744416" cy="20162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dirty="0"/>
              <a:t>Types of Machine </a:t>
            </a:r>
            <a:r>
              <a:rPr lang="en-US" dirty="0" smtClean="0"/>
              <a:t>Learning Contd.</a:t>
            </a:r>
            <a:endParaRPr lang="zh-TW" altLang="en-US" dirty="0"/>
          </a:p>
        </p:txBody>
      </p:sp>
      <p:sp>
        <p:nvSpPr>
          <p:cNvPr id="329" name="矩形 328"/>
          <p:cNvSpPr/>
          <p:nvPr/>
        </p:nvSpPr>
        <p:spPr>
          <a:xfrm>
            <a:off x="4932040" y="1700808"/>
            <a:ext cx="3744416" cy="20162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0" name="文字方塊 329"/>
          <p:cNvSpPr txBox="1"/>
          <p:nvPr/>
        </p:nvSpPr>
        <p:spPr>
          <a:xfrm>
            <a:off x="1340024" y="3720230"/>
            <a:ext cx="2016224" cy="369332"/>
          </a:xfrm>
          <a:prstGeom prst="rect">
            <a:avLst/>
          </a:prstGeom>
          <a:noFill/>
          <a:ln>
            <a:solidFill>
              <a:schemeClr val="accent1">
                <a:shade val="50000"/>
              </a:schemeClr>
            </a:solidFill>
          </a:ln>
        </p:spPr>
        <p:txBody>
          <a:bodyPr wrap="square" rtlCol="0">
            <a:spAutoFit/>
          </a:bodyPr>
          <a:lstStyle/>
          <a:p>
            <a:r>
              <a:rPr lang="en-US" altLang="zh-TW" dirty="0" smtClean="0"/>
              <a:t>Supervised learning</a:t>
            </a:r>
            <a:endParaRPr lang="zh-TW" altLang="en-US" dirty="0"/>
          </a:p>
        </p:txBody>
      </p:sp>
      <p:sp>
        <p:nvSpPr>
          <p:cNvPr id="331" name="文字方塊 330"/>
          <p:cNvSpPr txBox="1"/>
          <p:nvPr/>
        </p:nvSpPr>
        <p:spPr>
          <a:xfrm>
            <a:off x="5633753" y="3717032"/>
            <a:ext cx="2304256" cy="369332"/>
          </a:xfrm>
          <a:prstGeom prst="rect">
            <a:avLst/>
          </a:prstGeom>
          <a:noFill/>
          <a:ln>
            <a:solidFill>
              <a:schemeClr val="accent1">
                <a:shade val="50000"/>
              </a:schemeClr>
            </a:solidFill>
          </a:ln>
        </p:spPr>
        <p:txBody>
          <a:bodyPr wrap="square" rtlCol="0">
            <a:spAutoFit/>
          </a:bodyPr>
          <a:lstStyle/>
          <a:p>
            <a:r>
              <a:rPr lang="en-US" altLang="zh-TW" dirty="0" smtClean="0"/>
              <a:t>Unsupervised learning</a:t>
            </a:r>
            <a:endParaRPr lang="zh-TW" altLang="en-US" dirty="0"/>
          </a:p>
        </p:txBody>
      </p:sp>
      <p:sp>
        <p:nvSpPr>
          <p:cNvPr id="332" name="文字方塊 331"/>
          <p:cNvSpPr txBox="1"/>
          <p:nvPr/>
        </p:nvSpPr>
        <p:spPr>
          <a:xfrm>
            <a:off x="3203848" y="6381328"/>
            <a:ext cx="2592288" cy="369332"/>
          </a:xfrm>
          <a:prstGeom prst="rect">
            <a:avLst/>
          </a:prstGeom>
          <a:noFill/>
          <a:ln>
            <a:solidFill>
              <a:schemeClr val="accent1">
                <a:shade val="50000"/>
              </a:schemeClr>
            </a:solidFill>
          </a:ln>
        </p:spPr>
        <p:txBody>
          <a:bodyPr wrap="square" rtlCol="0">
            <a:spAutoFit/>
          </a:bodyPr>
          <a:lstStyle/>
          <a:p>
            <a:r>
              <a:rPr lang="en-US" altLang="zh-TW" dirty="0" smtClean="0"/>
              <a:t>Semi-supervised learning</a:t>
            </a:r>
            <a:endParaRPr lang="zh-TW" altLang="en-US" dirty="0"/>
          </a:p>
        </p:txBody>
      </p:sp>
      <p:sp>
        <p:nvSpPr>
          <p:cNvPr id="333" name="流程圖: 接點 332"/>
          <p:cNvSpPr/>
          <p:nvPr/>
        </p:nvSpPr>
        <p:spPr>
          <a:xfrm>
            <a:off x="971600" y="198884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34" name="流程圖: 接點 333"/>
          <p:cNvSpPr/>
          <p:nvPr/>
        </p:nvSpPr>
        <p:spPr>
          <a:xfrm>
            <a:off x="755576" y="220486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35" name="流程圖: 接點 334"/>
          <p:cNvSpPr/>
          <p:nvPr/>
        </p:nvSpPr>
        <p:spPr>
          <a:xfrm>
            <a:off x="1043608" y="220486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36" name="流程圖: 接點 335"/>
          <p:cNvSpPr/>
          <p:nvPr/>
        </p:nvSpPr>
        <p:spPr>
          <a:xfrm>
            <a:off x="1115616" y="184482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37" name="流程圖: 接點 336"/>
          <p:cNvSpPr/>
          <p:nvPr/>
        </p:nvSpPr>
        <p:spPr>
          <a:xfrm>
            <a:off x="1403648" y="242088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38" name="流程圖: 接點 337"/>
          <p:cNvSpPr/>
          <p:nvPr/>
        </p:nvSpPr>
        <p:spPr>
          <a:xfrm>
            <a:off x="1331640" y="206084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39" name="乘號 338"/>
          <p:cNvSpPr/>
          <p:nvPr/>
        </p:nvSpPr>
        <p:spPr>
          <a:xfrm>
            <a:off x="2267744" y="22048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0" name="乘號 339"/>
          <p:cNvSpPr/>
          <p:nvPr/>
        </p:nvSpPr>
        <p:spPr>
          <a:xfrm>
            <a:off x="2420144" y="23572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1" name="乘號 340"/>
          <p:cNvSpPr/>
          <p:nvPr/>
        </p:nvSpPr>
        <p:spPr>
          <a:xfrm>
            <a:off x="2572544" y="25096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2" name="乘號 341"/>
          <p:cNvSpPr/>
          <p:nvPr/>
        </p:nvSpPr>
        <p:spPr>
          <a:xfrm>
            <a:off x="2724944" y="26620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3" name="乘號 342"/>
          <p:cNvSpPr/>
          <p:nvPr/>
        </p:nvSpPr>
        <p:spPr>
          <a:xfrm>
            <a:off x="2915816" y="242088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4" name="乘號 343"/>
          <p:cNvSpPr/>
          <p:nvPr/>
        </p:nvSpPr>
        <p:spPr>
          <a:xfrm>
            <a:off x="3059832" y="263691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5" name="乘號 344"/>
          <p:cNvSpPr/>
          <p:nvPr/>
        </p:nvSpPr>
        <p:spPr>
          <a:xfrm>
            <a:off x="3275856" y="285293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6" name="乘號 345"/>
          <p:cNvSpPr/>
          <p:nvPr/>
        </p:nvSpPr>
        <p:spPr>
          <a:xfrm>
            <a:off x="3334544" y="25649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7" name="五角星形 346"/>
          <p:cNvSpPr/>
          <p:nvPr/>
        </p:nvSpPr>
        <p:spPr>
          <a:xfrm>
            <a:off x="2123728" y="2996952"/>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8" name="五角星形 347"/>
          <p:cNvSpPr/>
          <p:nvPr/>
        </p:nvSpPr>
        <p:spPr>
          <a:xfrm>
            <a:off x="2123728" y="321297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9" name="五角星形 348"/>
          <p:cNvSpPr/>
          <p:nvPr/>
        </p:nvSpPr>
        <p:spPr>
          <a:xfrm>
            <a:off x="2411760" y="3068960"/>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0" name="五角星形 349"/>
          <p:cNvSpPr/>
          <p:nvPr/>
        </p:nvSpPr>
        <p:spPr>
          <a:xfrm>
            <a:off x="2339752" y="3429000"/>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1" name="五角星形 350"/>
          <p:cNvSpPr/>
          <p:nvPr/>
        </p:nvSpPr>
        <p:spPr>
          <a:xfrm>
            <a:off x="2517304" y="3318520"/>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2" name="五角星形 351"/>
          <p:cNvSpPr/>
          <p:nvPr/>
        </p:nvSpPr>
        <p:spPr>
          <a:xfrm>
            <a:off x="2699792" y="3429000"/>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3" name="五角星形 352"/>
          <p:cNvSpPr/>
          <p:nvPr/>
        </p:nvSpPr>
        <p:spPr>
          <a:xfrm>
            <a:off x="2699792" y="314096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4" name="五角星形 353"/>
          <p:cNvSpPr/>
          <p:nvPr/>
        </p:nvSpPr>
        <p:spPr>
          <a:xfrm>
            <a:off x="2915816" y="3356992"/>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5" name="五角星形 354"/>
          <p:cNvSpPr/>
          <p:nvPr/>
        </p:nvSpPr>
        <p:spPr>
          <a:xfrm>
            <a:off x="1835696" y="314096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6" name="五角星形 355"/>
          <p:cNvSpPr/>
          <p:nvPr/>
        </p:nvSpPr>
        <p:spPr>
          <a:xfrm>
            <a:off x="2051720" y="3429000"/>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7" name="五角星形 356"/>
          <p:cNvSpPr/>
          <p:nvPr/>
        </p:nvSpPr>
        <p:spPr>
          <a:xfrm>
            <a:off x="1763688" y="3356992"/>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8" name="流程圖: 接點 357"/>
          <p:cNvSpPr/>
          <p:nvPr/>
        </p:nvSpPr>
        <p:spPr>
          <a:xfrm>
            <a:off x="1196008" y="235726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59" name="流程圖: 接點 358"/>
          <p:cNvSpPr/>
          <p:nvPr/>
        </p:nvSpPr>
        <p:spPr>
          <a:xfrm>
            <a:off x="1187624" y="263691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60" name="流程圖: 接點 359"/>
          <p:cNvSpPr/>
          <p:nvPr/>
        </p:nvSpPr>
        <p:spPr>
          <a:xfrm>
            <a:off x="1500808" y="266206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61" name="流程圖: 接點 360"/>
          <p:cNvSpPr/>
          <p:nvPr/>
        </p:nvSpPr>
        <p:spPr>
          <a:xfrm>
            <a:off x="1331640" y="285293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62" name="流程圖: 接點 361"/>
          <p:cNvSpPr/>
          <p:nvPr/>
        </p:nvSpPr>
        <p:spPr>
          <a:xfrm>
            <a:off x="1619672" y="242088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63" name="流程圖: 接點 362"/>
          <p:cNvSpPr/>
          <p:nvPr/>
        </p:nvSpPr>
        <p:spPr>
          <a:xfrm>
            <a:off x="1484040" y="214124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64" name="流程圖: 接點 363"/>
          <p:cNvSpPr/>
          <p:nvPr/>
        </p:nvSpPr>
        <p:spPr>
          <a:xfrm>
            <a:off x="971600" y="249289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65" name="乘號 364"/>
          <p:cNvSpPr/>
          <p:nvPr/>
        </p:nvSpPr>
        <p:spPr>
          <a:xfrm>
            <a:off x="3486944" y="27173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6" name="乘號 365"/>
          <p:cNvSpPr/>
          <p:nvPr/>
        </p:nvSpPr>
        <p:spPr>
          <a:xfrm>
            <a:off x="3639344" y="28697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7" name="乘號 366"/>
          <p:cNvSpPr/>
          <p:nvPr/>
        </p:nvSpPr>
        <p:spPr>
          <a:xfrm>
            <a:off x="3347864" y="23488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8" name="乘號 367"/>
          <p:cNvSpPr/>
          <p:nvPr/>
        </p:nvSpPr>
        <p:spPr>
          <a:xfrm>
            <a:off x="3791744" y="30221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9" name="乘號 368"/>
          <p:cNvSpPr/>
          <p:nvPr/>
        </p:nvSpPr>
        <p:spPr>
          <a:xfrm>
            <a:off x="3131840" y="23488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70" name="直線接點 369"/>
          <p:cNvCxnSpPr/>
          <p:nvPr/>
        </p:nvCxnSpPr>
        <p:spPr>
          <a:xfrm rot="16200000" flipH="1">
            <a:off x="1511660" y="2024844"/>
            <a:ext cx="936104" cy="43204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1" name="直線接點 370"/>
          <p:cNvCxnSpPr/>
          <p:nvPr/>
        </p:nvCxnSpPr>
        <p:spPr>
          <a:xfrm rot="10800000" flipV="1">
            <a:off x="1043608" y="2708920"/>
            <a:ext cx="1152128" cy="86409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2" name="直線接點 371"/>
          <p:cNvCxnSpPr/>
          <p:nvPr/>
        </p:nvCxnSpPr>
        <p:spPr>
          <a:xfrm>
            <a:off x="2195736" y="2708920"/>
            <a:ext cx="1656184" cy="72008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3" name="流程圖: 接點 372"/>
          <p:cNvSpPr/>
          <p:nvPr/>
        </p:nvSpPr>
        <p:spPr>
          <a:xfrm>
            <a:off x="5410944" y="203569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74" name="流程圖: 接點 373"/>
          <p:cNvSpPr/>
          <p:nvPr/>
        </p:nvSpPr>
        <p:spPr>
          <a:xfrm>
            <a:off x="5194920" y="22517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75" name="流程圖: 接點 374"/>
          <p:cNvSpPr/>
          <p:nvPr/>
        </p:nvSpPr>
        <p:spPr>
          <a:xfrm>
            <a:off x="5482952" y="22517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76" name="流程圖: 接點 375"/>
          <p:cNvSpPr/>
          <p:nvPr/>
        </p:nvSpPr>
        <p:spPr>
          <a:xfrm>
            <a:off x="5554960" y="189168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77" name="流程圖: 接點 376"/>
          <p:cNvSpPr/>
          <p:nvPr/>
        </p:nvSpPr>
        <p:spPr>
          <a:xfrm>
            <a:off x="5842992" y="246774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78" name="流程圖: 接點 377"/>
          <p:cNvSpPr/>
          <p:nvPr/>
        </p:nvSpPr>
        <p:spPr>
          <a:xfrm>
            <a:off x="5770984" y="210770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79" name="流程圖: 接點 378"/>
          <p:cNvSpPr/>
          <p:nvPr/>
        </p:nvSpPr>
        <p:spPr>
          <a:xfrm>
            <a:off x="5635352" y="24041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0" name="流程圖: 接點 379"/>
          <p:cNvSpPr/>
          <p:nvPr/>
        </p:nvSpPr>
        <p:spPr>
          <a:xfrm>
            <a:off x="5626968" y="268376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1" name="流程圖: 接點 380"/>
          <p:cNvSpPr/>
          <p:nvPr/>
        </p:nvSpPr>
        <p:spPr>
          <a:xfrm>
            <a:off x="5940152" y="27089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2" name="流程圖: 接點 381"/>
          <p:cNvSpPr/>
          <p:nvPr/>
        </p:nvSpPr>
        <p:spPr>
          <a:xfrm>
            <a:off x="5770984" y="289979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3" name="流程圖: 接點 382"/>
          <p:cNvSpPr/>
          <p:nvPr/>
        </p:nvSpPr>
        <p:spPr>
          <a:xfrm>
            <a:off x="6059016" y="246774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4" name="流程圖: 接點 383"/>
          <p:cNvSpPr/>
          <p:nvPr/>
        </p:nvSpPr>
        <p:spPr>
          <a:xfrm>
            <a:off x="5923384" y="218809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5" name="流程圖: 接點 384"/>
          <p:cNvSpPr/>
          <p:nvPr/>
        </p:nvSpPr>
        <p:spPr>
          <a:xfrm>
            <a:off x="5410944" y="253975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6" name="流程圖: 接點 385"/>
          <p:cNvSpPr/>
          <p:nvPr/>
        </p:nvSpPr>
        <p:spPr>
          <a:xfrm>
            <a:off x="6876256" y="242088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7" name="流程圖: 接點 386"/>
          <p:cNvSpPr/>
          <p:nvPr/>
        </p:nvSpPr>
        <p:spPr>
          <a:xfrm>
            <a:off x="7164288" y="27089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8" name="流程圖: 接點 387"/>
          <p:cNvSpPr/>
          <p:nvPr/>
        </p:nvSpPr>
        <p:spPr>
          <a:xfrm>
            <a:off x="7020272" y="256490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9" name="流程圖: 接點 388"/>
          <p:cNvSpPr/>
          <p:nvPr/>
        </p:nvSpPr>
        <p:spPr>
          <a:xfrm>
            <a:off x="7380312" y="249289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0" name="流程圖: 接點 389"/>
          <p:cNvSpPr/>
          <p:nvPr/>
        </p:nvSpPr>
        <p:spPr>
          <a:xfrm>
            <a:off x="6732240" y="227687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1" name="流程圖: 接點 390"/>
          <p:cNvSpPr/>
          <p:nvPr/>
        </p:nvSpPr>
        <p:spPr>
          <a:xfrm>
            <a:off x="7596336" y="242088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2" name="流程圖: 接點 391"/>
          <p:cNvSpPr/>
          <p:nvPr/>
        </p:nvSpPr>
        <p:spPr>
          <a:xfrm>
            <a:off x="7740352" y="263691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3" name="流程圖: 接點 392"/>
          <p:cNvSpPr/>
          <p:nvPr/>
        </p:nvSpPr>
        <p:spPr>
          <a:xfrm>
            <a:off x="7668344" y="28613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4" name="流程圖: 接點 393"/>
          <p:cNvSpPr/>
          <p:nvPr/>
        </p:nvSpPr>
        <p:spPr>
          <a:xfrm>
            <a:off x="7812360" y="242088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5" name="流程圖: 接點 394"/>
          <p:cNvSpPr/>
          <p:nvPr/>
        </p:nvSpPr>
        <p:spPr>
          <a:xfrm>
            <a:off x="7884368" y="278092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6" name="流程圖: 接點 395"/>
          <p:cNvSpPr/>
          <p:nvPr/>
        </p:nvSpPr>
        <p:spPr>
          <a:xfrm>
            <a:off x="7452320" y="27089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7" name="流程圖: 接點 396"/>
          <p:cNvSpPr/>
          <p:nvPr/>
        </p:nvSpPr>
        <p:spPr>
          <a:xfrm>
            <a:off x="8172400" y="306896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8" name="流程圖: 接點 397"/>
          <p:cNvSpPr/>
          <p:nvPr/>
        </p:nvSpPr>
        <p:spPr>
          <a:xfrm>
            <a:off x="8028384" y="292494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9" name="流程圖: 接點 398"/>
          <p:cNvSpPr/>
          <p:nvPr/>
        </p:nvSpPr>
        <p:spPr>
          <a:xfrm>
            <a:off x="6156176" y="342900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0" name="流程圖: 接點 399"/>
          <p:cNvSpPr/>
          <p:nvPr/>
        </p:nvSpPr>
        <p:spPr>
          <a:xfrm>
            <a:off x="6228184" y="321297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1" name="流程圖: 接點 400"/>
          <p:cNvSpPr/>
          <p:nvPr/>
        </p:nvSpPr>
        <p:spPr>
          <a:xfrm>
            <a:off x="6444208" y="306896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2" name="流程圖: 接點 401"/>
          <p:cNvSpPr/>
          <p:nvPr/>
        </p:nvSpPr>
        <p:spPr>
          <a:xfrm>
            <a:off x="6660232" y="314096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3" name="流程圖: 接點 402"/>
          <p:cNvSpPr/>
          <p:nvPr/>
        </p:nvSpPr>
        <p:spPr>
          <a:xfrm>
            <a:off x="6372200" y="350100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4" name="流程圖: 接點 403"/>
          <p:cNvSpPr/>
          <p:nvPr/>
        </p:nvSpPr>
        <p:spPr>
          <a:xfrm>
            <a:off x="6444208" y="328498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5" name="流程圖: 接點 404"/>
          <p:cNvSpPr/>
          <p:nvPr/>
        </p:nvSpPr>
        <p:spPr>
          <a:xfrm>
            <a:off x="6588224" y="350100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6" name="流程圖: 接點 405"/>
          <p:cNvSpPr/>
          <p:nvPr/>
        </p:nvSpPr>
        <p:spPr>
          <a:xfrm>
            <a:off x="6876256" y="321297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7" name="流程圖: 接點 406"/>
          <p:cNvSpPr/>
          <p:nvPr/>
        </p:nvSpPr>
        <p:spPr>
          <a:xfrm>
            <a:off x="7092280" y="335699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8" name="流程圖: 接點 407"/>
          <p:cNvSpPr/>
          <p:nvPr/>
        </p:nvSpPr>
        <p:spPr>
          <a:xfrm>
            <a:off x="6732240" y="335699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9" name="流程圖: 接點 408"/>
          <p:cNvSpPr/>
          <p:nvPr/>
        </p:nvSpPr>
        <p:spPr>
          <a:xfrm>
            <a:off x="6876256" y="350100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11" name="流程圖: 接點 410"/>
          <p:cNvSpPr/>
          <p:nvPr/>
        </p:nvSpPr>
        <p:spPr>
          <a:xfrm>
            <a:off x="3131840" y="465313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12" name="流程圖: 接點 411"/>
          <p:cNvSpPr/>
          <p:nvPr/>
        </p:nvSpPr>
        <p:spPr>
          <a:xfrm>
            <a:off x="2915816" y="486916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13" name="流程圖: 接點 412"/>
          <p:cNvSpPr/>
          <p:nvPr/>
        </p:nvSpPr>
        <p:spPr>
          <a:xfrm>
            <a:off x="3203848" y="486916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14" name="流程圖: 接點 413"/>
          <p:cNvSpPr/>
          <p:nvPr/>
        </p:nvSpPr>
        <p:spPr>
          <a:xfrm>
            <a:off x="3275856" y="450912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15" name="流程圖: 接點 414"/>
          <p:cNvSpPr/>
          <p:nvPr/>
        </p:nvSpPr>
        <p:spPr>
          <a:xfrm>
            <a:off x="3563888" y="508518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16" name="流程圖: 接點 415"/>
          <p:cNvSpPr/>
          <p:nvPr/>
        </p:nvSpPr>
        <p:spPr>
          <a:xfrm>
            <a:off x="3491880" y="472514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17" name="乘號 416"/>
          <p:cNvSpPr/>
          <p:nvPr/>
        </p:nvSpPr>
        <p:spPr>
          <a:xfrm>
            <a:off x="4427984" y="486916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8" name="乘號 417"/>
          <p:cNvSpPr/>
          <p:nvPr/>
        </p:nvSpPr>
        <p:spPr>
          <a:xfrm>
            <a:off x="4580384" y="502156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9" name="乘號 418"/>
          <p:cNvSpPr/>
          <p:nvPr/>
        </p:nvSpPr>
        <p:spPr>
          <a:xfrm>
            <a:off x="4732784" y="517396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0" name="乘號 419"/>
          <p:cNvSpPr/>
          <p:nvPr/>
        </p:nvSpPr>
        <p:spPr>
          <a:xfrm>
            <a:off x="4885184" y="532636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1" name="乘號 420"/>
          <p:cNvSpPr/>
          <p:nvPr/>
        </p:nvSpPr>
        <p:spPr>
          <a:xfrm>
            <a:off x="5076056" y="508518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2" name="乘號 421"/>
          <p:cNvSpPr/>
          <p:nvPr/>
        </p:nvSpPr>
        <p:spPr>
          <a:xfrm>
            <a:off x="5220072" y="530120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3" name="乘號 422"/>
          <p:cNvSpPr/>
          <p:nvPr/>
        </p:nvSpPr>
        <p:spPr>
          <a:xfrm>
            <a:off x="5436096" y="551723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4" name="乘號 423"/>
          <p:cNvSpPr/>
          <p:nvPr/>
        </p:nvSpPr>
        <p:spPr>
          <a:xfrm>
            <a:off x="5494784" y="522920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5" name="五角星形 424"/>
          <p:cNvSpPr/>
          <p:nvPr/>
        </p:nvSpPr>
        <p:spPr>
          <a:xfrm>
            <a:off x="4283968" y="566124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6" name="五角星形 425"/>
          <p:cNvSpPr/>
          <p:nvPr/>
        </p:nvSpPr>
        <p:spPr>
          <a:xfrm>
            <a:off x="4283968" y="5877272"/>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7" name="五角星形 426"/>
          <p:cNvSpPr/>
          <p:nvPr/>
        </p:nvSpPr>
        <p:spPr>
          <a:xfrm>
            <a:off x="4572000" y="573325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8" name="五角星形 427"/>
          <p:cNvSpPr/>
          <p:nvPr/>
        </p:nvSpPr>
        <p:spPr>
          <a:xfrm>
            <a:off x="4499992" y="609329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9" name="五角星形 428"/>
          <p:cNvSpPr/>
          <p:nvPr/>
        </p:nvSpPr>
        <p:spPr>
          <a:xfrm>
            <a:off x="4677544" y="598281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0" name="五角星形 429"/>
          <p:cNvSpPr/>
          <p:nvPr/>
        </p:nvSpPr>
        <p:spPr>
          <a:xfrm>
            <a:off x="4860032" y="609329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1" name="五角星形 430"/>
          <p:cNvSpPr/>
          <p:nvPr/>
        </p:nvSpPr>
        <p:spPr>
          <a:xfrm>
            <a:off x="4860032" y="5805264"/>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2" name="五角星形 431"/>
          <p:cNvSpPr/>
          <p:nvPr/>
        </p:nvSpPr>
        <p:spPr>
          <a:xfrm>
            <a:off x="5076056" y="602128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3" name="五角星形 432"/>
          <p:cNvSpPr/>
          <p:nvPr/>
        </p:nvSpPr>
        <p:spPr>
          <a:xfrm>
            <a:off x="3995936" y="5805264"/>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4" name="五角星形 433"/>
          <p:cNvSpPr/>
          <p:nvPr/>
        </p:nvSpPr>
        <p:spPr>
          <a:xfrm>
            <a:off x="4211960" y="609329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5" name="五角星形 434"/>
          <p:cNvSpPr/>
          <p:nvPr/>
        </p:nvSpPr>
        <p:spPr>
          <a:xfrm>
            <a:off x="3923928" y="602128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6" name="流程圖: 接點 435"/>
          <p:cNvSpPr/>
          <p:nvPr/>
        </p:nvSpPr>
        <p:spPr>
          <a:xfrm>
            <a:off x="3356248" y="502156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37" name="流程圖: 接點 436"/>
          <p:cNvSpPr/>
          <p:nvPr/>
        </p:nvSpPr>
        <p:spPr>
          <a:xfrm>
            <a:off x="3347864" y="530120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38" name="流程圖: 接點 437"/>
          <p:cNvSpPr/>
          <p:nvPr/>
        </p:nvSpPr>
        <p:spPr>
          <a:xfrm>
            <a:off x="3661048" y="532636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39" name="流程圖: 接點 438"/>
          <p:cNvSpPr/>
          <p:nvPr/>
        </p:nvSpPr>
        <p:spPr>
          <a:xfrm>
            <a:off x="3491880" y="551723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40" name="流程圖: 接點 439"/>
          <p:cNvSpPr/>
          <p:nvPr/>
        </p:nvSpPr>
        <p:spPr>
          <a:xfrm>
            <a:off x="3779912" y="508518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41" name="流程圖: 接點 440"/>
          <p:cNvSpPr/>
          <p:nvPr/>
        </p:nvSpPr>
        <p:spPr>
          <a:xfrm>
            <a:off x="3644280" y="480553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42" name="流程圖: 接點 441"/>
          <p:cNvSpPr/>
          <p:nvPr/>
        </p:nvSpPr>
        <p:spPr>
          <a:xfrm>
            <a:off x="3131840" y="51571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43" name="乘號 442"/>
          <p:cNvSpPr/>
          <p:nvPr/>
        </p:nvSpPr>
        <p:spPr>
          <a:xfrm>
            <a:off x="5647184" y="538160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4" name="乘號 443"/>
          <p:cNvSpPr/>
          <p:nvPr/>
        </p:nvSpPr>
        <p:spPr>
          <a:xfrm>
            <a:off x="5799584" y="553400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5" name="乘號 444"/>
          <p:cNvSpPr/>
          <p:nvPr/>
        </p:nvSpPr>
        <p:spPr>
          <a:xfrm>
            <a:off x="5508104" y="501317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6" name="乘號 445"/>
          <p:cNvSpPr/>
          <p:nvPr/>
        </p:nvSpPr>
        <p:spPr>
          <a:xfrm>
            <a:off x="5951984" y="568640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7" name="乘號 446"/>
          <p:cNvSpPr/>
          <p:nvPr/>
        </p:nvSpPr>
        <p:spPr>
          <a:xfrm>
            <a:off x="5292080" y="501317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8" name="流程圖: 決策 447"/>
          <p:cNvSpPr/>
          <p:nvPr/>
        </p:nvSpPr>
        <p:spPr>
          <a:xfrm>
            <a:off x="4067944" y="443711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9" name="流程圖: 決策 448"/>
          <p:cNvSpPr/>
          <p:nvPr/>
        </p:nvSpPr>
        <p:spPr>
          <a:xfrm>
            <a:off x="3851920" y="450912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0" name="流程圖: 決策 449"/>
          <p:cNvSpPr/>
          <p:nvPr/>
        </p:nvSpPr>
        <p:spPr>
          <a:xfrm>
            <a:off x="3347864" y="4725144"/>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1" name="流程圖: 決策 450"/>
          <p:cNvSpPr/>
          <p:nvPr/>
        </p:nvSpPr>
        <p:spPr>
          <a:xfrm>
            <a:off x="3491880" y="443711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2" name="流程圖: 決策 451"/>
          <p:cNvSpPr/>
          <p:nvPr/>
        </p:nvSpPr>
        <p:spPr>
          <a:xfrm>
            <a:off x="3059832" y="4941168"/>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3" name="流程圖: 決策 452"/>
          <p:cNvSpPr/>
          <p:nvPr/>
        </p:nvSpPr>
        <p:spPr>
          <a:xfrm>
            <a:off x="4427984" y="5805264"/>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4" name="流程圖: 決策 453"/>
          <p:cNvSpPr/>
          <p:nvPr/>
        </p:nvSpPr>
        <p:spPr>
          <a:xfrm>
            <a:off x="3779912" y="587727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5" name="流程圖: 決策 454"/>
          <p:cNvSpPr/>
          <p:nvPr/>
        </p:nvSpPr>
        <p:spPr>
          <a:xfrm>
            <a:off x="3563888" y="609329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6" name="流程圖: 決策 455"/>
          <p:cNvSpPr/>
          <p:nvPr/>
        </p:nvSpPr>
        <p:spPr>
          <a:xfrm>
            <a:off x="3635896" y="450912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7" name="流程圖: 決策 456"/>
          <p:cNvSpPr/>
          <p:nvPr/>
        </p:nvSpPr>
        <p:spPr>
          <a:xfrm>
            <a:off x="3491880" y="522920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8" name="流程圖: 決策 457"/>
          <p:cNvSpPr/>
          <p:nvPr/>
        </p:nvSpPr>
        <p:spPr>
          <a:xfrm>
            <a:off x="3779912" y="465313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9" name="流程圖: 決策 458"/>
          <p:cNvSpPr/>
          <p:nvPr/>
        </p:nvSpPr>
        <p:spPr>
          <a:xfrm>
            <a:off x="3779912" y="486916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0" name="流程圖: 決策 459"/>
          <p:cNvSpPr/>
          <p:nvPr/>
        </p:nvSpPr>
        <p:spPr>
          <a:xfrm>
            <a:off x="4211960" y="443711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1" name="流程圖: 決策 460"/>
          <p:cNvSpPr/>
          <p:nvPr/>
        </p:nvSpPr>
        <p:spPr>
          <a:xfrm>
            <a:off x="3779912" y="609329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2" name="流程圖: 決策 461"/>
          <p:cNvSpPr/>
          <p:nvPr/>
        </p:nvSpPr>
        <p:spPr>
          <a:xfrm>
            <a:off x="4427984" y="551723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3" name="流程圖: 決策 462"/>
          <p:cNvSpPr/>
          <p:nvPr/>
        </p:nvSpPr>
        <p:spPr>
          <a:xfrm>
            <a:off x="4211960" y="551723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4" name="流程圖: 決策 463"/>
          <p:cNvSpPr/>
          <p:nvPr/>
        </p:nvSpPr>
        <p:spPr>
          <a:xfrm>
            <a:off x="4139952" y="537321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5" name="流程圖: 決策 464"/>
          <p:cNvSpPr/>
          <p:nvPr/>
        </p:nvSpPr>
        <p:spPr>
          <a:xfrm>
            <a:off x="3995936" y="558924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6" name="流程圖: 決策 465"/>
          <p:cNvSpPr/>
          <p:nvPr/>
        </p:nvSpPr>
        <p:spPr>
          <a:xfrm>
            <a:off x="5148064" y="587727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7" name="流程圖: 決策 466"/>
          <p:cNvSpPr/>
          <p:nvPr/>
        </p:nvSpPr>
        <p:spPr>
          <a:xfrm>
            <a:off x="5292080" y="609329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8" name="流程圖: 決策 467"/>
          <p:cNvSpPr/>
          <p:nvPr/>
        </p:nvSpPr>
        <p:spPr>
          <a:xfrm>
            <a:off x="5364088" y="594928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9" name="流程圖: 決策 468"/>
          <p:cNvSpPr/>
          <p:nvPr/>
        </p:nvSpPr>
        <p:spPr>
          <a:xfrm>
            <a:off x="5508104" y="609329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0" name="流程圖: 決策 469"/>
          <p:cNvSpPr/>
          <p:nvPr/>
        </p:nvSpPr>
        <p:spPr>
          <a:xfrm>
            <a:off x="4355976" y="537321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1" name="流程圖: 決策 470"/>
          <p:cNvSpPr/>
          <p:nvPr/>
        </p:nvSpPr>
        <p:spPr>
          <a:xfrm>
            <a:off x="3347864" y="609329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2" name="流程圖: 決策 471"/>
          <p:cNvSpPr/>
          <p:nvPr/>
        </p:nvSpPr>
        <p:spPr>
          <a:xfrm>
            <a:off x="4572000" y="594928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3" name="流程圖: 決策 472"/>
          <p:cNvSpPr/>
          <p:nvPr/>
        </p:nvSpPr>
        <p:spPr>
          <a:xfrm>
            <a:off x="4860032" y="5085184"/>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4" name="流程圖: 決策 473"/>
          <p:cNvSpPr/>
          <p:nvPr/>
        </p:nvSpPr>
        <p:spPr>
          <a:xfrm>
            <a:off x="6012160" y="594928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5" name="流程圖: 決策 474"/>
          <p:cNvSpPr/>
          <p:nvPr/>
        </p:nvSpPr>
        <p:spPr>
          <a:xfrm>
            <a:off x="5724128" y="522920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6" name="流程圖: 決策 475"/>
          <p:cNvSpPr/>
          <p:nvPr/>
        </p:nvSpPr>
        <p:spPr>
          <a:xfrm>
            <a:off x="6084168" y="609329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7" name="流程圖: 決策 476"/>
          <p:cNvSpPr/>
          <p:nvPr/>
        </p:nvSpPr>
        <p:spPr>
          <a:xfrm>
            <a:off x="3076600" y="5966048"/>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8" name="流程圖: 決策 477"/>
          <p:cNvSpPr/>
          <p:nvPr/>
        </p:nvSpPr>
        <p:spPr>
          <a:xfrm>
            <a:off x="5580112" y="486916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9" name="手繪多邊形 478"/>
          <p:cNvSpPr/>
          <p:nvPr/>
        </p:nvSpPr>
        <p:spPr>
          <a:xfrm>
            <a:off x="2780778" y="4559474"/>
            <a:ext cx="2141951" cy="1327759"/>
          </a:xfrm>
          <a:custGeom>
            <a:avLst/>
            <a:gdLst>
              <a:gd name="connsiteX0" fmla="*/ 2141951 w 2141951"/>
              <a:gd name="connsiteY0" fmla="*/ 0 h 1327759"/>
              <a:gd name="connsiteX1" fmla="*/ 1478071 w 2141951"/>
              <a:gd name="connsiteY1" fmla="*/ 187890 h 1327759"/>
              <a:gd name="connsiteX2" fmla="*/ 1215025 w 2141951"/>
              <a:gd name="connsiteY2" fmla="*/ 864296 h 1327759"/>
              <a:gd name="connsiteX3" fmla="*/ 889348 w 2141951"/>
              <a:gd name="connsiteY3" fmla="*/ 1290181 h 1327759"/>
              <a:gd name="connsiteX4" fmla="*/ 0 w 2141951"/>
              <a:gd name="connsiteY4" fmla="*/ 1089764 h 1327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1951" h="1327759">
                <a:moveTo>
                  <a:pt x="2141951" y="0"/>
                </a:moveTo>
                <a:cubicBezTo>
                  <a:pt x="1887255" y="21920"/>
                  <a:pt x="1632559" y="43841"/>
                  <a:pt x="1478071" y="187890"/>
                </a:cubicBezTo>
                <a:cubicBezTo>
                  <a:pt x="1323583" y="331939"/>
                  <a:pt x="1313145" y="680581"/>
                  <a:pt x="1215025" y="864296"/>
                </a:cubicBezTo>
                <a:cubicBezTo>
                  <a:pt x="1116905" y="1048011"/>
                  <a:pt x="1091852" y="1252603"/>
                  <a:pt x="889348" y="1290181"/>
                </a:cubicBezTo>
                <a:cubicBezTo>
                  <a:pt x="686844" y="1327759"/>
                  <a:pt x="343422" y="1208761"/>
                  <a:pt x="0" y="1089764"/>
                </a:cubicBezTo>
              </a:path>
            </a:pathLst>
          </a:cu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80" name="手繪多邊形 479"/>
          <p:cNvSpPr/>
          <p:nvPr/>
        </p:nvSpPr>
        <p:spPr>
          <a:xfrm>
            <a:off x="4108537" y="5073041"/>
            <a:ext cx="1828800" cy="1177447"/>
          </a:xfrm>
          <a:custGeom>
            <a:avLst/>
            <a:gdLst>
              <a:gd name="connsiteX0" fmla="*/ 0 w 1828800"/>
              <a:gd name="connsiteY0" fmla="*/ 0 h 1177447"/>
              <a:gd name="connsiteX1" fmla="*/ 450937 w 1828800"/>
              <a:gd name="connsiteY1" fmla="*/ 200417 h 1177447"/>
              <a:gd name="connsiteX2" fmla="*/ 864296 w 1828800"/>
              <a:gd name="connsiteY2" fmla="*/ 601249 h 1177447"/>
              <a:gd name="connsiteX3" fmla="*/ 1528175 w 1828800"/>
              <a:gd name="connsiteY3" fmla="*/ 764088 h 1177447"/>
              <a:gd name="connsiteX4" fmla="*/ 1828800 w 1828800"/>
              <a:gd name="connsiteY4" fmla="*/ 1177447 h 1177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1177447">
                <a:moveTo>
                  <a:pt x="0" y="0"/>
                </a:moveTo>
                <a:cubicBezTo>
                  <a:pt x="153444" y="50104"/>
                  <a:pt x="306888" y="100209"/>
                  <a:pt x="450937" y="200417"/>
                </a:cubicBezTo>
                <a:cubicBezTo>
                  <a:pt x="594986" y="300625"/>
                  <a:pt x="684756" y="507304"/>
                  <a:pt x="864296" y="601249"/>
                </a:cubicBezTo>
                <a:cubicBezTo>
                  <a:pt x="1043836" y="695194"/>
                  <a:pt x="1367425" y="668055"/>
                  <a:pt x="1528175" y="764088"/>
                </a:cubicBezTo>
                <a:cubicBezTo>
                  <a:pt x="1688925" y="860121"/>
                  <a:pt x="1758862" y="1018784"/>
                  <a:pt x="1828800" y="1177447"/>
                </a:cubicBezTo>
              </a:path>
            </a:pathLst>
          </a:cu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81" name="橢圓 480"/>
          <p:cNvSpPr/>
          <p:nvPr/>
        </p:nvSpPr>
        <p:spPr>
          <a:xfrm>
            <a:off x="5076056" y="1772816"/>
            <a:ext cx="1296144" cy="136815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2" name="手繪多邊形 481"/>
          <p:cNvSpPr/>
          <p:nvPr/>
        </p:nvSpPr>
        <p:spPr>
          <a:xfrm>
            <a:off x="5668028" y="2858022"/>
            <a:ext cx="1918569" cy="862208"/>
          </a:xfrm>
          <a:custGeom>
            <a:avLst/>
            <a:gdLst>
              <a:gd name="connsiteX0" fmla="*/ 144049 w 1918569"/>
              <a:gd name="connsiteY0" fmla="*/ 599162 h 862208"/>
              <a:gd name="connsiteX1" fmla="*/ 807928 w 1918569"/>
              <a:gd name="connsiteY1" fmla="*/ 10438 h 862208"/>
              <a:gd name="connsiteX2" fmla="*/ 1810010 w 1918569"/>
              <a:gd name="connsiteY2" fmla="*/ 536531 h 862208"/>
              <a:gd name="connsiteX3" fmla="*/ 1459282 w 1918569"/>
              <a:gd name="connsiteY3" fmla="*/ 824630 h 862208"/>
              <a:gd name="connsiteX4" fmla="*/ 219205 w 1918569"/>
              <a:gd name="connsiteY4" fmla="*/ 762000 h 862208"/>
              <a:gd name="connsiteX5" fmla="*/ 144049 w 1918569"/>
              <a:gd name="connsiteY5" fmla="*/ 599162 h 86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8569" h="862208">
                <a:moveTo>
                  <a:pt x="144049" y="599162"/>
                </a:moveTo>
                <a:cubicBezTo>
                  <a:pt x="242170" y="473902"/>
                  <a:pt x="530268" y="20876"/>
                  <a:pt x="807928" y="10438"/>
                </a:cubicBezTo>
                <a:cubicBezTo>
                  <a:pt x="1085588" y="0"/>
                  <a:pt x="1701451" y="400832"/>
                  <a:pt x="1810010" y="536531"/>
                </a:cubicBezTo>
                <a:cubicBezTo>
                  <a:pt x="1918569" y="672230"/>
                  <a:pt x="1724416" y="787052"/>
                  <a:pt x="1459282" y="824630"/>
                </a:cubicBezTo>
                <a:cubicBezTo>
                  <a:pt x="1194148" y="862208"/>
                  <a:pt x="438411" y="801666"/>
                  <a:pt x="219205" y="762000"/>
                </a:cubicBezTo>
                <a:cubicBezTo>
                  <a:pt x="0" y="722334"/>
                  <a:pt x="45929" y="724422"/>
                  <a:pt x="144049" y="599162"/>
                </a:cubicBezTo>
                <a:close/>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3" name="手繪多邊形 482"/>
          <p:cNvSpPr/>
          <p:nvPr/>
        </p:nvSpPr>
        <p:spPr>
          <a:xfrm>
            <a:off x="6513534" y="1997901"/>
            <a:ext cx="1939446" cy="1421704"/>
          </a:xfrm>
          <a:custGeom>
            <a:avLst/>
            <a:gdLst>
              <a:gd name="connsiteX0" fmla="*/ 137787 w 1939446"/>
              <a:gd name="connsiteY0" fmla="*/ 56367 h 1421704"/>
              <a:gd name="connsiteX1" fmla="*/ 50104 w 1939446"/>
              <a:gd name="connsiteY1" fmla="*/ 231732 h 1421704"/>
              <a:gd name="connsiteX2" fmla="*/ 438411 w 1939446"/>
              <a:gd name="connsiteY2" fmla="*/ 908137 h 1421704"/>
              <a:gd name="connsiteX3" fmla="*/ 1678488 w 1939446"/>
              <a:gd name="connsiteY3" fmla="*/ 1359074 h 1421704"/>
              <a:gd name="connsiteX4" fmla="*/ 1929008 w 1939446"/>
              <a:gd name="connsiteY4" fmla="*/ 1283918 h 1421704"/>
              <a:gd name="connsiteX5" fmla="*/ 1741118 w 1939446"/>
              <a:gd name="connsiteY5" fmla="*/ 682669 h 1421704"/>
              <a:gd name="connsiteX6" fmla="*/ 1503124 w 1939446"/>
              <a:gd name="connsiteY6" fmla="*/ 306888 h 1421704"/>
              <a:gd name="connsiteX7" fmla="*/ 538619 w 1939446"/>
              <a:gd name="connsiteY7" fmla="*/ 43841 h 1421704"/>
              <a:gd name="connsiteX8" fmla="*/ 137787 w 1939446"/>
              <a:gd name="connsiteY8" fmla="*/ 56367 h 142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9446" h="1421704">
                <a:moveTo>
                  <a:pt x="137787" y="56367"/>
                </a:moveTo>
                <a:cubicBezTo>
                  <a:pt x="56368" y="87682"/>
                  <a:pt x="0" y="89771"/>
                  <a:pt x="50104" y="231732"/>
                </a:cubicBezTo>
                <a:cubicBezTo>
                  <a:pt x="100208" y="373693"/>
                  <a:pt x="167014" y="720247"/>
                  <a:pt x="438411" y="908137"/>
                </a:cubicBezTo>
                <a:cubicBezTo>
                  <a:pt x="709808" y="1096027"/>
                  <a:pt x="1430055" y="1296444"/>
                  <a:pt x="1678488" y="1359074"/>
                </a:cubicBezTo>
                <a:cubicBezTo>
                  <a:pt x="1926921" y="1421704"/>
                  <a:pt x="1918570" y="1396652"/>
                  <a:pt x="1929008" y="1283918"/>
                </a:cubicBezTo>
                <a:cubicBezTo>
                  <a:pt x="1939446" y="1171184"/>
                  <a:pt x="1812099" y="845507"/>
                  <a:pt x="1741118" y="682669"/>
                </a:cubicBezTo>
                <a:cubicBezTo>
                  <a:pt x="1670137" y="519831"/>
                  <a:pt x="1703540" y="413359"/>
                  <a:pt x="1503124" y="306888"/>
                </a:cubicBezTo>
                <a:cubicBezTo>
                  <a:pt x="1302708" y="200417"/>
                  <a:pt x="768263" y="87682"/>
                  <a:pt x="538619" y="43841"/>
                </a:cubicBezTo>
                <a:cubicBezTo>
                  <a:pt x="308975" y="0"/>
                  <a:pt x="219206" y="25052"/>
                  <a:pt x="137787" y="56367"/>
                </a:cubicBezTo>
                <a:close/>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0" name="Slide Number Placeholder 159"/>
          <p:cNvSpPr>
            <a:spLocks noGrp="1"/>
          </p:cNvSpPr>
          <p:nvPr>
            <p:ph type="sldNum" sz="quarter" idx="12"/>
          </p:nvPr>
        </p:nvSpPr>
        <p:spPr/>
        <p:txBody>
          <a:bodyPr/>
          <a:lstStyle/>
          <a:p>
            <a:fld id="{722B575E-21D9-4F81-9A86-37E23FE3D5CC}" type="slidenum">
              <a:rPr lang="zh-TW" altLang="en-US" smtClean="0"/>
              <a:pPr/>
              <a:t>96</a:t>
            </a:fld>
            <a:endParaRPr lang="zh-TW" altLang="en-US"/>
          </a:p>
        </p:txBody>
      </p:sp>
    </p:spTree>
    <p:extLst>
      <p:ext uri="{BB962C8B-B14F-4D97-AF65-F5344CB8AC3E}">
        <p14:creationId xmlns:p14="http://schemas.microsoft.com/office/powerpoint/2010/main" val="17711312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457200" y="1639341"/>
            <a:ext cx="8229600" cy="4525963"/>
          </a:xfrm>
        </p:spPr>
        <p:txBody>
          <a:bodyPr>
            <a:normAutofit/>
          </a:bodyPr>
          <a:lstStyle/>
          <a:p>
            <a:r>
              <a:rPr lang="en-US" altLang="zh-TW" sz="2800" dirty="0" smtClean="0"/>
              <a:t>Supervised learning</a:t>
            </a:r>
            <a:endParaRPr lang="zh-TW" altLang="en-US" sz="2800" dirty="0"/>
          </a:p>
        </p:txBody>
      </p:sp>
      <p:sp>
        <p:nvSpPr>
          <p:cNvPr id="2" name="標題 1"/>
          <p:cNvSpPr>
            <a:spLocks noGrp="1"/>
          </p:cNvSpPr>
          <p:nvPr>
            <p:ph type="title"/>
          </p:nvPr>
        </p:nvSpPr>
        <p:spPr>
          <a:xfrm>
            <a:off x="914400" y="197768"/>
            <a:ext cx="7772400" cy="1143000"/>
          </a:xfrm>
        </p:spPr>
        <p:txBody>
          <a:bodyPr/>
          <a:lstStyle/>
          <a:p>
            <a:r>
              <a:rPr lang="en-US" altLang="zh-TW" dirty="0"/>
              <a:t>Machine </a:t>
            </a:r>
            <a:r>
              <a:rPr lang="en-US" altLang="zh-TW" dirty="0" smtClean="0"/>
              <a:t>Learning </a:t>
            </a:r>
            <a:r>
              <a:rPr lang="en-US" altLang="zh-TW" dirty="0"/>
              <a:t>S</a:t>
            </a:r>
            <a:r>
              <a:rPr lang="en-US" altLang="zh-TW" dirty="0" smtClean="0"/>
              <a:t>tructure</a:t>
            </a:r>
            <a:endParaRPr lang="zh-TW" altLang="en-US" dirty="0"/>
          </a:p>
        </p:txBody>
      </p:sp>
      <p:pic>
        <p:nvPicPr>
          <p:cNvPr id="2050" name="Picture 2" descr="C:\Users\Ian\Desktop\supervis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132856"/>
            <a:ext cx="8460431" cy="460851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722B575E-21D9-4F81-9A86-37E23FE3D5CC}" type="slidenum">
              <a:rPr lang="zh-TW" altLang="en-US" smtClean="0"/>
              <a:pPr/>
              <a:t>97</a:t>
            </a:fld>
            <a:endParaRPr lang="zh-TW" altLang="en-US"/>
          </a:p>
        </p:txBody>
      </p:sp>
    </p:spTree>
    <p:extLst>
      <p:ext uri="{BB962C8B-B14F-4D97-AF65-F5344CB8AC3E}">
        <p14:creationId xmlns:p14="http://schemas.microsoft.com/office/powerpoint/2010/main" val="104349006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457200" y="1196752"/>
            <a:ext cx="8229600" cy="4929411"/>
          </a:xfrm>
        </p:spPr>
        <p:txBody>
          <a:bodyPr>
            <a:normAutofit/>
          </a:bodyPr>
          <a:lstStyle/>
          <a:p>
            <a:r>
              <a:rPr lang="en-US" altLang="zh-TW" sz="2800" dirty="0" smtClean="0"/>
              <a:t>Unsupervised learning</a:t>
            </a:r>
            <a:endParaRPr lang="zh-TW" altLang="en-US" sz="2800" dirty="0"/>
          </a:p>
        </p:txBody>
      </p:sp>
      <p:sp>
        <p:nvSpPr>
          <p:cNvPr id="2" name="標題 1"/>
          <p:cNvSpPr>
            <a:spLocks noGrp="1"/>
          </p:cNvSpPr>
          <p:nvPr>
            <p:ph type="title"/>
          </p:nvPr>
        </p:nvSpPr>
        <p:spPr>
          <a:xfrm>
            <a:off x="914400" y="44624"/>
            <a:ext cx="7772400" cy="1143000"/>
          </a:xfrm>
        </p:spPr>
        <p:txBody>
          <a:bodyPr/>
          <a:lstStyle/>
          <a:p>
            <a:r>
              <a:rPr lang="en-US" altLang="zh-TW" dirty="0"/>
              <a:t>Machine Learning </a:t>
            </a:r>
            <a:r>
              <a:rPr lang="en-US" altLang="zh-TW" dirty="0" smtClean="0"/>
              <a:t>Structure Contd.</a:t>
            </a:r>
            <a:endParaRPr lang="zh-TW" altLang="en-US" dirty="0"/>
          </a:p>
        </p:txBody>
      </p:sp>
      <p:pic>
        <p:nvPicPr>
          <p:cNvPr id="3074" name="Picture 2" descr="C:\Users\Ian\Desktop\unsupervis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844824"/>
            <a:ext cx="8496944" cy="4824536"/>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722B575E-21D9-4F81-9A86-37E23FE3D5CC}" type="slidenum">
              <a:rPr lang="zh-TW" altLang="en-US" smtClean="0"/>
              <a:pPr/>
              <a:t>98</a:t>
            </a:fld>
            <a:endParaRPr lang="zh-TW" altLang="en-US"/>
          </a:p>
        </p:txBody>
      </p:sp>
    </p:spTree>
    <p:extLst>
      <p:ext uri="{BB962C8B-B14F-4D97-AF65-F5344CB8AC3E}">
        <p14:creationId xmlns:p14="http://schemas.microsoft.com/office/powerpoint/2010/main" val="248949978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340768"/>
            <a:ext cx="8229600" cy="4626547"/>
          </a:xfrm>
        </p:spPr>
        <p:txBody>
          <a:bodyPr>
            <a:noAutofit/>
          </a:bodyPr>
          <a:lstStyle/>
          <a:p>
            <a:r>
              <a:rPr lang="en-US" altLang="zh-TW" sz="2800" b="1" dirty="0"/>
              <a:t>Supervised learning </a:t>
            </a:r>
            <a:r>
              <a:rPr lang="en-US" altLang="zh-TW" sz="2800" dirty="0"/>
              <a:t>(                                        </a:t>
            </a:r>
            <a:r>
              <a:rPr lang="en-US" altLang="zh-TW" sz="2800" dirty="0" smtClean="0"/>
              <a:t>)</a:t>
            </a:r>
          </a:p>
          <a:p>
            <a:pPr lvl="1"/>
            <a:r>
              <a:rPr lang="en-US" altLang="zh-TW" sz="2800" dirty="0" smtClean="0"/>
              <a:t>Prediction</a:t>
            </a:r>
          </a:p>
          <a:p>
            <a:pPr lvl="1"/>
            <a:r>
              <a:rPr lang="en-US" altLang="zh-TW" sz="2800" dirty="0" smtClean="0"/>
              <a:t>Classification </a:t>
            </a:r>
            <a:r>
              <a:rPr lang="en-US" altLang="zh-TW" sz="2800" dirty="0"/>
              <a:t>(discrete labels), Regression (real values)</a:t>
            </a:r>
          </a:p>
          <a:p>
            <a:r>
              <a:rPr lang="en-US" altLang="zh-TW" sz="2800" b="1" dirty="0" smtClean="0"/>
              <a:t>Unsupervised </a:t>
            </a:r>
            <a:r>
              <a:rPr lang="en-US" altLang="zh-TW" sz="2800" b="1" dirty="0"/>
              <a:t>learning</a:t>
            </a:r>
            <a:r>
              <a:rPr lang="en-US" altLang="zh-TW" sz="2800" dirty="0"/>
              <a:t> ( </a:t>
            </a:r>
            <a:r>
              <a:rPr lang="en-US" altLang="zh-TW" sz="2800" dirty="0" smtClean="0"/>
              <a:t>                       )</a:t>
            </a:r>
          </a:p>
          <a:p>
            <a:pPr lvl="1"/>
            <a:r>
              <a:rPr lang="en-US" altLang="zh-TW" sz="2800" dirty="0" smtClean="0"/>
              <a:t>Clustering</a:t>
            </a:r>
          </a:p>
          <a:p>
            <a:pPr lvl="1"/>
            <a:r>
              <a:rPr lang="en-US" altLang="zh-TW" sz="2800" dirty="0" smtClean="0"/>
              <a:t>Probability </a:t>
            </a:r>
            <a:r>
              <a:rPr lang="en-US" altLang="zh-TW" sz="2800" dirty="0"/>
              <a:t>distribution </a:t>
            </a:r>
            <a:r>
              <a:rPr lang="en-US" altLang="zh-TW" sz="2800" dirty="0" smtClean="0"/>
              <a:t>estimation</a:t>
            </a:r>
          </a:p>
          <a:p>
            <a:pPr lvl="1"/>
            <a:r>
              <a:rPr lang="en-US" altLang="zh-TW" sz="2800" dirty="0" smtClean="0"/>
              <a:t>Finding </a:t>
            </a:r>
            <a:r>
              <a:rPr lang="en-US" altLang="zh-TW" sz="2800" dirty="0"/>
              <a:t>association (in </a:t>
            </a:r>
            <a:r>
              <a:rPr lang="en-US" altLang="zh-TW" sz="2800" dirty="0" smtClean="0"/>
              <a:t>features)</a:t>
            </a:r>
          </a:p>
          <a:p>
            <a:pPr lvl="1"/>
            <a:r>
              <a:rPr lang="en-US" altLang="zh-TW" sz="2800" dirty="0" smtClean="0"/>
              <a:t>Dimension </a:t>
            </a:r>
            <a:r>
              <a:rPr lang="en-US" altLang="zh-TW" sz="2800" dirty="0"/>
              <a:t>reduction </a:t>
            </a:r>
          </a:p>
          <a:p>
            <a:r>
              <a:rPr lang="en-US" altLang="zh-TW" sz="2800" b="1" dirty="0"/>
              <a:t>Semi-supervised </a:t>
            </a:r>
            <a:r>
              <a:rPr lang="en-US" altLang="zh-TW" sz="2800" b="1" dirty="0" smtClean="0"/>
              <a:t>learning</a:t>
            </a:r>
            <a:endParaRPr lang="en-US" altLang="zh-TW" sz="2800" b="1" dirty="0"/>
          </a:p>
          <a:p>
            <a:r>
              <a:rPr lang="en-US" altLang="zh-TW" sz="2800" b="1" dirty="0"/>
              <a:t>Reinforcement </a:t>
            </a:r>
            <a:r>
              <a:rPr lang="en-US" altLang="zh-TW" sz="2800" b="1" dirty="0" smtClean="0"/>
              <a:t>learning</a:t>
            </a:r>
          </a:p>
          <a:p>
            <a:pPr lvl="1"/>
            <a:r>
              <a:rPr lang="en-US" altLang="zh-TW" sz="2800" dirty="0" smtClean="0"/>
              <a:t>Decision </a:t>
            </a:r>
            <a:r>
              <a:rPr lang="en-US" altLang="zh-TW" sz="2800" dirty="0"/>
              <a:t>making (robot, chess machine)</a:t>
            </a:r>
          </a:p>
          <a:p>
            <a:endParaRPr lang="zh-TW" altLang="en-US" sz="2800" dirty="0"/>
          </a:p>
        </p:txBody>
      </p:sp>
      <p:sp>
        <p:nvSpPr>
          <p:cNvPr id="2" name="標題 1"/>
          <p:cNvSpPr>
            <a:spLocks noGrp="1"/>
          </p:cNvSpPr>
          <p:nvPr>
            <p:ph type="title"/>
          </p:nvPr>
        </p:nvSpPr>
        <p:spPr>
          <a:xfrm>
            <a:off x="914400" y="116632"/>
            <a:ext cx="7772400" cy="1143000"/>
          </a:xfrm>
        </p:spPr>
        <p:txBody>
          <a:bodyPr>
            <a:normAutofit/>
          </a:bodyPr>
          <a:lstStyle/>
          <a:p>
            <a:r>
              <a:rPr lang="en-US" altLang="zh-TW" dirty="0" smtClean="0"/>
              <a:t>Learning Algorithms </a:t>
            </a:r>
            <a:endParaRPr lang="zh-TW" altLang="en-US" dirty="0"/>
          </a:p>
        </p:txBody>
      </p:sp>
      <p:pic>
        <p:nvPicPr>
          <p:cNvPr id="5" name="Picture 1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377655" y="1340768"/>
            <a:ext cx="2714625" cy="371475"/>
          </a:xfrm>
          <a:prstGeom prst="rect">
            <a:avLst/>
          </a:prstGeom>
          <a:noFill/>
        </p:spPr>
      </p:pic>
      <p:pic>
        <p:nvPicPr>
          <p:cNvPr id="6"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38650" y="2913509"/>
            <a:ext cx="1733550" cy="371475"/>
          </a:xfrm>
          <a:prstGeom prst="rect">
            <a:avLst/>
          </a:prstGeom>
          <a:noFill/>
        </p:spPr>
      </p:pic>
      <p:sp>
        <p:nvSpPr>
          <p:cNvPr id="8" name="Slide Number Placeholder 7"/>
          <p:cNvSpPr>
            <a:spLocks noGrp="1"/>
          </p:cNvSpPr>
          <p:nvPr>
            <p:ph type="sldNum" sz="quarter" idx="12"/>
          </p:nvPr>
        </p:nvSpPr>
        <p:spPr/>
        <p:txBody>
          <a:bodyPr/>
          <a:lstStyle/>
          <a:p>
            <a:fld id="{722B575E-21D9-4F81-9A86-37E23FE3D5CC}" type="slidenum">
              <a:rPr lang="zh-TW" altLang="en-US" smtClean="0"/>
              <a:pPr/>
              <a:t>99</a:t>
            </a:fld>
            <a:endParaRPr lang="zh-TW" altLang="en-US"/>
          </a:p>
        </p:txBody>
      </p:sp>
    </p:spTree>
    <p:extLst>
      <p:ext uri="{BB962C8B-B14F-4D97-AF65-F5344CB8AC3E}">
        <p14:creationId xmlns:p14="http://schemas.microsoft.com/office/powerpoint/2010/main" val="40528213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2828</TotalTime>
  <Words>8355</Words>
  <Application>Microsoft Office PowerPoint</Application>
  <PresentationFormat>On-screen Show (4:3)</PresentationFormat>
  <Paragraphs>1193</Paragraphs>
  <Slides>135</Slides>
  <Notes>20</Notes>
  <HiddenSlides>0</HiddenSlides>
  <MMClips>0</MMClips>
  <ScaleCrop>false</ScaleCrop>
  <HeadingPairs>
    <vt:vector size="8" baseType="variant">
      <vt:variant>
        <vt:lpstr>Fonts Used</vt:lpstr>
      </vt:variant>
      <vt:variant>
        <vt:i4>21</vt:i4>
      </vt:variant>
      <vt:variant>
        <vt:lpstr>Theme</vt:lpstr>
      </vt:variant>
      <vt:variant>
        <vt:i4>1</vt:i4>
      </vt:variant>
      <vt:variant>
        <vt:lpstr>Embedded OLE Servers</vt:lpstr>
      </vt:variant>
      <vt:variant>
        <vt:i4>2</vt:i4>
      </vt:variant>
      <vt:variant>
        <vt:lpstr>Slide Titles</vt:lpstr>
      </vt:variant>
      <vt:variant>
        <vt:i4>135</vt:i4>
      </vt:variant>
    </vt:vector>
  </HeadingPairs>
  <TitlesOfParts>
    <vt:vector size="159" baseType="lpstr">
      <vt:lpstr>Microsoft JhengHei</vt:lpstr>
      <vt:lpstr>MS PGothic</vt:lpstr>
      <vt:lpstr>MS PGothic</vt:lpstr>
      <vt:lpstr>SimSun</vt:lpstr>
      <vt:lpstr>SimSun</vt:lpstr>
      <vt:lpstr>Arial</vt:lpstr>
      <vt:lpstr>Arial Bold</vt:lpstr>
      <vt:lpstr>Calibri</vt:lpstr>
      <vt:lpstr>Cambria Math</vt:lpstr>
      <vt:lpstr>Euclid Symbol</vt:lpstr>
      <vt:lpstr>Franklin Gothic Book</vt:lpstr>
      <vt:lpstr>FrutigerNext LT Regular</vt:lpstr>
      <vt:lpstr>Perpetua</vt:lpstr>
      <vt:lpstr>新細明體</vt:lpstr>
      <vt:lpstr>Symbol</vt:lpstr>
      <vt:lpstr>Times New Roman</vt:lpstr>
      <vt:lpstr>Times New Roman Bold</vt:lpstr>
      <vt:lpstr>Wingdings</vt:lpstr>
      <vt:lpstr>Wingdings 2</vt:lpstr>
      <vt:lpstr>幼圆</vt:lpstr>
      <vt:lpstr>ヒラギノ角ゴ ProN W3</vt:lpstr>
      <vt:lpstr>Equity</vt:lpstr>
      <vt:lpstr>Equation</vt:lpstr>
      <vt:lpstr>Worksheet</vt:lpstr>
      <vt:lpstr>Machine Learning</vt:lpstr>
      <vt:lpstr>AlphaGo Lee</vt:lpstr>
      <vt:lpstr>AlphaGo Master</vt:lpstr>
      <vt:lpstr>AlphaGo Zero Vs Deep Blue</vt:lpstr>
      <vt:lpstr>AI Development</vt:lpstr>
      <vt:lpstr>AI Development Contd.</vt:lpstr>
      <vt:lpstr>AI Development Contd.</vt:lpstr>
      <vt:lpstr>Deep Learning Applications</vt:lpstr>
      <vt:lpstr>Review of Intelligence</vt:lpstr>
      <vt:lpstr>Example 1: Text Classification (1)</vt:lpstr>
      <vt:lpstr>Example 1: Text Classification (2)</vt:lpstr>
      <vt:lpstr>Example 2: Disease Diagnosis (1)</vt:lpstr>
      <vt:lpstr>Example 2: Disease Diagnosis (2)</vt:lpstr>
      <vt:lpstr>Example 3: Chess Playing</vt:lpstr>
      <vt:lpstr>Artificial Intelligence</vt:lpstr>
      <vt:lpstr>Example 1: Text Classifier (1)</vt:lpstr>
      <vt:lpstr>Example 1: Text Classifier (2)</vt:lpstr>
      <vt:lpstr>Example 2: Disease Classifier (1)</vt:lpstr>
      <vt:lpstr>Example 2: Disease Classifier (2)</vt:lpstr>
      <vt:lpstr>Example 3: Chess Program</vt:lpstr>
      <vt:lpstr>AI Approach</vt:lpstr>
      <vt:lpstr>What is Learning?</vt:lpstr>
      <vt:lpstr>What is Machine Learning?</vt:lpstr>
      <vt:lpstr>Why Learn?</vt:lpstr>
      <vt:lpstr>Advantages of Machine Learning</vt:lpstr>
      <vt:lpstr>An Example Application</vt:lpstr>
      <vt:lpstr>Another Application</vt:lpstr>
      <vt:lpstr>Machine Learning and our Focus</vt:lpstr>
      <vt:lpstr>The Data and the Goal</vt:lpstr>
      <vt:lpstr>An Example: Data (Loan Application)</vt:lpstr>
      <vt:lpstr>An Example: the Learning Task</vt:lpstr>
      <vt:lpstr>Machine Learning: A Definition</vt:lpstr>
      <vt:lpstr>An Example</vt:lpstr>
      <vt:lpstr>Fundamental Assumption of Learning</vt:lpstr>
      <vt:lpstr>Examples of Successful Applications of Machine Learning</vt:lpstr>
      <vt:lpstr>Why is Machine Learning Important?</vt:lpstr>
      <vt:lpstr>Areas of Influence for Machine Learning</vt:lpstr>
      <vt:lpstr>Learning System Model</vt:lpstr>
      <vt:lpstr>A General Model of Learning Agents </vt:lpstr>
      <vt:lpstr>A General Model of Learning Agents </vt:lpstr>
      <vt:lpstr>Major Paradigms of Machine Learning</vt:lpstr>
      <vt:lpstr>Inductive Reasoning</vt:lpstr>
      <vt:lpstr>The Inductive Learning Problem</vt:lpstr>
      <vt:lpstr>Supervised vs. Unsupervised Learning</vt:lpstr>
      <vt:lpstr>Supervised Learning Process: Two Steps</vt:lpstr>
      <vt:lpstr>Machine Learning Tasks</vt:lpstr>
      <vt:lpstr>Potential for Machine Learning</vt:lpstr>
      <vt:lpstr>Example 1: Text Classification</vt:lpstr>
      <vt:lpstr>Example 2: Disease Diagnosis</vt:lpstr>
      <vt:lpstr>Example 3: Chess Playing</vt:lpstr>
      <vt:lpstr>Examples: Text Classification</vt:lpstr>
      <vt:lpstr>Training and Testing</vt:lpstr>
      <vt:lpstr>Training and Testing</vt:lpstr>
      <vt:lpstr>Performing Machine Learning</vt:lpstr>
      <vt:lpstr>Constituents of Learning Problems</vt:lpstr>
      <vt:lpstr>Problem constituents: 1. The Example Set</vt:lpstr>
      <vt:lpstr>Example: Positives and Negatives</vt:lpstr>
      <vt:lpstr>Problem Constituents: 2. Background Concepts</vt:lpstr>
      <vt:lpstr>Problem Constituents: 3. Background Axioms</vt:lpstr>
      <vt:lpstr>Problem Constituents: 4. Errors in the Data</vt:lpstr>
      <vt:lpstr>Example: Handwriting Recognition</vt:lpstr>
      <vt:lpstr>Constituents of Methods</vt:lpstr>
      <vt:lpstr>Method Constituents 1. Representation</vt:lpstr>
      <vt:lpstr>Examples of Representations The name is in the title…</vt:lpstr>
      <vt:lpstr>Method Constituents 2. Search </vt:lpstr>
      <vt:lpstr>Method constituents 3. Choosing a hypothesis</vt:lpstr>
      <vt:lpstr>Assessing Hypotheses</vt:lpstr>
      <vt:lpstr>Evaluating Classification Methods</vt:lpstr>
      <vt:lpstr>Evaluation Methods</vt:lpstr>
      <vt:lpstr>Evaluation Methods Contd.</vt:lpstr>
      <vt:lpstr>Evaluation Methods Contd.</vt:lpstr>
      <vt:lpstr>Evaluation Methods Contd.</vt:lpstr>
      <vt:lpstr>Classification Measures</vt:lpstr>
      <vt:lpstr>Confusion Matrix</vt:lpstr>
      <vt:lpstr>Confusion Matrix Contd.</vt:lpstr>
      <vt:lpstr>Precision and Recall Measures</vt:lpstr>
      <vt:lpstr>Example 1</vt:lpstr>
      <vt:lpstr>Example of Machine Learning Performance Assessment</vt:lpstr>
      <vt:lpstr>F1-value (also called F1-score)</vt:lpstr>
      <vt:lpstr>Receive Operating Characteristics Curve (ROC)</vt:lpstr>
      <vt:lpstr>Sensitivity and Specificity</vt:lpstr>
      <vt:lpstr>Example Receive Operating Characteristics Curve (ROC) curves</vt:lpstr>
      <vt:lpstr>Area Under the Curve (AUC)</vt:lpstr>
      <vt:lpstr>Drawing an ROC Curve</vt:lpstr>
      <vt:lpstr>Another Evaluation Method: Scoring and Ranking</vt:lpstr>
      <vt:lpstr>Why Machine Learning Is Possible</vt:lpstr>
      <vt:lpstr>Success of Machine Learning</vt:lpstr>
      <vt:lpstr>Performance</vt:lpstr>
      <vt:lpstr>Choosing the Training Experience</vt:lpstr>
      <vt:lpstr>Choosing the Target Function</vt:lpstr>
      <vt:lpstr>Solving Real World Problems</vt:lpstr>
      <vt:lpstr>Feature Engineering</vt:lpstr>
      <vt:lpstr>Intelligent Programs</vt:lpstr>
      <vt:lpstr>Common Machine Learning Algorithms </vt:lpstr>
      <vt:lpstr>Types of Machine Learning</vt:lpstr>
      <vt:lpstr>Types of Machine Learning Contd.</vt:lpstr>
      <vt:lpstr>Machine Learning Structure</vt:lpstr>
      <vt:lpstr>Machine Learning Structure Contd.</vt:lpstr>
      <vt:lpstr>Learning Algorithms </vt:lpstr>
      <vt:lpstr>Learning Algorithms Contd.</vt:lpstr>
      <vt:lpstr>Common Machine Learning Algorithm: Linear Regression</vt:lpstr>
      <vt:lpstr>Common Machine Learning Algorithm: Logistic Regression</vt:lpstr>
      <vt:lpstr>Common Machine Learning Algorithm: Decision Tree</vt:lpstr>
      <vt:lpstr>Decision Tree Learning </vt:lpstr>
      <vt:lpstr>The Loan Data (Reproduced)</vt:lpstr>
      <vt:lpstr>A Decision Tree from the Loan Data</vt:lpstr>
      <vt:lpstr>Use the Decision Tree</vt:lpstr>
      <vt:lpstr>From a Decision Tree to a Set of Rules</vt:lpstr>
      <vt:lpstr>Algorithm for Decision Tree Learning</vt:lpstr>
      <vt:lpstr>Choose an Attribute to Partition Data </vt:lpstr>
      <vt:lpstr>The Loan Data (Reproduced)</vt:lpstr>
      <vt:lpstr>Two Possible Roots, Which is Better?</vt:lpstr>
      <vt:lpstr>Handling Continuous Attributes</vt:lpstr>
      <vt:lpstr>An Example in a Continuous Space</vt:lpstr>
      <vt:lpstr>Information Theory</vt:lpstr>
      <vt:lpstr>Information Theory (Contd.)</vt:lpstr>
      <vt:lpstr>Information Theory: Entropy Measure</vt:lpstr>
      <vt:lpstr>Entropy Measure: Let us get a Feeling</vt:lpstr>
      <vt:lpstr>Information Gain</vt:lpstr>
      <vt:lpstr>Information Gain Contd.</vt:lpstr>
      <vt:lpstr>An Example</vt:lpstr>
      <vt:lpstr>We Build the Final Tree</vt:lpstr>
      <vt:lpstr>Avoid Overfitting in Classification</vt:lpstr>
      <vt:lpstr>An Example</vt:lpstr>
      <vt:lpstr>Classification Using Association Rules</vt:lpstr>
      <vt:lpstr>Using Class Association Rules (CAR)</vt:lpstr>
      <vt:lpstr>Decision Tree vs. Class Association Rules (CARs)</vt:lpstr>
      <vt:lpstr>There are Many More Rules</vt:lpstr>
      <vt:lpstr>Common Machine Learning Algorithm: Support Vector Machine</vt:lpstr>
      <vt:lpstr>Common Machine Learning Algorithm: Naive Bayes</vt:lpstr>
      <vt:lpstr>Common Machine Learning Algorithm: KNN</vt:lpstr>
      <vt:lpstr>Machine Learning Problems</vt:lpstr>
      <vt:lpstr>Methodology</vt:lpstr>
      <vt:lpstr>Application</vt:lpstr>
      <vt:lpstr>Issues in Machine Learning (i.e., Generalization) </vt:lpstr>
    </vt:vector>
  </TitlesOfParts>
  <Company>NTU DISP 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Ian Chang</dc:creator>
  <cp:lastModifiedBy>admin</cp:lastModifiedBy>
  <cp:revision>152</cp:revision>
  <dcterms:created xsi:type="dcterms:W3CDTF">2011-10-12T13:27:42Z</dcterms:created>
  <dcterms:modified xsi:type="dcterms:W3CDTF">2020-03-17T14:45:35Z</dcterms:modified>
</cp:coreProperties>
</file>