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E689B8B-A612-42BB-AAEC-26336F569FB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24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4B6A-46BC-4525-8087-BE5747476A2D}"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89B8B-A612-42BB-AAEC-26336F569FB2}" type="slidenum">
              <a:rPr lang="en-US" smtClean="0"/>
              <a:t>‹#›</a:t>
            </a:fld>
            <a:endParaRPr lang="en-US"/>
          </a:p>
        </p:txBody>
      </p:sp>
    </p:spTree>
    <p:extLst>
      <p:ext uri="{BB962C8B-B14F-4D97-AF65-F5344CB8AC3E}">
        <p14:creationId xmlns:p14="http://schemas.microsoft.com/office/powerpoint/2010/main" val="133515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1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88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spTree>
    <p:extLst>
      <p:ext uri="{BB962C8B-B14F-4D97-AF65-F5344CB8AC3E}">
        <p14:creationId xmlns:p14="http://schemas.microsoft.com/office/powerpoint/2010/main" val="2780703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67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62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761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11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spTree>
    <p:extLst>
      <p:ext uri="{BB962C8B-B14F-4D97-AF65-F5344CB8AC3E}">
        <p14:creationId xmlns:p14="http://schemas.microsoft.com/office/powerpoint/2010/main" val="89230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4B6A-46BC-4525-8087-BE5747476A2D}"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89B8B-A612-42BB-AAEC-26336F569FB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34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C4B6A-46BC-4525-8087-BE5747476A2D}"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89B8B-A612-42BB-AAEC-26336F569FB2}" type="slidenum">
              <a:rPr lang="en-US" smtClean="0"/>
              <a:t>‹#›</a:t>
            </a:fld>
            <a:endParaRPr lang="en-US"/>
          </a:p>
        </p:txBody>
      </p:sp>
    </p:spTree>
    <p:extLst>
      <p:ext uri="{BB962C8B-B14F-4D97-AF65-F5344CB8AC3E}">
        <p14:creationId xmlns:p14="http://schemas.microsoft.com/office/powerpoint/2010/main" val="352576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CC4B6A-46BC-4525-8087-BE5747476A2D}"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89B8B-A612-42BB-AAEC-26336F569FB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940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CC4B6A-46BC-4525-8087-BE5747476A2D}" type="datetimeFigureOut">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89B8B-A612-42BB-AAEC-26336F569FB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89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C4B6A-46BC-4525-8087-BE5747476A2D}" type="datetimeFigureOut">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89B8B-A612-42BB-AAEC-26336F569FB2}" type="slidenum">
              <a:rPr lang="en-US" smtClean="0"/>
              <a:t>‹#›</a:t>
            </a:fld>
            <a:endParaRPr lang="en-US"/>
          </a:p>
        </p:txBody>
      </p:sp>
    </p:spTree>
    <p:extLst>
      <p:ext uri="{BB962C8B-B14F-4D97-AF65-F5344CB8AC3E}">
        <p14:creationId xmlns:p14="http://schemas.microsoft.com/office/powerpoint/2010/main" val="415724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4B6A-46BC-4525-8087-BE5747476A2D}"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89B8B-A612-42BB-AAEC-26336F569FB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916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4B6A-46BC-4525-8087-BE5747476A2D}"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89B8B-A612-42BB-AAEC-26336F569FB2}" type="slidenum">
              <a:rPr lang="en-US" smtClean="0"/>
              <a:t>‹#›</a:t>
            </a:fld>
            <a:endParaRPr lang="en-US"/>
          </a:p>
        </p:txBody>
      </p:sp>
    </p:spTree>
    <p:extLst>
      <p:ext uri="{BB962C8B-B14F-4D97-AF65-F5344CB8AC3E}">
        <p14:creationId xmlns:p14="http://schemas.microsoft.com/office/powerpoint/2010/main" val="127265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CC4B6A-46BC-4525-8087-BE5747476A2D}" type="datetimeFigureOut">
              <a:rPr lang="en-US" smtClean="0"/>
              <a:t>2/14/2020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689B8B-A612-42BB-AAEC-26336F569FB2}" type="slidenum">
              <a:rPr lang="en-US" smtClean="0"/>
              <a:t>‹#›</a:t>
            </a:fld>
            <a:endParaRPr lang="en-US"/>
          </a:p>
        </p:txBody>
      </p:sp>
    </p:spTree>
    <p:extLst>
      <p:ext uri="{BB962C8B-B14F-4D97-AF65-F5344CB8AC3E}">
        <p14:creationId xmlns:p14="http://schemas.microsoft.com/office/powerpoint/2010/main" val="2460449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rookings.edu/research/protecting" TargetMode="External"/><Relationship Id="rId2" Type="http://schemas.openxmlformats.org/officeDocument/2006/relationships/hyperlink" Target="https://www.forbes.com/sites/insights" TargetMode="External"/><Relationship Id="rId1" Type="http://schemas.openxmlformats.org/officeDocument/2006/relationships/slideLayout" Target="../slideLayouts/slideLayout2.xml"/><Relationship Id="rId4" Type="http://schemas.openxmlformats.org/officeDocument/2006/relationships/hyperlink" Target="https://emerj.com/ai-sector-overviews/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5D05-CB6B-4EAE-BF52-EBE061685C12}"/>
              </a:ext>
            </a:extLst>
          </p:cNvPr>
          <p:cNvSpPr>
            <a:spLocks noGrp="1"/>
          </p:cNvSpPr>
          <p:nvPr>
            <p:ph type="ctrTitle"/>
          </p:nvPr>
        </p:nvSpPr>
        <p:spPr/>
        <p:txBody>
          <a:bodyPr/>
          <a:lstStyle/>
          <a:p>
            <a:br>
              <a:rPr lang="en-US" sz="2800" dirty="0"/>
            </a:br>
            <a:br>
              <a:rPr lang="en-US" sz="2800" dirty="0"/>
            </a:br>
            <a:br>
              <a:rPr lang="en-US" sz="2800" dirty="0"/>
            </a:br>
            <a:br>
              <a:rPr lang="en-US" sz="2800" dirty="0"/>
            </a:br>
            <a:br>
              <a:rPr lang="en-US" sz="2800" dirty="0"/>
            </a:br>
            <a:r>
              <a:rPr lang="en-US" sz="3200" dirty="0"/>
              <a:t>AI Privacy and Policy and AI Application in Agriculture</a:t>
            </a:r>
            <a:br>
              <a:rPr lang="en-US" dirty="0"/>
            </a:br>
            <a:endParaRPr lang="en-US" dirty="0"/>
          </a:p>
        </p:txBody>
      </p:sp>
      <p:sp>
        <p:nvSpPr>
          <p:cNvPr id="3" name="Subtitle 2">
            <a:extLst>
              <a:ext uri="{FF2B5EF4-FFF2-40B4-BE49-F238E27FC236}">
                <a16:creationId xmlns:a16="http://schemas.microsoft.com/office/drawing/2014/main" id="{A062885D-A5FC-47F8-8C60-B20CDBF82A63}"/>
              </a:ext>
            </a:extLst>
          </p:cNvPr>
          <p:cNvSpPr>
            <a:spLocks noGrp="1"/>
          </p:cNvSpPr>
          <p:nvPr>
            <p:ph type="subTitle" idx="1"/>
          </p:nvPr>
        </p:nvSpPr>
        <p:spPr/>
        <p:txBody>
          <a:bodyPr>
            <a:noAutofit/>
          </a:bodyPr>
          <a:lstStyle/>
          <a:p>
            <a:r>
              <a:rPr lang="en-US" sz="1400" dirty="0"/>
              <a:t>Group 6</a:t>
            </a:r>
          </a:p>
          <a:p>
            <a:r>
              <a:rPr lang="en-US" sz="1400" dirty="0"/>
              <a:t>CLINTON ODUOR SCT221-0218/2017</a:t>
            </a:r>
          </a:p>
          <a:p>
            <a:r>
              <a:rPr lang="en-US" sz="1400" dirty="0"/>
              <a:t>DENNIS WANGONDU SCT221-0098/2017</a:t>
            </a:r>
          </a:p>
          <a:p>
            <a:r>
              <a:rPr lang="en-US" sz="1400" dirty="0"/>
              <a:t>HOPE ARGANE SCT221-0101/2017</a:t>
            </a:r>
          </a:p>
          <a:p>
            <a:r>
              <a:rPr lang="en-US" sz="1400" dirty="0"/>
              <a:t>DIANA IMINZA SCT221-0125/2017</a:t>
            </a:r>
          </a:p>
        </p:txBody>
      </p:sp>
    </p:spTree>
    <p:extLst>
      <p:ext uri="{BB962C8B-B14F-4D97-AF65-F5344CB8AC3E}">
        <p14:creationId xmlns:p14="http://schemas.microsoft.com/office/powerpoint/2010/main" val="209263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1B83-B853-474C-B69A-2077DC717D3F}"/>
              </a:ext>
            </a:extLst>
          </p:cNvPr>
          <p:cNvSpPr>
            <a:spLocks noGrp="1"/>
          </p:cNvSpPr>
          <p:nvPr>
            <p:ph type="title"/>
          </p:nvPr>
        </p:nvSpPr>
        <p:spPr>
          <a:xfrm>
            <a:off x="1295399" y="946298"/>
            <a:ext cx="6241816" cy="956930"/>
          </a:xfrm>
        </p:spPr>
        <p:txBody>
          <a:bodyPr/>
          <a:lstStyle/>
          <a:p>
            <a:r>
              <a:rPr lang="en-US" dirty="0"/>
              <a:t>AI Privacy Concerns</a:t>
            </a:r>
          </a:p>
        </p:txBody>
      </p:sp>
      <p:sp>
        <p:nvSpPr>
          <p:cNvPr id="3" name="Content Placeholder 2">
            <a:extLst>
              <a:ext uri="{FF2B5EF4-FFF2-40B4-BE49-F238E27FC236}">
                <a16:creationId xmlns:a16="http://schemas.microsoft.com/office/drawing/2014/main" id="{057E627B-218A-42EC-B913-F64489415DDE}"/>
              </a:ext>
            </a:extLst>
          </p:cNvPr>
          <p:cNvSpPr>
            <a:spLocks noGrp="1"/>
          </p:cNvSpPr>
          <p:nvPr>
            <p:ph type="body" sz="half" idx="2"/>
          </p:nvPr>
        </p:nvSpPr>
        <p:spPr>
          <a:xfrm>
            <a:off x="1295399" y="2328530"/>
            <a:ext cx="6241816" cy="2755702"/>
          </a:xfrm>
        </p:spPr>
        <p:txBody>
          <a:bodyPr>
            <a:normAutofit lnSpcReduction="10000"/>
          </a:bodyPr>
          <a:lstStyle/>
          <a:p>
            <a:pPr algn="l">
              <a:buFont typeface="Wingdings" panose="05000000000000000000" pitchFamily="2" charset="2"/>
              <a:buChar char="v"/>
            </a:pPr>
            <a:r>
              <a:rPr lang="en-US" dirty="0"/>
              <a:t>Facial recognition and voice identification systems </a:t>
            </a:r>
            <a:r>
              <a:rPr lang="en-US" dirty="0" err="1"/>
              <a:t>eg.</a:t>
            </a:r>
            <a:r>
              <a:rPr lang="en-US" dirty="0"/>
              <a:t> Jitambulishe on Safaricom can track our movement in the real world. Ella runs on Google Cloud and can search footage from pretty much any CCTV system .</a:t>
            </a:r>
          </a:p>
          <a:p>
            <a:pPr algn="l">
              <a:buFont typeface="Wingdings" panose="05000000000000000000" pitchFamily="2" charset="2"/>
              <a:buChar char="v"/>
            </a:pPr>
            <a:r>
              <a:rPr lang="en-US" dirty="0"/>
              <a:t>Smart home devices, motion sensing lights continuously collect data when we come and go.</a:t>
            </a:r>
          </a:p>
          <a:p>
            <a:pPr algn="l">
              <a:buFont typeface="Wingdings" panose="05000000000000000000" pitchFamily="2" charset="2"/>
              <a:buChar char="v"/>
            </a:pPr>
            <a:r>
              <a:rPr lang="en-US" dirty="0"/>
              <a:t>AI uses large databases to store data. Without proper protection using the available privacy policies, unauthorized personnel can mine the data illegally and use it for marketing, blackmailing etc. </a:t>
            </a:r>
          </a:p>
        </p:txBody>
      </p:sp>
      <p:pic>
        <p:nvPicPr>
          <p:cNvPr id="2052" name="Picture 4">
            <a:extLst>
              <a:ext uri="{FF2B5EF4-FFF2-40B4-BE49-F238E27FC236}">
                <a16:creationId xmlns:a16="http://schemas.microsoft.com/office/drawing/2014/main" id="{3218C093-4A43-4306-B127-C54C90117A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5483" r="35483"/>
          <a:stretch>
            <a:fillRect/>
          </a:stretch>
        </p:blipFill>
        <p:spPr bwMode="auto">
          <a:xfrm>
            <a:off x="7357730" y="1041400"/>
            <a:ext cx="4167963" cy="477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8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7427-0245-4E36-9745-64B22FE77B87}"/>
              </a:ext>
            </a:extLst>
          </p:cNvPr>
          <p:cNvSpPr>
            <a:spLocks noGrp="1"/>
          </p:cNvSpPr>
          <p:nvPr>
            <p:ph type="title"/>
          </p:nvPr>
        </p:nvSpPr>
        <p:spPr/>
        <p:txBody>
          <a:bodyPr/>
          <a:lstStyle/>
          <a:p>
            <a:r>
              <a:rPr lang="en-US" dirty="0"/>
              <a:t>Components of AI privacy policies</a:t>
            </a:r>
          </a:p>
        </p:txBody>
      </p:sp>
      <p:sp>
        <p:nvSpPr>
          <p:cNvPr id="3" name="Content Placeholder 2">
            <a:extLst>
              <a:ext uri="{FF2B5EF4-FFF2-40B4-BE49-F238E27FC236}">
                <a16:creationId xmlns:a16="http://schemas.microsoft.com/office/drawing/2014/main" id="{6956712C-B94C-4E6D-907E-0B8CB535B672}"/>
              </a:ext>
            </a:extLst>
          </p:cNvPr>
          <p:cNvSpPr>
            <a:spLocks noGrp="1"/>
          </p:cNvSpPr>
          <p:nvPr>
            <p:ph idx="1"/>
          </p:nvPr>
        </p:nvSpPr>
        <p:spPr/>
        <p:txBody>
          <a:bodyPr/>
          <a:lstStyle/>
          <a:p>
            <a:pPr>
              <a:buFont typeface="Wingdings" panose="05000000000000000000" pitchFamily="2" charset="2"/>
              <a:buChar char="v"/>
            </a:pPr>
            <a:r>
              <a:rPr lang="en-US" dirty="0"/>
              <a:t>AI systems should be transparent.</a:t>
            </a:r>
          </a:p>
          <a:p>
            <a:pPr>
              <a:buFont typeface="Wingdings" panose="05000000000000000000" pitchFamily="2" charset="2"/>
              <a:buChar char="v"/>
            </a:pPr>
            <a:r>
              <a:rPr lang="en-US" dirty="0"/>
              <a:t>AI should have a “deeply rooted” right to the information it is collecting.</a:t>
            </a:r>
          </a:p>
          <a:p>
            <a:pPr>
              <a:buFont typeface="Wingdings" panose="05000000000000000000" pitchFamily="2" charset="2"/>
              <a:buChar char="v"/>
            </a:pPr>
            <a:r>
              <a:rPr lang="en-US" dirty="0"/>
              <a:t>Consumers must be able to opt out of the system.</a:t>
            </a:r>
          </a:p>
          <a:p>
            <a:pPr>
              <a:buFont typeface="Wingdings" panose="05000000000000000000" pitchFamily="2" charset="2"/>
              <a:buChar char="v"/>
            </a:pPr>
            <a:r>
              <a:rPr lang="en-US" dirty="0"/>
              <a:t>The data collected and the purpose of the AI must be limited by design.</a:t>
            </a:r>
          </a:p>
          <a:p>
            <a:pPr>
              <a:buFont typeface="Wingdings" panose="05000000000000000000" pitchFamily="2" charset="2"/>
              <a:buChar char="v"/>
            </a:pPr>
            <a:r>
              <a:rPr lang="en-US" dirty="0"/>
              <a:t>Data must be deleted upon consumer request.</a:t>
            </a:r>
          </a:p>
        </p:txBody>
      </p:sp>
    </p:spTree>
    <p:extLst>
      <p:ext uri="{BB962C8B-B14F-4D97-AF65-F5344CB8AC3E}">
        <p14:creationId xmlns:p14="http://schemas.microsoft.com/office/powerpoint/2010/main" val="270582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3784-385E-41DB-B290-0DCE0CF5C4E3}"/>
              </a:ext>
            </a:extLst>
          </p:cNvPr>
          <p:cNvSpPr>
            <a:spLocks noGrp="1"/>
          </p:cNvSpPr>
          <p:nvPr>
            <p:ph type="title"/>
          </p:nvPr>
        </p:nvSpPr>
        <p:spPr/>
        <p:txBody>
          <a:bodyPr/>
          <a:lstStyle/>
          <a:p>
            <a:r>
              <a:rPr lang="en-US" dirty="0"/>
              <a:t>Available solutions </a:t>
            </a:r>
          </a:p>
        </p:txBody>
      </p:sp>
      <p:sp>
        <p:nvSpPr>
          <p:cNvPr id="3" name="Content Placeholder 2">
            <a:extLst>
              <a:ext uri="{FF2B5EF4-FFF2-40B4-BE49-F238E27FC236}">
                <a16:creationId xmlns:a16="http://schemas.microsoft.com/office/drawing/2014/main" id="{A2883D5E-F278-45DE-9FE8-3BAC51D91C5B}"/>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Homomorphic encryption – allows encrypted data that users send to the cloud to analyzed without having to decrypt it first and the results of the analysis are also encrypted. That way only the customer and not even the cloud service provider knows what information is contained in the data and the results of the analysis.</a:t>
            </a:r>
          </a:p>
          <a:p>
            <a:pPr>
              <a:buFont typeface="Wingdings" panose="05000000000000000000" pitchFamily="2" charset="2"/>
              <a:buChar char="v"/>
            </a:pPr>
            <a:r>
              <a:rPr lang="en-US" dirty="0"/>
              <a:t>Differential privacy – ensures that when AI systems are learning from sensitive data, they are only learning what they are supposed to learn and not accidentally learning what they are not supposed to learn from the data.</a:t>
            </a:r>
          </a:p>
          <a:p>
            <a:pPr>
              <a:buFont typeface="Wingdings" panose="05000000000000000000" pitchFamily="2" charset="2"/>
              <a:buChar char="v"/>
            </a:pPr>
            <a:r>
              <a:rPr lang="en-US" dirty="0"/>
              <a:t>Federated learning- is a machine learning technique that trains an algorithm across multiple decentralized edge devices or servers holding local data samples without exchanging their data samples.</a:t>
            </a:r>
          </a:p>
        </p:txBody>
      </p:sp>
    </p:spTree>
    <p:extLst>
      <p:ext uri="{BB962C8B-B14F-4D97-AF65-F5344CB8AC3E}">
        <p14:creationId xmlns:p14="http://schemas.microsoft.com/office/powerpoint/2010/main" val="329812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FB73-D71F-45B9-8CFA-808731D0C771}"/>
              </a:ext>
            </a:extLst>
          </p:cNvPr>
          <p:cNvSpPr>
            <a:spLocks noGrp="1"/>
          </p:cNvSpPr>
          <p:nvPr>
            <p:ph type="title"/>
          </p:nvPr>
        </p:nvSpPr>
        <p:spPr>
          <a:xfrm>
            <a:off x="5092996" y="834656"/>
            <a:ext cx="5096055" cy="606055"/>
          </a:xfrm>
        </p:spPr>
        <p:txBody>
          <a:bodyPr>
            <a:noAutofit/>
          </a:bodyPr>
          <a:lstStyle/>
          <a:p>
            <a:r>
              <a:rPr lang="en-US" b="1" dirty="0"/>
              <a:t>AI APPLICATIONS IN AGRICULTURE</a:t>
            </a:r>
          </a:p>
        </p:txBody>
      </p:sp>
      <p:sp>
        <p:nvSpPr>
          <p:cNvPr id="3" name="Content Placeholder 2">
            <a:extLst>
              <a:ext uri="{FF2B5EF4-FFF2-40B4-BE49-F238E27FC236}">
                <a16:creationId xmlns:a16="http://schemas.microsoft.com/office/drawing/2014/main" id="{C60E43D0-1F96-46D1-95A4-9DA70C2A3355}"/>
              </a:ext>
            </a:extLst>
          </p:cNvPr>
          <p:cNvSpPr>
            <a:spLocks noGrp="1"/>
          </p:cNvSpPr>
          <p:nvPr>
            <p:ph idx="1"/>
          </p:nvPr>
        </p:nvSpPr>
        <p:spPr>
          <a:xfrm>
            <a:off x="5822705" y="1467292"/>
            <a:ext cx="5777416" cy="4750784"/>
          </a:xfrm>
        </p:spPr>
        <p:txBody>
          <a:bodyPr>
            <a:normAutofit fontScale="92500"/>
          </a:bodyPr>
          <a:lstStyle/>
          <a:p>
            <a:pPr>
              <a:buFont typeface="Wingdings" panose="05000000000000000000" pitchFamily="2" charset="2"/>
              <a:buChar char="v"/>
            </a:pPr>
            <a:r>
              <a:rPr lang="en-US" dirty="0"/>
              <a:t>Agriculture Robotics – Companies are developing and programming autonomous robots to handle essential agricultural tasks such as harvesting and weed control.</a:t>
            </a:r>
          </a:p>
          <a:p>
            <a:pPr>
              <a:buFont typeface="Wingdings" panose="05000000000000000000" pitchFamily="2" charset="2"/>
              <a:buChar char="v"/>
            </a:pPr>
            <a:r>
              <a:rPr lang="en-US" dirty="0"/>
              <a:t>Crop, Soil and Livestock monitoring – companies are using computer vision and deep-learning algorithms to process data captured by drones or software based technology to monitor crops, soil and livestock.</a:t>
            </a:r>
          </a:p>
          <a:p>
            <a:pPr>
              <a:buFont typeface="Wingdings" panose="05000000000000000000" pitchFamily="2" charset="2"/>
              <a:buChar char="v"/>
            </a:pPr>
            <a:r>
              <a:rPr lang="en-US" dirty="0"/>
              <a:t>Predictive Analytics – Machine learning models are being developed to track and predict various environmental impacts on crop yield such as Weather changes.</a:t>
            </a:r>
          </a:p>
        </p:txBody>
      </p:sp>
      <p:pic>
        <p:nvPicPr>
          <p:cNvPr id="1026" name="Picture 2" descr="Image result for driverless tractors">
            <a:extLst>
              <a:ext uri="{FF2B5EF4-FFF2-40B4-BE49-F238E27FC236}">
                <a16:creationId xmlns:a16="http://schemas.microsoft.com/office/drawing/2014/main" id="{8EE4644F-B38F-47C9-89BA-8A2A2549C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79" y="3575547"/>
            <a:ext cx="4384158" cy="2642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gricultural drones">
            <a:extLst>
              <a:ext uri="{FF2B5EF4-FFF2-40B4-BE49-F238E27FC236}">
                <a16:creationId xmlns:a16="http://schemas.microsoft.com/office/drawing/2014/main" id="{5E9E43A1-6713-46F5-BA2A-307058646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31" y="1137684"/>
            <a:ext cx="4254106" cy="227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1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D28C-61C4-4A75-9B47-E047582B8EDE}"/>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8425DF45-F24B-4F0B-8DC4-401D59417C57}"/>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While using the machine learning algorithms in connection with images captured by satellites and drones, AI-enabled technologies predict weather conditions, analyses crop sustainability and evaluate farms for the presence of diseases or pests and poor plant nutrition on farms with data like temperature, precipitation, wind speed and solar radiation.</a:t>
            </a:r>
          </a:p>
          <a:p>
            <a:pPr>
              <a:buFont typeface="Wingdings" panose="05000000000000000000" pitchFamily="2" charset="2"/>
              <a:buChar char="v"/>
            </a:pPr>
            <a:r>
              <a:rPr lang="en-US" dirty="0"/>
              <a:t>For example Farm Shots aims to detect diseases, pests and poor plant nutrition on farms.</a:t>
            </a:r>
          </a:p>
          <a:p>
            <a:pPr>
              <a:buFont typeface="Wingdings" panose="05000000000000000000" pitchFamily="2" charset="2"/>
              <a:buChar char="v"/>
            </a:pPr>
            <a:r>
              <a:rPr lang="en-US" dirty="0"/>
              <a:t>aWhere predicts weather, analyze crop sustainability and evaluate farms for the presence of diseases and pests.</a:t>
            </a:r>
          </a:p>
        </p:txBody>
      </p:sp>
    </p:spTree>
    <p:extLst>
      <p:ext uri="{BB962C8B-B14F-4D97-AF65-F5344CB8AC3E}">
        <p14:creationId xmlns:p14="http://schemas.microsoft.com/office/powerpoint/2010/main" val="330900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A86F-3393-4C76-B435-0D0FA36E733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6BEE195-690A-4E5D-8182-D3EC2843AC32}"/>
              </a:ext>
            </a:extLst>
          </p:cNvPr>
          <p:cNvSpPr>
            <a:spLocks noGrp="1"/>
          </p:cNvSpPr>
          <p:nvPr>
            <p:ph idx="1"/>
          </p:nvPr>
        </p:nvSpPr>
        <p:spPr/>
        <p:txBody>
          <a:bodyPr>
            <a:normAutofit fontScale="92500" lnSpcReduction="10000"/>
          </a:bodyPr>
          <a:lstStyle/>
          <a:p>
            <a:r>
              <a:rPr lang="en-US" dirty="0"/>
              <a:t>Forbes Insights: Rethinking Privacy For The AI Era. (2020). Retrieved 11 February	2020, from </a:t>
            </a:r>
            <a:r>
              <a:rPr lang="en-US" dirty="0">
                <a:hlinkClick r:id="rId2"/>
              </a:rPr>
              <a:t>https://www.forbes.com/sites/insights</a:t>
            </a:r>
            <a:r>
              <a:rPr lang="en-US" dirty="0"/>
              <a:t>	intelai/2019/03/27/rethinking-privacy-for-the-ai-era/#394a97f37f0a</a:t>
            </a:r>
          </a:p>
          <a:p>
            <a:r>
              <a:rPr lang="en-US" dirty="0"/>
              <a:t>Kerry, C. (2020). Protecting privacy in an AI-driven world. Retrieved 13	February	2020, from </a:t>
            </a:r>
            <a:r>
              <a:rPr lang="en-US" dirty="0">
                <a:hlinkClick r:id="rId3"/>
              </a:rPr>
              <a:t>https://www.brookings.edu/research/protecting</a:t>
            </a:r>
            <a:r>
              <a:rPr lang="en-US" dirty="0"/>
              <a:t>	privacy-in-an-ai	driven-world/</a:t>
            </a:r>
          </a:p>
          <a:p>
            <a:r>
              <a:rPr lang="en-US" dirty="0"/>
              <a:t>Sennaar, K. (2020). AI in Agriculture – Present Applications and Impact | </a:t>
            </a:r>
            <a:r>
              <a:rPr lang="en-US" dirty="0" err="1"/>
              <a:t>Emerj</a:t>
            </a:r>
            <a:r>
              <a:rPr lang="en-US" dirty="0"/>
              <a:t>.	Retrieved 11 February 2020, from </a:t>
            </a:r>
            <a:r>
              <a:rPr lang="en-US" dirty="0">
                <a:hlinkClick r:id="rId4"/>
              </a:rPr>
              <a:t>https://emerj.com/ai-sector-overviews/ai</a:t>
            </a:r>
            <a:r>
              <a:rPr lang="en-US" dirty="0"/>
              <a:t>	agriculture-present-applications-impact/</a:t>
            </a:r>
          </a:p>
        </p:txBody>
      </p:sp>
    </p:spTree>
    <p:extLst>
      <p:ext uri="{BB962C8B-B14F-4D97-AF65-F5344CB8AC3E}">
        <p14:creationId xmlns:p14="http://schemas.microsoft.com/office/powerpoint/2010/main" val="20068807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150</TotalTime>
  <Words>593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Wingdings</vt:lpstr>
      <vt:lpstr>Organic</vt:lpstr>
      <vt:lpstr>     AI Privacy and Policy and AI Application in Agriculture </vt:lpstr>
      <vt:lpstr>AI Privacy Concerns</vt:lpstr>
      <vt:lpstr>Components of AI privacy policies</vt:lpstr>
      <vt:lpstr>Available solutions </vt:lpstr>
      <vt:lpstr>AI APPLICATIONS IN AGRICULTURE</vt:lpstr>
      <vt:lpstr>PREDICTIVE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 Privacy and Policy and AI Application in Agriculture </dc:title>
  <dc:creator>Clinton Atogo</dc:creator>
  <cp:lastModifiedBy>Clinton Atogo</cp:lastModifiedBy>
  <cp:revision>23</cp:revision>
  <dcterms:created xsi:type="dcterms:W3CDTF">2020-02-14T05:44:15Z</dcterms:created>
  <dcterms:modified xsi:type="dcterms:W3CDTF">2020-02-14T08:42:43Z</dcterms:modified>
</cp:coreProperties>
</file>