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5" r:id="rId1"/>
  </p:sldMasterIdLst>
  <p:sldIdLst>
    <p:sldId id="266" r:id="rId2"/>
    <p:sldId id="257" r:id="rId3"/>
    <p:sldId id="259" r:id="rId4"/>
    <p:sldId id="260" r:id="rId5"/>
    <p:sldId id="262" r:id="rId6"/>
    <p:sldId id="263" r:id="rId7"/>
    <p:sldId id="261" r:id="rId8"/>
    <p:sldId id="264" r:id="rId9"/>
    <p:sldId id="265"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4" d="100"/>
          <a:sy n="74" d="100"/>
        </p:scale>
        <p:origin x="54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76480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17569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882788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968249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697726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3/3/2020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29495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3/3/2020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748791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15792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42323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23773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26924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3/3/2020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25700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3/3/2020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78415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62636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smtClean="0"/>
              <a:t>3/3/2020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654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06710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14354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smtClean="0"/>
              <a:pPr/>
              <a:t>3/3/2020</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31951597"/>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Circle" TargetMode="External"/><Relationship Id="rId2" Type="http://schemas.openxmlformats.org/officeDocument/2006/relationships/hyperlink" Target="https://en.wikipedia.org/wiki/Rasterizing"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en.wikipedia.org/wiki/Bresenha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Graphics assignment</a:t>
            </a:r>
          </a:p>
        </p:txBody>
      </p:sp>
      <p:sp>
        <p:nvSpPr>
          <p:cNvPr id="3" name="Content Placeholder 2"/>
          <p:cNvSpPr>
            <a:spLocks noGrp="1"/>
          </p:cNvSpPr>
          <p:nvPr>
            <p:ph sz="quarter" idx="13"/>
          </p:nvPr>
        </p:nvSpPr>
        <p:spPr>
          <a:xfrm>
            <a:off x="831396" y="1889298"/>
            <a:ext cx="10363826" cy="4602118"/>
          </a:xfrm>
        </p:spPr>
        <p:txBody>
          <a:bodyPr/>
          <a:lstStyle/>
          <a:p>
            <a:r>
              <a:rPr lang="en-US" dirty="0" err="1"/>
              <a:t>Beverlyn</a:t>
            </a:r>
            <a:r>
              <a:rPr lang="en-US" dirty="0"/>
              <a:t> </a:t>
            </a:r>
            <a:r>
              <a:rPr lang="en-US" dirty="0" err="1"/>
              <a:t>akoth</a:t>
            </a:r>
            <a:r>
              <a:rPr lang="en-US" dirty="0"/>
              <a:t> 	</a:t>
            </a:r>
            <a:r>
              <a:rPr lang="en-US" dirty="0" err="1"/>
              <a:t>sct</a:t>
            </a:r>
            <a:r>
              <a:rPr lang="en-US" dirty="0"/>
              <a:t> 221-0494/2017</a:t>
            </a:r>
          </a:p>
          <a:p>
            <a:r>
              <a:rPr lang="en-US" dirty="0"/>
              <a:t>Karen </a:t>
            </a:r>
            <a:r>
              <a:rPr lang="en-US" dirty="0" err="1"/>
              <a:t>kanana</a:t>
            </a:r>
            <a:r>
              <a:rPr lang="en-US" dirty="0"/>
              <a:t>	</a:t>
            </a:r>
            <a:r>
              <a:rPr lang="en-US" dirty="0" err="1"/>
              <a:t>sct</a:t>
            </a:r>
            <a:r>
              <a:rPr lang="en-US" dirty="0"/>
              <a:t> 221-0124/2017</a:t>
            </a:r>
          </a:p>
          <a:p>
            <a:r>
              <a:rPr lang="en-US" dirty="0"/>
              <a:t>Grace </a:t>
            </a:r>
            <a:r>
              <a:rPr lang="en-US" dirty="0" err="1"/>
              <a:t>kyalo</a:t>
            </a:r>
            <a:r>
              <a:rPr lang="en-US" dirty="0"/>
              <a:t> 		</a:t>
            </a:r>
            <a:r>
              <a:rPr lang="en-US" dirty="0" err="1"/>
              <a:t>sct</a:t>
            </a:r>
            <a:r>
              <a:rPr lang="en-US" dirty="0"/>
              <a:t> 221-1073/2016</a:t>
            </a:r>
          </a:p>
          <a:p>
            <a:r>
              <a:rPr lang="en-US" dirty="0"/>
              <a:t>Victoria </a:t>
            </a:r>
            <a:r>
              <a:rPr lang="en-US" dirty="0" err="1"/>
              <a:t>nawire</a:t>
            </a:r>
            <a:r>
              <a:rPr lang="en-US" dirty="0"/>
              <a:t> 	</a:t>
            </a:r>
            <a:r>
              <a:rPr lang="en-US" dirty="0">
                <a:latin typeface="Times New Roman" panose="02020603050405020304" pitchFamily="18" charset="0"/>
                <a:cs typeface="Times New Roman" panose="02020603050405020304" pitchFamily="18" charset="0"/>
              </a:rPr>
              <a:t>SCT 221-0123/2017</a:t>
            </a:r>
            <a:endParaRPr lang="en-US" dirty="0"/>
          </a:p>
          <a:p>
            <a:r>
              <a:rPr lang="en-US" dirty="0"/>
              <a:t>Brian </a:t>
            </a:r>
            <a:r>
              <a:rPr lang="en-US" dirty="0" err="1"/>
              <a:t>murithi</a:t>
            </a:r>
            <a:r>
              <a:rPr lang="en-US" dirty="0"/>
              <a:t> 	</a:t>
            </a:r>
            <a:r>
              <a:rPr lang="en-US" dirty="0" err="1"/>
              <a:t>sct</a:t>
            </a:r>
            <a:r>
              <a:rPr lang="en-US" dirty="0"/>
              <a:t> 221- 0489/2017</a:t>
            </a:r>
          </a:p>
          <a:p>
            <a:r>
              <a:rPr lang="en-US" dirty="0"/>
              <a:t>Michelle </a:t>
            </a:r>
            <a:r>
              <a:rPr lang="en-US" dirty="0" err="1"/>
              <a:t>kyalo</a:t>
            </a:r>
            <a:r>
              <a:rPr lang="en-US" dirty="0"/>
              <a:t> 	SCT 221-1002/2016</a:t>
            </a:r>
          </a:p>
          <a:p>
            <a:r>
              <a:rPr lang="en-US" dirty="0"/>
              <a:t>KELVIN GATIMU 	SCT 221-0920/2016</a:t>
            </a:r>
          </a:p>
          <a:p>
            <a:r>
              <a:rPr lang="en-US" dirty="0"/>
              <a:t>YVONNE GACHARA 	SCT 221- 0099/2017</a:t>
            </a:r>
          </a:p>
          <a:p>
            <a:r>
              <a:rPr lang="en-US" dirty="0"/>
              <a:t>Kelvin </a:t>
            </a:r>
            <a:r>
              <a:rPr lang="en-US" dirty="0" err="1"/>
              <a:t>muchiri</a:t>
            </a:r>
            <a:r>
              <a:rPr lang="en-US" dirty="0"/>
              <a:t>            sct221 – 0783/2016</a:t>
            </a:r>
          </a:p>
          <a:p>
            <a:endParaRPr lang="en-US" dirty="0"/>
          </a:p>
        </p:txBody>
      </p:sp>
    </p:spTree>
    <p:extLst>
      <p:ext uri="{BB962C8B-B14F-4D97-AF65-F5344CB8AC3E}">
        <p14:creationId xmlns:p14="http://schemas.microsoft.com/office/powerpoint/2010/main" val="26624281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E8BAF-94AE-4B1B-AED7-510FAD21D078}"/>
              </a:ext>
            </a:extLst>
          </p:cNvPr>
          <p:cNvSpPr>
            <a:spLocks noGrp="1"/>
          </p:cNvSpPr>
          <p:nvPr>
            <p:ph type="title"/>
          </p:nvPr>
        </p:nvSpPr>
        <p:spPr/>
        <p:txBody>
          <a:bodyPr/>
          <a:lstStyle/>
          <a:p>
            <a:r>
              <a:rPr lang="en-US" dirty="0"/>
              <a:t>CARTESIAN Y INTERCEPT ALGORITHM</a:t>
            </a:r>
          </a:p>
        </p:txBody>
      </p:sp>
      <p:sp>
        <p:nvSpPr>
          <p:cNvPr id="3" name="Content Placeholder 2">
            <a:extLst>
              <a:ext uri="{FF2B5EF4-FFF2-40B4-BE49-F238E27FC236}">
                <a16:creationId xmlns:a16="http://schemas.microsoft.com/office/drawing/2014/main" id="{45B18700-32BE-47F0-8782-8EBEA1905B71}"/>
              </a:ext>
            </a:extLst>
          </p:cNvPr>
          <p:cNvSpPr>
            <a:spLocks noGrp="1"/>
          </p:cNvSpPr>
          <p:nvPr>
            <p:ph sz="quarter" idx="13"/>
          </p:nvPr>
        </p:nvSpPr>
        <p:spPr>
          <a:xfrm>
            <a:off x="913774" y="2367092"/>
            <a:ext cx="10044958" cy="3710151"/>
          </a:xfrm>
        </p:spPr>
        <p:txBody>
          <a:bodyPr>
            <a:normAutofit lnSpcReduction="10000"/>
          </a:bodyPr>
          <a:lstStyle/>
          <a:p>
            <a:r>
              <a:rPr lang="en-US" dirty="0"/>
              <a:t>This algorithm allows us to compute the corresponding value of y interval for any given value of x.</a:t>
            </a:r>
          </a:p>
          <a:p>
            <a:r>
              <a:rPr lang="en-US" dirty="0"/>
              <a:t>On a raster system, lines are plotted with pixels and step sizes in the horizontal and vertical directions are constrained by pixel separations, that is we must “sample” a line at discrete positions and determine the nearest pixel to the line at each sampled position.</a:t>
            </a:r>
          </a:p>
          <a:p>
            <a:r>
              <a:rPr lang="en-US" dirty="0"/>
              <a:t>At y- intercept x = 0 in the equation y=</a:t>
            </a:r>
            <a:r>
              <a:rPr lang="en-US" dirty="0" err="1"/>
              <a:t>mx+b</a:t>
            </a:r>
            <a:r>
              <a:rPr lang="en-US" dirty="0"/>
              <a:t> with m representing the slope and b the y intercept.</a:t>
            </a:r>
          </a:p>
          <a:p>
            <a:r>
              <a:rPr lang="en-US" dirty="0"/>
              <a:t>B=y1-m*x1</a:t>
            </a:r>
          </a:p>
          <a:p>
            <a:endParaRPr lang="en-US" dirty="0"/>
          </a:p>
          <a:p>
            <a:endParaRPr lang="en-US" dirty="0"/>
          </a:p>
        </p:txBody>
      </p:sp>
    </p:spTree>
    <p:extLst>
      <p:ext uri="{BB962C8B-B14F-4D97-AF65-F5344CB8AC3E}">
        <p14:creationId xmlns:p14="http://schemas.microsoft.com/office/powerpoint/2010/main" val="1394220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THE DDA ALGORITHM (Digital Differential Analyzer) </a:t>
            </a:r>
          </a:p>
        </p:txBody>
      </p:sp>
      <p:sp>
        <p:nvSpPr>
          <p:cNvPr id="3" name="Content Placeholder 2"/>
          <p:cNvSpPr>
            <a:spLocks noGrp="1"/>
          </p:cNvSpPr>
          <p:nvPr>
            <p:ph sz="quarter" idx="13"/>
          </p:nvPr>
        </p:nvSpPr>
        <p:spPr/>
        <p:txBody>
          <a:bodyPr/>
          <a:lstStyle/>
          <a:p>
            <a:r>
              <a:rPr lang="en-US" dirty="0"/>
              <a:t>a method that is used for drawing a line by following an incremental approach where the coordinates of a plot are calculated based on previously calculated intermediate coordinates until one reaches the end</a:t>
            </a:r>
          </a:p>
          <a:p>
            <a:r>
              <a:rPr lang="en-US" dirty="0"/>
              <a:t>requires one to find the difference between the pixel points then according to that draw the line.</a:t>
            </a:r>
          </a:p>
          <a:p>
            <a:r>
              <a:rPr lang="en-US" dirty="0"/>
              <a:t>the biggest absolute value(abs) of the two differences helps us to draw the line as accurately enabling us to draw more lines ,gives us the number of points to plot between the start and end of the line. </a:t>
            </a:r>
          </a:p>
        </p:txBody>
      </p:sp>
    </p:spTree>
    <p:extLst>
      <p:ext uri="{BB962C8B-B14F-4D97-AF65-F5344CB8AC3E}">
        <p14:creationId xmlns:p14="http://schemas.microsoft.com/office/powerpoint/2010/main" val="1205898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The DDA ALGORITHM</a:t>
            </a:r>
          </a:p>
        </p:txBody>
      </p:sp>
      <p:sp>
        <p:nvSpPr>
          <p:cNvPr id="3" name="Content Placeholder 2"/>
          <p:cNvSpPr>
            <a:spLocks noGrp="1"/>
          </p:cNvSpPr>
          <p:nvPr>
            <p:ph sz="quarter" idx="13"/>
          </p:nvPr>
        </p:nvSpPr>
        <p:spPr/>
        <p:txBody>
          <a:bodyPr>
            <a:normAutofit fontScale="77500" lnSpcReduction="20000"/>
          </a:bodyPr>
          <a:lstStyle/>
          <a:p>
            <a:r>
              <a:rPr lang="en-US" u="sng" dirty="0"/>
              <a:t>ADVANTAGES</a:t>
            </a:r>
          </a:p>
          <a:p>
            <a:pPr lvl="0"/>
            <a:r>
              <a:rPr lang="en-US" dirty="0"/>
              <a:t>It is a fast method of using direct line of equation.</a:t>
            </a:r>
          </a:p>
          <a:p>
            <a:pPr lvl="0"/>
            <a:r>
              <a:rPr lang="en-US" dirty="0"/>
              <a:t>able to detect changes to the values of x and y therefore it is not likely for one to plot the same values twice.</a:t>
            </a:r>
          </a:p>
          <a:p>
            <a:pPr lvl="0"/>
            <a:r>
              <a:rPr lang="en-US" dirty="0"/>
              <a:t>gives an overflow indication when a point is repositioned.</a:t>
            </a:r>
          </a:p>
          <a:p>
            <a:pPr lvl="0"/>
            <a:r>
              <a:rPr lang="en-US" dirty="0"/>
              <a:t>an easy method of line drawing since each step only involves simple mathematical addition of two numbers.</a:t>
            </a:r>
          </a:p>
          <a:p>
            <a:endParaRPr lang="en-US" u="sng" dirty="0"/>
          </a:p>
        </p:txBody>
      </p:sp>
      <p:sp>
        <p:nvSpPr>
          <p:cNvPr id="4" name="Content Placeholder 3"/>
          <p:cNvSpPr>
            <a:spLocks noGrp="1"/>
          </p:cNvSpPr>
          <p:nvPr>
            <p:ph sz="quarter" idx="14"/>
          </p:nvPr>
        </p:nvSpPr>
        <p:spPr/>
        <p:txBody>
          <a:bodyPr>
            <a:normAutofit fontScale="92500" lnSpcReduction="20000"/>
          </a:bodyPr>
          <a:lstStyle/>
          <a:p>
            <a:r>
              <a:rPr lang="en-US" u="sng" dirty="0"/>
              <a:t>DISADVANTAGES</a:t>
            </a:r>
          </a:p>
          <a:p>
            <a:pPr lvl="0"/>
            <a:r>
              <a:rPr lang="en-US" dirty="0"/>
              <a:t>It involves floating point additions THUS rounding off is done. Accumulations of round off error cause accumulation of error.</a:t>
            </a:r>
          </a:p>
          <a:p>
            <a:pPr lvl="0"/>
            <a:r>
              <a:rPr lang="en-US" dirty="0"/>
              <a:t>Rounding off and floating point operations consume a lot of time.</a:t>
            </a:r>
          </a:p>
          <a:p>
            <a:r>
              <a:rPr lang="en-US" dirty="0"/>
              <a:t>It is more suitable for generating line using the software. But it is less suited for hardware implementation.</a:t>
            </a:r>
            <a:endParaRPr lang="en-US" u="sng" dirty="0"/>
          </a:p>
        </p:txBody>
      </p:sp>
    </p:spTree>
    <p:extLst>
      <p:ext uri="{BB962C8B-B14F-4D97-AF65-F5344CB8AC3E}">
        <p14:creationId xmlns:p14="http://schemas.microsoft.com/office/powerpoint/2010/main" val="2406674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BRESENHAM’S LINE DRAWING ALGORITHM</a:t>
            </a:r>
            <a:br>
              <a:rPr lang="en-US" dirty="0"/>
            </a:br>
            <a:endParaRPr lang="en-US" dirty="0"/>
          </a:p>
        </p:txBody>
      </p:sp>
      <p:sp>
        <p:nvSpPr>
          <p:cNvPr id="3" name="Content Placeholder 2"/>
          <p:cNvSpPr>
            <a:spLocks noGrp="1"/>
          </p:cNvSpPr>
          <p:nvPr>
            <p:ph sz="quarter" idx="13"/>
          </p:nvPr>
        </p:nvSpPr>
        <p:spPr/>
        <p:txBody>
          <a:bodyPr>
            <a:normAutofit fontScale="92500" lnSpcReduction="10000"/>
          </a:bodyPr>
          <a:lstStyle/>
          <a:p>
            <a:r>
              <a:rPr lang="en-US" dirty="0"/>
              <a:t>an accurate and efficient raster line -generating algorithm that was developed by Bresenham</a:t>
            </a:r>
          </a:p>
          <a:p>
            <a:r>
              <a:rPr lang="en-US" dirty="0"/>
              <a:t>It scan converts lines using only incremental integer calculations that can be adapted to display circles and other curves. </a:t>
            </a:r>
          </a:p>
          <a:p>
            <a:r>
              <a:rPr lang="en-US" dirty="0"/>
              <a:t>AIMS AT avoiding floating point multiplication and addition to compute mx+c and then compute the round value of (mx+c) in every step.</a:t>
            </a:r>
          </a:p>
          <a:p>
            <a:r>
              <a:rPr lang="en-GB" dirty="0"/>
              <a:t>Given the coordinates of two points A (x1, y1) and B (x2, y2), the task is to find all the intermediate points required for drawing line AB on the computer screen of pixels with each pixel having integer coordinates.</a:t>
            </a:r>
            <a:endParaRPr lang="en-US" dirty="0"/>
          </a:p>
          <a:p>
            <a:endParaRPr lang="en-US" dirty="0"/>
          </a:p>
        </p:txBody>
      </p:sp>
    </p:spTree>
    <p:extLst>
      <p:ext uri="{BB962C8B-B14F-4D97-AF65-F5344CB8AC3E}">
        <p14:creationId xmlns:p14="http://schemas.microsoft.com/office/powerpoint/2010/main" val="1603046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BRESENHAM’S LINE DRAWING ALGORITHM</a:t>
            </a:r>
            <a:endParaRPr lang="en-US" dirty="0"/>
          </a:p>
        </p:txBody>
      </p:sp>
      <p:sp>
        <p:nvSpPr>
          <p:cNvPr id="3" name="Content Placeholder 2"/>
          <p:cNvSpPr>
            <a:spLocks noGrp="1"/>
          </p:cNvSpPr>
          <p:nvPr>
            <p:ph sz="quarter" idx="13"/>
          </p:nvPr>
        </p:nvSpPr>
        <p:spPr/>
        <p:txBody>
          <a:bodyPr>
            <a:normAutofit lnSpcReduction="10000"/>
          </a:bodyPr>
          <a:lstStyle/>
          <a:p>
            <a:r>
              <a:rPr lang="en-GB" b="1" dirty="0"/>
              <a:t>Assumptions made to keep the algorithm simple:</a:t>
            </a:r>
            <a:endParaRPr lang="en-US" dirty="0"/>
          </a:p>
          <a:p>
            <a:pPr lvl="0"/>
            <a:r>
              <a:rPr lang="en-US" dirty="0"/>
              <a:t>The pixel coordinates go from left to right and bottom to top (similar to first quadrant in mathematics).</a:t>
            </a:r>
          </a:p>
          <a:p>
            <a:pPr lvl="0"/>
            <a:r>
              <a:rPr lang="en-US" dirty="0"/>
              <a:t>X1&lt;x2 and y1≤y2.</a:t>
            </a:r>
          </a:p>
          <a:p>
            <a:pPr lvl="0"/>
            <a:r>
              <a:rPr lang="en-US" dirty="0"/>
              <a:t>The slope of the line is between 0 and 1</a:t>
            </a:r>
            <a:r>
              <a:rPr lang="en-GB" dirty="0"/>
              <a:t> (i.e., 0 ≤ m ≤ 1), so we will be drawing the line from lower left to upper right; and, for any X value between X0 and X1, there will be exactly one pixel on.</a:t>
            </a:r>
            <a:endParaRPr lang="en-US" dirty="0"/>
          </a:p>
          <a:p>
            <a:pPr lvl="0"/>
            <a:r>
              <a:rPr lang="en-US" dirty="0"/>
              <a:t>The pixels are either off or on, there is no gray-scale.</a:t>
            </a:r>
          </a:p>
          <a:p>
            <a:pPr marL="0" indent="0">
              <a:buNone/>
            </a:pPr>
            <a:endParaRPr lang="en-US" dirty="0"/>
          </a:p>
        </p:txBody>
      </p:sp>
    </p:spTree>
    <p:extLst>
      <p:ext uri="{BB962C8B-B14F-4D97-AF65-F5344CB8AC3E}">
        <p14:creationId xmlns:p14="http://schemas.microsoft.com/office/powerpoint/2010/main" val="2320617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BRESENHAM’S LINE DRAWING ALGORITHM</a:t>
            </a:r>
            <a:endParaRPr lang="en-US" dirty="0"/>
          </a:p>
        </p:txBody>
      </p:sp>
      <p:sp>
        <p:nvSpPr>
          <p:cNvPr id="3" name="Content Placeholder 2"/>
          <p:cNvSpPr>
            <a:spLocks noGrp="1"/>
          </p:cNvSpPr>
          <p:nvPr>
            <p:ph sz="quarter" idx="13"/>
          </p:nvPr>
        </p:nvSpPr>
        <p:spPr/>
        <p:txBody>
          <a:bodyPr/>
          <a:lstStyle/>
          <a:p>
            <a:pPr marL="0" indent="0">
              <a:buNone/>
            </a:pPr>
            <a:r>
              <a:rPr lang="en-US" u="sng" dirty="0"/>
              <a:t>ADVANTAGES</a:t>
            </a:r>
          </a:p>
          <a:p>
            <a:pPr lvl="0"/>
            <a:r>
              <a:rPr lang="en-US" dirty="0"/>
              <a:t>Simple</a:t>
            </a:r>
          </a:p>
          <a:p>
            <a:pPr lvl="0"/>
            <a:r>
              <a:rPr lang="en-US" dirty="0"/>
              <a:t>Gives the correct (minimal answer) answer.</a:t>
            </a:r>
          </a:p>
          <a:p>
            <a:pPr lvl="0"/>
            <a:r>
              <a:rPr lang="en-US" dirty="0"/>
              <a:t>It is fast</a:t>
            </a:r>
          </a:p>
          <a:p>
            <a:pPr lvl="0"/>
            <a:r>
              <a:rPr lang="en-US" dirty="0"/>
              <a:t>It has no “seek” operations on x or y.</a:t>
            </a:r>
          </a:p>
          <a:p>
            <a:endParaRPr lang="en-US" dirty="0"/>
          </a:p>
        </p:txBody>
      </p:sp>
      <p:sp>
        <p:nvSpPr>
          <p:cNvPr id="4" name="Content Placeholder 3"/>
          <p:cNvSpPr>
            <a:spLocks noGrp="1"/>
          </p:cNvSpPr>
          <p:nvPr>
            <p:ph sz="quarter" idx="14"/>
          </p:nvPr>
        </p:nvSpPr>
        <p:spPr/>
        <p:txBody>
          <a:bodyPr>
            <a:normAutofit/>
          </a:bodyPr>
          <a:lstStyle/>
          <a:p>
            <a:pPr marL="0" indent="0">
              <a:buNone/>
            </a:pPr>
            <a:r>
              <a:rPr lang="en-US" u="sng" dirty="0"/>
              <a:t>DISADVANTAGES</a:t>
            </a:r>
          </a:p>
          <a:p>
            <a:pPr lvl="0"/>
            <a:r>
              <a:rPr lang="en-US" dirty="0"/>
              <a:t>It only handles lines that are in the first quadrant that are not “steep”.</a:t>
            </a:r>
          </a:p>
          <a:p>
            <a:pPr lvl="0"/>
            <a:r>
              <a:rPr lang="en-US" dirty="0"/>
              <a:t>It uses floating point arithmetic which makes it slower, expensive and accumulates errors.</a:t>
            </a:r>
          </a:p>
          <a:p>
            <a:pPr lvl="0"/>
            <a:r>
              <a:rPr lang="en-US" dirty="0"/>
              <a:t>It lacks anti-aliasing.</a:t>
            </a:r>
          </a:p>
          <a:p>
            <a:pPr marL="0" indent="0">
              <a:buNone/>
            </a:pPr>
            <a:endParaRPr lang="en-US" dirty="0"/>
          </a:p>
        </p:txBody>
      </p:sp>
    </p:spTree>
    <p:extLst>
      <p:ext uri="{BB962C8B-B14F-4D97-AF65-F5344CB8AC3E}">
        <p14:creationId xmlns:p14="http://schemas.microsoft.com/office/powerpoint/2010/main" val="1542163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BRESENHAM’S LINE DRAWING ALGORITHM</a:t>
            </a:r>
            <a:br>
              <a:rPr lang="en-US" u="sng" dirty="0"/>
            </a:br>
            <a:endParaRPr lang="en-US" u="sng" dirty="0"/>
          </a:p>
        </p:txBody>
      </p:sp>
      <p:sp>
        <p:nvSpPr>
          <p:cNvPr id="3" name="Text Placeholder 2"/>
          <p:cNvSpPr>
            <a:spLocks noGrp="1"/>
          </p:cNvSpPr>
          <p:nvPr>
            <p:ph type="body" idx="1"/>
          </p:nvPr>
        </p:nvSpPr>
        <p:spPr/>
        <p:txBody>
          <a:bodyPr/>
          <a:lstStyle/>
          <a:p>
            <a:r>
              <a:rPr lang="en-GB" u="sng" dirty="0"/>
              <a:t>DDA Algorithm</a:t>
            </a:r>
            <a:endParaRPr lang="en-US" u="sng" dirty="0"/>
          </a:p>
        </p:txBody>
      </p:sp>
      <p:graphicFrame>
        <p:nvGraphicFramePr>
          <p:cNvPr id="7" name="Content Placeholder 6"/>
          <p:cNvGraphicFramePr>
            <a:graphicFrameLocks noGrp="1"/>
          </p:cNvGraphicFramePr>
          <p:nvPr>
            <p:ph sz="quarter" idx="13"/>
          </p:nvPr>
        </p:nvGraphicFramePr>
        <p:xfrm>
          <a:off x="914400" y="3481472"/>
          <a:ext cx="5105400" cy="1759415"/>
        </p:xfrm>
        <a:graphic>
          <a:graphicData uri="http://schemas.openxmlformats.org/drawingml/2006/table">
            <a:tbl>
              <a:tblPr firstRow="1" firstCol="1" bandRow="1">
                <a:tableStyleId>{5C22544A-7EE6-4342-B048-85BDC9FD1C3A}</a:tableStyleId>
              </a:tblPr>
              <a:tblGrid>
                <a:gridCol w="5105400">
                  <a:extLst>
                    <a:ext uri="{9D8B030D-6E8A-4147-A177-3AD203B41FA5}">
                      <a16:colId xmlns:a16="http://schemas.microsoft.com/office/drawing/2014/main" val="3821629905"/>
                    </a:ext>
                  </a:extLst>
                </a:gridCol>
              </a:tblGrid>
              <a:tr h="282281">
                <a:tc>
                  <a:txBody>
                    <a:bodyPr/>
                    <a:lstStyle/>
                    <a:p>
                      <a:pPr marL="190500" marR="0" algn="just">
                        <a:lnSpc>
                          <a:spcPts val="1725"/>
                        </a:lnSpc>
                        <a:spcBef>
                          <a:spcPts val="0"/>
                        </a:spcBef>
                        <a:spcAft>
                          <a:spcPts val="0"/>
                        </a:spcAft>
                      </a:pPr>
                      <a:r>
                        <a:rPr lang="en-GB" sz="900">
                          <a:effectLst/>
                        </a:rPr>
                        <a:t>1. DDA Algorithm use floating point, i.e., Real Arithmetic.</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8403" marR="58403" marT="58403" marB="58403"/>
                </a:tc>
                <a:extLst>
                  <a:ext uri="{0D108BD9-81ED-4DB2-BD59-A6C34878D82A}">
                    <a16:rowId xmlns:a16="http://schemas.microsoft.com/office/drawing/2014/main" val="1976484468"/>
                  </a:ext>
                </a:extLst>
              </a:tr>
              <a:tr h="282281">
                <a:tc>
                  <a:txBody>
                    <a:bodyPr/>
                    <a:lstStyle/>
                    <a:p>
                      <a:pPr marL="190500" marR="0" algn="just">
                        <a:lnSpc>
                          <a:spcPts val="1725"/>
                        </a:lnSpc>
                        <a:spcBef>
                          <a:spcPts val="0"/>
                        </a:spcBef>
                        <a:spcAft>
                          <a:spcPts val="0"/>
                        </a:spcAft>
                      </a:pPr>
                      <a:r>
                        <a:rPr lang="en-GB" sz="900">
                          <a:effectLst/>
                        </a:rPr>
                        <a:t>2. DDA Algorithms uses multiplication &amp; division its operation</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8403" marR="58403" marT="58403" marB="58403"/>
                </a:tc>
                <a:extLst>
                  <a:ext uri="{0D108BD9-81ED-4DB2-BD59-A6C34878D82A}">
                    <a16:rowId xmlns:a16="http://schemas.microsoft.com/office/drawing/2014/main" val="2633548241"/>
                  </a:ext>
                </a:extLst>
              </a:tr>
              <a:tr h="447757">
                <a:tc>
                  <a:txBody>
                    <a:bodyPr/>
                    <a:lstStyle/>
                    <a:p>
                      <a:pPr marL="190500" marR="0" algn="just">
                        <a:lnSpc>
                          <a:spcPts val="1725"/>
                        </a:lnSpc>
                        <a:spcBef>
                          <a:spcPts val="0"/>
                        </a:spcBef>
                        <a:spcAft>
                          <a:spcPts val="0"/>
                        </a:spcAft>
                      </a:pPr>
                      <a:r>
                        <a:rPr lang="en-GB" sz="900" dirty="0">
                          <a:effectLst/>
                        </a:rPr>
                        <a:t>3. DDA Algorithm is slowly than Bresenham's Line Algorithm in line drawing because it uses real arithmetic (Floating Point operation)</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8403" marR="58403" marT="58403" marB="58403"/>
                </a:tc>
                <a:extLst>
                  <a:ext uri="{0D108BD9-81ED-4DB2-BD59-A6C34878D82A}">
                    <a16:rowId xmlns:a16="http://schemas.microsoft.com/office/drawing/2014/main" val="805294345"/>
                  </a:ext>
                </a:extLst>
              </a:tr>
              <a:tr h="282281">
                <a:tc>
                  <a:txBody>
                    <a:bodyPr/>
                    <a:lstStyle/>
                    <a:p>
                      <a:pPr marL="190500" marR="0" algn="just">
                        <a:lnSpc>
                          <a:spcPts val="1725"/>
                        </a:lnSpc>
                        <a:spcBef>
                          <a:spcPts val="0"/>
                        </a:spcBef>
                        <a:spcAft>
                          <a:spcPts val="0"/>
                        </a:spcAft>
                      </a:pPr>
                      <a:r>
                        <a:rPr lang="en-GB" sz="900" dirty="0">
                          <a:effectLst/>
                        </a:rPr>
                        <a:t>4. DDA Algorithm is not accurate and efficient as Bresenham's Line Algorithm.</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8403" marR="58403" marT="58403" marB="58403"/>
                </a:tc>
                <a:extLst>
                  <a:ext uri="{0D108BD9-81ED-4DB2-BD59-A6C34878D82A}">
                    <a16:rowId xmlns:a16="http://schemas.microsoft.com/office/drawing/2014/main" val="2813819550"/>
                  </a:ext>
                </a:extLst>
              </a:tr>
              <a:tr h="282281">
                <a:tc>
                  <a:txBody>
                    <a:bodyPr/>
                    <a:lstStyle/>
                    <a:p>
                      <a:pPr marL="190500" marR="0" algn="just">
                        <a:lnSpc>
                          <a:spcPts val="1725"/>
                        </a:lnSpc>
                        <a:spcBef>
                          <a:spcPts val="0"/>
                        </a:spcBef>
                        <a:spcAft>
                          <a:spcPts val="0"/>
                        </a:spcAft>
                      </a:pPr>
                      <a:r>
                        <a:rPr lang="en-GB" sz="900" dirty="0">
                          <a:effectLst/>
                        </a:rPr>
                        <a:t>5.DDA Algorithm can draw circle and curves but are not accurate as Bresenham's Line Algorithm</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8403" marR="58403" marT="58403" marB="58403"/>
                </a:tc>
                <a:extLst>
                  <a:ext uri="{0D108BD9-81ED-4DB2-BD59-A6C34878D82A}">
                    <a16:rowId xmlns:a16="http://schemas.microsoft.com/office/drawing/2014/main" val="1885967575"/>
                  </a:ext>
                </a:extLst>
              </a:tr>
            </a:tbl>
          </a:graphicData>
        </a:graphic>
      </p:graphicFrame>
      <p:sp>
        <p:nvSpPr>
          <p:cNvPr id="5" name="Text Placeholder 4"/>
          <p:cNvSpPr>
            <a:spLocks noGrp="1"/>
          </p:cNvSpPr>
          <p:nvPr>
            <p:ph type="body" sz="quarter" idx="3"/>
          </p:nvPr>
        </p:nvSpPr>
        <p:spPr/>
        <p:txBody>
          <a:bodyPr/>
          <a:lstStyle/>
          <a:p>
            <a:r>
              <a:rPr lang="en-GB" u="sng" dirty="0"/>
              <a:t>Bresenham's Line Algorithm</a:t>
            </a:r>
            <a:endParaRPr lang="en-US" u="sng" dirty="0"/>
          </a:p>
        </p:txBody>
      </p:sp>
      <p:graphicFrame>
        <p:nvGraphicFramePr>
          <p:cNvPr id="8" name="Content Placeholder 7"/>
          <p:cNvGraphicFramePr>
            <a:graphicFrameLocks noGrp="1"/>
          </p:cNvGraphicFramePr>
          <p:nvPr>
            <p:ph sz="quarter" idx="14"/>
          </p:nvPr>
        </p:nvGraphicFramePr>
        <p:xfrm>
          <a:off x="6172200" y="3481472"/>
          <a:ext cx="5105400" cy="1759415"/>
        </p:xfrm>
        <a:graphic>
          <a:graphicData uri="http://schemas.openxmlformats.org/drawingml/2006/table">
            <a:tbl>
              <a:tblPr firstRow="1" firstCol="1" bandRow="1">
                <a:tableStyleId>{5C22544A-7EE6-4342-B048-85BDC9FD1C3A}</a:tableStyleId>
              </a:tblPr>
              <a:tblGrid>
                <a:gridCol w="5105400">
                  <a:extLst>
                    <a:ext uri="{9D8B030D-6E8A-4147-A177-3AD203B41FA5}">
                      <a16:colId xmlns:a16="http://schemas.microsoft.com/office/drawing/2014/main" val="2328294969"/>
                    </a:ext>
                  </a:extLst>
                </a:gridCol>
              </a:tblGrid>
              <a:tr h="282281">
                <a:tc>
                  <a:txBody>
                    <a:bodyPr/>
                    <a:lstStyle/>
                    <a:p>
                      <a:pPr marL="190500" marR="0" algn="just">
                        <a:lnSpc>
                          <a:spcPts val="1725"/>
                        </a:lnSpc>
                        <a:spcBef>
                          <a:spcPts val="0"/>
                        </a:spcBef>
                        <a:spcAft>
                          <a:spcPts val="0"/>
                        </a:spcAft>
                      </a:pPr>
                      <a:r>
                        <a:rPr lang="en-GB" sz="900" dirty="0">
                          <a:effectLst/>
                        </a:rPr>
                        <a:t>1. Bresenham's Line Algorithm use fixed point, i.e., Integer Arithmetic</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8403" marR="58403" marT="58403" marB="58403"/>
                </a:tc>
                <a:extLst>
                  <a:ext uri="{0D108BD9-81ED-4DB2-BD59-A6C34878D82A}">
                    <a16:rowId xmlns:a16="http://schemas.microsoft.com/office/drawing/2014/main" val="1044804711"/>
                  </a:ext>
                </a:extLst>
              </a:tr>
              <a:tr h="282281">
                <a:tc>
                  <a:txBody>
                    <a:bodyPr/>
                    <a:lstStyle/>
                    <a:p>
                      <a:pPr marL="190500" marR="0" algn="just">
                        <a:lnSpc>
                          <a:spcPts val="1725"/>
                        </a:lnSpc>
                        <a:spcBef>
                          <a:spcPts val="0"/>
                        </a:spcBef>
                        <a:spcAft>
                          <a:spcPts val="0"/>
                        </a:spcAft>
                      </a:pPr>
                      <a:r>
                        <a:rPr lang="en-GB" sz="900">
                          <a:effectLst/>
                        </a:rPr>
                        <a:t>2.Bresenham's Line Algorithm uses only subtraction and addition its operation</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8403" marR="58403" marT="58403" marB="58403"/>
                </a:tc>
                <a:extLst>
                  <a:ext uri="{0D108BD9-81ED-4DB2-BD59-A6C34878D82A}">
                    <a16:rowId xmlns:a16="http://schemas.microsoft.com/office/drawing/2014/main" val="780325968"/>
                  </a:ext>
                </a:extLst>
              </a:tr>
              <a:tr h="447757">
                <a:tc>
                  <a:txBody>
                    <a:bodyPr/>
                    <a:lstStyle/>
                    <a:p>
                      <a:pPr marL="190500" marR="0" algn="just">
                        <a:lnSpc>
                          <a:spcPts val="1725"/>
                        </a:lnSpc>
                        <a:spcBef>
                          <a:spcPts val="0"/>
                        </a:spcBef>
                        <a:spcAft>
                          <a:spcPts val="0"/>
                        </a:spcAft>
                      </a:pPr>
                      <a:r>
                        <a:rPr lang="en-GB" sz="900" dirty="0">
                          <a:effectLst/>
                        </a:rPr>
                        <a:t>3. Bresenham's Algorithm is faster than DDA Algorithm in line because it involves only addition &amp; subtraction in its calculation and uses only integer arithmetic.</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8403" marR="58403" marT="58403" marB="58403"/>
                </a:tc>
                <a:extLst>
                  <a:ext uri="{0D108BD9-81ED-4DB2-BD59-A6C34878D82A}">
                    <a16:rowId xmlns:a16="http://schemas.microsoft.com/office/drawing/2014/main" val="3203907168"/>
                  </a:ext>
                </a:extLst>
              </a:tr>
              <a:tr h="282281">
                <a:tc>
                  <a:txBody>
                    <a:bodyPr/>
                    <a:lstStyle/>
                    <a:p>
                      <a:pPr marL="190500" marR="0" algn="just">
                        <a:lnSpc>
                          <a:spcPts val="1725"/>
                        </a:lnSpc>
                        <a:spcBef>
                          <a:spcPts val="0"/>
                        </a:spcBef>
                        <a:spcAft>
                          <a:spcPts val="0"/>
                        </a:spcAft>
                      </a:pPr>
                      <a:r>
                        <a:rPr lang="en-GB" sz="900" dirty="0">
                          <a:effectLst/>
                        </a:rPr>
                        <a:t>4. Bresenham's Line Algorithm is more accurate and efficient at DDA Algorithm.</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8403" marR="58403" marT="58403" marB="58403"/>
                </a:tc>
                <a:extLst>
                  <a:ext uri="{0D108BD9-81ED-4DB2-BD59-A6C34878D82A}">
                    <a16:rowId xmlns:a16="http://schemas.microsoft.com/office/drawing/2014/main" val="254675365"/>
                  </a:ext>
                </a:extLst>
              </a:tr>
              <a:tr h="282281">
                <a:tc>
                  <a:txBody>
                    <a:bodyPr/>
                    <a:lstStyle/>
                    <a:p>
                      <a:pPr marL="190500" marR="0" algn="just">
                        <a:lnSpc>
                          <a:spcPts val="1725"/>
                        </a:lnSpc>
                        <a:spcBef>
                          <a:spcPts val="0"/>
                        </a:spcBef>
                        <a:spcAft>
                          <a:spcPts val="0"/>
                        </a:spcAft>
                      </a:pPr>
                      <a:r>
                        <a:rPr lang="en-GB" sz="900" dirty="0">
                          <a:effectLst/>
                        </a:rPr>
                        <a:t>5. Bresenham's Line Algorithm can draw circle and curves with more accurate than DDA Algorithm.</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8403" marR="58403" marT="58403" marB="58403"/>
                </a:tc>
                <a:extLst>
                  <a:ext uri="{0D108BD9-81ED-4DB2-BD59-A6C34878D82A}">
                    <a16:rowId xmlns:a16="http://schemas.microsoft.com/office/drawing/2014/main" val="332510450"/>
                  </a:ext>
                </a:extLst>
              </a:tr>
            </a:tbl>
          </a:graphicData>
        </a:graphic>
      </p:graphicFrame>
    </p:spTree>
    <p:extLst>
      <p:ext uri="{BB962C8B-B14F-4D97-AF65-F5344CB8AC3E}">
        <p14:creationId xmlns:p14="http://schemas.microsoft.com/office/powerpoint/2010/main" val="2134268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Midpoint circle algorithm</a:t>
            </a:r>
            <a:br>
              <a:rPr lang="en-US" u="sng" dirty="0"/>
            </a:br>
            <a:endParaRPr lang="en-US" u="sng" dirty="0"/>
          </a:p>
        </p:txBody>
      </p:sp>
      <p:sp>
        <p:nvSpPr>
          <p:cNvPr id="3" name="Content Placeholder 2"/>
          <p:cNvSpPr>
            <a:spLocks noGrp="1"/>
          </p:cNvSpPr>
          <p:nvPr>
            <p:ph sz="quarter" idx="13"/>
          </p:nvPr>
        </p:nvSpPr>
        <p:spPr/>
        <p:txBody>
          <a:bodyPr/>
          <a:lstStyle/>
          <a:p>
            <a:r>
              <a:rPr lang="en-US" dirty="0"/>
              <a:t>an algorithm used to determine the points needed for </a:t>
            </a:r>
            <a:r>
              <a:rPr lang="en-US" dirty="0">
                <a:hlinkClick r:id="rId2" tooltip="Rasterizing"/>
              </a:rPr>
              <a:t>rasterizing</a:t>
            </a:r>
            <a:r>
              <a:rPr lang="en-US" dirty="0"/>
              <a:t> a </a:t>
            </a:r>
            <a:r>
              <a:rPr lang="en-US" u="sng" dirty="0">
                <a:hlinkClick r:id="rId3"/>
              </a:rPr>
              <a:t>circle</a:t>
            </a:r>
            <a:r>
              <a:rPr lang="en-US" dirty="0"/>
              <a:t>. . </a:t>
            </a:r>
            <a:r>
              <a:rPr lang="en-US" dirty="0" err="1">
                <a:hlinkClick r:id="rId4" tooltip="Bresenham"/>
              </a:rPr>
              <a:t>Bresenham</a:t>
            </a:r>
            <a:r>
              <a:rPr lang="en-US" dirty="0" err="1"/>
              <a:t>'s</a:t>
            </a:r>
            <a:r>
              <a:rPr lang="en-US" dirty="0"/>
              <a:t> circle algorithm is derived from the midpoint circle algorithm.</a:t>
            </a:r>
          </a:p>
          <a:p>
            <a:r>
              <a:rPr lang="en-US" dirty="0"/>
              <a:t>based on the following function for testing the spatial relationship between the arbitrary point (x, y) and a circle of radius r centered at the origin:</a:t>
            </a:r>
          </a:p>
          <a:p>
            <a:endParaRPr lang="en-US" dirty="0"/>
          </a:p>
          <a:p>
            <a:endParaRPr lang="en-US" dirty="0"/>
          </a:p>
          <a:p>
            <a:endParaRPr lang="en-US" dirty="0"/>
          </a:p>
        </p:txBody>
      </p:sp>
      <p:pic>
        <p:nvPicPr>
          <p:cNvPr id="7" name="Picture 6" descr="MidPoint Circle Algorithm"/>
          <p:cNvPicPr/>
          <p:nvPr/>
        </p:nvPicPr>
        <p:blipFill>
          <a:blip r:embed="rId5">
            <a:extLst>
              <a:ext uri="{28A0092B-C50C-407E-A947-70E740481C1C}">
                <a14:useLocalDpi xmlns:a14="http://schemas.microsoft.com/office/drawing/2010/main" val="0"/>
              </a:ext>
            </a:extLst>
          </a:blip>
          <a:srcRect/>
          <a:stretch>
            <a:fillRect/>
          </a:stretch>
        </p:blipFill>
        <p:spPr bwMode="auto">
          <a:xfrm>
            <a:off x="2380048" y="4152557"/>
            <a:ext cx="5537200" cy="711200"/>
          </a:xfrm>
          <a:prstGeom prst="rect">
            <a:avLst/>
          </a:prstGeom>
          <a:noFill/>
          <a:ln>
            <a:noFill/>
          </a:ln>
        </p:spPr>
      </p:pic>
    </p:spTree>
    <p:extLst>
      <p:ext uri="{BB962C8B-B14F-4D97-AF65-F5344CB8AC3E}">
        <p14:creationId xmlns:p14="http://schemas.microsoft.com/office/powerpoint/2010/main" val="4043438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Midpoint circle algorithm</a:t>
            </a:r>
            <a:endParaRPr lang="en-US" dirty="0"/>
          </a:p>
        </p:txBody>
      </p:sp>
      <p:sp>
        <p:nvSpPr>
          <p:cNvPr id="3" name="Content Placeholder 2"/>
          <p:cNvSpPr>
            <a:spLocks noGrp="1"/>
          </p:cNvSpPr>
          <p:nvPr>
            <p:ph sz="quarter" idx="13"/>
          </p:nvPr>
        </p:nvSpPr>
        <p:spPr/>
        <p:txBody>
          <a:bodyPr>
            <a:normAutofit fontScale="92500" lnSpcReduction="10000"/>
          </a:bodyPr>
          <a:lstStyle/>
          <a:p>
            <a:pPr marL="0" indent="0">
              <a:buNone/>
            </a:pPr>
            <a:r>
              <a:rPr lang="en-US" u="sng" dirty="0"/>
              <a:t>ADVANTAGES</a:t>
            </a:r>
          </a:p>
          <a:p>
            <a:r>
              <a:rPr lang="en-US" dirty="0"/>
              <a:t>It helps in scan-conversion algorithms very efficiently, by drawing the curves on display of raster.</a:t>
            </a:r>
          </a:p>
          <a:p>
            <a:r>
              <a:rPr lang="en-US" dirty="0"/>
              <a:t>The Non-Parametric Equations are easily transformed by this method using  a function (f(X, Y)=0), in order to describe the curve, to draw a curve and convert it to algorithms.</a:t>
            </a:r>
          </a:p>
          <a:p>
            <a:pPr marL="0" indent="0">
              <a:buNone/>
            </a:pPr>
            <a:endParaRPr lang="en-US" dirty="0"/>
          </a:p>
        </p:txBody>
      </p:sp>
      <p:sp>
        <p:nvSpPr>
          <p:cNvPr id="4" name="Content Placeholder 3"/>
          <p:cNvSpPr>
            <a:spLocks noGrp="1"/>
          </p:cNvSpPr>
          <p:nvPr>
            <p:ph sz="quarter" idx="14"/>
          </p:nvPr>
        </p:nvSpPr>
        <p:spPr/>
        <p:txBody>
          <a:bodyPr/>
          <a:lstStyle/>
          <a:p>
            <a:pPr marL="0" indent="0">
              <a:buNone/>
            </a:pPr>
            <a:r>
              <a:rPr lang="en-US" u="sng" dirty="0"/>
              <a:t>DISADVANTAGES</a:t>
            </a:r>
          </a:p>
          <a:p>
            <a:r>
              <a:rPr lang="en-US" dirty="0"/>
              <a:t>It consumes a lot of time.</a:t>
            </a:r>
          </a:p>
          <a:p>
            <a:r>
              <a:rPr lang="en-US" dirty="0"/>
              <a:t>The distance between the pixels is not equal hence the circle may not be smooth.</a:t>
            </a:r>
          </a:p>
          <a:p>
            <a:pPr marL="0" indent="0">
              <a:buNone/>
            </a:pPr>
            <a:endParaRPr lang="en-US" dirty="0"/>
          </a:p>
        </p:txBody>
      </p:sp>
    </p:spTree>
    <p:extLst>
      <p:ext uri="{BB962C8B-B14F-4D97-AF65-F5344CB8AC3E}">
        <p14:creationId xmlns:p14="http://schemas.microsoft.com/office/powerpoint/2010/main" val="4163577825"/>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TM04033925[[fn=Droplet]]</Template>
  <TotalTime>110</TotalTime>
  <Words>981</Words>
  <Application>Microsoft Office PowerPoint</Application>
  <PresentationFormat>Widescreen</PresentationFormat>
  <Paragraphs>74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Times New Roman</vt:lpstr>
      <vt:lpstr>Tw Cen MT</vt:lpstr>
      <vt:lpstr>Droplet</vt:lpstr>
      <vt:lpstr>Graphics assignment</vt:lpstr>
      <vt:lpstr>THE DDA ALGORITHM (Digital Differential Analyzer) </vt:lpstr>
      <vt:lpstr>The DDA ALGORITHM</vt:lpstr>
      <vt:lpstr>BRESENHAM’S LINE DRAWING ALGORITHM </vt:lpstr>
      <vt:lpstr>BRESENHAM’S LINE DRAWING ALGORITHM</vt:lpstr>
      <vt:lpstr>BRESENHAM’S LINE DRAWING ALGORITHM</vt:lpstr>
      <vt:lpstr>BRESENHAM’S LINE DRAWING ALGORITHM </vt:lpstr>
      <vt:lpstr>Midpoint circle algorithm </vt:lpstr>
      <vt:lpstr>Midpoint circle algorithm</vt:lpstr>
      <vt:lpstr>CARTESIAN Y INTERCEPT ALGORITHM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Graphics assignment</dc:title>
  <dc:creator>Ayub Samba</dc:creator>
  <cp:lastModifiedBy>Brian Mureithi</cp:lastModifiedBy>
  <cp:revision>13</cp:revision>
  <dcterms:created xsi:type="dcterms:W3CDTF">2020-03-02T19:33:28Z</dcterms:created>
  <dcterms:modified xsi:type="dcterms:W3CDTF">2020-03-03T04:52:06Z</dcterms:modified>
</cp:coreProperties>
</file>