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75" r:id="rId2"/>
    <p:sldId id="276" r:id="rId3"/>
    <p:sldId id="256" r:id="rId4"/>
    <p:sldId id="257" r:id="rId5"/>
    <p:sldId id="258" r:id="rId6"/>
    <p:sldId id="277" r:id="rId7"/>
    <p:sldId id="259" r:id="rId8"/>
    <p:sldId id="278" r:id="rId9"/>
    <p:sldId id="260" r:id="rId10"/>
    <p:sldId id="261" r:id="rId11"/>
    <p:sldId id="267" r:id="rId12"/>
    <p:sldId id="262" r:id="rId13"/>
    <p:sldId id="263" r:id="rId14"/>
    <p:sldId id="265" r:id="rId15"/>
    <p:sldId id="266" r:id="rId16"/>
    <p:sldId id="268" r:id="rId17"/>
    <p:sldId id="269" r:id="rId18"/>
    <p:sldId id="270" r:id="rId19"/>
    <p:sldId id="271" r:id="rId20"/>
    <p:sldId id="272" r:id="rId21"/>
    <p:sldId id="273" r:id="rId22"/>
    <p:sldId id="274"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87B9-517B-4DFC-BBC6-89D5B7252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2C9655-385A-43FD-B453-C1CFC123C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177BC-0116-4C53-9486-1B89A53BE2C9}"/>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3327352F-DDD3-4B81-A87F-407A86156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0CE7B-8367-4B30-A683-D53275E96F97}"/>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293378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C3E1-B2C9-4E65-B25C-249483550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C317B-AB04-416E-8E36-D52BE678A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193C8-A208-42FE-959B-90AB3A015E4F}"/>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73B3C3C5-5F8C-4C57-B23B-49D27AB0D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4C5CC-600D-4B8E-B916-1DE56A6CE348}"/>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46315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D857A-81CE-49F0-8F90-7F03DF8D38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4F0ED-9FB8-4DB3-8B8F-238405908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40382-D142-4BAB-B711-E6737496F3C3}"/>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131A2058-0FBF-48A6-AF7D-3064D140D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A791-3F7D-407A-9A5F-4145E713D64A}"/>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21956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18CB-B6F0-4C3B-893D-18C4C81B0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443C8-A503-4CE6-B118-1290D58F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622E-E6C3-4D91-9B34-DB029D373527}"/>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FD444C0E-6B25-4FA3-A37D-1C907C9A3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2B320-50B9-4F90-B6D4-44B289A7BD12}"/>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6106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3E56-5C42-4027-ACF6-99E9B63E1F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D9B663-A164-45FA-A7EE-E58D3E8F2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E6331-B522-4223-AF04-0C4DC3622DAD}"/>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EC74C594-7503-44FE-91DD-D564AB0CE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C03E4-32EE-4347-983B-2A731672168B}"/>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35037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5FA8-9B24-43CF-A94A-D833D9895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19B29-C17E-49F0-A701-B050AAE3E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20F2AB-E5EE-4735-85DD-91F494F23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1B47D-E471-4FF8-8D21-61BE670BD073}"/>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6" name="Footer Placeholder 5">
            <a:extLst>
              <a:ext uri="{FF2B5EF4-FFF2-40B4-BE49-F238E27FC236}">
                <a16:creationId xmlns:a16="http://schemas.microsoft.com/office/drawing/2014/main" id="{E3DE3F7B-E8A8-4C5F-8CBF-401E61346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25191-B234-443E-B530-C4C440372280}"/>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187425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D89C-D2C4-4447-9284-BED642093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51085-B1A5-4ABE-A2E5-38909A301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FE269-4642-4652-A63B-C96FF06A6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2F3A8E-9585-4BCC-812E-BAE7A58F9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FF080-A419-406C-8AE9-ADD29CB4F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F7FE6A-3FD0-4883-9BF1-A2F7566B8307}"/>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8" name="Footer Placeholder 7">
            <a:extLst>
              <a:ext uri="{FF2B5EF4-FFF2-40B4-BE49-F238E27FC236}">
                <a16:creationId xmlns:a16="http://schemas.microsoft.com/office/drawing/2014/main" id="{1CCF5017-7953-4086-930A-06FE438CD1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340A0-0E2B-4E94-A7DA-39AD81838F53}"/>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206274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3C33-DA06-4B01-86A4-C32C171D71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62695-391B-4154-A71B-C7CEA7FD3DB6}"/>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4" name="Footer Placeholder 3">
            <a:extLst>
              <a:ext uri="{FF2B5EF4-FFF2-40B4-BE49-F238E27FC236}">
                <a16:creationId xmlns:a16="http://schemas.microsoft.com/office/drawing/2014/main" id="{61E0FB37-0284-47E3-BDBC-8697D285A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F7431-75A5-4361-A837-C9F575AD2E5E}"/>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188370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552E5-5BCE-4F3A-804E-744B89689697}"/>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3" name="Footer Placeholder 2">
            <a:extLst>
              <a:ext uri="{FF2B5EF4-FFF2-40B4-BE49-F238E27FC236}">
                <a16:creationId xmlns:a16="http://schemas.microsoft.com/office/drawing/2014/main" id="{7CB12A86-9D9F-444D-9681-DF70423074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69C62F-D79C-4E01-B248-C579BEC1E3A6}"/>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0716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48A6-D7D8-467B-940C-64D2B5DFE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3EE133-7C8A-412F-A0CF-0A925F110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D54D8-501E-4C62-9261-3C3DF26DF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1551E-590C-4ABB-8F1B-E58DCEE47642}"/>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6" name="Footer Placeholder 5">
            <a:extLst>
              <a:ext uri="{FF2B5EF4-FFF2-40B4-BE49-F238E27FC236}">
                <a16:creationId xmlns:a16="http://schemas.microsoft.com/office/drawing/2014/main" id="{5F647C08-F753-4C46-BB0D-58A2B8E9E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D4825-DC15-4620-8951-3545C79AF64B}"/>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445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7B39-51E4-41F3-B19C-B4EE96E40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CEB13-EA5F-4FE6-87C1-4FB2F810E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FDB6F8-06B1-4F06-B93B-E7EAD0ADB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5B9C-52A7-473D-95EC-582B5227D74A}"/>
              </a:ext>
            </a:extLst>
          </p:cNvPr>
          <p:cNvSpPr>
            <a:spLocks noGrp="1"/>
          </p:cNvSpPr>
          <p:nvPr>
            <p:ph type="dt" sz="half" idx="10"/>
          </p:nvPr>
        </p:nvSpPr>
        <p:spPr/>
        <p:txBody>
          <a:bodyPr/>
          <a:lstStyle/>
          <a:p>
            <a:fld id="{71DAF92A-C371-46CC-9A27-1BEC0A394CD8}" type="datetimeFigureOut">
              <a:rPr lang="en-US" smtClean="0"/>
              <a:t>9/6/2021</a:t>
            </a:fld>
            <a:endParaRPr lang="en-US"/>
          </a:p>
        </p:txBody>
      </p:sp>
      <p:sp>
        <p:nvSpPr>
          <p:cNvPr id="6" name="Footer Placeholder 5">
            <a:extLst>
              <a:ext uri="{FF2B5EF4-FFF2-40B4-BE49-F238E27FC236}">
                <a16:creationId xmlns:a16="http://schemas.microsoft.com/office/drawing/2014/main" id="{D926C8B5-EE93-4458-9FF3-8AFAABFD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F30D-2047-49A4-A9C7-AF1C65830C6F}"/>
              </a:ext>
            </a:extLst>
          </p:cNvPr>
          <p:cNvSpPr>
            <a:spLocks noGrp="1"/>
          </p:cNvSpPr>
          <p:nvPr>
            <p:ph type="sldNum" sz="quarter" idx="12"/>
          </p:nvPr>
        </p:nvSpPr>
        <p:spPr/>
        <p:txBody>
          <a:bodyPr/>
          <a:lstStyle/>
          <a:p>
            <a:fld id="{370956CA-988E-40DC-94B0-3C5EAEA4DFF8}" type="slidenum">
              <a:rPr lang="en-US" smtClean="0"/>
              <a:t>‹#›</a:t>
            </a:fld>
            <a:endParaRPr lang="en-US"/>
          </a:p>
        </p:txBody>
      </p:sp>
    </p:spTree>
    <p:extLst>
      <p:ext uri="{BB962C8B-B14F-4D97-AF65-F5344CB8AC3E}">
        <p14:creationId xmlns:p14="http://schemas.microsoft.com/office/powerpoint/2010/main" val="34908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6AC7D-3409-46CA-95D2-612E6B347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6240B-9E4A-4211-B5F5-C1B5ADC5D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E3530-92D4-4E4A-99BC-69F6313B8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AF92A-C371-46CC-9A27-1BEC0A394CD8}" type="datetimeFigureOut">
              <a:rPr lang="en-US" smtClean="0"/>
              <a:t>9/6/2021</a:t>
            </a:fld>
            <a:endParaRPr lang="en-US"/>
          </a:p>
        </p:txBody>
      </p:sp>
      <p:sp>
        <p:nvSpPr>
          <p:cNvPr id="5" name="Footer Placeholder 4">
            <a:extLst>
              <a:ext uri="{FF2B5EF4-FFF2-40B4-BE49-F238E27FC236}">
                <a16:creationId xmlns:a16="http://schemas.microsoft.com/office/drawing/2014/main" id="{EA482CE9-4ECE-4470-9C36-1B215D618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51F16-E323-4576-B79C-D37F20EA5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956CA-988E-40DC-94B0-3C5EAEA4DFF8}" type="slidenum">
              <a:rPr lang="en-US" smtClean="0"/>
              <a:t>‹#›</a:t>
            </a:fld>
            <a:endParaRPr lang="en-US"/>
          </a:p>
        </p:txBody>
      </p:sp>
    </p:spTree>
    <p:extLst>
      <p:ext uri="{BB962C8B-B14F-4D97-AF65-F5344CB8AC3E}">
        <p14:creationId xmlns:p14="http://schemas.microsoft.com/office/powerpoint/2010/main" val="122075381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F1BA-2556-4F85-B9FD-17298B115289}"/>
              </a:ext>
            </a:extLst>
          </p:cNvPr>
          <p:cNvSpPr>
            <a:spLocks noGrp="1"/>
          </p:cNvSpPr>
          <p:nvPr>
            <p:ph type="ctrTitle"/>
          </p:nvPr>
        </p:nvSpPr>
        <p:spPr>
          <a:xfrm>
            <a:off x="1954306" y="2339508"/>
            <a:ext cx="9144000" cy="995363"/>
          </a:xfrm>
        </p:spPr>
        <p:txBody>
          <a:bodyPr/>
          <a:lstStyle/>
          <a:p>
            <a:pPr algn="l"/>
            <a:r>
              <a:rPr lang="en-US" dirty="0"/>
              <a:t>Literature Review</a:t>
            </a:r>
          </a:p>
        </p:txBody>
      </p:sp>
      <p:sp>
        <p:nvSpPr>
          <p:cNvPr id="3" name="Subtitle 2">
            <a:extLst>
              <a:ext uri="{FF2B5EF4-FFF2-40B4-BE49-F238E27FC236}">
                <a16:creationId xmlns:a16="http://schemas.microsoft.com/office/drawing/2014/main" id="{0EFB20ED-2ADC-40DA-A4F8-0DDA62B52C9A}"/>
              </a:ext>
            </a:extLst>
          </p:cNvPr>
          <p:cNvSpPr>
            <a:spLocks noGrp="1"/>
          </p:cNvSpPr>
          <p:nvPr>
            <p:ph type="subTitle" idx="1"/>
          </p:nvPr>
        </p:nvSpPr>
        <p:spPr>
          <a:xfrm>
            <a:off x="2129117" y="3637011"/>
            <a:ext cx="9144000" cy="741362"/>
          </a:xfrm>
        </p:spPr>
        <p:txBody>
          <a:bodyPr/>
          <a:lstStyle/>
          <a:p>
            <a:pPr algn="l"/>
            <a:r>
              <a:rPr lang="en-US" dirty="0"/>
              <a:t>Phishing Detection and Prevention Using Machine Learning</a:t>
            </a:r>
          </a:p>
        </p:txBody>
      </p:sp>
      <p:sp>
        <p:nvSpPr>
          <p:cNvPr id="4" name="Subtitle 2">
            <a:extLst>
              <a:ext uri="{FF2B5EF4-FFF2-40B4-BE49-F238E27FC236}">
                <a16:creationId xmlns:a16="http://schemas.microsoft.com/office/drawing/2014/main" id="{E010C093-C870-4395-9797-B7DC88824CE8}"/>
              </a:ext>
            </a:extLst>
          </p:cNvPr>
          <p:cNvSpPr txBox="1">
            <a:spLocks/>
          </p:cNvSpPr>
          <p:nvPr/>
        </p:nvSpPr>
        <p:spPr>
          <a:xfrm>
            <a:off x="7391399" y="5663922"/>
            <a:ext cx="3016624" cy="7413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Stanley Ngugi Chege</a:t>
            </a:r>
          </a:p>
          <a:p>
            <a:pPr algn="l"/>
            <a:r>
              <a:rPr lang="en-US" dirty="0"/>
              <a:t>SCT212-0065/2017</a:t>
            </a:r>
          </a:p>
        </p:txBody>
      </p:sp>
    </p:spTree>
    <p:extLst>
      <p:ext uri="{BB962C8B-B14F-4D97-AF65-F5344CB8AC3E}">
        <p14:creationId xmlns:p14="http://schemas.microsoft.com/office/powerpoint/2010/main" val="36614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9C87-08C7-4B90-8383-ED8AB8E1B224}"/>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F898980F-4AD2-45AC-B05B-8A968B2005EF}"/>
              </a:ext>
            </a:extLst>
          </p:cNvPr>
          <p:cNvSpPr>
            <a:spLocks noGrp="1"/>
          </p:cNvSpPr>
          <p:nvPr>
            <p:ph idx="1"/>
          </p:nvPr>
        </p:nvSpPr>
        <p:spPr/>
        <p:txBody>
          <a:bodyPr>
            <a:normAutofit fontScale="92500" lnSpcReduction="10000"/>
          </a:bodyPr>
          <a:lstStyle/>
          <a:p>
            <a:r>
              <a:rPr lang="en-US" dirty="0"/>
              <a:t>These are intelligent heuristic-based methods which try to analyze the information of a URL and its corresponding webpages by extracting the features of URLs and training a prediction model using training data. In static analysis, the website is analyzed based on the features extracted from the URL string such as lexical features, information about the host, and sometimes the HTML and JavaScript content. The underlying assumption is that the distribution of these features is different for malicious and benign URLs. Using this distribution information, a prediction model can be built, which can make predictions on new URLs. Since no execution is required, they are safer than dynamic approaches which require complete execution of the URL. Dynamic methods monitor the behavior of the websites looking for anomalies. (Sahoo et. al., 2019)</a:t>
            </a:r>
          </a:p>
        </p:txBody>
      </p:sp>
    </p:spTree>
    <p:extLst>
      <p:ext uri="{BB962C8B-B14F-4D97-AF65-F5344CB8AC3E}">
        <p14:creationId xmlns:p14="http://schemas.microsoft.com/office/powerpoint/2010/main" val="344184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F828-BAF6-4724-91BA-E3ADE524732F}"/>
              </a:ext>
            </a:extLst>
          </p:cNvPr>
          <p:cNvSpPr>
            <a:spLocks noGrp="1"/>
          </p:cNvSpPr>
          <p:nvPr>
            <p:ph type="title"/>
          </p:nvPr>
        </p:nvSpPr>
        <p:spPr/>
        <p:txBody>
          <a:bodyPr/>
          <a:lstStyle/>
          <a:p>
            <a:r>
              <a:rPr lang="en-US" dirty="0"/>
              <a:t>Security Indicators</a:t>
            </a:r>
          </a:p>
        </p:txBody>
      </p:sp>
      <p:sp>
        <p:nvSpPr>
          <p:cNvPr id="3" name="Content Placeholder 2">
            <a:extLst>
              <a:ext uri="{FF2B5EF4-FFF2-40B4-BE49-F238E27FC236}">
                <a16:creationId xmlns:a16="http://schemas.microsoft.com/office/drawing/2014/main" id="{AFA29B54-7D11-4D6F-AB87-EBE27A445D2B}"/>
              </a:ext>
            </a:extLst>
          </p:cNvPr>
          <p:cNvSpPr>
            <a:spLocks noGrp="1"/>
          </p:cNvSpPr>
          <p:nvPr>
            <p:ph idx="1"/>
          </p:nvPr>
        </p:nvSpPr>
        <p:spPr/>
        <p:txBody>
          <a:bodyPr/>
          <a:lstStyle/>
          <a:p>
            <a:r>
              <a:rPr lang="en-US" dirty="0"/>
              <a:t>Phishing is primarily a problem because users are unable to verify the authenticity of a website. Security indicators are readily available every time a user launches the web browser. However, an average internet user rarely pays attention to them or may not understand their meaning. In general, most authors consider URL bar HTTPS indicators (SSL/TLS) and digital certiﬁcate indicators as the main cues (</a:t>
            </a:r>
            <a:r>
              <a:rPr lang="en-US" dirty="0" err="1"/>
              <a:t>Jelovčan</a:t>
            </a:r>
            <a:r>
              <a:rPr lang="en-US" dirty="0"/>
              <a:t>, Luka, </a:t>
            </a:r>
            <a:r>
              <a:rPr lang="en-US" dirty="0" err="1"/>
              <a:t>Vrhovec</a:t>
            </a:r>
            <a:r>
              <a:rPr lang="en-US" dirty="0"/>
              <a:t>, Simon, </a:t>
            </a:r>
            <a:r>
              <a:rPr lang="en-US" dirty="0" err="1"/>
              <a:t>Mihelič</a:t>
            </a:r>
            <a:r>
              <a:rPr lang="en-US" dirty="0"/>
              <a:t>, </a:t>
            </a:r>
            <a:r>
              <a:rPr lang="en-US" dirty="0" err="1"/>
              <a:t>Anže</a:t>
            </a:r>
            <a:r>
              <a:rPr lang="en-US" dirty="0"/>
              <a:t>. 2020)</a:t>
            </a:r>
          </a:p>
        </p:txBody>
      </p:sp>
    </p:spTree>
    <p:extLst>
      <p:ext uri="{BB962C8B-B14F-4D97-AF65-F5344CB8AC3E}">
        <p14:creationId xmlns:p14="http://schemas.microsoft.com/office/powerpoint/2010/main" val="167817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13FB-42CE-4E7C-9E8C-A14483FFD53E}"/>
              </a:ext>
            </a:extLst>
          </p:cNvPr>
          <p:cNvSpPr>
            <a:spLocks noGrp="1"/>
          </p:cNvSpPr>
          <p:nvPr>
            <p:ph type="title"/>
          </p:nvPr>
        </p:nvSpPr>
        <p:spPr/>
        <p:txBody>
          <a:bodyPr/>
          <a:lstStyle/>
          <a:p>
            <a:r>
              <a:rPr lang="en-US" dirty="0"/>
              <a:t>HTTPS &amp; SSL</a:t>
            </a:r>
          </a:p>
        </p:txBody>
      </p:sp>
      <p:sp>
        <p:nvSpPr>
          <p:cNvPr id="3" name="Content Placeholder 2">
            <a:extLst>
              <a:ext uri="{FF2B5EF4-FFF2-40B4-BE49-F238E27FC236}">
                <a16:creationId xmlns:a16="http://schemas.microsoft.com/office/drawing/2014/main" id="{A8826197-F30B-4EC8-84DE-75824B0EE4DF}"/>
              </a:ext>
            </a:extLst>
          </p:cNvPr>
          <p:cNvSpPr>
            <a:spLocks noGrp="1"/>
          </p:cNvSpPr>
          <p:nvPr>
            <p:ph idx="1"/>
          </p:nvPr>
        </p:nvSpPr>
        <p:spPr/>
        <p:txBody>
          <a:bodyPr>
            <a:normAutofit fontScale="77500" lnSpcReduction="20000"/>
          </a:bodyPr>
          <a:lstStyle/>
          <a:p>
            <a:r>
              <a:rPr lang="en-US" dirty="0"/>
              <a:t>Hypertext Transmission Protocol (HTTP), the most widely used protocol in the world, is the protocol that is used to view web pages. When you type an address, say www.example.com, HTTP is added automatically at the beginning of the address, </a:t>
            </a:r>
            <a:r>
              <a:rPr lang="en-US" dirty="0" err="1"/>
              <a:t>ie</a:t>
            </a:r>
            <a:r>
              <a:rPr lang="en-US" dirty="0"/>
              <a:t> http://www.example.com. HTTP sends and retrieves all data in clear text making it vulnerable to anyone who wants it, </a:t>
            </a:r>
            <a:r>
              <a:rPr lang="en-US" dirty="0" err="1"/>
              <a:t>eg</a:t>
            </a:r>
            <a:r>
              <a:rPr lang="en-US" dirty="0"/>
              <a:t> hackers. Secure Hypertext Transmission Protocol (HTTPS) is used to secure communications by encrypting the data exchanged between a person’s browser and the web site he or she is visiting. HTTPS is especially important on sites that offer online sales or password-protected accounts. Browsers indicate that a website uses HTTPS by use of a padlock (colored in some browsers). (</a:t>
            </a:r>
            <a:r>
              <a:rPr lang="en-US" dirty="0" err="1"/>
              <a:t>Jelovčan</a:t>
            </a:r>
            <a:r>
              <a:rPr lang="en-US" dirty="0"/>
              <a:t> et. al., 2020 &amp; APWG 2021)</a:t>
            </a:r>
          </a:p>
          <a:p>
            <a:r>
              <a:rPr lang="en-US" dirty="0"/>
              <a:t>Secure Hypertext Transmission Protocol (HTTPS) uses Secure Sockets Layer (SSL), a protocol used to ensure security on the internet using public key encryption. When a computer connects to a website using SSL the computer's browser will ask the website to identify itself. The web server responds by sending the computer a copy of its SSL certificate, a small digital certificate used to authenticate the identity of a website. Once the browser establishes trust with the website, encrypted data can be transmitted to and from the website. (</a:t>
            </a:r>
            <a:r>
              <a:rPr lang="en-US" dirty="0" err="1"/>
              <a:t>Jelovčan</a:t>
            </a:r>
            <a:r>
              <a:rPr lang="en-US" dirty="0"/>
              <a:t> et. al., 2020) </a:t>
            </a:r>
          </a:p>
        </p:txBody>
      </p:sp>
    </p:spTree>
    <p:extLst>
      <p:ext uri="{BB962C8B-B14F-4D97-AF65-F5344CB8AC3E}">
        <p14:creationId xmlns:p14="http://schemas.microsoft.com/office/powerpoint/2010/main" val="89413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8746D-3015-431E-A815-F3B85D466B53}"/>
              </a:ext>
            </a:extLst>
          </p:cNvPr>
          <p:cNvSpPr>
            <a:spLocks noGrp="1"/>
          </p:cNvSpPr>
          <p:nvPr>
            <p:ph idx="4294967295"/>
          </p:nvPr>
        </p:nvSpPr>
        <p:spPr>
          <a:xfrm>
            <a:off x="0" y="242888"/>
            <a:ext cx="11861800" cy="1778000"/>
          </a:xfrm>
        </p:spPr>
        <p:txBody>
          <a:bodyPr/>
          <a:lstStyle/>
          <a:p>
            <a:r>
              <a:rPr lang="en-US" dirty="0"/>
              <a:t>The following is a summary of the general state of security indicators in modern browsers. Starting with HTTP (which is not secure at all) each item further along the list is more secure than the previous ones. (</a:t>
            </a:r>
            <a:r>
              <a:rPr lang="en-US" dirty="0" err="1"/>
              <a:t>Naziridis</a:t>
            </a:r>
            <a:r>
              <a:rPr lang="en-US" dirty="0"/>
              <a:t>, 2018)</a:t>
            </a:r>
          </a:p>
          <a:p>
            <a:endParaRPr lang="en-US" dirty="0"/>
          </a:p>
        </p:txBody>
      </p:sp>
      <p:pic>
        <p:nvPicPr>
          <p:cNvPr id="4" name="Picture 3">
            <a:extLst>
              <a:ext uri="{FF2B5EF4-FFF2-40B4-BE49-F238E27FC236}">
                <a16:creationId xmlns:a16="http://schemas.microsoft.com/office/drawing/2014/main" id="{289E9803-3A5C-4B68-B4D7-74AB130F0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12192000" cy="4760259"/>
          </a:xfrm>
          <a:prstGeom prst="rect">
            <a:avLst/>
          </a:prstGeom>
          <a:noFill/>
          <a:ln>
            <a:noFill/>
          </a:ln>
        </p:spPr>
      </p:pic>
    </p:spTree>
    <p:extLst>
      <p:ext uri="{BB962C8B-B14F-4D97-AF65-F5344CB8AC3E}">
        <p14:creationId xmlns:p14="http://schemas.microsoft.com/office/powerpoint/2010/main" val="379387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6E07-7FA0-45A3-A0FE-C4F31474DA4A}"/>
              </a:ext>
            </a:extLst>
          </p:cNvPr>
          <p:cNvSpPr>
            <a:spLocks noGrp="1"/>
          </p:cNvSpPr>
          <p:nvPr>
            <p:ph type="title"/>
          </p:nvPr>
        </p:nvSpPr>
        <p:spPr/>
        <p:txBody>
          <a:bodyPr/>
          <a:lstStyle/>
          <a:p>
            <a:r>
              <a:rPr lang="en-US" dirty="0"/>
              <a:t>…Security Indicators</a:t>
            </a:r>
          </a:p>
        </p:txBody>
      </p:sp>
      <p:sp>
        <p:nvSpPr>
          <p:cNvPr id="3" name="Content Placeholder 2">
            <a:extLst>
              <a:ext uri="{FF2B5EF4-FFF2-40B4-BE49-F238E27FC236}">
                <a16:creationId xmlns:a16="http://schemas.microsoft.com/office/drawing/2014/main" id="{8C9F3B0B-FC05-4FDE-944F-2A39169D943B}"/>
              </a:ext>
            </a:extLst>
          </p:cNvPr>
          <p:cNvSpPr>
            <a:spLocks noGrp="1"/>
          </p:cNvSpPr>
          <p:nvPr>
            <p:ph idx="1"/>
          </p:nvPr>
        </p:nvSpPr>
        <p:spPr/>
        <p:txBody>
          <a:bodyPr/>
          <a:lstStyle/>
          <a:p>
            <a:r>
              <a:rPr lang="en-US" dirty="0"/>
              <a:t>To help users stay safe on the internet, browsers require websites to use certificates from trusted organizations. This is because anyone can create a certificate (e.g., Using OpenSSL) claiming to be whatever website they claim to be. According to APWG (2021), </a:t>
            </a:r>
            <a:r>
              <a:rPr lang="en-US" dirty="0" err="1"/>
              <a:t>PhishLabs</a:t>
            </a:r>
            <a:r>
              <a:rPr lang="en-US" dirty="0"/>
              <a:t>, an active contributor to APWG, has been tracking the proportion of phishing sites that are protected by the HTTPS encryption protocol. Studying HTTP on phishing sites provides insight onto how phishers are fooling Internet users by turning an Internet security feature against them. 83% of the phishing attacks reported to APWG in the first quarter of 2019 used HTTPS protocol.</a:t>
            </a:r>
          </a:p>
          <a:p>
            <a:endParaRPr lang="en-US" dirty="0"/>
          </a:p>
        </p:txBody>
      </p:sp>
    </p:spTree>
    <p:extLst>
      <p:ext uri="{BB962C8B-B14F-4D97-AF65-F5344CB8AC3E}">
        <p14:creationId xmlns:p14="http://schemas.microsoft.com/office/powerpoint/2010/main" val="63395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DF5A-F978-41F8-AC96-19F78EF29DB9}"/>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695B65E7-3169-44A8-AFC8-114E553D408F}"/>
              </a:ext>
            </a:extLst>
          </p:cNvPr>
          <p:cNvSpPr>
            <a:spLocks noGrp="1"/>
          </p:cNvSpPr>
          <p:nvPr>
            <p:ph idx="1"/>
          </p:nvPr>
        </p:nvSpPr>
        <p:spPr/>
        <p:txBody>
          <a:bodyPr>
            <a:normAutofit fontScale="77500" lnSpcReduction="20000"/>
          </a:bodyPr>
          <a:lstStyle/>
          <a:p>
            <a:r>
              <a:rPr lang="en-US" dirty="0"/>
              <a:t>Machine learning concentrates on developing the computational algorithms that reason and induce patterns and rules from externally supplied instances and prior data in order to produce general models, which are able to make predictions about future instances. The machine learning is called supervised if known labels are given with instances in the training phase, whereas instances are unlabeled in unsupervised machine learning. (D. Sahoo et. al 2019.)</a:t>
            </a:r>
          </a:p>
          <a:p>
            <a:r>
              <a:rPr lang="en-US" dirty="0"/>
              <a:t>The phishing website can be detected based on some important characteristics like URL and Domain identity, and security and encryption criteria in the final phishing detection rate. According to APWG report for 2021, Phishers continue to use certain domain name registrars to obtain domains for their schemes. In a URL, lexical features can be extracted such as the URL string, information about the host, and sometimes even HTML and JavaScript content. Host-based features obtained from the hostname properties of the URL allow us to know the location, identity, and the management style and properties of malicious hosts. An underlying assumption is that there is an array of features to differentiate malicious and benign URLs. Based on this information, a prediction model can be built, which can make predictions on new URLs. This can be formalized as a binary classification task of a machine learning algorithm. (D. Sahoo et. al 2019.)</a:t>
            </a:r>
          </a:p>
        </p:txBody>
      </p:sp>
    </p:spTree>
    <p:extLst>
      <p:ext uri="{BB962C8B-B14F-4D97-AF65-F5344CB8AC3E}">
        <p14:creationId xmlns:p14="http://schemas.microsoft.com/office/powerpoint/2010/main" val="174045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19B5-E7DC-46FC-85F4-10599DC7852E}"/>
              </a:ext>
            </a:extLst>
          </p:cNvPr>
          <p:cNvSpPr>
            <a:spLocks noGrp="1"/>
          </p:cNvSpPr>
          <p:nvPr>
            <p:ph type="title"/>
          </p:nvPr>
        </p:nvSpPr>
        <p:spPr/>
        <p:txBody>
          <a:bodyPr/>
          <a:lstStyle/>
          <a:p>
            <a:r>
              <a:rPr lang="en-US" dirty="0"/>
              <a:t>Machine Learning Algorithms </a:t>
            </a:r>
          </a:p>
        </p:txBody>
      </p:sp>
      <p:sp>
        <p:nvSpPr>
          <p:cNvPr id="3" name="Content Placeholder 2">
            <a:extLst>
              <a:ext uri="{FF2B5EF4-FFF2-40B4-BE49-F238E27FC236}">
                <a16:creationId xmlns:a16="http://schemas.microsoft.com/office/drawing/2014/main" id="{8A8CFA79-1BA4-4EEA-83BB-5451CEFF6B16}"/>
              </a:ext>
            </a:extLst>
          </p:cNvPr>
          <p:cNvSpPr>
            <a:spLocks noGrp="1"/>
          </p:cNvSpPr>
          <p:nvPr>
            <p:ph idx="1"/>
          </p:nvPr>
        </p:nvSpPr>
        <p:spPr/>
        <p:txBody>
          <a:bodyPr/>
          <a:lstStyle/>
          <a:p>
            <a:r>
              <a:rPr lang="en-US" dirty="0"/>
              <a:t>Several machine learning algorithms have been implemented in real life applications.  (Ali, Waleed, 2017). The identification of malicious and legitimate URLs can be regarded as a classification task and some of the popular machine learning algorithms applicable include the following:</a:t>
            </a:r>
          </a:p>
          <a:p>
            <a:pPr marL="514350" indent="-514350">
              <a:buFont typeface="+mj-lt"/>
              <a:buAutoNum type="arabicPeriod"/>
            </a:pPr>
            <a:r>
              <a:rPr lang="en-US" dirty="0"/>
              <a:t>Back-Propagation Neural Network (BPNN)</a:t>
            </a:r>
          </a:p>
          <a:p>
            <a:pPr marL="514350" indent="-514350">
              <a:buFont typeface="+mj-lt"/>
              <a:buAutoNum type="arabicPeriod"/>
            </a:pPr>
            <a:r>
              <a:rPr lang="en-US" dirty="0"/>
              <a:t>Radial Basis Function Network (RBFN)</a:t>
            </a:r>
          </a:p>
          <a:p>
            <a:pPr marL="514350" indent="-514350">
              <a:buFont typeface="+mj-lt"/>
              <a:buAutoNum type="arabicPeriod"/>
            </a:pPr>
            <a:r>
              <a:rPr lang="en-US" dirty="0"/>
              <a:t>Support Vector Machine (SVM)</a:t>
            </a:r>
          </a:p>
          <a:p>
            <a:pPr marL="514350" indent="-514350">
              <a:buFont typeface="+mj-lt"/>
              <a:buAutoNum type="arabicPeriod"/>
            </a:pPr>
            <a:r>
              <a:rPr lang="en-US" dirty="0"/>
              <a:t>Decision Tree and Random Forest</a:t>
            </a:r>
          </a:p>
        </p:txBody>
      </p:sp>
    </p:spTree>
    <p:extLst>
      <p:ext uri="{BB962C8B-B14F-4D97-AF65-F5344CB8AC3E}">
        <p14:creationId xmlns:p14="http://schemas.microsoft.com/office/powerpoint/2010/main" val="127521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30F4-D7AB-47C8-AFEB-7552BA0C50FA}"/>
              </a:ext>
            </a:extLst>
          </p:cNvPr>
          <p:cNvSpPr>
            <a:spLocks noGrp="1"/>
          </p:cNvSpPr>
          <p:nvPr>
            <p:ph type="title"/>
          </p:nvPr>
        </p:nvSpPr>
        <p:spPr/>
        <p:txBody>
          <a:bodyPr>
            <a:normAutofit/>
          </a:bodyPr>
          <a:lstStyle/>
          <a:p>
            <a:r>
              <a:rPr lang="en-US" dirty="0"/>
              <a:t>1.	Back-Propagation Neural Network (BPNN)</a:t>
            </a:r>
          </a:p>
        </p:txBody>
      </p:sp>
      <p:sp>
        <p:nvSpPr>
          <p:cNvPr id="3" name="Content Placeholder 2">
            <a:extLst>
              <a:ext uri="{FF2B5EF4-FFF2-40B4-BE49-F238E27FC236}">
                <a16:creationId xmlns:a16="http://schemas.microsoft.com/office/drawing/2014/main" id="{03B15194-67AC-43DF-9D09-60360237358A}"/>
              </a:ext>
            </a:extLst>
          </p:cNvPr>
          <p:cNvSpPr>
            <a:spLocks noGrp="1"/>
          </p:cNvSpPr>
          <p:nvPr>
            <p:ph idx="1"/>
          </p:nvPr>
        </p:nvSpPr>
        <p:spPr/>
        <p:txBody>
          <a:bodyPr>
            <a:normAutofit/>
          </a:bodyPr>
          <a:lstStyle/>
          <a:p>
            <a:r>
              <a:rPr lang="en-US" dirty="0"/>
              <a:t>BPNN are popular algorithms in network models. They are particularly used in prediction and classification problems. They learn in two phases: the forward pass and the backward pass. In the forward pass, the input layer is presented with a training input pattern which is propagated from layer to layer until the desired output is produced. In the backward phase, the output is compared with the anticipated output in order to compute the error. The error is then propagated backward through the network from output to input layers and the weights are adjusted accordingly to minimize the error (Ali et. al., 2017).</a:t>
            </a:r>
          </a:p>
        </p:txBody>
      </p:sp>
    </p:spTree>
    <p:extLst>
      <p:ext uri="{BB962C8B-B14F-4D97-AF65-F5344CB8AC3E}">
        <p14:creationId xmlns:p14="http://schemas.microsoft.com/office/powerpoint/2010/main" val="155252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939D-5F21-4888-ADD0-D1B1BFB785D5}"/>
              </a:ext>
            </a:extLst>
          </p:cNvPr>
          <p:cNvSpPr>
            <a:spLocks noGrp="1"/>
          </p:cNvSpPr>
          <p:nvPr>
            <p:ph type="title"/>
          </p:nvPr>
        </p:nvSpPr>
        <p:spPr/>
        <p:txBody>
          <a:bodyPr/>
          <a:lstStyle/>
          <a:p>
            <a:r>
              <a:rPr lang="en-US" dirty="0"/>
              <a:t>2.	Radial Basis Function Network (RBFN)</a:t>
            </a:r>
          </a:p>
        </p:txBody>
      </p:sp>
      <p:sp>
        <p:nvSpPr>
          <p:cNvPr id="3" name="Content Placeholder 2">
            <a:extLst>
              <a:ext uri="{FF2B5EF4-FFF2-40B4-BE49-F238E27FC236}">
                <a16:creationId xmlns:a16="http://schemas.microsoft.com/office/drawing/2014/main" id="{74E6D69F-7F69-41B5-BC3F-F83794280BF2}"/>
              </a:ext>
            </a:extLst>
          </p:cNvPr>
          <p:cNvSpPr>
            <a:spLocks noGrp="1"/>
          </p:cNvSpPr>
          <p:nvPr>
            <p:ph idx="1"/>
          </p:nvPr>
        </p:nvSpPr>
        <p:spPr/>
        <p:txBody>
          <a:bodyPr/>
          <a:lstStyle/>
          <a:p>
            <a:r>
              <a:rPr lang="en-US" dirty="0"/>
              <a:t>RBFN is a type of neural network that uses radial basis functions as activation functions. In the architecture of RBFN, there are three feedback networks: the input layer, the hidden layer and the output layer. In each hidden unit, a radial activation function is implemented while a weighted sum of outputs of hidden units is implemented for each output unit. Learning is conducted in two phases. The first stage involves clustering in order to determine the centers and widths of the hidden layer. In the next phase, the weights connecting the hidden layer with the output layer are optimized through the use of Least Mean Squared (LMS) or Singular Value Decomposition (SVD) algorithms. (Ali et. al., 2017).</a:t>
            </a:r>
          </a:p>
        </p:txBody>
      </p:sp>
    </p:spTree>
    <p:extLst>
      <p:ext uri="{BB962C8B-B14F-4D97-AF65-F5344CB8AC3E}">
        <p14:creationId xmlns:p14="http://schemas.microsoft.com/office/powerpoint/2010/main" val="4199887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89B5-2505-42A0-A76C-B8C7DAF02C9E}"/>
              </a:ext>
            </a:extLst>
          </p:cNvPr>
          <p:cNvSpPr>
            <a:spLocks noGrp="1"/>
          </p:cNvSpPr>
          <p:nvPr>
            <p:ph type="title"/>
          </p:nvPr>
        </p:nvSpPr>
        <p:spPr/>
        <p:txBody>
          <a:bodyPr/>
          <a:lstStyle/>
          <a:p>
            <a:r>
              <a:rPr lang="en-US" dirty="0"/>
              <a:t>3.	Support Vector Machine (SVM)</a:t>
            </a:r>
          </a:p>
        </p:txBody>
      </p:sp>
      <p:sp>
        <p:nvSpPr>
          <p:cNvPr id="3" name="Content Placeholder 2">
            <a:extLst>
              <a:ext uri="{FF2B5EF4-FFF2-40B4-BE49-F238E27FC236}">
                <a16:creationId xmlns:a16="http://schemas.microsoft.com/office/drawing/2014/main" id="{326C87B8-81D7-4B08-9A98-B4BA5CC4D06F}"/>
              </a:ext>
            </a:extLst>
          </p:cNvPr>
          <p:cNvSpPr>
            <a:spLocks noGrp="1"/>
          </p:cNvSpPr>
          <p:nvPr>
            <p:ph idx="1"/>
          </p:nvPr>
        </p:nvSpPr>
        <p:spPr/>
        <p:txBody>
          <a:bodyPr/>
          <a:lstStyle/>
          <a:p>
            <a:r>
              <a:rPr lang="en-US" dirty="0"/>
              <a:t>SVM, very popular and robust machine earning techniques have been utilized effectively in many applications. They are based on maximizing the margin and thereby creating the largest possible distance between the hyperplane and the instances in order to reduce an upper bound on the anticipated generalization error. Support vectors close to the hyperplane provide the most useful information for classification. An appropriate kernel function is used to transform the data into a high-dimension to use linear discriminate functions (Ali et. al., 2017).</a:t>
            </a:r>
          </a:p>
          <a:p>
            <a:endParaRPr lang="en-US" dirty="0"/>
          </a:p>
          <a:p>
            <a:endParaRPr lang="en-US" dirty="0"/>
          </a:p>
        </p:txBody>
      </p:sp>
    </p:spTree>
    <p:extLst>
      <p:ext uri="{BB962C8B-B14F-4D97-AF65-F5344CB8AC3E}">
        <p14:creationId xmlns:p14="http://schemas.microsoft.com/office/powerpoint/2010/main" val="291786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8259-6157-4713-8525-4BC20D2AAB9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80B52837-59D3-41BC-9737-02BE3D37021C}"/>
              </a:ext>
            </a:extLst>
          </p:cNvPr>
          <p:cNvSpPr>
            <a:spLocks noGrp="1"/>
          </p:cNvSpPr>
          <p:nvPr>
            <p:ph idx="1"/>
          </p:nvPr>
        </p:nvSpPr>
        <p:spPr/>
        <p:txBody>
          <a:bodyPr/>
          <a:lstStyle/>
          <a:p>
            <a:r>
              <a:rPr lang="en-US" dirty="0"/>
              <a:t>Phishing is a type of social engineering attack often used to trick users into revealing private or sensitive information by masquerading as a trusted entity. (R. Verma et al., 2018).</a:t>
            </a:r>
          </a:p>
          <a:p>
            <a:r>
              <a:rPr lang="en-US" dirty="0"/>
              <a:t>These attacks occur in large numbers and have caused billions of dollars in losses</a:t>
            </a:r>
          </a:p>
        </p:txBody>
      </p:sp>
    </p:spTree>
    <p:extLst>
      <p:ext uri="{BB962C8B-B14F-4D97-AF65-F5344CB8AC3E}">
        <p14:creationId xmlns:p14="http://schemas.microsoft.com/office/powerpoint/2010/main" val="669818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DF80-8982-45CC-8663-1566328BF4D3}"/>
              </a:ext>
            </a:extLst>
          </p:cNvPr>
          <p:cNvSpPr>
            <a:spLocks noGrp="1"/>
          </p:cNvSpPr>
          <p:nvPr>
            <p:ph type="title"/>
          </p:nvPr>
        </p:nvSpPr>
        <p:spPr/>
        <p:txBody>
          <a:bodyPr>
            <a:normAutofit/>
          </a:bodyPr>
          <a:lstStyle/>
          <a:p>
            <a:r>
              <a:rPr lang="en-US" dirty="0"/>
              <a:t>4.	Decision Tree and Random Forest</a:t>
            </a:r>
          </a:p>
        </p:txBody>
      </p:sp>
      <p:sp>
        <p:nvSpPr>
          <p:cNvPr id="3" name="Content Placeholder 2">
            <a:extLst>
              <a:ext uri="{FF2B5EF4-FFF2-40B4-BE49-F238E27FC236}">
                <a16:creationId xmlns:a16="http://schemas.microsoft.com/office/drawing/2014/main" id="{0BEF117F-4D86-4176-85A4-89640050827D}"/>
              </a:ext>
            </a:extLst>
          </p:cNvPr>
          <p:cNvSpPr>
            <a:spLocks noGrp="1"/>
          </p:cNvSpPr>
          <p:nvPr>
            <p:ph idx="1"/>
          </p:nvPr>
        </p:nvSpPr>
        <p:spPr/>
        <p:txBody>
          <a:bodyPr/>
          <a:lstStyle/>
          <a:p>
            <a:r>
              <a:rPr lang="en-US" dirty="0"/>
              <a:t>In decision trees, a node corresponds to a feature of an instance being classified. The instances are classified through sorting based on feature values. Each branch represents a value that the node can predict. Random Forest is a popular decision tree that can be used for classification and regression. RF is a group of decision trees trained independently on selected training datasets. The classification is then determined by voting among all the trained decision trees. (Ali et. al., 2017).</a:t>
            </a:r>
          </a:p>
        </p:txBody>
      </p:sp>
    </p:spTree>
    <p:extLst>
      <p:ext uri="{BB962C8B-B14F-4D97-AF65-F5344CB8AC3E}">
        <p14:creationId xmlns:p14="http://schemas.microsoft.com/office/powerpoint/2010/main" val="420202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373FD71-EC7B-4A4B-A952-1F6729FA7541}"/>
              </a:ext>
            </a:extLst>
          </p:cNvPr>
          <p:cNvGraphicFramePr>
            <a:graphicFrameLocks noGrp="1"/>
          </p:cNvGraphicFramePr>
          <p:nvPr>
            <p:ph idx="4294967295"/>
            <p:extLst>
              <p:ext uri="{D42A27DB-BD31-4B8C-83A1-F6EECF244321}">
                <p14:modId xmlns:p14="http://schemas.microsoft.com/office/powerpoint/2010/main" val="2441030225"/>
              </p:ext>
            </p:extLst>
          </p:nvPr>
        </p:nvGraphicFramePr>
        <p:xfrm>
          <a:off x="2409031" y="2236788"/>
          <a:ext cx="7373937" cy="2726580"/>
        </p:xfrm>
        <a:graphic>
          <a:graphicData uri="http://schemas.openxmlformats.org/drawingml/2006/table">
            <a:tbl>
              <a:tblPr firstRow="1" firstCol="1" bandRow="1">
                <a:tableStyleId>{5C22544A-7EE6-4342-B048-85BDC9FD1C3A}</a:tableStyleId>
              </a:tblPr>
              <a:tblGrid>
                <a:gridCol w="3687362">
                  <a:extLst>
                    <a:ext uri="{9D8B030D-6E8A-4147-A177-3AD203B41FA5}">
                      <a16:colId xmlns:a16="http://schemas.microsoft.com/office/drawing/2014/main" val="1006895068"/>
                    </a:ext>
                  </a:extLst>
                </a:gridCol>
                <a:gridCol w="3686575">
                  <a:extLst>
                    <a:ext uri="{9D8B030D-6E8A-4147-A177-3AD203B41FA5}">
                      <a16:colId xmlns:a16="http://schemas.microsoft.com/office/drawing/2014/main" val="2561866052"/>
                    </a:ext>
                  </a:extLst>
                </a:gridCol>
              </a:tblGrid>
              <a:tr h="545316">
                <a:tc>
                  <a:txBody>
                    <a:bodyPr/>
                    <a:lstStyle/>
                    <a:p>
                      <a:pPr marL="0" marR="0" algn="just">
                        <a:lnSpc>
                          <a:spcPct val="106000"/>
                        </a:lnSpc>
                        <a:spcBef>
                          <a:spcPts val="0"/>
                        </a:spcBef>
                        <a:spcAft>
                          <a:spcPts val="800"/>
                        </a:spcAft>
                      </a:pPr>
                      <a:r>
                        <a:rPr lang="en-US" sz="1200" dirty="0">
                          <a:effectLst/>
                        </a:rPr>
                        <a:t>Classifier</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Correct Classification Rate</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3133124157"/>
                  </a:ext>
                </a:extLst>
              </a:tr>
              <a:tr h="545316">
                <a:tc>
                  <a:txBody>
                    <a:bodyPr/>
                    <a:lstStyle/>
                    <a:p>
                      <a:pPr marL="0" marR="0" algn="just">
                        <a:lnSpc>
                          <a:spcPct val="106000"/>
                        </a:lnSpc>
                        <a:spcBef>
                          <a:spcPts val="0"/>
                        </a:spcBef>
                        <a:spcAft>
                          <a:spcPts val="800"/>
                        </a:spcAft>
                      </a:pPr>
                      <a:r>
                        <a:rPr lang="en-US" sz="1200" dirty="0">
                          <a:effectLst/>
                        </a:rPr>
                        <a:t>Back-Propagation Neural Network (BPNN)</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0.970</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1839088839"/>
                  </a:ext>
                </a:extLst>
              </a:tr>
              <a:tr h="545316">
                <a:tc>
                  <a:txBody>
                    <a:bodyPr/>
                    <a:lstStyle/>
                    <a:p>
                      <a:pPr marL="0" marR="0" algn="just">
                        <a:lnSpc>
                          <a:spcPct val="106000"/>
                        </a:lnSpc>
                        <a:spcBef>
                          <a:spcPts val="0"/>
                        </a:spcBef>
                        <a:spcAft>
                          <a:spcPts val="800"/>
                        </a:spcAft>
                      </a:pPr>
                      <a:r>
                        <a:rPr lang="en-US" sz="1200" dirty="0">
                          <a:effectLst/>
                        </a:rPr>
                        <a:t>Radial Basis Function Network (RBFN)</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dirty="0">
                          <a:effectLst/>
                        </a:rPr>
                        <a:t>0.928</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846041695"/>
                  </a:ext>
                </a:extLst>
              </a:tr>
              <a:tr h="545316">
                <a:tc>
                  <a:txBody>
                    <a:bodyPr/>
                    <a:lstStyle/>
                    <a:p>
                      <a:pPr marL="0" marR="0" algn="just">
                        <a:lnSpc>
                          <a:spcPct val="106000"/>
                        </a:lnSpc>
                        <a:spcBef>
                          <a:spcPts val="0"/>
                        </a:spcBef>
                        <a:spcAft>
                          <a:spcPts val="800"/>
                        </a:spcAft>
                      </a:pPr>
                      <a:r>
                        <a:rPr lang="en-US" sz="1200" dirty="0">
                          <a:effectLst/>
                        </a:rPr>
                        <a:t>Support Vector Machine (SVM)</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a:effectLst/>
                        </a:rPr>
                        <a:t>0.963</a:t>
                      </a:r>
                      <a:endParaRPr lang="en-US" sz="110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1495258087"/>
                  </a:ext>
                </a:extLst>
              </a:tr>
              <a:tr h="545316">
                <a:tc>
                  <a:txBody>
                    <a:bodyPr/>
                    <a:lstStyle/>
                    <a:p>
                      <a:pPr marL="0" marR="0" algn="just">
                        <a:lnSpc>
                          <a:spcPct val="106000"/>
                        </a:lnSpc>
                        <a:spcBef>
                          <a:spcPts val="0"/>
                        </a:spcBef>
                        <a:spcAft>
                          <a:spcPts val="800"/>
                        </a:spcAft>
                      </a:pPr>
                      <a:r>
                        <a:rPr lang="en-US" sz="1200" dirty="0">
                          <a:effectLst/>
                        </a:rPr>
                        <a:t>Random Forest (RF)</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tc>
                  <a:txBody>
                    <a:bodyPr/>
                    <a:lstStyle/>
                    <a:p>
                      <a:pPr marL="0" marR="0" algn="just">
                        <a:lnSpc>
                          <a:spcPct val="106000"/>
                        </a:lnSpc>
                        <a:spcBef>
                          <a:spcPts val="0"/>
                        </a:spcBef>
                        <a:spcAft>
                          <a:spcPts val="800"/>
                        </a:spcAft>
                      </a:pPr>
                      <a:r>
                        <a:rPr lang="en-US" sz="1200" dirty="0">
                          <a:effectLst/>
                        </a:rPr>
                        <a:t>0.971</a:t>
                      </a:r>
                      <a:endParaRPr lang="en-US" sz="1100" dirty="0">
                        <a:effectLst/>
                        <a:latin typeface="Calibri" panose="020F0502020204030204" pitchFamily="34" charset="0"/>
                        <a:ea typeface="Calibri" panose="020F0502020204030204" pitchFamily="34" charset="0"/>
                        <a:cs typeface="Noto Sans Arabic UI"/>
                      </a:endParaRPr>
                    </a:p>
                  </a:txBody>
                  <a:tcPr marL="34925" marR="34925" marT="34925" marB="34925"/>
                </a:tc>
                <a:extLst>
                  <a:ext uri="{0D108BD9-81ED-4DB2-BD59-A6C34878D82A}">
                    <a16:rowId xmlns:a16="http://schemas.microsoft.com/office/drawing/2014/main" val="3691396208"/>
                  </a:ext>
                </a:extLst>
              </a:tr>
            </a:tbl>
          </a:graphicData>
        </a:graphic>
      </p:graphicFrame>
      <p:sp>
        <p:nvSpPr>
          <p:cNvPr id="5" name="Content Placeholder 2">
            <a:extLst>
              <a:ext uri="{FF2B5EF4-FFF2-40B4-BE49-F238E27FC236}">
                <a16:creationId xmlns:a16="http://schemas.microsoft.com/office/drawing/2014/main" id="{35B91C60-242F-4D75-9641-578A7FF3C2AC}"/>
              </a:ext>
            </a:extLst>
          </p:cNvPr>
          <p:cNvSpPr txBox="1">
            <a:spLocks/>
          </p:cNvSpPr>
          <p:nvPr/>
        </p:nvSpPr>
        <p:spPr>
          <a:xfrm>
            <a:off x="461683" y="847163"/>
            <a:ext cx="10645588" cy="150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performances in terms of correct classification rate (CCR) of the above algorithms were compared together in a study (Ali et. al., 2017). The following table summarizes the results.</a:t>
            </a:r>
          </a:p>
        </p:txBody>
      </p:sp>
      <p:sp>
        <p:nvSpPr>
          <p:cNvPr id="8" name="Content Placeholder 2">
            <a:extLst>
              <a:ext uri="{FF2B5EF4-FFF2-40B4-BE49-F238E27FC236}">
                <a16:creationId xmlns:a16="http://schemas.microsoft.com/office/drawing/2014/main" id="{25C895D1-838F-4C97-811D-67686E80BA69}"/>
              </a:ext>
            </a:extLst>
          </p:cNvPr>
          <p:cNvSpPr txBox="1">
            <a:spLocks/>
          </p:cNvSpPr>
          <p:nvPr/>
        </p:nvSpPr>
        <p:spPr>
          <a:xfrm>
            <a:off x="461683" y="5348754"/>
            <a:ext cx="10645588" cy="150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Random Forest and Back-Propagation Neural Network classifiers achieved the best correct classification rate while the Radial Basis Function Network attained the lowest. </a:t>
            </a:r>
          </a:p>
        </p:txBody>
      </p:sp>
    </p:spTree>
    <p:extLst>
      <p:ext uri="{BB962C8B-B14F-4D97-AF65-F5344CB8AC3E}">
        <p14:creationId xmlns:p14="http://schemas.microsoft.com/office/powerpoint/2010/main" val="866545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60EB-82EC-446C-936D-FEDDC798A12F}"/>
              </a:ext>
            </a:extLst>
          </p:cNvPr>
          <p:cNvSpPr>
            <a:spLocks noGrp="1"/>
          </p:cNvSpPr>
          <p:nvPr>
            <p:ph type="title"/>
          </p:nvPr>
        </p:nvSpPr>
        <p:spPr/>
        <p:txBody>
          <a:bodyPr/>
          <a:lstStyle/>
          <a:p>
            <a:r>
              <a:rPr lang="en-US" dirty="0"/>
              <a:t>Features Extraction</a:t>
            </a:r>
          </a:p>
        </p:txBody>
      </p:sp>
      <p:sp>
        <p:nvSpPr>
          <p:cNvPr id="3" name="Content Placeholder 2">
            <a:extLst>
              <a:ext uri="{FF2B5EF4-FFF2-40B4-BE49-F238E27FC236}">
                <a16:creationId xmlns:a16="http://schemas.microsoft.com/office/drawing/2014/main" id="{C2582B84-5EE1-4676-82FD-7103DEB700E9}"/>
              </a:ext>
            </a:extLst>
          </p:cNvPr>
          <p:cNvSpPr>
            <a:spLocks noGrp="1"/>
          </p:cNvSpPr>
          <p:nvPr>
            <p:ph idx="1"/>
          </p:nvPr>
        </p:nvSpPr>
        <p:spPr/>
        <p:txBody>
          <a:bodyPr/>
          <a:lstStyle/>
          <a:p>
            <a:r>
              <a:rPr lang="en-US" dirty="0"/>
              <a:t>Several features can be extracted from a website to distinguish phishing websites from legitimate ones. Feature selection is necessary in order to decrease computation time and to reduce noise and irrelevant features. The choice of extracted features is critical for the success of the detection mechanism in place. Once the selected features are selected, the machine learning model can be trained. (Ali et. al., 2017)</a:t>
            </a:r>
          </a:p>
          <a:p>
            <a:r>
              <a:rPr lang="en-US" dirty="0"/>
              <a:t>Features Can be categorized as follows</a:t>
            </a:r>
          </a:p>
        </p:txBody>
      </p:sp>
    </p:spTree>
    <p:extLst>
      <p:ext uri="{BB962C8B-B14F-4D97-AF65-F5344CB8AC3E}">
        <p14:creationId xmlns:p14="http://schemas.microsoft.com/office/powerpoint/2010/main" val="415775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A8C-E9E8-4898-890F-CCE634837F12}"/>
              </a:ext>
            </a:extLst>
          </p:cNvPr>
          <p:cNvSpPr>
            <a:spLocks noGrp="1"/>
          </p:cNvSpPr>
          <p:nvPr>
            <p:ph type="title"/>
          </p:nvPr>
        </p:nvSpPr>
        <p:spPr/>
        <p:txBody>
          <a:bodyPr/>
          <a:lstStyle/>
          <a:p>
            <a:r>
              <a:rPr lang="en-US" dirty="0"/>
              <a:t>1. Address bar-based features</a:t>
            </a:r>
          </a:p>
        </p:txBody>
      </p:sp>
      <p:sp>
        <p:nvSpPr>
          <p:cNvPr id="3" name="Content Placeholder 2">
            <a:extLst>
              <a:ext uri="{FF2B5EF4-FFF2-40B4-BE49-F238E27FC236}">
                <a16:creationId xmlns:a16="http://schemas.microsoft.com/office/drawing/2014/main" id="{A3FE868E-7688-4B45-810E-C16E687040E4}"/>
              </a:ext>
            </a:extLst>
          </p:cNvPr>
          <p:cNvSpPr>
            <a:spLocks noGrp="1"/>
          </p:cNvSpPr>
          <p:nvPr>
            <p:ph idx="1"/>
          </p:nvPr>
        </p:nvSpPr>
        <p:spPr/>
        <p:txBody>
          <a:bodyPr>
            <a:normAutofit fontScale="77500" lnSpcReduction="20000"/>
          </a:bodyPr>
          <a:lstStyle/>
          <a:p>
            <a:r>
              <a:rPr lang="en-US" dirty="0"/>
              <a:t>Using the IP Address</a:t>
            </a:r>
          </a:p>
          <a:p>
            <a:r>
              <a:rPr lang="en-US" dirty="0"/>
              <a:t>Long URL to Hide the Suspicious Part</a:t>
            </a:r>
          </a:p>
          <a:p>
            <a:r>
              <a:rPr lang="en-US" dirty="0"/>
              <a:t>Using URL Shortening Services “</a:t>
            </a:r>
            <a:r>
              <a:rPr lang="en-US" dirty="0" err="1"/>
              <a:t>TinyURL</a:t>
            </a:r>
            <a:r>
              <a:rPr lang="en-US" dirty="0"/>
              <a:t>”</a:t>
            </a:r>
          </a:p>
          <a:p>
            <a:r>
              <a:rPr lang="en-US" dirty="0"/>
              <a:t>URL’s having “@” Symbol</a:t>
            </a:r>
          </a:p>
          <a:p>
            <a:r>
              <a:rPr lang="en-US" dirty="0"/>
              <a:t>Redirecting using “//”</a:t>
            </a:r>
          </a:p>
          <a:p>
            <a:r>
              <a:rPr lang="en-US" dirty="0"/>
              <a:t>Adding Prefix or Suffix Separated by (-) to the Domain</a:t>
            </a:r>
          </a:p>
          <a:p>
            <a:r>
              <a:rPr lang="en-US" dirty="0"/>
              <a:t>Sub Domain and Multi Sub Domains</a:t>
            </a:r>
          </a:p>
          <a:p>
            <a:r>
              <a:rPr lang="en-US" dirty="0"/>
              <a:t>HTTPS (Hyper Text Transfer Protocol with Secure Sockets Layer)</a:t>
            </a:r>
          </a:p>
          <a:p>
            <a:r>
              <a:rPr lang="en-US" dirty="0"/>
              <a:t>Domain Registration Length</a:t>
            </a:r>
          </a:p>
          <a:p>
            <a:r>
              <a:rPr lang="en-US" dirty="0"/>
              <a:t>Favicon</a:t>
            </a:r>
          </a:p>
          <a:p>
            <a:r>
              <a:rPr lang="en-US" dirty="0"/>
              <a:t>Using Non-Standard Ports</a:t>
            </a:r>
          </a:p>
          <a:p>
            <a:r>
              <a:rPr lang="en-US" dirty="0"/>
              <a:t>The Existence of “HTTPS” Token in the Domain Part of the URL</a:t>
            </a:r>
          </a:p>
        </p:txBody>
      </p:sp>
    </p:spTree>
    <p:extLst>
      <p:ext uri="{BB962C8B-B14F-4D97-AF65-F5344CB8AC3E}">
        <p14:creationId xmlns:p14="http://schemas.microsoft.com/office/powerpoint/2010/main" val="3925608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5A7-3AE7-4E08-9D93-D877DCFCA21E}"/>
              </a:ext>
            </a:extLst>
          </p:cNvPr>
          <p:cNvSpPr>
            <a:spLocks noGrp="1"/>
          </p:cNvSpPr>
          <p:nvPr>
            <p:ph type="title"/>
          </p:nvPr>
        </p:nvSpPr>
        <p:spPr/>
        <p:txBody>
          <a:bodyPr/>
          <a:lstStyle/>
          <a:p>
            <a:r>
              <a:rPr lang="en-US" dirty="0"/>
              <a:t>2. Abnormal-based features</a:t>
            </a:r>
          </a:p>
        </p:txBody>
      </p:sp>
      <p:sp>
        <p:nvSpPr>
          <p:cNvPr id="3" name="Content Placeholder 2">
            <a:extLst>
              <a:ext uri="{FF2B5EF4-FFF2-40B4-BE49-F238E27FC236}">
                <a16:creationId xmlns:a16="http://schemas.microsoft.com/office/drawing/2014/main" id="{80B1DE2C-D106-4066-A1B8-0F0DAB54058F}"/>
              </a:ext>
            </a:extLst>
          </p:cNvPr>
          <p:cNvSpPr>
            <a:spLocks noGrp="1"/>
          </p:cNvSpPr>
          <p:nvPr>
            <p:ph idx="1"/>
          </p:nvPr>
        </p:nvSpPr>
        <p:spPr/>
        <p:txBody>
          <a:bodyPr/>
          <a:lstStyle/>
          <a:p>
            <a:r>
              <a:rPr lang="en-US" dirty="0"/>
              <a:t>URL of Anchor</a:t>
            </a:r>
          </a:p>
          <a:p>
            <a:r>
              <a:rPr lang="en-US" dirty="0"/>
              <a:t>Links in &lt;Meta&gt;, &lt;Script&gt; and &lt;Link&gt; tags</a:t>
            </a:r>
          </a:p>
          <a:p>
            <a:r>
              <a:rPr lang="en-US" dirty="0"/>
              <a:t>Server Form Handler (SFH)</a:t>
            </a:r>
          </a:p>
          <a:p>
            <a:r>
              <a:rPr lang="en-US" dirty="0"/>
              <a:t>Submitting Information to Email</a:t>
            </a:r>
          </a:p>
          <a:p>
            <a:r>
              <a:rPr lang="en-US" dirty="0"/>
              <a:t>Abnormal URL</a:t>
            </a:r>
          </a:p>
          <a:p>
            <a:endParaRPr lang="en-US" dirty="0"/>
          </a:p>
        </p:txBody>
      </p:sp>
    </p:spTree>
    <p:extLst>
      <p:ext uri="{BB962C8B-B14F-4D97-AF65-F5344CB8AC3E}">
        <p14:creationId xmlns:p14="http://schemas.microsoft.com/office/powerpoint/2010/main" val="103818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B1A7-EBCD-4A55-A38F-C7D033C542C0}"/>
              </a:ext>
            </a:extLst>
          </p:cNvPr>
          <p:cNvSpPr>
            <a:spLocks noGrp="1"/>
          </p:cNvSpPr>
          <p:nvPr>
            <p:ph type="title"/>
          </p:nvPr>
        </p:nvSpPr>
        <p:spPr/>
        <p:txBody>
          <a:bodyPr>
            <a:normAutofit/>
          </a:bodyPr>
          <a:lstStyle/>
          <a:p>
            <a:r>
              <a:rPr lang="en-US" dirty="0"/>
              <a:t>3. HTML and JavaScript-based features	Website Forwarding</a:t>
            </a:r>
          </a:p>
        </p:txBody>
      </p:sp>
      <p:sp>
        <p:nvSpPr>
          <p:cNvPr id="3" name="Content Placeholder 2">
            <a:extLst>
              <a:ext uri="{FF2B5EF4-FFF2-40B4-BE49-F238E27FC236}">
                <a16:creationId xmlns:a16="http://schemas.microsoft.com/office/drawing/2014/main" id="{25EB9EE1-E923-44E5-8220-880CE44A547A}"/>
              </a:ext>
            </a:extLst>
          </p:cNvPr>
          <p:cNvSpPr>
            <a:spLocks noGrp="1"/>
          </p:cNvSpPr>
          <p:nvPr>
            <p:ph idx="1"/>
          </p:nvPr>
        </p:nvSpPr>
        <p:spPr/>
        <p:txBody>
          <a:bodyPr/>
          <a:lstStyle/>
          <a:p>
            <a:r>
              <a:rPr lang="en-US" dirty="0"/>
              <a:t>Status Bar Customization</a:t>
            </a:r>
          </a:p>
          <a:p>
            <a:r>
              <a:rPr lang="en-US" dirty="0"/>
              <a:t>Disabling Right Click</a:t>
            </a:r>
          </a:p>
          <a:p>
            <a:r>
              <a:rPr lang="en-US" dirty="0"/>
              <a:t>Using Pop-up Window</a:t>
            </a:r>
          </a:p>
          <a:p>
            <a:r>
              <a:rPr lang="en-US" dirty="0"/>
              <a:t>IFrame Redirection</a:t>
            </a:r>
          </a:p>
          <a:p>
            <a:endParaRPr lang="en-US" dirty="0"/>
          </a:p>
        </p:txBody>
      </p:sp>
    </p:spTree>
    <p:extLst>
      <p:ext uri="{BB962C8B-B14F-4D97-AF65-F5344CB8AC3E}">
        <p14:creationId xmlns:p14="http://schemas.microsoft.com/office/powerpoint/2010/main" val="99548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AB3D-365B-4FCD-9206-7257B875D074}"/>
              </a:ext>
            </a:extLst>
          </p:cNvPr>
          <p:cNvSpPr>
            <a:spLocks noGrp="1"/>
          </p:cNvSpPr>
          <p:nvPr>
            <p:ph type="title"/>
          </p:nvPr>
        </p:nvSpPr>
        <p:spPr/>
        <p:txBody>
          <a:bodyPr/>
          <a:lstStyle/>
          <a:p>
            <a:r>
              <a:rPr lang="en-US" dirty="0"/>
              <a:t>4. Domain-based features</a:t>
            </a:r>
          </a:p>
        </p:txBody>
      </p:sp>
      <p:sp>
        <p:nvSpPr>
          <p:cNvPr id="3" name="Content Placeholder 2">
            <a:extLst>
              <a:ext uri="{FF2B5EF4-FFF2-40B4-BE49-F238E27FC236}">
                <a16:creationId xmlns:a16="http://schemas.microsoft.com/office/drawing/2014/main" id="{A7C99B7B-C717-4ED7-AE18-872DD58AC6A8}"/>
              </a:ext>
            </a:extLst>
          </p:cNvPr>
          <p:cNvSpPr>
            <a:spLocks noGrp="1"/>
          </p:cNvSpPr>
          <p:nvPr>
            <p:ph idx="1"/>
          </p:nvPr>
        </p:nvSpPr>
        <p:spPr/>
        <p:txBody>
          <a:bodyPr/>
          <a:lstStyle/>
          <a:p>
            <a:r>
              <a:rPr lang="en-US" dirty="0"/>
              <a:t>Age of Domain</a:t>
            </a:r>
          </a:p>
          <a:p>
            <a:r>
              <a:rPr lang="en-US" dirty="0"/>
              <a:t>DNS Record</a:t>
            </a:r>
          </a:p>
          <a:p>
            <a:r>
              <a:rPr lang="en-US" dirty="0"/>
              <a:t>Website Traffic</a:t>
            </a:r>
          </a:p>
          <a:p>
            <a:r>
              <a:rPr lang="en-US" dirty="0"/>
              <a:t>Page Rank</a:t>
            </a:r>
          </a:p>
          <a:p>
            <a:r>
              <a:rPr lang="en-US" dirty="0"/>
              <a:t>Google Index Number of Links</a:t>
            </a:r>
          </a:p>
          <a:p>
            <a:r>
              <a:rPr lang="en-US" dirty="0"/>
              <a:t>Pointing to Page</a:t>
            </a:r>
          </a:p>
          <a:p>
            <a:r>
              <a:rPr lang="en-US" dirty="0"/>
              <a:t>Statistical-Reports Based Feature</a:t>
            </a:r>
          </a:p>
        </p:txBody>
      </p:sp>
    </p:spTree>
    <p:extLst>
      <p:ext uri="{BB962C8B-B14F-4D97-AF65-F5344CB8AC3E}">
        <p14:creationId xmlns:p14="http://schemas.microsoft.com/office/powerpoint/2010/main" val="2293051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8F6D-FAD9-408F-93DF-9BA6727D7240}"/>
              </a:ext>
            </a:extLst>
          </p:cNvPr>
          <p:cNvSpPr>
            <a:spLocks noGrp="1"/>
          </p:cNvSpPr>
          <p:nvPr>
            <p:ph type="title"/>
          </p:nvPr>
        </p:nvSpPr>
        <p:spPr/>
        <p:txBody>
          <a:bodyPr/>
          <a:lstStyle/>
          <a:p>
            <a:r>
              <a:rPr lang="en-US" dirty="0"/>
              <a:t>Why Phishing Still works</a:t>
            </a:r>
          </a:p>
        </p:txBody>
      </p:sp>
      <p:sp>
        <p:nvSpPr>
          <p:cNvPr id="3" name="Content Placeholder 2">
            <a:extLst>
              <a:ext uri="{FF2B5EF4-FFF2-40B4-BE49-F238E27FC236}">
                <a16:creationId xmlns:a16="http://schemas.microsoft.com/office/drawing/2014/main" id="{6FC42C11-E16A-4D49-A33C-969E969B8446}"/>
              </a:ext>
            </a:extLst>
          </p:cNvPr>
          <p:cNvSpPr>
            <a:spLocks noGrp="1"/>
          </p:cNvSpPr>
          <p:nvPr>
            <p:ph idx="1"/>
          </p:nvPr>
        </p:nvSpPr>
        <p:spPr/>
        <p:txBody>
          <a:bodyPr>
            <a:normAutofit fontScale="77500" lnSpcReduction="20000"/>
          </a:bodyPr>
          <a:lstStyle/>
          <a:p>
            <a:r>
              <a:rPr lang="en-US" dirty="0"/>
              <a:t>According to Retruster 2019, the problem lies in the detection and reporting of cybercrimes. It can take as long as 50 days from when a breach is discovered until the time when it is reported, a very huge risk for potential victims.</a:t>
            </a:r>
          </a:p>
          <a:p>
            <a:r>
              <a:rPr lang="en-US" dirty="0"/>
              <a:t>Users consider security as a secondary task. They are prone to concentrating on the real purpose of their interaction with their website making it unlikely for them to notice the security indicators displayed. Some security indicators are also only visible when visiting safe and secure websites (</a:t>
            </a:r>
            <a:r>
              <a:rPr lang="en-US" dirty="0" err="1"/>
              <a:t>Alsharnouby</a:t>
            </a:r>
            <a:r>
              <a:rPr lang="en-US" dirty="0"/>
              <a:t>, et. al., 2015). In a study conducted to assess whether browser security indicators and increased user awareness on phishing have led to users’ improved ability to protect themselves from phishing, a series of websites was presented to participants and they were asked to identify phishing websites. Participants were successfully able to detect only 53% of phishing websites even when forewarned to identify them. Using eye tracking, they found that two thirds of users looked at the SSL lock icon when prompted to be security-conscious but rarely used other cues on the browser-chrome (</a:t>
            </a:r>
            <a:r>
              <a:rPr lang="en-US" dirty="0" err="1"/>
              <a:t>Alsharnouby</a:t>
            </a:r>
            <a:r>
              <a:rPr lang="en-US" dirty="0"/>
              <a:t>, et. al., 2015). Users spend 85% of their time looking at the website content during a web interaction and only 6% of their time looking at security indicators. Even if users doubt the authenticity of the websites, they will still access it, primarily because they want the beneﬁts from it (</a:t>
            </a:r>
            <a:r>
              <a:rPr lang="en-US" dirty="0" err="1"/>
              <a:t>Jelovčan</a:t>
            </a:r>
            <a:r>
              <a:rPr lang="en-US" dirty="0"/>
              <a:t> et. al., 2020).</a:t>
            </a:r>
          </a:p>
        </p:txBody>
      </p:sp>
    </p:spTree>
    <p:extLst>
      <p:ext uri="{BB962C8B-B14F-4D97-AF65-F5344CB8AC3E}">
        <p14:creationId xmlns:p14="http://schemas.microsoft.com/office/powerpoint/2010/main" val="3449210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C97E-718B-468E-9BD1-93DC1A3FF888}"/>
              </a:ext>
            </a:extLst>
          </p:cNvPr>
          <p:cNvSpPr>
            <a:spLocks noGrp="1"/>
          </p:cNvSpPr>
          <p:nvPr>
            <p:ph type="title"/>
          </p:nvPr>
        </p:nvSpPr>
        <p:spPr/>
        <p:txBody>
          <a:bodyPr/>
          <a:lstStyle/>
          <a:p>
            <a:r>
              <a:rPr lang="en-US" dirty="0"/>
              <a:t>…Why Phishing Still works</a:t>
            </a:r>
          </a:p>
        </p:txBody>
      </p:sp>
      <p:sp>
        <p:nvSpPr>
          <p:cNvPr id="3" name="Content Placeholder 2">
            <a:extLst>
              <a:ext uri="{FF2B5EF4-FFF2-40B4-BE49-F238E27FC236}">
                <a16:creationId xmlns:a16="http://schemas.microsoft.com/office/drawing/2014/main" id="{B9B1FF44-9568-42D4-9190-338F2F21C8BE}"/>
              </a:ext>
            </a:extLst>
          </p:cNvPr>
          <p:cNvSpPr>
            <a:spLocks noGrp="1"/>
          </p:cNvSpPr>
          <p:nvPr>
            <p:ph idx="1"/>
          </p:nvPr>
        </p:nvSpPr>
        <p:spPr/>
        <p:txBody>
          <a:bodyPr/>
          <a:lstStyle/>
          <a:p>
            <a:r>
              <a:rPr lang="en-US" dirty="0"/>
              <a:t>One major problem with cybercrime is establishing jurisdiction. Physical crimes are bound to a physical location. The crime is therefore considered territorial and its location determines the jurisdiction. Cybercrime activities are not bound to a physical location as the victim and the perpetrator can even be physically at different countries. To worsen the situation, some countries may not have extradition treaties and the law may therefore not be able to prosecute the perpetrators. Legislation of laws on cybercrime is still developing, and it may be challenging to bring justice to those who commit cybercrimes (</a:t>
            </a:r>
            <a:r>
              <a:rPr lang="en-US" dirty="0" err="1"/>
              <a:t>Plachkinova</a:t>
            </a:r>
            <a:r>
              <a:rPr lang="en-US" dirty="0"/>
              <a:t>, 2021).</a:t>
            </a:r>
          </a:p>
        </p:txBody>
      </p:sp>
    </p:spTree>
    <p:extLst>
      <p:ext uri="{BB962C8B-B14F-4D97-AF65-F5344CB8AC3E}">
        <p14:creationId xmlns:p14="http://schemas.microsoft.com/office/powerpoint/2010/main" val="2756612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B7AA-19D7-49B4-85DB-FC9E25E897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42AB895-20B4-4D34-8A84-CA90AAB38A34}"/>
              </a:ext>
            </a:extLst>
          </p:cNvPr>
          <p:cNvSpPr>
            <a:spLocks noGrp="1"/>
          </p:cNvSpPr>
          <p:nvPr>
            <p:ph idx="1"/>
          </p:nvPr>
        </p:nvSpPr>
        <p:spPr/>
        <p:txBody>
          <a:bodyPr>
            <a:normAutofit fontScale="62500" lnSpcReduction="20000"/>
          </a:bodyPr>
          <a:lstStyle/>
          <a:p>
            <a:r>
              <a:rPr lang="en-US" dirty="0"/>
              <a:t>A-lot of research has been done in the attempt to eradicate phishing. The protection mechanisms in place such as HTTPS and the inbuilt browser indicators are insufficient in detecting threats and notifying the users. Therefore, developing a more effective browser indicator to alert users when they are in danger remains a crucial and unsolved problem in security. In the attempt to solve this problem, a browser extension bundled together with a machine learning model to evaluate the authenticity of a URL should be implemented.</a:t>
            </a:r>
          </a:p>
          <a:p>
            <a:r>
              <a:rPr lang="en-US" dirty="0"/>
              <a:t>A URL can be broken down into lexical elements which forms the basis of training a machine learning model. With a dataset containing URLs labelled as malicious or benign, the machine learning model can be trained and evaluated to classify new URLs. On this basis, the classification task involves using a multidimensional dataset since various attributes of the dataset are unevenly distributed. Random Forest classifiers create a set of decision trees from a given dataset then aggregates the votes from different decision trees to decide the final class of the test object. The classifier has a higher correct classification rate as compared to other supervised machine learning algorithms making it the most optimum algorithm to make use of in the classification of URLs. </a:t>
            </a:r>
          </a:p>
          <a:p>
            <a:r>
              <a:rPr lang="en-US" dirty="0"/>
              <a:t>In summary, users being the weakest link to phishing campaigns, need to be educated on cybercrimes such as phishing, the potential consequences and ways in which they can protect themselves. Users should be highly discouraged from depending on their instincts as a protection mechanism. Users need to make use of the available automated cyber-crime protection tools</a:t>
            </a:r>
          </a:p>
        </p:txBody>
      </p:sp>
    </p:spTree>
    <p:extLst>
      <p:ext uri="{BB962C8B-B14F-4D97-AF65-F5344CB8AC3E}">
        <p14:creationId xmlns:p14="http://schemas.microsoft.com/office/powerpoint/2010/main" val="316104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8561-8961-47B1-A77A-BC769B97DB47}"/>
              </a:ext>
            </a:extLst>
          </p:cNvPr>
          <p:cNvSpPr>
            <a:spLocks noGrp="1"/>
          </p:cNvSpPr>
          <p:nvPr>
            <p:ph type="title"/>
          </p:nvPr>
        </p:nvSpPr>
        <p:spPr/>
        <p:txBody>
          <a:bodyPr>
            <a:normAutofit/>
          </a:bodyPr>
          <a:lstStyle/>
          <a:p>
            <a:pPr algn="l"/>
            <a:r>
              <a:rPr lang="en-US" dirty="0"/>
              <a:t>How Phishing is conducted</a:t>
            </a:r>
          </a:p>
        </p:txBody>
      </p:sp>
      <p:sp>
        <p:nvSpPr>
          <p:cNvPr id="3" name="Subtitle 2">
            <a:extLst>
              <a:ext uri="{FF2B5EF4-FFF2-40B4-BE49-F238E27FC236}">
                <a16:creationId xmlns:a16="http://schemas.microsoft.com/office/drawing/2014/main" id="{5B298F1B-8312-4675-A3C6-9A50C4820D6B}"/>
              </a:ext>
            </a:extLst>
          </p:cNvPr>
          <p:cNvSpPr>
            <a:spLocks noGrp="1"/>
          </p:cNvSpPr>
          <p:nvPr>
            <p:ph idx="1"/>
          </p:nvPr>
        </p:nvSpPr>
        <p:spPr/>
        <p:txBody>
          <a:bodyPr>
            <a:normAutofit fontScale="77500" lnSpcReduction="20000"/>
          </a:bodyPr>
          <a:lstStyle/>
          <a:p>
            <a:pPr algn="l"/>
            <a:r>
              <a:rPr lang="en-US" dirty="0"/>
              <a:t>An attacker conducts a successful phishing in 5 stages (Anjum &amp; Shabut et al., 2016):</a:t>
            </a:r>
          </a:p>
          <a:p>
            <a:pPr algn="l"/>
            <a:r>
              <a:rPr lang="en-US" b="1" dirty="0"/>
              <a:t>Stage 1: Planning and Setup</a:t>
            </a:r>
            <a:r>
              <a:rPr lang="en-US" dirty="0"/>
              <a:t>: the attackers identify the target, digs out the essential details regarding their target, then set up the attacks to redirect the victim to the fraudulent URL. </a:t>
            </a:r>
          </a:p>
          <a:p>
            <a:pPr algn="l"/>
            <a:r>
              <a:rPr lang="en-US" b="1" dirty="0"/>
              <a:t>Stage 2: Phishing</a:t>
            </a:r>
            <a:r>
              <a:rPr lang="en-US" dirty="0"/>
              <a:t>: The attackers disguise themselves as some reputable organization, attract victim(s) and request confidential information from them. </a:t>
            </a:r>
          </a:p>
          <a:p>
            <a:pPr algn="l"/>
            <a:r>
              <a:rPr lang="en-US" b="1" dirty="0"/>
              <a:t>Stage 3: Break-in/Infiltration</a:t>
            </a:r>
            <a:r>
              <a:rPr lang="en-US" dirty="0"/>
              <a:t>: The victim clicks on the malicious link and either a malware that allows the attacker to access the device automatically installs on his device or the victim is redirected to a URL.</a:t>
            </a:r>
          </a:p>
          <a:p>
            <a:pPr algn="l"/>
            <a:r>
              <a:rPr lang="en-US" b="1" dirty="0"/>
              <a:t>Stage 4: Data Collection</a:t>
            </a:r>
            <a:r>
              <a:rPr lang="en-US" dirty="0"/>
              <a:t>: As soon as the attackers gain access to the victim’s system, they extract the required data.</a:t>
            </a:r>
          </a:p>
          <a:p>
            <a:pPr algn="l"/>
            <a:r>
              <a:rPr lang="en-US" b="1" dirty="0"/>
              <a:t>Stage 5: Break-out/Ex-filtration</a:t>
            </a:r>
            <a:r>
              <a:rPr lang="en-US" dirty="0"/>
              <a:t>: Once the attacker has access and gained the required information, they remove all the evidence then track the degree of success of their attack to refine their future attacks</a:t>
            </a:r>
          </a:p>
        </p:txBody>
      </p:sp>
    </p:spTree>
    <p:extLst>
      <p:ext uri="{BB962C8B-B14F-4D97-AF65-F5344CB8AC3E}">
        <p14:creationId xmlns:p14="http://schemas.microsoft.com/office/powerpoint/2010/main" val="182568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4F46-74BA-4C3D-AD0A-88E0E7AA303C}"/>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656473CF-C398-411A-81D7-87EE1E3CD59C}"/>
              </a:ext>
            </a:extLst>
          </p:cNvPr>
          <p:cNvSpPr>
            <a:spLocks noGrp="1"/>
          </p:cNvSpPr>
          <p:nvPr>
            <p:ph idx="1"/>
          </p:nvPr>
        </p:nvSpPr>
        <p:spPr/>
        <p:txBody>
          <a:bodyPr>
            <a:normAutofit/>
          </a:bodyPr>
          <a:lstStyle/>
          <a:p>
            <a:r>
              <a:rPr lang="en-US" dirty="0"/>
              <a:t>Research on phishing detection and prevention mainly explores four areas (</a:t>
            </a:r>
            <a:r>
              <a:rPr lang="en-US" dirty="0" err="1"/>
              <a:t>Alsharnouby</a:t>
            </a:r>
            <a:r>
              <a:rPr lang="en-US" dirty="0"/>
              <a:t>, Mohamed &amp; </a:t>
            </a:r>
            <a:r>
              <a:rPr lang="en-US" dirty="0" err="1"/>
              <a:t>Alaca</a:t>
            </a:r>
            <a:r>
              <a:rPr lang="en-US" dirty="0"/>
              <a:t>, Furkan &amp; Chiasson, Sonia. 2015);</a:t>
            </a:r>
          </a:p>
          <a:p>
            <a:pPr marL="514350" indent="-514350">
              <a:buFont typeface="+mj-lt"/>
              <a:buAutoNum type="arabicPeriod"/>
            </a:pPr>
            <a:r>
              <a:rPr lang="en-US" dirty="0"/>
              <a:t>Automating phishing detection</a:t>
            </a:r>
          </a:p>
          <a:p>
            <a:pPr marL="514350" indent="-514350">
              <a:buFont typeface="+mj-lt"/>
              <a:buAutoNum type="arabicPeriod"/>
            </a:pPr>
            <a:r>
              <a:rPr lang="en-US" dirty="0"/>
              <a:t>Providing user interface cues to help users detect phishing</a:t>
            </a:r>
          </a:p>
          <a:p>
            <a:pPr marL="514350" indent="-514350">
              <a:buFont typeface="+mj-lt"/>
              <a:buAutoNum type="arabicPeriod"/>
            </a:pPr>
            <a:r>
              <a:rPr lang="en-US" dirty="0"/>
              <a:t>Educating users about protecting themselves </a:t>
            </a:r>
          </a:p>
          <a:p>
            <a:pPr marL="514350" indent="-514350">
              <a:buFont typeface="+mj-lt"/>
              <a:buAutoNum type="arabicPeriod"/>
            </a:pPr>
            <a:r>
              <a:rPr lang="en-US" dirty="0"/>
              <a:t>Understanding user's vulnerability</a:t>
            </a:r>
          </a:p>
          <a:p>
            <a:r>
              <a:rPr lang="en-US" dirty="0"/>
              <a:t>This research mainly explores automating phishing detection and providing user interface cues to help users to detect phishing.</a:t>
            </a:r>
          </a:p>
          <a:p>
            <a:endParaRPr lang="en-US" dirty="0"/>
          </a:p>
        </p:txBody>
      </p:sp>
    </p:spTree>
    <p:extLst>
      <p:ext uri="{BB962C8B-B14F-4D97-AF65-F5344CB8AC3E}">
        <p14:creationId xmlns:p14="http://schemas.microsoft.com/office/powerpoint/2010/main" val="243369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4F3C-992A-4DD5-8F8E-681A850E6E13}"/>
              </a:ext>
            </a:extLst>
          </p:cNvPr>
          <p:cNvSpPr>
            <a:spLocks noGrp="1"/>
          </p:cNvSpPr>
          <p:nvPr>
            <p:ph type="title"/>
          </p:nvPr>
        </p:nvSpPr>
        <p:spPr/>
        <p:txBody>
          <a:bodyPr/>
          <a:lstStyle/>
          <a:p>
            <a:r>
              <a:rPr lang="en-US" dirty="0"/>
              <a:t>Automated phishing detection</a:t>
            </a:r>
          </a:p>
        </p:txBody>
      </p:sp>
      <p:sp>
        <p:nvSpPr>
          <p:cNvPr id="3" name="Content Placeholder 2">
            <a:extLst>
              <a:ext uri="{FF2B5EF4-FFF2-40B4-BE49-F238E27FC236}">
                <a16:creationId xmlns:a16="http://schemas.microsoft.com/office/drawing/2014/main" id="{A2453F43-36BF-46FD-853B-7908A408608B}"/>
              </a:ext>
            </a:extLst>
          </p:cNvPr>
          <p:cNvSpPr>
            <a:spLocks noGrp="1"/>
          </p:cNvSpPr>
          <p:nvPr>
            <p:ph idx="1"/>
          </p:nvPr>
        </p:nvSpPr>
        <p:spPr/>
        <p:txBody>
          <a:bodyPr>
            <a:normAutofit/>
          </a:bodyPr>
          <a:lstStyle/>
          <a:p>
            <a:r>
              <a:rPr lang="en-US" dirty="0"/>
              <a:t>Automatic phishing detectors exist at various levels such as web browser tools, internet service providers and mail servers and clients (</a:t>
            </a:r>
            <a:r>
              <a:rPr lang="en-US" dirty="0" err="1"/>
              <a:t>Alsharnouby</a:t>
            </a:r>
            <a:r>
              <a:rPr lang="en-US" dirty="0"/>
              <a:t> et. al. 2015). These tools restrict access to detected websites or request the website's internet service provider to take it down. Automatic email classification tools make use of machine learning algorithms, spam filter techniques and statistical classifiers to identify potential phishing messages. They have a varying degree of effectiveness and misclassifications are a common occurrence which affects the reliability of the service as users are likely to be intolerant to loosing legitimate messages.</a:t>
            </a:r>
          </a:p>
          <a:p>
            <a:endParaRPr lang="en-US" dirty="0"/>
          </a:p>
        </p:txBody>
      </p:sp>
    </p:spTree>
    <p:extLst>
      <p:ext uri="{BB962C8B-B14F-4D97-AF65-F5344CB8AC3E}">
        <p14:creationId xmlns:p14="http://schemas.microsoft.com/office/powerpoint/2010/main" val="92873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BB2F-0EAD-4747-A5E4-5B8B2D140E8D}"/>
              </a:ext>
            </a:extLst>
          </p:cNvPr>
          <p:cNvSpPr>
            <a:spLocks noGrp="1"/>
          </p:cNvSpPr>
          <p:nvPr>
            <p:ph type="title"/>
          </p:nvPr>
        </p:nvSpPr>
        <p:spPr/>
        <p:txBody>
          <a:bodyPr>
            <a:normAutofit/>
          </a:bodyPr>
          <a:lstStyle/>
          <a:p>
            <a:r>
              <a:rPr lang="en-US" dirty="0"/>
              <a:t>Automated phishing detection Methods</a:t>
            </a:r>
          </a:p>
        </p:txBody>
      </p:sp>
      <p:sp>
        <p:nvSpPr>
          <p:cNvPr id="3" name="Content Placeholder 2">
            <a:extLst>
              <a:ext uri="{FF2B5EF4-FFF2-40B4-BE49-F238E27FC236}">
                <a16:creationId xmlns:a16="http://schemas.microsoft.com/office/drawing/2014/main" id="{17B503CC-3DBA-43FB-A4C9-634251B537F1}"/>
              </a:ext>
            </a:extLst>
          </p:cNvPr>
          <p:cNvSpPr>
            <a:spLocks noGrp="1"/>
          </p:cNvSpPr>
          <p:nvPr>
            <p:ph idx="1"/>
          </p:nvPr>
        </p:nvSpPr>
        <p:spPr/>
        <p:txBody>
          <a:bodyPr/>
          <a:lstStyle/>
          <a:p>
            <a:r>
              <a:rPr lang="en-US" dirty="0"/>
              <a:t>Automated phishing detection techniques to detect phishing websites include the use of: (Anjum &amp; Shabut et al., 2016)</a:t>
            </a:r>
          </a:p>
          <a:p>
            <a:pPr marL="514350" indent="-514350">
              <a:buFont typeface="+mj-lt"/>
              <a:buAutoNum type="arabicPeriod"/>
            </a:pPr>
            <a:r>
              <a:rPr lang="en-US" dirty="0"/>
              <a:t>Blacklists and whitelists</a:t>
            </a:r>
          </a:p>
          <a:p>
            <a:pPr marL="514350" indent="-514350">
              <a:buFont typeface="+mj-lt"/>
              <a:buAutoNum type="arabicPeriod"/>
            </a:pPr>
            <a:r>
              <a:rPr lang="en-US" dirty="0"/>
              <a:t>Heuristic methods</a:t>
            </a:r>
          </a:p>
          <a:p>
            <a:pPr marL="514350" indent="-514350">
              <a:buFont typeface="+mj-lt"/>
              <a:buAutoNum type="arabicPeriod"/>
            </a:pPr>
            <a:r>
              <a:rPr lang="en-US" dirty="0"/>
              <a:t>Machine learning principles. </a:t>
            </a:r>
          </a:p>
          <a:p>
            <a:endParaRPr lang="en-US" dirty="0"/>
          </a:p>
        </p:txBody>
      </p:sp>
    </p:spTree>
    <p:extLst>
      <p:ext uri="{BB962C8B-B14F-4D97-AF65-F5344CB8AC3E}">
        <p14:creationId xmlns:p14="http://schemas.microsoft.com/office/powerpoint/2010/main" val="215880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26B8-3B17-46CB-9268-5BA8E8460EC6}"/>
              </a:ext>
            </a:extLst>
          </p:cNvPr>
          <p:cNvSpPr>
            <a:spLocks noGrp="1"/>
          </p:cNvSpPr>
          <p:nvPr>
            <p:ph type="title"/>
          </p:nvPr>
        </p:nvSpPr>
        <p:spPr/>
        <p:txBody>
          <a:bodyPr/>
          <a:lstStyle/>
          <a:p>
            <a:r>
              <a:rPr lang="en-US" dirty="0"/>
              <a:t>Blacklist and whitelists Approach</a:t>
            </a:r>
          </a:p>
        </p:txBody>
      </p:sp>
      <p:sp>
        <p:nvSpPr>
          <p:cNvPr id="3" name="Content Placeholder 2">
            <a:extLst>
              <a:ext uri="{FF2B5EF4-FFF2-40B4-BE49-F238E27FC236}">
                <a16:creationId xmlns:a16="http://schemas.microsoft.com/office/drawing/2014/main" id="{D11C674B-9EBE-4EF6-A38F-33557E55A746}"/>
              </a:ext>
            </a:extLst>
          </p:cNvPr>
          <p:cNvSpPr>
            <a:spLocks noGrp="1"/>
          </p:cNvSpPr>
          <p:nvPr>
            <p:ph idx="1"/>
          </p:nvPr>
        </p:nvSpPr>
        <p:spPr/>
        <p:txBody>
          <a:bodyPr>
            <a:normAutofit lnSpcReduction="10000"/>
          </a:bodyPr>
          <a:lstStyle/>
          <a:p>
            <a:r>
              <a:rPr lang="en-US" dirty="0"/>
              <a:t>This method often maintains a list of URLs that are labelled as malicious or benign. Blacklists are essentially a database of URLs that have been confirmed to be malicious in the past. Whenever a new URL is visited, a database lookup is performed. The URL is checked whether it exists on the list and if it is found the label allocated to it is returned as output. A major problem with this method is the inability to maintain a list of all possible malicious URLs as new URLs can be easily generated daily, thus making it impossible for them to detect new threats. This is a critical concern when the attackers generate new URLs using algorithms, and can therefore bypass all blacklists as the URLs are dynamic (Doyen, </a:t>
            </a:r>
            <a:r>
              <a:rPr lang="en-US" dirty="0" err="1"/>
              <a:t>Chenghao</a:t>
            </a:r>
            <a:r>
              <a:rPr lang="en-US" dirty="0"/>
              <a:t> &amp; Steven, 2019)</a:t>
            </a:r>
          </a:p>
          <a:p>
            <a:r>
              <a:rPr lang="en-US" dirty="0"/>
              <a:t>An example of this approach is Phishtank</a:t>
            </a:r>
          </a:p>
        </p:txBody>
      </p:sp>
    </p:spTree>
    <p:extLst>
      <p:ext uri="{BB962C8B-B14F-4D97-AF65-F5344CB8AC3E}">
        <p14:creationId xmlns:p14="http://schemas.microsoft.com/office/powerpoint/2010/main" val="158769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629A-22F5-4AA1-847F-0FFB739AE61D}"/>
              </a:ext>
            </a:extLst>
          </p:cNvPr>
          <p:cNvSpPr>
            <a:spLocks noGrp="1"/>
          </p:cNvSpPr>
          <p:nvPr>
            <p:ph type="title"/>
          </p:nvPr>
        </p:nvSpPr>
        <p:spPr/>
        <p:txBody>
          <a:bodyPr>
            <a:normAutofit/>
          </a:bodyPr>
          <a:lstStyle/>
          <a:p>
            <a:r>
              <a:rPr lang="en-US" dirty="0"/>
              <a:t>Blacklist and whitelists Approach: PhishTank</a:t>
            </a:r>
          </a:p>
        </p:txBody>
      </p:sp>
      <p:sp>
        <p:nvSpPr>
          <p:cNvPr id="3" name="Content Placeholder 2">
            <a:extLst>
              <a:ext uri="{FF2B5EF4-FFF2-40B4-BE49-F238E27FC236}">
                <a16:creationId xmlns:a16="http://schemas.microsoft.com/office/drawing/2014/main" id="{BE9B86A3-2422-4D35-A4DD-435BE68C61AC}"/>
              </a:ext>
            </a:extLst>
          </p:cNvPr>
          <p:cNvSpPr>
            <a:spLocks noGrp="1"/>
          </p:cNvSpPr>
          <p:nvPr>
            <p:ph idx="1"/>
          </p:nvPr>
        </p:nvSpPr>
        <p:spPr/>
        <p:txBody>
          <a:bodyPr>
            <a:normAutofit fontScale="92500"/>
          </a:bodyPr>
          <a:lstStyle/>
          <a:p>
            <a:r>
              <a:rPr lang="en-US" dirty="0"/>
              <a:t>PhishTank is a popular blacklist launched in 2006 and has been in service ever since (Phishtank, n.d.). The blacklist is populated through crowdsourcing volunteers who submit potential phishing websites and vote on the legitimacy of websites. </a:t>
            </a:r>
          </a:p>
          <a:p>
            <a:r>
              <a:rPr lang="en-US" dirty="0"/>
              <a:t>PhishTank is not protection.</a:t>
            </a:r>
          </a:p>
          <a:p>
            <a:r>
              <a:rPr lang="en-US" dirty="0"/>
              <a:t>"PhishTank is an information clearinghouse, which helps to pour sunshine on some of the dark alleys of the Internet. PhishTank provides accurate, actionable information to anyone trying to identify bad actors, whether for themselves or for others" (Phishtank, n.d.). PhishTank offers a blacklist for use by other tools through an API. Popular organizations such as Kaspersky, MacAfee, APWG and Avira make use of </a:t>
            </a:r>
            <a:r>
              <a:rPr lang="en-US" dirty="0" err="1"/>
              <a:t>Phishtank's</a:t>
            </a:r>
            <a:r>
              <a:rPr lang="en-US" dirty="0"/>
              <a:t> dataset.</a:t>
            </a:r>
          </a:p>
          <a:p>
            <a:endParaRPr lang="en-US" dirty="0"/>
          </a:p>
        </p:txBody>
      </p:sp>
    </p:spTree>
    <p:extLst>
      <p:ext uri="{BB962C8B-B14F-4D97-AF65-F5344CB8AC3E}">
        <p14:creationId xmlns:p14="http://schemas.microsoft.com/office/powerpoint/2010/main" val="370873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A4C-8E53-46FB-8D30-6759E6A985E5}"/>
              </a:ext>
            </a:extLst>
          </p:cNvPr>
          <p:cNvSpPr>
            <a:spLocks noGrp="1"/>
          </p:cNvSpPr>
          <p:nvPr>
            <p:ph type="title"/>
          </p:nvPr>
        </p:nvSpPr>
        <p:spPr/>
        <p:txBody>
          <a:bodyPr/>
          <a:lstStyle/>
          <a:p>
            <a:r>
              <a:rPr lang="en-US" dirty="0"/>
              <a:t>Heuristic Approach</a:t>
            </a:r>
          </a:p>
        </p:txBody>
      </p:sp>
      <p:sp>
        <p:nvSpPr>
          <p:cNvPr id="3" name="Content Placeholder 2">
            <a:extLst>
              <a:ext uri="{FF2B5EF4-FFF2-40B4-BE49-F238E27FC236}">
                <a16:creationId xmlns:a16="http://schemas.microsoft.com/office/drawing/2014/main" id="{1D9DFB23-88B5-43E3-AF48-4F4CCBD3BC8D}"/>
              </a:ext>
            </a:extLst>
          </p:cNvPr>
          <p:cNvSpPr>
            <a:spLocks noGrp="1"/>
          </p:cNvSpPr>
          <p:nvPr>
            <p:ph idx="1"/>
          </p:nvPr>
        </p:nvSpPr>
        <p:spPr/>
        <p:txBody>
          <a:bodyPr>
            <a:normAutofit fontScale="92500" lnSpcReduction="10000"/>
          </a:bodyPr>
          <a:lstStyle/>
          <a:p>
            <a:r>
              <a:rPr lang="en-US" dirty="0"/>
              <a:t>Heuristic approaches are similar to blacklist methods since their basic idea is to create a blacklist of signatures. When common attacks are detected, a signature is assigned to the type of attack. The idea is to look out for a signature of malicious activity such as unusual process creation, repeated redirection etc.  Intrusion detection systems are able to detect these behaviors and respond to them appropriately. These approaches are able to detect new threats but to a limited extent since new threats may be completely unrelated. Modern heuristic methods analyze the execution dynamics of webpages. They require visiting the actual URL which may initiate the attack. The techniques are resource intensive and require complete execution of the code (including the server-side scripts). The techniques may go undetected since the malware in place may not launch the attack immediately (Sahoo, Liu &amp; Hoi, 2019).</a:t>
            </a:r>
          </a:p>
          <a:p>
            <a:endParaRPr lang="en-US" dirty="0"/>
          </a:p>
        </p:txBody>
      </p:sp>
    </p:spTree>
    <p:extLst>
      <p:ext uri="{BB962C8B-B14F-4D97-AF65-F5344CB8AC3E}">
        <p14:creationId xmlns:p14="http://schemas.microsoft.com/office/powerpoint/2010/main" val="103515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3347</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Literature Review</vt:lpstr>
      <vt:lpstr>Phishing</vt:lpstr>
      <vt:lpstr>How Phishing is conducted</vt:lpstr>
      <vt:lpstr>Related Works</vt:lpstr>
      <vt:lpstr>Automated phishing detection</vt:lpstr>
      <vt:lpstr>Automated phishing detection Methods</vt:lpstr>
      <vt:lpstr>Blacklist and whitelists Approach</vt:lpstr>
      <vt:lpstr>Blacklist and whitelists Approach: PhishTank</vt:lpstr>
      <vt:lpstr>Heuristic Approach</vt:lpstr>
      <vt:lpstr>Machine Learning Approach</vt:lpstr>
      <vt:lpstr>Security Indicators</vt:lpstr>
      <vt:lpstr>HTTPS &amp; SSL</vt:lpstr>
      <vt:lpstr>PowerPoint Presentation</vt:lpstr>
      <vt:lpstr>…Security Indicators</vt:lpstr>
      <vt:lpstr>Supervised Machine Learning</vt:lpstr>
      <vt:lpstr>Machine Learning Algorithms </vt:lpstr>
      <vt:lpstr>1. Back-Propagation Neural Network (BPNN)</vt:lpstr>
      <vt:lpstr>2. Radial Basis Function Network (RBFN)</vt:lpstr>
      <vt:lpstr>3. Support Vector Machine (SVM)</vt:lpstr>
      <vt:lpstr>4. Decision Tree and Random Forest</vt:lpstr>
      <vt:lpstr>PowerPoint Presentation</vt:lpstr>
      <vt:lpstr>Features Extraction</vt:lpstr>
      <vt:lpstr>1. Address bar-based features</vt:lpstr>
      <vt:lpstr>2. Abnormal-based features</vt:lpstr>
      <vt:lpstr>3. HTML and JavaScript-based features Website Forwarding</vt:lpstr>
      <vt:lpstr>4. Domain-based features</vt:lpstr>
      <vt:lpstr>Why Phishing Still works</vt:lpstr>
      <vt:lpstr>…Why Phishing Still 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Phishing is conducted</dc:title>
  <dc:creator>Stanley</dc:creator>
  <cp:lastModifiedBy>Stanley</cp:lastModifiedBy>
  <cp:revision>4</cp:revision>
  <dcterms:created xsi:type="dcterms:W3CDTF">2021-09-05T15:26:21Z</dcterms:created>
  <dcterms:modified xsi:type="dcterms:W3CDTF">2021-09-05T22:02:02Z</dcterms:modified>
</cp:coreProperties>
</file>