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5"/>
  </p:notesMasterIdLst>
  <p:sldIdLst>
    <p:sldId id="256" r:id="rId2"/>
    <p:sldId id="260" r:id="rId3"/>
    <p:sldId id="257" r:id="rId4"/>
  </p:sldIdLst>
  <p:sldSz cx="9144000" cy="5143500" type="screen16x9"/>
  <p:notesSz cx="6858000" cy="9144000"/>
  <p:embeddedFontLst>
    <p:embeddedFont>
      <p:font typeface="Montserrat" panose="020B0604020202020204" charset="0"/>
      <p:regular r:id="rId6"/>
      <p:bold r:id="rId7"/>
      <p:italic r:id="rId8"/>
      <p:boldItalic r:id="rId9"/>
    </p:embeddedFont>
    <p:embeddedFont>
      <p:font typeface="Montserrat ExtraBold" panose="020B0604020202020204" charset="0"/>
      <p:bold r:id="rId10"/>
      <p:boldItalic r:id="rId11"/>
    </p:embeddedFont>
    <p:embeddedFont>
      <p:font typeface="Montserrat ExtraLight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1EB0DA-8ECB-4638-8178-CEF040FA8DAB}">
  <a:tblStyle styleId="{AB1EB0DA-8ECB-4638-8178-CEF040FA8D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657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8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1675710" y="1670865"/>
            <a:ext cx="50556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Literature Review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321045" y="3600102"/>
            <a:ext cx="4023113" cy="919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Stanley Ngugi Chege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SCT-</a:t>
            </a:r>
            <a:r>
              <a:rPr lang="en" sz="1200" dirty="0"/>
              <a:t>212-0065/2017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127041" y="2487511"/>
            <a:ext cx="4690331" cy="919099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solidFill>
                  <a:schemeClr val="bg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Phishing Detection &amp; Prevention using Machine Learning</a:t>
            </a:r>
          </a:p>
        </p:txBody>
      </p:sp>
      <p:cxnSp>
        <p:nvCxnSpPr>
          <p:cNvPr id="165" name="Google Shape;165;p38"/>
          <p:cNvCxnSpPr/>
          <p:nvPr/>
        </p:nvCxnSpPr>
        <p:spPr>
          <a:xfrm>
            <a:off x="3012916" y="2390871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>
            <a:spLocks noGrp="1"/>
          </p:cNvSpPr>
          <p:nvPr>
            <p:ph type="subTitle" idx="1"/>
          </p:nvPr>
        </p:nvSpPr>
        <p:spPr>
          <a:xfrm>
            <a:off x="5357308" y="3029079"/>
            <a:ext cx="3663833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-US" dirty="0"/>
              <a:t>(R. Verma et al., 2018)</a:t>
            </a:r>
            <a:endParaRPr dirty="0"/>
          </a:p>
        </p:txBody>
      </p:sp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151068" y="1554764"/>
            <a:ext cx="7723991" cy="1814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800" b="0" dirty="0">
                <a:solidFill>
                  <a:schemeClr val="bg1"/>
                </a:solidFill>
                <a:effectLst/>
                <a:latin typeface="Montserrat Extra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Phishing is a type of social engineering attack often used to trick users into revealing private or sensitive information by masquerading as a trusted entity. These attacks occur in large numbers and have caused billions of dollars in losses</a:t>
            </a:r>
            <a:endParaRPr sz="1800" b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D97B80-09E4-45FC-A21C-7F60113295E5}"/>
              </a:ext>
            </a:extLst>
          </p:cNvPr>
          <p:cNvSpPr txBox="1">
            <a:spLocks/>
          </p:cNvSpPr>
          <p:nvPr/>
        </p:nvSpPr>
        <p:spPr>
          <a:xfrm>
            <a:off x="1151068" y="488590"/>
            <a:ext cx="7086704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What is Phishing?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5C416-D47B-4712-B58F-A1DF2C2B8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452" y="1108037"/>
            <a:ext cx="7570800" cy="3461346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An attacker conducts a successful phishing in 5 stages (Anjum &amp; Shabut et al., 2016):</a:t>
            </a:r>
          </a:p>
          <a:p>
            <a:pPr marL="139700" indent="0">
              <a:buNone/>
            </a:pPr>
            <a:r>
              <a:rPr lang="en-US" dirty="0"/>
              <a:t>Stage 1: Planning and Setup: the attackers identify the target, digs out the essential details regarding their target, then set up the attacks to redirect the victim to the fraudulent URL. </a:t>
            </a:r>
          </a:p>
          <a:p>
            <a:pPr marL="139700" indent="0">
              <a:buNone/>
            </a:pPr>
            <a:r>
              <a:rPr lang="en-US" dirty="0"/>
              <a:t>Stage 2: Phishing: The attackers disguise themselves as some reputable organization, attract victim(s) and request confidential information from them. </a:t>
            </a:r>
          </a:p>
          <a:p>
            <a:pPr marL="139700" indent="0">
              <a:buNone/>
            </a:pPr>
            <a:r>
              <a:rPr lang="en-US" dirty="0"/>
              <a:t>Stage 3: Break-in/Infiltration: The victim clicks on the malicious link and either a malware that allows the attacker to access the device automatically installs on his device or the victim is redirected to a URL.</a:t>
            </a:r>
          </a:p>
          <a:p>
            <a:pPr marL="139700" indent="0">
              <a:buNone/>
            </a:pPr>
            <a:r>
              <a:rPr lang="en-US" dirty="0"/>
              <a:t>Stage 4: Data Collection: As soon as the attackers gain access to the victim’s system, they extract the required data.</a:t>
            </a:r>
          </a:p>
          <a:p>
            <a:pPr marL="139700" indent="0">
              <a:buNone/>
            </a:pPr>
            <a:r>
              <a:rPr lang="en-US" b="1" dirty="0"/>
              <a:t>Stage 5</a:t>
            </a:r>
            <a:r>
              <a:rPr lang="en-US" dirty="0"/>
              <a:t>: Break-out/Ex-filtration: Once the attacker has access and gained the required information, they remove all the evidence then track the degree of success of their attack to refine their future attacks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0D15F7-23A5-4DF2-9E7E-D59A45608197}"/>
              </a:ext>
            </a:extLst>
          </p:cNvPr>
          <p:cNvSpPr txBox="1">
            <a:spLocks/>
          </p:cNvSpPr>
          <p:nvPr/>
        </p:nvSpPr>
        <p:spPr>
          <a:xfrm>
            <a:off x="938500" y="445025"/>
            <a:ext cx="7086704" cy="54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How Phishing is conducted</a:t>
            </a:r>
          </a:p>
        </p:txBody>
      </p:sp>
    </p:spTree>
    <p:extLst>
      <p:ext uri="{BB962C8B-B14F-4D97-AF65-F5344CB8AC3E}">
        <p14:creationId xmlns:p14="http://schemas.microsoft.com/office/powerpoint/2010/main" val="1724725526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252</Words>
  <Application>Microsoft Office PowerPoint</Application>
  <PresentationFormat>On-screen Show (16:9)</PresentationFormat>
  <Paragraphs>15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Montserrat ExtraLight</vt:lpstr>
      <vt:lpstr>Arial</vt:lpstr>
      <vt:lpstr>Montserrat ExtraBold</vt:lpstr>
      <vt:lpstr>Montserrat</vt:lpstr>
      <vt:lpstr>Futuristic Background by Slidesgo</vt:lpstr>
      <vt:lpstr>Literature Review</vt:lpstr>
      <vt:lpstr>Phishing is a type of social engineering attack often used to trick users into revealing private or sensitive information by masquerading as a trusted entity. These attacks occur in large numbers and have caused billions of dollars in losses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Stanley Ngugi</dc:creator>
  <cp:lastModifiedBy>Stanley</cp:lastModifiedBy>
  <cp:revision>4</cp:revision>
  <dcterms:modified xsi:type="dcterms:W3CDTF">2021-09-05T15:06:48Z</dcterms:modified>
</cp:coreProperties>
</file>