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62" r:id="rId5"/>
    <p:sldId id="257" r:id="rId6"/>
    <p:sldId id="265" r:id="rId7"/>
    <p:sldId id="266" r:id="rId8"/>
    <p:sldId id="260" r:id="rId9"/>
    <p:sldId id="261"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8A5BD5-87C9-40E1-8B6A-BD5D6177C4D1}" type="datetimeFigureOut">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315108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8A5BD5-87C9-40E1-8B6A-BD5D6177C4D1}" type="datetimeFigureOut">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397641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8A5BD5-87C9-40E1-8B6A-BD5D6177C4D1}" type="datetimeFigureOut">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2572460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8A5BD5-87C9-40E1-8B6A-BD5D6177C4D1}" type="datetimeFigureOut">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157802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8A5BD5-87C9-40E1-8B6A-BD5D6177C4D1}" type="datetimeFigureOut">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16427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8A5BD5-87C9-40E1-8B6A-BD5D6177C4D1}" type="datetimeFigureOut">
              <a:rPr lang="en-US" smtClean="0"/>
              <a:t>24-Jun-21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135977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8A5BD5-87C9-40E1-8B6A-BD5D6177C4D1}" type="datetimeFigureOut">
              <a:rPr lang="en-US" smtClean="0"/>
              <a:t>24-Jun-21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141294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8A5BD5-87C9-40E1-8B6A-BD5D6177C4D1}" type="datetimeFigureOut">
              <a:rPr lang="en-US" smtClean="0"/>
              <a:t>24-Jun-21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92683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A5BD5-87C9-40E1-8B6A-BD5D6177C4D1}" type="datetimeFigureOut">
              <a:rPr lang="en-US" smtClean="0"/>
              <a:t>24-Jun-21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424997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8A5BD5-87C9-40E1-8B6A-BD5D6177C4D1}" type="datetimeFigureOut">
              <a:rPr lang="en-US" smtClean="0"/>
              <a:t>24-Jun-21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8990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8A5BD5-87C9-40E1-8B6A-BD5D6177C4D1}" type="datetimeFigureOut">
              <a:rPr lang="en-US" smtClean="0"/>
              <a:t>24-Jun-21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D390B-333E-4C70-A5AE-05C0468C09D7}" type="slidenum">
              <a:rPr lang="en-US" smtClean="0"/>
              <a:t>‹#›</a:t>
            </a:fld>
            <a:endParaRPr lang="en-US"/>
          </a:p>
        </p:txBody>
      </p:sp>
    </p:spTree>
    <p:extLst>
      <p:ext uri="{BB962C8B-B14F-4D97-AF65-F5344CB8AC3E}">
        <p14:creationId xmlns:p14="http://schemas.microsoft.com/office/powerpoint/2010/main" val="179942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A5BD5-87C9-40E1-8B6A-BD5D6177C4D1}" type="datetimeFigureOut">
              <a:rPr lang="en-US" smtClean="0"/>
              <a:t>24-Jun-21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D390B-333E-4C70-A5AE-05C0468C09D7}" type="slidenum">
              <a:rPr lang="en-US" smtClean="0"/>
              <a:t>‹#›</a:t>
            </a:fld>
            <a:endParaRPr lang="en-US"/>
          </a:p>
        </p:txBody>
      </p:sp>
    </p:spTree>
    <p:extLst>
      <p:ext uri="{BB962C8B-B14F-4D97-AF65-F5344CB8AC3E}">
        <p14:creationId xmlns:p14="http://schemas.microsoft.com/office/powerpoint/2010/main" val="254316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Inter-Process Communication (IPC) </a:t>
            </a:r>
            <a:endParaRPr lang="en-US" dirty="0"/>
          </a:p>
        </p:txBody>
      </p:sp>
      <p:sp>
        <p:nvSpPr>
          <p:cNvPr id="3" name="Subtitle 2"/>
          <p:cNvSpPr>
            <a:spLocks noGrp="1"/>
          </p:cNvSpPr>
          <p:nvPr>
            <p:ph type="subTitle" idx="1"/>
          </p:nvPr>
        </p:nvSpPr>
        <p:spPr>
          <a:xfrm>
            <a:off x="1524000" y="3516141"/>
            <a:ext cx="9144000" cy="1655762"/>
          </a:xfrm>
        </p:spPr>
        <p:txBody>
          <a:bodyPr/>
          <a:lstStyle/>
          <a:p>
            <a:endParaRPr lang="en-US" dirty="0"/>
          </a:p>
        </p:txBody>
      </p:sp>
    </p:spTree>
    <p:extLst>
      <p:ext uri="{BB962C8B-B14F-4D97-AF65-F5344CB8AC3E}">
        <p14:creationId xmlns:p14="http://schemas.microsoft.com/office/powerpoint/2010/main" val="492202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benefits of sockets</a:t>
            </a:r>
            <a:endParaRPr lang="en-US" dirty="0"/>
          </a:p>
        </p:txBody>
      </p:sp>
      <p:sp>
        <p:nvSpPr>
          <p:cNvPr id="3" name="Content Placeholder 2"/>
          <p:cNvSpPr>
            <a:spLocks noGrp="1"/>
          </p:cNvSpPr>
          <p:nvPr>
            <p:ph idx="1"/>
          </p:nvPr>
        </p:nvSpPr>
        <p:spPr/>
        <p:txBody>
          <a:bodyPr/>
          <a:lstStyle/>
          <a:p>
            <a:pPr fontAlgn="base"/>
            <a:r>
              <a:rPr lang="en-US" dirty="0"/>
              <a:t>You can connect a simple client to them for testing (manually enter data, see the response). This is very useful for debugging, simulating and </a:t>
            </a:r>
            <a:r>
              <a:rPr lang="en-US" dirty="0" err="1"/>
              <a:t>blackbox</a:t>
            </a:r>
            <a:r>
              <a:rPr lang="en-US" dirty="0"/>
              <a:t> testing.</a:t>
            </a:r>
          </a:p>
          <a:p>
            <a:pPr fontAlgn="base"/>
            <a:r>
              <a:rPr lang="en-US" dirty="0"/>
              <a:t>You can run the processes on different machines. This can be useful for scalability and is very helpful in debugging / testing if you work in embedded software.</a:t>
            </a:r>
          </a:p>
          <a:p>
            <a:pPr fontAlgn="base"/>
            <a:r>
              <a:rPr lang="en-US" dirty="0"/>
              <a:t>It becomes very easy to expose your process as a service</a:t>
            </a:r>
          </a:p>
          <a:p>
            <a:pPr marL="0" indent="0">
              <a:buNone/>
            </a:pPr>
            <a:endParaRPr lang="en-US" dirty="0"/>
          </a:p>
        </p:txBody>
      </p:sp>
    </p:spTree>
    <p:extLst>
      <p:ext uri="{BB962C8B-B14F-4D97-AF65-F5344CB8AC3E}">
        <p14:creationId xmlns:p14="http://schemas.microsoft.com/office/powerpoint/2010/main" val="421424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54718"/>
          </a:xfrm>
        </p:spPr>
        <p:txBody>
          <a:bodyPr>
            <a:normAutofit fontScale="90000"/>
          </a:bodyPr>
          <a:lstStyle/>
          <a:p>
            <a:r>
              <a:rPr lang="en-US" dirty="0" smtClean="0"/>
              <a:t>Drawbacks of sockets</a:t>
            </a:r>
            <a:endParaRPr lang="en-US" dirty="0"/>
          </a:p>
        </p:txBody>
      </p:sp>
      <p:sp>
        <p:nvSpPr>
          <p:cNvPr id="3" name="Subtitle 2"/>
          <p:cNvSpPr>
            <a:spLocks noGrp="1"/>
          </p:cNvSpPr>
          <p:nvPr>
            <p:ph type="subTitle" idx="1"/>
          </p:nvPr>
        </p:nvSpPr>
        <p:spPr>
          <a:xfrm>
            <a:off x="1524000" y="2298357"/>
            <a:ext cx="9144000" cy="3991232"/>
          </a:xfrm>
        </p:spPr>
        <p:txBody>
          <a:bodyPr/>
          <a:lstStyle/>
          <a:p>
            <a:pPr marL="342900" indent="-342900" algn="l" fontAlgn="base">
              <a:buFont typeface="Arial" panose="020B0604020202020204" pitchFamily="34" charset="0"/>
              <a:buChar char="•"/>
            </a:pPr>
            <a:r>
              <a:rPr lang="en-US" dirty="0"/>
              <a:t>Overhead is greater than IPC optimized for a single machine. Shared memory in particular is better if you need the performance, and you know your processes are all on the same machine.</a:t>
            </a:r>
          </a:p>
          <a:p>
            <a:pPr marL="342900" indent="-342900" algn="l" fontAlgn="base">
              <a:buFont typeface="Arial" panose="020B0604020202020204" pitchFamily="34" charset="0"/>
              <a:buChar char="•"/>
            </a:pPr>
            <a:r>
              <a:rPr lang="en-US" dirty="0"/>
              <a:t>Security - if your client apps can connect so can anyone else, if you're not careful about authentication. Data can also be sniffed if you're not encrypting, and modified if you're not at least signing data </a:t>
            </a:r>
            <a:r>
              <a:rPr lang="en-US" dirty="0" smtClean="0"/>
              <a:t>sent over </a:t>
            </a:r>
            <a:r>
              <a:rPr lang="en-US" dirty="0"/>
              <a:t>the wire.</a:t>
            </a:r>
          </a:p>
          <a:p>
            <a:endParaRPr lang="en-US" dirty="0"/>
          </a:p>
        </p:txBody>
      </p:sp>
    </p:spTree>
    <p:extLst>
      <p:ext uri="{BB962C8B-B14F-4D97-AF65-F5344CB8AC3E}">
        <p14:creationId xmlns:p14="http://schemas.microsoft.com/office/powerpoint/2010/main" val="90755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14210"/>
          </a:xfrm>
        </p:spPr>
        <p:txBody>
          <a:bodyPr/>
          <a:lstStyle/>
          <a:p>
            <a:r>
              <a:rPr lang="en-US" dirty="0" smtClean="0"/>
              <a:t>introduction</a:t>
            </a:r>
            <a:endParaRPr lang="en-US" dirty="0"/>
          </a:p>
        </p:txBody>
      </p:sp>
      <p:sp>
        <p:nvSpPr>
          <p:cNvPr id="3" name="Subtitle 2"/>
          <p:cNvSpPr>
            <a:spLocks noGrp="1"/>
          </p:cNvSpPr>
          <p:nvPr>
            <p:ph type="subTitle" idx="1"/>
          </p:nvPr>
        </p:nvSpPr>
        <p:spPr>
          <a:xfrm>
            <a:off x="1524000" y="2434281"/>
            <a:ext cx="9144000" cy="2823519"/>
          </a:xfrm>
        </p:spPr>
        <p:txBody>
          <a:bodyPr/>
          <a:lstStyle/>
          <a:p>
            <a:r>
              <a:rPr lang="en-US" dirty="0" smtClean="0"/>
              <a:t>refers specifically to the mechanisms an operating system provides to allow the processes to manage shared data.</a:t>
            </a:r>
          </a:p>
          <a:p>
            <a:r>
              <a:rPr lang="en-US" dirty="0" smtClean="0"/>
              <a:t>applications can use IPC, categorized as clients and servers, where the client requests data and the server responds to client requests</a:t>
            </a:r>
          </a:p>
          <a:p>
            <a:endParaRPr lang="en-US" dirty="0"/>
          </a:p>
        </p:txBody>
      </p:sp>
    </p:spTree>
    <p:extLst>
      <p:ext uri="{BB962C8B-B14F-4D97-AF65-F5344CB8AC3E}">
        <p14:creationId xmlns:p14="http://schemas.microsoft.com/office/powerpoint/2010/main" val="299908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inter-process communication</a:t>
            </a:r>
            <a:endParaRPr lang="en-US" dirty="0"/>
          </a:p>
        </p:txBody>
      </p:sp>
      <p:sp>
        <p:nvSpPr>
          <p:cNvPr id="3" name="Content Placeholder 2"/>
          <p:cNvSpPr>
            <a:spLocks noGrp="1"/>
          </p:cNvSpPr>
          <p:nvPr>
            <p:ph idx="1"/>
          </p:nvPr>
        </p:nvSpPr>
        <p:spPr/>
        <p:txBody>
          <a:bodyPr>
            <a:normAutofit fontScale="92500"/>
          </a:bodyPr>
          <a:lstStyle/>
          <a:p>
            <a:r>
              <a:rPr lang="en-US" b="1" dirty="0"/>
              <a:t>Information sharing </a:t>
            </a:r>
            <a:r>
              <a:rPr lang="en-US" dirty="0"/>
              <a:t>- Since several users may be interested in the same piece of information (for instance, a shared file), we must provide an environment to allow concurrent access to such information.</a:t>
            </a:r>
          </a:p>
          <a:p>
            <a:r>
              <a:rPr lang="en-US" b="1" dirty="0"/>
              <a:t>Computation speedup </a:t>
            </a:r>
            <a:r>
              <a:rPr lang="en-US" dirty="0"/>
              <a:t>- If we want a particular task to run faster, we must break it into subtasks, each of which will be executing in parallel with the others.</a:t>
            </a:r>
          </a:p>
          <a:p>
            <a:r>
              <a:rPr lang="en-US" b="1" dirty="0"/>
              <a:t>Modularity</a:t>
            </a:r>
            <a:r>
              <a:rPr lang="en-US" dirty="0"/>
              <a:t> - We can construct the system in a modular fashion, dividing the system functions into separate processes or threads.</a:t>
            </a:r>
          </a:p>
          <a:p>
            <a:r>
              <a:rPr lang="en-US" b="1" dirty="0"/>
              <a:t>Convenience </a:t>
            </a:r>
            <a:r>
              <a:rPr lang="en-US" dirty="0"/>
              <a:t>- Even an individual user can work on many tasks at the same time like a user can be editing, listening to music, and compiling in parallel.</a:t>
            </a:r>
          </a:p>
          <a:p>
            <a:endParaRPr lang="en-US" dirty="0"/>
          </a:p>
        </p:txBody>
      </p:sp>
    </p:spTree>
    <p:extLst>
      <p:ext uri="{BB962C8B-B14F-4D97-AF65-F5344CB8AC3E}">
        <p14:creationId xmlns:p14="http://schemas.microsoft.com/office/powerpoint/2010/main" val="165586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1924" y="1173891"/>
            <a:ext cx="6746790" cy="472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01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normAutofit lnSpcReduction="10000"/>
          </a:bodyPr>
          <a:lstStyle/>
          <a:p>
            <a:r>
              <a:rPr lang="en-US" dirty="0"/>
              <a:t>processes communicate with each other without using any kind of shared memory. If two processes p1 and p2 want to communicate with </a:t>
            </a:r>
            <a:r>
              <a:rPr lang="en-US" dirty="0" smtClean="0"/>
              <a:t>each other</a:t>
            </a:r>
          </a:p>
          <a:p>
            <a:pPr fontAlgn="base"/>
            <a:r>
              <a:rPr lang="en-US" dirty="0"/>
              <a:t>they proceed as follows:</a:t>
            </a:r>
            <a:br>
              <a:rPr lang="en-US" dirty="0"/>
            </a:br>
            <a:r>
              <a:rPr lang="en-US" dirty="0"/>
              <a:t> </a:t>
            </a:r>
          </a:p>
          <a:p>
            <a:pPr fontAlgn="base"/>
            <a:r>
              <a:rPr lang="en-US" dirty="0" smtClean="0"/>
              <a:t>Establish </a:t>
            </a:r>
            <a:r>
              <a:rPr lang="en-US" dirty="0"/>
              <a:t>a communication link (if a link already exists, no need to establish it again.)</a:t>
            </a:r>
          </a:p>
          <a:p>
            <a:pPr fontAlgn="base"/>
            <a:r>
              <a:rPr lang="en-US" dirty="0"/>
              <a:t>Start exchanging messages using basic primitives.</a:t>
            </a:r>
            <a:br>
              <a:rPr lang="en-US" dirty="0"/>
            </a:br>
            <a:r>
              <a:rPr lang="en-US" dirty="0"/>
              <a:t>We need at least two primitives: </a:t>
            </a:r>
            <a:br>
              <a:rPr lang="en-US" dirty="0"/>
            </a:br>
            <a:r>
              <a:rPr lang="en-US" dirty="0"/>
              <a:t>– </a:t>
            </a:r>
            <a:r>
              <a:rPr lang="en-US" b="1" dirty="0"/>
              <a:t>send</a:t>
            </a:r>
            <a:r>
              <a:rPr lang="en-US" dirty="0"/>
              <a:t>(message, destination) or </a:t>
            </a:r>
            <a:r>
              <a:rPr lang="en-US" b="1" dirty="0"/>
              <a:t>send</a:t>
            </a:r>
            <a:r>
              <a:rPr lang="en-US" dirty="0"/>
              <a:t>(message) </a:t>
            </a:r>
            <a:br>
              <a:rPr lang="en-US" dirty="0"/>
            </a:br>
            <a:r>
              <a:rPr lang="en-US" dirty="0"/>
              <a:t>– </a:t>
            </a:r>
            <a:r>
              <a:rPr lang="en-US" b="1" dirty="0"/>
              <a:t>receive</a:t>
            </a:r>
            <a:r>
              <a:rPr lang="en-US" dirty="0"/>
              <a:t>(message, host) or </a:t>
            </a:r>
            <a:r>
              <a:rPr lang="en-US" b="1" dirty="0"/>
              <a:t>receive</a:t>
            </a:r>
            <a:r>
              <a:rPr lang="en-US" dirty="0"/>
              <a:t>(message)</a:t>
            </a:r>
          </a:p>
          <a:p>
            <a:endParaRPr lang="en-US" dirty="0"/>
          </a:p>
        </p:txBody>
      </p:sp>
    </p:spTree>
    <p:extLst>
      <p:ext uri="{BB962C8B-B14F-4D97-AF65-F5344CB8AC3E}">
        <p14:creationId xmlns:p14="http://schemas.microsoft.com/office/powerpoint/2010/main" val="227597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1040069"/>
          </a:xfrm>
        </p:spPr>
        <p:txBody>
          <a:bodyPr/>
          <a:lstStyle/>
          <a:p>
            <a:r>
              <a:rPr lang="en-US" dirty="0" smtClean="0"/>
              <a:t>Communication link</a:t>
            </a:r>
            <a:endParaRPr lang="en-US" dirty="0"/>
          </a:p>
        </p:txBody>
      </p:sp>
      <p:sp>
        <p:nvSpPr>
          <p:cNvPr id="3" name="Content Placeholder 2"/>
          <p:cNvSpPr>
            <a:spLocks noGrp="1"/>
          </p:cNvSpPr>
          <p:nvPr>
            <p:ph type="subTitle" idx="1"/>
          </p:nvPr>
        </p:nvSpPr>
        <p:spPr>
          <a:xfrm>
            <a:off x="1524000" y="2483709"/>
            <a:ext cx="9144000" cy="2774092"/>
          </a:xfrm>
        </p:spPr>
        <p:txBody>
          <a:bodyPr>
            <a:normAutofit fontScale="92500"/>
          </a:bodyPr>
          <a:lstStyle/>
          <a:p>
            <a:pPr algn="l"/>
            <a:r>
              <a:rPr lang="en-US" dirty="0"/>
              <a:t>A link has some capacity that determines the number of messages that can reside in it temporarily for which every link has a queue associated with it which can be of zero capacity, bounded capacity, or unbounded </a:t>
            </a:r>
            <a:r>
              <a:rPr lang="en-US" dirty="0" smtClean="0"/>
              <a:t>capacity.</a:t>
            </a:r>
          </a:p>
          <a:p>
            <a:pPr marL="342900" indent="-342900" algn="l">
              <a:buFont typeface="Arial" panose="020B0604020202020204" pitchFamily="34" charset="0"/>
              <a:buChar char="•"/>
            </a:pPr>
            <a:r>
              <a:rPr lang="en-US" b="1" dirty="0"/>
              <a:t> </a:t>
            </a:r>
            <a:r>
              <a:rPr lang="en-US" b="1" i="1" dirty="0"/>
              <a:t>In zero capacity, the sender waits until the receiver informs the sender that it has received the </a:t>
            </a:r>
            <a:r>
              <a:rPr lang="en-US" b="1" i="1" dirty="0" smtClean="0"/>
              <a:t>message.</a:t>
            </a:r>
          </a:p>
          <a:p>
            <a:pPr marL="342900" indent="-342900" algn="l">
              <a:buFont typeface="Arial" panose="020B0604020202020204" pitchFamily="34" charset="0"/>
              <a:buChar char="•"/>
            </a:pPr>
            <a:r>
              <a:rPr lang="en-US" b="1" i="1" dirty="0"/>
              <a:t>In non-zero capacity cases, a process does not know whether a message has been received or not after the send operation. For this, the sender must communicate with the receiver explicitly</a:t>
            </a:r>
          </a:p>
        </p:txBody>
      </p:sp>
    </p:spTree>
    <p:extLst>
      <p:ext uri="{BB962C8B-B14F-4D97-AF65-F5344CB8AC3E}">
        <p14:creationId xmlns:p14="http://schemas.microsoft.com/office/powerpoint/2010/main" val="400033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953572"/>
          </a:xfrm>
        </p:spPr>
        <p:txBody>
          <a:bodyPr>
            <a:normAutofit fontScale="90000"/>
          </a:bodyPr>
          <a:lstStyle/>
          <a:p>
            <a:r>
              <a:rPr lang="en-US" dirty="0" smtClean="0"/>
              <a:t>Synchronous and asynchronous message passing</a:t>
            </a:r>
            <a:endParaRPr lang="en-US" dirty="0"/>
          </a:p>
        </p:txBody>
      </p:sp>
      <p:sp>
        <p:nvSpPr>
          <p:cNvPr id="3" name="Content Placeholder 2"/>
          <p:cNvSpPr>
            <a:spLocks noGrp="1"/>
          </p:cNvSpPr>
          <p:nvPr>
            <p:ph type="subTitle" idx="1"/>
          </p:nvPr>
        </p:nvSpPr>
        <p:spPr>
          <a:xfrm>
            <a:off x="1301579" y="2891481"/>
            <a:ext cx="9144000" cy="3657599"/>
          </a:xfrm>
        </p:spPr>
        <p:txBody>
          <a:bodyPr>
            <a:normAutofit/>
          </a:bodyPr>
          <a:lstStyle/>
          <a:p>
            <a:pPr marL="342900" indent="-342900" algn="l">
              <a:buFont typeface="Arial" panose="020B0604020202020204" pitchFamily="34" charset="0"/>
              <a:buChar char="•"/>
            </a:pPr>
            <a:r>
              <a:rPr lang="en-US" dirty="0" smtClean="0"/>
              <a:t>Synchronous </a:t>
            </a:r>
            <a:r>
              <a:rPr lang="en-US" dirty="0"/>
              <a:t>message passing means that the message is passed directly between the sender and the receiver without being buffered in-between. This requires the sender to block until the receiver has received the message, before continuing doing other things. Similarly, a receiver calling a receive operation blocks until a message is sent</a:t>
            </a:r>
            <a:r>
              <a:rPr lang="en-US" dirty="0" smtClean="0"/>
              <a:t>.</a:t>
            </a:r>
          </a:p>
          <a:p>
            <a:pPr marL="0" indent="0" algn="l">
              <a:buNone/>
            </a:pPr>
            <a:endParaRPr lang="en-US" dirty="0" smtClean="0"/>
          </a:p>
          <a:p>
            <a:pPr marL="342900" indent="-342900" algn="l">
              <a:buFont typeface="Arial" panose="020B0604020202020204" pitchFamily="34" charset="0"/>
              <a:buChar char="•"/>
            </a:pPr>
            <a:r>
              <a:rPr lang="en-US" dirty="0" smtClean="0"/>
              <a:t>Asynchronous message passing involves buffering the message between the sending and receiving process. This allows a sender to continue doing other things as soon as the message has been sent.</a:t>
            </a:r>
          </a:p>
          <a:p>
            <a:pPr algn="l"/>
            <a:endParaRPr lang="en-US" dirty="0"/>
          </a:p>
        </p:txBody>
      </p:sp>
    </p:spTree>
    <p:extLst>
      <p:ext uri="{BB962C8B-B14F-4D97-AF65-F5344CB8AC3E}">
        <p14:creationId xmlns:p14="http://schemas.microsoft.com/office/powerpoint/2010/main" val="91855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p:txBody>
          <a:bodyPr/>
          <a:lstStyle/>
          <a:p>
            <a:pPr marL="0" indent="0">
              <a:buNone/>
            </a:pPr>
            <a:r>
              <a:rPr lang="en-US" dirty="0" smtClean="0"/>
              <a:t>another </a:t>
            </a:r>
            <a:r>
              <a:rPr lang="en-US" dirty="0"/>
              <a:t>of the ways to manage </a:t>
            </a:r>
            <a:r>
              <a:rPr lang="en-US" dirty="0" smtClean="0"/>
              <a:t>inter-process </a:t>
            </a:r>
            <a:r>
              <a:rPr lang="en-US" dirty="0"/>
              <a:t>communication is by using sockets. They provide point-to-point, two-way communication between two processes. Sockets are an endpoint of communication and a name can be bound to them. A socket can be associated with one or more processes.</a:t>
            </a:r>
          </a:p>
        </p:txBody>
      </p:sp>
    </p:spTree>
    <p:extLst>
      <p:ext uri="{BB962C8B-B14F-4D97-AF65-F5344CB8AC3E}">
        <p14:creationId xmlns:p14="http://schemas.microsoft.com/office/powerpoint/2010/main" val="386037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Sockets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different types of sockets are given as follows −</a:t>
            </a:r>
          </a:p>
          <a:p>
            <a:r>
              <a:rPr lang="en-US" b="1" dirty="0"/>
              <a:t>Sequential Packet Socket:</a:t>
            </a:r>
            <a:r>
              <a:rPr lang="en-US" dirty="0"/>
              <a:t> This type of socket provides a reliable connection for datagrams whose maximum length is fixed This connection is two-way as well as sequenced.</a:t>
            </a:r>
          </a:p>
          <a:p>
            <a:r>
              <a:rPr lang="en-US" b="1" dirty="0"/>
              <a:t>Datagram Socket:</a:t>
            </a:r>
            <a:r>
              <a:rPr lang="en-US" dirty="0"/>
              <a:t> A two-way flow of messages is supported by the datagram socket. The receiver in a datagram socket may receive messages in a different order than that in which they were sent. The operation of datagram sockets is similar to that of passing letters from the source to the destination through a mail.</a:t>
            </a:r>
          </a:p>
          <a:p>
            <a:r>
              <a:rPr lang="en-US" b="1" dirty="0"/>
              <a:t>Stream Socket:</a:t>
            </a:r>
            <a:r>
              <a:rPr lang="en-US" dirty="0"/>
              <a:t> Stream sockets operate like a telephone conversation and provide a two-way and reliable flow of data with no record boundaries. This data flow is also sequenced and unduplicated.</a:t>
            </a:r>
          </a:p>
          <a:p>
            <a:r>
              <a:rPr lang="en-US" b="1" dirty="0"/>
              <a:t>Raw Socket:</a:t>
            </a:r>
            <a:r>
              <a:rPr lang="en-US" dirty="0"/>
              <a:t> The underlying communication protocols can be accessed using the raw sockets.</a:t>
            </a:r>
          </a:p>
          <a:p>
            <a:endParaRPr lang="en-US" dirty="0"/>
          </a:p>
        </p:txBody>
      </p:sp>
    </p:spTree>
    <p:extLst>
      <p:ext uri="{BB962C8B-B14F-4D97-AF65-F5344CB8AC3E}">
        <p14:creationId xmlns:p14="http://schemas.microsoft.com/office/powerpoint/2010/main" val="3119539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819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Basic Inter-Process Communication (IPC) </vt:lpstr>
      <vt:lpstr>introduction</vt:lpstr>
      <vt:lpstr>advantages of inter-process communication</vt:lpstr>
      <vt:lpstr>PowerPoint Presentation</vt:lpstr>
      <vt:lpstr>Message passing</vt:lpstr>
      <vt:lpstr>Communication link</vt:lpstr>
      <vt:lpstr>Synchronous and asynchronous message passing</vt:lpstr>
      <vt:lpstr>sockets</vt:lpstr>
      <vt:lpstr>Types of Sockets</vt:lpstr>
      <vt:lpstr>Key benefits of sockets</vt:lpstr>
      <vt:lpstr>Drawbacks of sockets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Inter-Process Communication (IPC)</dc:title>
  <dc:creator>Ninja</dc:creator>
  <cp:lastModifiedBy>Ninja</cp:lastModifiedBy>
  <cp:revision>5</cp:revision>
  <dcterms:created xsi:type="dcterms:W3CDTF">2021-06-24T11:33:19Z</dcterms:created>
  <dcterms:modified xsi:type="dcterms:W3CDTF">2021-06-24T12:14:32Z</dcterms:modified>
</cp:coreProperties>
</file>