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66" r:id="rId5"/>
    <p:sldId id="267" r:id="rId6"/>
    <p:sldId id="268" r:id="rId7"/>
    <p:sldId id="269" r:id="rId8"/>
    <p:sldId id="270" r:id="rId9"/>
    <p:sldId id="257" r:id="rId10"/>
    <p:sldId id="258" r:id="rId11"/>
    <p:sldId id="259" r:id="rId12"/>
    <p:sldId id="260" r:id="rId13"/>
    <p:sldId id="261" r:id="rId14"/>
    <p:sldId id="262" r:id="rId15"/>
    <p:sldId id="263"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3B43A3-DDFE-46D2-8FB1-646156D9A4F9}"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7AD7A-69B8-4031-8172-0FCDBCA97C4D}" type="slidenum">
              <a:rPr lang="en-US" smtClean="0"/>
              <a:t>‹#›</a:t>
            </a:fld>
            <a:endParaRPr lang="en-US"/>
          </a:p>
        </p:txBody>
      </p:sp>
    </p:spTree>
    <p:extLst>
      <p:ext uri="{BB962C8B-B14F-4D97-AF65-F5344CB8AC3E}">
        <p14:creationId xmlns:p14="http://schemas.microsoft.com/office/powerpoint/2010/main" val="684378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B43A3-DDFE-46D2-8FB1-646156D9A4F9}"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7AD7A-69B8-4031-8172-0FCDBCA97C4D}" type="slidenum">
              <a:rPr lang="en-US" smtClean="0"/>
              <a:t>‹#›</a:t>
            </a:fld>
            <a:endParaRPr lang="en-US"/>
          </a:p>
        </p:txBody>
      </p:sp>
    </p:spTree>
    <p:extLst>
      <p:ext uri="{BB962C8B-B14F-4D97-AF65-F5344CB8AC3E}">
        <p14:creationId xmlns:p14="http://schemas.microsoft.com/office/powerpoint/2010/main" val="3467389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B43A3-DDFE-46D2-8FB1-646156D9A4F9}"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7AD7A-69B8-4031-8172-0FCDBCA97C4D}" type="slidenum">
              <a:rPr lang="en-US" smtClean="0"/>
              <a:t>‹#›</a:t>
            </a:fld>
            <a:endParaRPr lang="en-US"/>
          </a:p>
        </p:txBody>
      </p:sp>
    </p:spTree>
    <p:extLst>
      <p:ext uri="{BB962C8B-B14F-4D97-AF65-F5344CB8AC3E}">
        <p14:creationId xmlns:p14="http://schemas.microsoft.com/office/powerpoint/2010/main" val="340550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B43A3-DDFE-46D2-8FB1-646156D9A4F9}"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7AD7A-69B8-4031-8172-0FCDBCA97C4D}" type="slidenum">
              <a:rPr lang="en-US" smtClean="0"/>
              <a:t>‹#›</a:t>
            </a:fld>
            <a:endParaRPr lang="en-US"/>
          </a:p>
        </p:txBody>
      </p:sp>
    </p:spTree>
    <p:extLst>
      <p:ext uri="{BB962C8B-B14F-4D97-AF65-F5344CB8AC3E}">
        <p14:creationId xmlns:p14="http://schemas.microsoft.com/office/powerpoint/2010/main" val="3431456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3B43A3-DDFE-46D2-8FB1-646156D9A4F9}"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7AD7A-69B8-4031-8172-0FCDBCA97C4D}" type="slidenum">
              <a:rPr lang="en-US" smtClean="0"/>
              <a:t>‹#›</a:t>
            </a:fld>
            <a:endParaRPr lang="en-US"/>
          </a:p>
        </p:txBody>
      </p:sp>
    </p:spTree>
    <p:extLst>
      <p:ext uri="{BB962C8B-B14F-4D97-AF65-F5344CB8AC3E}">
        <p14:creationId xmlns:p14="http://schemas.microsoft.com/office/powerpoint/2010/main" val="407538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3B43A3-DDFE-46D2-8FB1-646156D9A4F9}"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7AD7A-69B8-4031-8172-0FCDBCA97C4D}" type="slidenum">
              <a:rPr lang="en-US" smtClean="0"/>
              <a:t>‹#›</a:t>
            </a:fld>
            <a:endParaRPr lang="en-US"/>
          </a:p>
        </p:txBody>
      </p:sp>
    </p:spTree>
    <p:extLst>
      <p:ext uri="{BB962C8B-B14F-4D97-AF65-F5344CB8AC3E}">
        <p14:creationId xmlns:p14="http://schemas.microsoft.com/office/powerpoint/2010/main" val="47660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3B43A3-DDFE-46D2-8FB1-646156D9A4F9}"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7AD7A-69B8-4031-8172-0FCDBCA97C4D}" type="slidenum">
              <a:rPr lang="en-US" smtClean="0"/>
              <a:t>‹#›</a:t>
            </a:fld>
            <a:endParaRPr lang="en-US"/>
          </a:p>
        </p:txBody>
      </p:sp>
    </p:spTree>
    <p:extLst>
      <p:ext uri="{BB962C8B-B14F-4D97-AF65-F5344CB8AC3E}">
        <p14:creationId xmlns:p14="http://schemas.microsoft.com/office/powerpoint/2010/main" val="383194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3B43A3-DDFE-46D2-8FB1-646156D9A4F9}"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7AD7A-69B8-4031-8172-0FCDBCA97C4D}" type="slidenum">
              <a:rPr lang="en-US" smtClean="0"/>
              <a:t>‹#›</a:t>
            </a:fld>
            <a:endParaRPr lang="en-US"/>
          </a:p>
        </p:txBody>
      </p:sp>
    </p:spTree>
    <p:extLst>
      <p:ext uri="{BB962C8B-B14F-4D97-AF65-F5344CB8AC3E}">
        <p14:creationId xmlns:p14="http://schemas.microsoft.com/office/powerpoint/2010/main" val="359745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B43A3-DDFE-46D2-8FB1-646156D9A4F9}"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7AD7A-69B8-4031-8172-0FCDBCA97C4D}" type="slidenum">
              <a:rPr lang="en-US" smtClean="0"/>
              <a:t>‹#›</a:t>
            </a:fld>
            <a:endParaRPr lang="en-US"/>
          </a:p>
        </p:txBody>
      </p:sp>
    </p:spTree>
    <p:extLst>
      <p:ext uri="{BB962C8B-B14F-4D97-AF65-F5344CB8AC3E}">
        <p14:creationId xmlns:p14="http://schemas.microsoft.com/office/powerpoint/2010/main" val="2620131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3B43A3-DDFE-46D2-8FB1-646156D9A4F9}"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7AD7A-69B8-4031-8172-0FCDBCA97C4D}" type="slidenum">
              <a:rPr lang="en-US" smtClean="0"/>
              <a:t>‹#›</a:t>
            </a:fld>
            <a:endParaRPr lang="en-US"/>
          </a:p>
        </p:txBody>
      </p:sp>
    </p:spTree>
    <p:extLst>
      <p:ext uri="{BB962C8B-B14F-4D97-AF65-F5344CB8AC3E}">
        <p14:creationId xmlns:p14="http://schemas.microsoft.com/office/powerpoint/2010/main" val="251462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3B43A3-DDFE-46D2-8FB1-646156D9A4F9}"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7AD7A-69B8-4031-8172-0FCDBCA97C4D}" type="slidenum">
              <a:rPr lang="en-US" smtClean="0"/>
              <a:t>‹#›</a:t>
            </a:fld>
            <a:endParaRPr lang="en-US"/>
          </a:p>
        </p:txBody>
      </p:sp>
    </p:spTree>
    <p:extLst>
      <p:ext uri="{BB962C8B-B14F-4D97-AF65-F5344CB8AC3E}">
        <p14:creationId xmlns:p14="http://schemas.microsoft.com/office/powerpoint/2010/main" val="109798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B43A3-DDFE-46D2-8FB1-646156D9A4F9}" type="datetimeFigureOut">
              <a:rPr lang="en-US" smtClean="0"/>
              <a:t>6/24/2021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7AD7A-69B8-4031-8172-0FCDBCA97C4D}" type="slidenum">
              <a:rPr lang="en-US" smtClean="0"/>
              <a:t>‹#›</a:t>
            </a:fld>
            <a:endParaRPr lang="en-US"/>
          </a:p>
        </p:txBody>
      </p:sp>
    </p:spTree>
    <p:extLst>
      <p:ext uri="{BB962C8B-B14F-4D97-AF65-F5344CB8AC3E}">
        <p14:creationId xmlns:p14="http://schemas.microsoft.com/office/powerpoint/2010/main" val="497924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REMOTE INVOCATION</a:t>
            </a:r>
            <a:endParaRPr lang="en-US" b="1" dirty="0"/>
          </a:p>
        </p:txBody>
      </p:sp>
      <p:sp>
        <p:nvSpPr>
          <p:cNvPr id="3" name="Subtitle 2"/>
          <p:cNvSpPr>
            <a:spLocks noGrp="1"/>
          </p:cNvSpPr>
          <p:nvPr>
            <p:ph type="subTitle" idx="1"/>
          </p:nvPr>
        </p:nvSpPr>
        <p:spPr/>
        <p:txBody>
          <a:bodyPr>
            <a:normAutofit lnSpcReduction="10000"/>
          </a:bodyPr>
          <a:lstStyle/>
          <a:p>
            <a:r>
              <a:rPr lang="en-US" u="sng" dirty="0" smtClean="0"/>
              <a:t>GROUP MEMBERS</a:t>
            </a:r>
          </a:p>
          <a:p>
            <a:r>
              <a:rPr lang="en-US" dirty="0" smtClean="0"/>
              <a:t>JONES OIRA NYAMWEYA</a:t>
            </a:r>
          </a:p>
          <a:p>
            <a:r>
              <a:rPr lang="en-US" dirty="0" smtClean="0"/>
              <a:t>CLINTON COLLINS MAINYA</a:t>
            </a:r>
          </a:p>
          <a:p>
            <a:r>
              <a:rPr lang="en-US" dirty="0" smtClean="0"/>
              <a:t>DERRICK MWAURA MAINA </a:t>
            </a:r>
            <a:endParaRPr lang="en-US" dirty="0"/>
          </a:p>
        </p:txBody>
      </p:sp>
    </p:spTree>
    <p:extLst>
      <p:ext uri="{BB962C8B-B14F-4D97-AF65-F5344CB8AC3E}">
        <p14:creationId xmlns:p14="http://schemas.microsoft.com/office/powerpoint/2010/main" val="990034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an RMI Application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In an RMI application, we write two programs, a server program (resides on the server) and a client program (resides on the client).</a:t>
            </a:r>
          </a:p>
          <a:p>
            <a:endParaRPr lang="en-US" dirty="0" smtClean="0"/>
          </a:p>
          <a:p>
            <a:r>
              <a:rPr lang="en-US" dirty="0" smtClean="0"/>
              <a:t>Inside the server program, a remote object is created and reference of that object is made available for the client (using the registry).</a:t>
            </a:r>
          </a:p>
          <a:p>
            <a:endParaRPr lang="en-US" dirty="0" smtClean="0"/>
          </a:p>
          <a:p>
            <a:r>
              <a:rPr lang="en-US" dirty="0" smtClean="0"/>
              <a:t>The client program requests the remote objects on the server and tries to invoke its methods.</a:t>
            </a:r>
          </a:p>
          <a:p>
            <a:endParaRPr lang="en-US" dirty="0" smtClean="0"/>
          </a:p>
          <a:p>
            <a:r>
              <a:rPr lang="en-US" dirty="0" smtClean="0"/>
              <a:t>The following diagram shows the architecture of an RMI application.</a:t>
            </a:r>
            <a:endParaRPr lang="en-US" dirty="0"/>
          </a:p>
        </p:txBody>
      </p:sp>
    </p:spTree>
    <p:extLst>
      <p:ext uri="{BB962C8B-B14F-4D97-AF65-F5344CB8AC3E}">
        <p14:creationId xmlns:p14="http://schemas.microsoft.com/office/powerpoint/2010/main" val="980144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the RMI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022" y="2243686"/>
            <a:ext cx="5953956" cy="3515216"/>
          </a:xfrm>
        </p:spPr>
      </p:pic>
    </p:spTree>
    <p:extLst>
      <p:ext uri="{BB962C8B-B14F-4D97-AF65-F5344CB8AC3E}">
        <p14:creationId xmlns:p14="http://schemas.microsoft.com/office/powerpoint/2010/main" val="2445195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RMI Architecture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smtClean="0"/>
          </a:p>
          <a:p>
            <a:endParaRPr lang="en-US" dirty="0" smtClean="0"/>
          </a:p>
          <a:p>
            <a:r>
              <a:rPr lang="en-US" dirty="0" smtClean="0"/>
              <a:t>Transport Layer − This layer connects the client and the server. It manages the existing connection and also sets up new connections.</a:t>
            </a:r>
          </a:p>
          <a:p>
            <a:endParaRPr lang="en-US" dirty="0" smtClean="0"/>
          </a:p>
          <a:p>
            <a:r>
              <a:rPr lang="en-US" dirty="0" smtClean="0"/>
              <a:t>Stub − A stub is a representation (proxy) of the remote object at client. It resides in the client system; it acts as a gateway for the client program.</a:t>
            </a:r>
          </a:p>
          <a:p>
            <a:endParaRPr lang="en-US" dirty="0" smtClean="0"/>
          </a:p>
          <a:p>
            <a:r>
              <a:rPr lang="en-US" dirty="0" smtClean="0"/>
              <a:t>Skeleton − This is the object which resides on the server side. stub communicates with this skeleton to pass request to the remote object.</a:t>
            </a:r>
          </a:p>
          <a:p>
            <a:endParaRPr lang="en-US" dirty="0" smtClean="0"/>
          </a:p>
          <a:p>
            <a:r>
              <a:rPr lang="en-US" dirty="0" smtClean="0"/>
              <a:t>RRL(Remote Reference Layer) − It is the layer which manages the references made by the client to the remote object.</a:t>
            </a:r>
          </a:p>
          <a:p>
            <a:endParaRPr lang="en-US" dirty="0"/>
          </a:p>
        </p:txBody>
      </p:sp>
    </p:spTree>
    <p:extLst>
      <p:ext uri="{BB962C8B-B14F-4D97-AF65-F5344CB8AC3E}">
        <p14:creationId xmlns:p14="http://schemas.microsoft.com/office/powerpoint/2010/main" val="2215949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an RMI Application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the client makes a call to the remote object, it is received by the stub which eventually passes this request to the RRL.</a:t>
            </a:r>
          </a:p>
          <a:p>
            <a:endParaRPr lang="en-US" dirty="0" smtClean="0"/>
          </a:p>
          <a:p>
            <a:r>
              <a:rPr lang="en-US" dirty="0" smtClean="0"/>
              <a:t>When the client-side RRL receives the request, it invokes a method called invoke() of the object </a:t>
            </a:r>
            <a:r>
              <a:rPr lang="en-US" dirty="0" err="1" smtClean="0"/>
              <a:t>remoteRef</a:t>
            </a:r>
            <a:r>
              <a:rPr lang="en-US" dirty="0" smtClean="0"/>
              <a:t>. It passes the request to the RRL on the server side.</a:t>
            </a:r>
          </a:p>
          <a:p>
            <a:endParaRPr lang="en-US" dirty="0" smtClean="0"/>
          </a:p>
          <a:p>
            <a:r>
              <a:rPr lang="en-US" dirty="0" smtClean="0"/>
              <a:t>The RRL on the server side passes the request to the Skeleton (proxy on the server) which finally invokes the required object on the server.</a:t>
            </a:r>
          </a:p>
          <a:p>
            <a:endParaRPr lang="en-US" dirty="0" smtClean="0"/>
          </a:p>
          <a:p>
            <a:r>
              <a:rPr lang="en-US" dirty="0" smtClean="0"/>
              <a:t>The result is passed all the way back to the client.</a:t>
            </a:r>
            <a:endParaRPr lang="en-US" dirty="0"/>
          </a:p>
        </p:txBody>
      </p:sp>
    </p:spTree>
    <p:extLst>
      <p:ext uri="{BB962C8B-B14F-4D97-AF65-F5344CB8AC3E}">
        <p14:creationId xmlns:p14="http://schemas.microsoft.com/office/powerpoint/2010/main" val="3174205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Marshalling and </a:t>
            </a:r>
            <a:r>
              <a:rPr lang="en-US" dirty="0" err="1" smtClean="0"/>
              <a:t>Unmarshalling</a:t>
            </a:r>
            <a:endParaRPr lang="en-US" dirty="0"/>
          </a:p>
        </p:txBody>
      </p:sp>
      <p:sp>
        <p:nvSpPr>
          <p:cNvPr id="3" name="Content Placeholder 2"/>
          <p:cNvSpPr>
            <a:spLocks noGrp="1"/>
          </p:cNvSpPr>
          <p:nvPr>
            <p:ph idx="1"/>
          </p:nvPr>
        </p:nvSpPr>
        <p:spPr/>
        <p:txBody>
          <a:bodyPr>
            <a:normAutofit lnSpcReduction="10000"/>
          </a:bodyPr>
          <a:lstStyle/>
          <a:p>
            <a:r>
              <a:rPr lang="en-US" dirty="0" smtClean="0"/>
              <a:t>Whenever a client invokes a method that accepts parameters on a remote object, the parameters are bundled into a message before being sent over the network. </a:t>
            </a:r>
          </a:p>
          <a:p>
            <a:r>
              <a:rPr lang="en-US" dirty="0" smtClean="0"/>
              <a:t>These parameters may be of primitive type or objects. In case of primitive type, the parameters are put together and a header is attached to it. In case the parameters are objects, then they are serialized. This process is known as marshalling.</a:t>
            </a:r>
          </a:p>
          <a:p>
            <a:endParaRPr lang="en-US" dirty="0" smtClean="0"/>
          </a:p>
          <a:p>
            <a:r>
              <a:rPr lang="en-US" dirty="0" smtClean="0"/>
              <a:t>At the server side, the packed parameters are unbundled and then the required method is invoked. This process is known as </a:t>
            </a:r>
            <a:r>
              <a:rPr lang="en-US" dirty="0" err="1" smtClean="0"/>
              <a:t>unmarshalling</a:t>
            </a:r>
            <a:r>
              <a:rPr lang="en-US" dirty="0" smtClean="0"/>
              <a:t>.</a:t>
            </a:r>
          </a:p>
          <a:p>
            <a:endParaRPr lang="en-US" dirty="0"/>
          </a:p>
        </p:txBody>
      </p:sp>
    </p:spTree>
    <p:extLst>
      <p:ext uri="{BB962C8B-B14F-4D97-AF65-F5344CB8AC3E}">
        <p14:creationId xmlns:p14="http://schemas.microsoft.com/office/powerpoint/2010/main" val="835152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RMI Registry</a:t>
            </a:r>
            <a:endParaRPr lang="en-US" dirty="0"/>
          </a:p>
        </p:txBody>
      </p:sp>
      <p:sp>
        <p:nvSpPr>
          <p:cNvPr id="3" name="Content Placeholder 2"/>
          <p:cNvSpPr>
            <a:spLocks noGrp="1"/>
          </p:cNvSpPr>
          <p:nvPr>
            <p:ph idx="1"/>
          </p:nvPr>
        </p:nvSpPr>
        <p:spPr/>
        <p:txBody>
          <a:bodyPr/>
          <a:lstStyle/>
          <a:p>
            <a:r>
              <a:rPr lang="en-US" dirty="0"/>
              <a:t>RMI registry is a namespace on which all server objects are placed. Each time the server creates an object, it registers this object with the </a:t>
            </a:r>
            <a:r>
              <a:rPr lang="en-US" dirty="0" err="1"/>
              <a:t>RMIregistry</a:t>
            </a:r>
            <a:r>
              <a:rPr lang="en-US" dirty="0"/>
              <a:t> (using </a:t>
            </a:r>
            <a:r>
              <a:rPr lang="en-US" b="1" dirty="0"/>
              <a:t>bind()</a:t>
            </a:r>
            <a:r>
              <a:rPr lang="en-US" dirty="0"/>
              <a:t> or </a:t>
            </a:r>
            <a:r>
              <a:rPr lang="en-US" b="1" dirty="0" err="1"/>
              <a:t>reBind</a:t>
            </a:r>
            <a:r>
              <a:rPr lang="en-US" b="1" dirty="0"/>
              <a:t>()</a:t>
            </a:r>
            <a:r>
              <a:rPr lang="en-US" dirty="0"/>
              <a:t> methods). </a:t>
            </a:r>
            <a:endParaRPr lang="en-US" dirty="0" smtClean="0"/>
          </a:p>
          <a:p>
            <a:r>
              <a:rPr lang="en-US" dirty="0" smtClean="0"/>
              <a:t>These </a:t>
            </a:r>
            <a:r>
              <a:rPr lang="en-US" dirty="0"/>
              <a:t>are registered using a unique name known as </a:t>
            </a:r>
            <a:r>
              <a:rPr lang="en-US" b="1" dirty="0"/>
              <a:t>bind name</a:t>
            </a:r>
            <a:r>
              <a:rPr lang="en-US" dirty="0"/>
              <a:t>.</a:t>
            </a:r>
          </a:p>
          <a:p>
            <a:r>
              <a:rPr lang="en-US" dirty="0"/>
              <a:t>To invoke a remote object, the client needs a reference of that object. At that time, the client fetches the object from the registry using its bind name (using </a:t>
            </a:r>
            <a:r>
              <a:rPr lang="en-US" b="1" dirty="0"/>
              <a:t>lookup()</a:t>
            </a:r>
            <a:r>
              <a:rPr lang="en-US" dirty="0"/>
              <a:t> method).</a:t>
            </a:r>
          </a:p>
          <a:p>
            <a:endParaRPr lang="en-US" dirty="0"/>
          </a:p>
        </p:txBody>
      </p:sp>
    </p:spTree>
    <p:extLst>
      <p:ext uri="{BB962C8B-B14F-4D97-AF65-F5344CB8AC3E}">
        <p14:creationId xmlns:p14="http://schemas.microsoft.com/office/powerpoint/2010/main" val="2074103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015" y="961112"/>
            <a:ext cx="6795542" cy="5202659"/>
          </a:xfrm>
        </p:spPr>
      </p:pic>
    </p:spTree>
    <p:extLst>
      <p:ext uri="{BB962C8B-B14F-4D97-AF65-F5344CB8AC3E}">
        <p14:creationId xmlns:p14="http://schemas.microsoft.com/office/powerpoint/2010/main" val="4088867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RMI</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To minimize the complexity of the application.</a:t>
            </a:r>
          </a:p>
          <a:p>
            <a:r>
              <a:rPr lang="en-US" dirty="0"/>
              <a:t>To preserve type safety.</a:t>
            </a:r>
          </a:p>
          <a:p>
            <a:r>
              <a:rPr lang="en-US" dirty="0"/>
              <a:t>Distributed garbage collection.</a:t>
            </a:r>
          </a:p>
          <a:p>
            <a:r>
              <a:rPr lang="en-US" dirty="0"/>
              <a:t>Minimize the difference between working with local and remote objects.</a:t>
            </a:r>
          </a:p>
          <a:p>
            <a:endParaRPr lang="en-US" dirty="0"/>
          </a:p>
        </p:txBody>
      </p:sp>
    </p:spTree>
    <p:extLst>
      <p:ext uri="{BB962C8B-B14F-4D97-AF65-F5344CB8AC3E}">
        <p14:creationId xmlns:p14="http://schemas.microsoft.com/office/powerpoint/2010/main" val="1950103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Request-Reply Protocols</a:t>
            </a:r>
          </a:p>
        </p:txBody>
      </p:sp>
      <p:sp>
        <p:nvSpPr>
          <p:cNvPr id="3" name="Content Placeholder 2"/>
          <p:cNvSpPr>
            <a:spLocks noGrp="1"/>
          </p:cNvSpPr>
          <p:nvPr>
            <p:ph idx="1"/>
          </p:nvPr>
        </p:nvSpPr>
        <p:spPr/>
        <p:txBody>
          <a:bodyPr/>
          <a:lstStyle/>
          <a:p>
            <a:r>
              <a:rPr lang="en-US" dirty="0"/>
              <a:t>Communication </a:t>
            </a:r>
            <a:r>
              <a:rPr lang="en-US" dirty="0" smtClean="0"/>
              <a:t>Types</a:t>
            </a:r>
          </a:p>
          <a:p>
            <a:r>
              <a:rPr lang="en-US" dirty="0"/>
              <a:t>Asynchronous: sender continues </a:t>
            </a:r>
            <a:r>
              <a:rPr lang="en-US" dirty="0" smtClean="0"/>
              <a:t> sending of requests after submission</a:t>
            </a:r>
          </a:p>
          <a:p>
            <a:r>
              <a:rPr lang="en-US" dirty="0"/>
              <a:t>Synchronous: sender is </a:t>
            </a:r>
            <a:r>
              <a:rPr lang="en-US" dirty="0" smtClean="0"/>
              <a:t>blocked after sending of requests until;</a:t>
            </a:r>
            <a:endParaRPr lang="en-US" dirty="0"/>
          </a:p>
          <a:p>
            <a:pPr marL="0" indent="0">
              <a:buNone/>
            </a:pPr>
            <a:r>
              <a:rPr lang="en-US" dirty="0" smtClean="0"/>
              <a:t>           – </a:t>
            </a:r>
            <a:r>
              <a:rPr lang="en-US" dirty="0"/>
              <a:t>message is stored at receiver’s host</a:t>
            </a:r>
          </a:p>
          <a:p>
            <a:pPr marL="0" indent="0">
              <a:buNone/>
            </a:pPr>
            <a:r>
              <a:rPr lang="en-US" dirty="0" smtClean="0"/>
              <a:t>           – </a:t>
            </a:r>
            <a:r>
              <a:rPr lang="en-US" dirty="0"/>
              <a:t>message is received</a:t>
            </a:r>
          </a:p>
          <a:p>
            <a:pPr marL="0" indent="0">
              <a:buNone/>
            </a:pPr>
            <a:r>
              <a:rPr lang="en-US" dirty="0" smtClean="0"/>
              <a:t>           – </a:t>
            </a:r>
            <a:r>
              <a:rPr lang="en-US" dirty="0"/>
              <a:t>reply is received</a:t>
            </a:r>
          </a:p>
        </p:txBody>
      </p:sp>
    </p:spTree>
    <p:extLst>
      <p:ext uri="{BB962C8B-B14F-4D97-AF65-F5344CB8AC3E}">
        <p14:creationId xmlns:p14="http://schemas.microsoft.com/office/powerpoint/2010/main" val="91082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99245" y="695459"/>
            <a:ext cx="10954555" cy="5468625"/>
          </a:xfrm>
        </p:spPr>
        <p:txBody>
          <a:bodyPr/>
          <a:lstStyle/>
          <a:p>
            <a:r>
              <a:rPr lang="en-US" dirty="0"/>
              <a:t>Basically all client/server communication follows the </a:t>
            </a:r>
            <a:r>
              <a:rPr lang="en-US" dirty="0" smtClean="0"/>
              <a:t>pattern of </a:t>
            </a:r>
            <a:r>
              <a:rPr lang="en-US" dirty="0"/>
              <a:t>a request/reply protocol:</a:t>
            </a:r>
          </a:p>
          <a:p>
            <a:pPr marL="0" indent="0">
              <a:buNone/>
            </a:pPr>
            <a:r>
              <a:rPr lang="en-US" dirty="0" smtClean="0"/>
              <a:t>   – </a:t>
            </a:r>
            <a:r>
              <a:rPr lang="en-US" dirty="0"/>
              <a:t>the client </a:t>
            </a:r>
            <a:r>
              <a:rPr lang="en-US" i="1" dirty="0"/>
              <a:t>sends </a:t>
            </a:r>
            <a:r>
              <a:rPr lang="en-US" dirty="0"/>
              <a:t>a request message</a:t>
            </a:r>
          </a:p>
          <a:p>
            <a:pPr marL="0" indent="0">
              <a:buNone/>
            </a:pPr>
            <a:r>
              <a:rPr lang="en-US" dirty="0" smtClean="0"/>
              <a:t>   – </a:t>
            </a:r>
            <a:r>
              <a:rPr lang="en-US" dirty="0"/>
              <a:t>the server </a:t>
            </a:r>
            <a:r>
              <a:rPr lang="en-US" i="1" dirty="0"/>
              <a:t>executes </a:t>
            </a:r>
            <a:r>
              <a:rPr lang="en-US" dirty="0"/>
              <a:t>the requested operation</a:t>
            </a:r>
          </a:p>
          <a:p>
            <a:pPr marL="0" indent="0">
              <a:buNone/>
            </a:pPr>
            <a:r>
              <a:rPr lang="en-US" dirty="0" smtClean="0"/>
              <a:t>   – </a:t>
            </a:r>
            <a:r>
              <a:rPr lang="en-US" dirty="0"/>
              <a:t>the server </a:t>
            </a:r>
            <a:r>
              <a:rPr lang="en-US" i="1" dirty="0"/>
              <a:t>responds </a:t>
            </a:r>
            <a:r>
              <a:rPr lang="en-US" dirty="0"/>
              <a:t>with a reply message</a:t>
            </a:r>
          </a:p>
        </p:txBody>
      </p:sp>
    </p:spTree>
    <p:extLst>
      <p:ext uri="{BB962C8B-B14F-4D97-AF65-F5344CB8AC3E}">
        <p14:creationId xmlns:p14="http://schemas.microsoft.com/office/powerpoint/2010/main" val="68473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Procedure Call (RPC)</a:t>
            </a:r>
            <a:br>
              <a:rPr lang="en-US" dirty="0"/>
            </a:br>
            <a:endParaRPr lang="en-US" dirty="0"/>
          </a:p>
        </p:txBody>
      </p:sp>
      <p:sp>
        <p:nvSpPr>
          <p:cNvPr id="3" name="Content Placeholder 2"/>
          <p:cNvSpPr>
            <a:spLocks noGrp="1"/>
          </p:cNvSpPr>
          <p:nvPr>
            <p:ph idx="1"/>
          </p:nvPr>
        </p:nvSpPr>
        <p:spPr/>
        <p:txBody>
          <a:bodyPr/>
          <a:lstStyle/>
          <a:p>
            <a:r>
              <a:rPr lang="en-US" dirty="0"/>
              <a:t>A remote procedure call is an </a:t>
            </a:r>
            <a:r>
              <a:rPr lang="en-US" dirty="0" err="1"/>
              <a:t>interprocess</a:t>
            </a:r>
            <a:r>
              <a:rPr lang="en-US" dirty="0"/>
              <a:t> communication technique that is used for client-server based applications. It is also known as a subroutine call or a function call.</a:t>
            </a:r>
          </a:p>
          <a:p>
            <a:r>
              <a:rPr lang="en-US" dirty="0"/>
              <a:t>A client has a request message that the RPC translates and sends to the server. This request may be a procedure or a function call to a remote server</a:t>
            </a:r>
            <a:r>
              <a:rPr lang="en-US" dirty="0" smtClean="0"/>
              <a:t>.</a:t>
            </a:r>
          </a:p>
          <a:p>
            <a:r>
              <a:rPr lang="en-US" dirty="0" smtClean="0"/>
              <a:t> </a:t>
            </a:r>
            <a:r>
              <a:rPr lang="en-US" dirty="0"/>
              <a:t>When the server receives the request, it sends the required response back to the client. The client is blocked while the server is processing the call and only resumed execution after the server is finished.</a:t>
            </a:r>
          </a:p>
          <a:p>
            <a:endParaRPr lang="en-US" dirty="0"/>
          </a:p>
        </p:txBody>
      </p:sp>
    </p:spTree>
    <p:extLst>
      <p:ext uri="{BB962C8B-B14F-4D97-AF65-F5344CB8AC3E}">
        <p14:creationId xmlns:p14="http://schemas.microsoft.com/office/powerpoint/2010/main" val="397799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850006"/>
            <a:ext cx="10515600" cy="5326957"/>
          </a:xfrm>
        </p:spPr>
        <p:txBody>
          <a:bodyPr>
            <a:normAutofit/>
          </a:bodyPr>
          <a:lstStyle/>
          <a:p>
            <a:r>
              <a:rPr lang="en-US" dirty="0"/>
              <a:t>The sequence of events in a remote procedure call are given as follows −</a:t>
            </a:r>
          </a:p>
          <a:p>
            <a:r>
              <a:rPr lang="en-US" dirty="0"/>
              <a:t>The client stub is called by the client.</a:t>
            </a:r>
          </a:p>
          <a:p>
            <a:r>
              <a:rPr lang="en-US" dirty="0"/>
              <a:t>The client stub makes a system call to send the message to the server and puts the parameters in the message.</a:t>
            </a:r>
          </a:p>
          <a:p>
            <a:r>
              <a:rPr lang="en-US" dirty="0"/>
              <a:t>The message is sent from the client to the server by the client’s operating system.</a:t>
            </a:r>
          </a:p>
          <a:p>
            <a:r>
              <a:rPr lang="en-US" dirty="0"/>
              <a:t>The message is passed to the server stub by the server operating system.</a:t>
            </a:r>
          </a:p>
          <a:p>
            <a:r>
              <a:rPr lang="en-US" dirty="0"/>
              <a:t>The parameters are removed from the message by the server stub.</a:t>
            </a:r>
          </a:p>
          <a:p>
            <a:r>
              <a:rPr lang="en-US" dirty="0"/>
              <a:t>Then, the server procedure is called by the server stub.</a:t>
            </a:r>
          </a:p>
          <a:p>
            <a:endParaRPr lang="en-US" dirty="0"/>
          </a:p>
        </p:txBody>
      </p:sp>
    </p:spTree>
    <p:extLst>
      <p:ext uri="{BB962C8B-B14F-4D97-AF65-F5344CB8AC3E}">
        <p14:creationId xmlns:p14="http://schemas.microsoft.com/office/powerpoint/2010/main" val="499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0772" y="1645202"/>
            <a:ext cx="7007943" cy="4185148"/>
          </a:xfrm>
        </p:spPr>
      </p:pic>
    </p:spTree>
    <p:extLst>
      <p:ext uri="{BB962C8B-B14F-4D97-AF65-F5344CB8AC3E}">
        <p14:creationId xmlns:p14="http://schemas.microsoft.com/office/powerpoint/2010/main" val="98986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a:bodyPr>
          <a:lstStyle/>
          <a:p>
            <a:pPr marL="0" indent="0">
              <a:buNone/>
            </a:pPr>
            <a:endParaRPr lang="en-US" dirty="0"/>
          </a:p>
          <a:p>
            <a:r>
              <a:rPr lang="en-US" dirty="0"/>
              <a:t>Remote procedure calls support process oriented and thread oriented models.</a:t>
            </a:r>
          </a:p>
          <a:p>
            <a:r>
              <a:rPr lang="en-US" dirty="0"/>
              <a:t>The internal message passing mechanism of RPC is hidden from the user.</a:t>
            </a:r>
          </a:p>
          <a:p>
            <a:r>
              <a:rPr lang="en-US" dirty="0"/>
              <a:t>The effort to re-write and re-develop the code is minimum in remote procedure calls.</a:t>
            </a:r>
          </a:p>
          <a:p>
            <a:r>
              <a:rPr lang="en-US" dirty="0"/>
              <a:t>Remote procedure calls can be used in distributed environment as well as the local environment.</a:t>
            </a:r>
          </a:p>
          <a:p>
            <a:r>
              <a:rPr lang="en-US" dirty="0"/>
              <a:t>Many of the protocol layers are omitted by RPC to improve performance.</a:t>
            </a:r>
          </a:p>
          <a:p>
            <a:endParaRPr lang="en-US" dirty="0"/>
          </a:p>
        </p:txBody>
      </p:sp>
    </p:spTree>
    <p:extLst>
      <p:ext uri="{BB962C8B-B14F-4D97-AF65-F5344CB8AC3E}">
        <p14:creationId xmlns:p14="http://schemas.microsoft.com/office/powerpoint/2010/main" val="167022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a:t>The remote procedure call is a concept that can be implemented in different ways. It is not a standard.</a:t>
            </a:r>
          </a:p>
          <a:p>
            <a:r>
              <a:rPr lang="en-US" dirty="0"/>
              <a:t>There is no flexibility in RPC for hardware architecture. It is only interaction based.</a:t>
            </a:r>
          </a:p>
          <a:p>
            <a:r>
              <a:rPr lang="en-US" dirty="0"/>
              <a:t>There is an increase in costs because of remote procedure call.</a:t>
            </a:r>
          </a:p>
          <a:p>
            <a:endParaRPr lang="en-US" dirty="0"/>
          </a:p>
        </p:txBody>
      </p:sp>
    </p:spTree>
    <p:extLst>
      <p:ext uri="{BB962C8B-B14F-4D97-AF65-F5344CB8AC3E}">
        <p14:creationId xmlns:p14="http://schemas.microsoft.com/office/powerpoint/2010/main" val="81743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Method Invocation</a:t>
            </a:r>
            <a:endParaRPr lang="en-US" dirty="0"/>
          </a:p>
        </p:txBody>
      </p:sp>
      <p:sp>
        <p:nvSpPr>
          <p:cNvPr id="3" name="Content Placeholder 2"/>
          <p:cNvSpPr>
            <a:spLocks noGrp="1"/>
          </p:cNvSpPr>
          <p:nvPr>
            <p:ph idx="1"/>
          </p:nvPr>
        </p:nvSpPr>
        <p:spPr/>
        <p:txBody>
          <a:bodyPr/>
          <a:lstStyle/>
          <a:p>
            <a:r>
              <a:rPr lang="en-US" dirty="0" smtClean="0"/>
              <a:t>RMI stands for Remote Method Invocation. It is a mechanism that allows an object residing in one system (JVM) to access/invoke an object running on another JVM.</a:t>
            </a:r>
          </a:p>
          <a:p>
            <a:endParaRPr lang="en-US" dirty="0" smtClean="0"/>
          </a:p>
          <a:p>
            <a:r>
              <a:rPr lang="en-US" dirty="0" smtClean="0"/>
              <a:t>RMI is used to build distributed applications; it provides remote communication between Java programs. It is provided in the package </a:t>
            </a:r>
            <a:r>
              <a:rPr lang="en-US" dirty="0" err="1" smtClean="0"/>
              <a:t>java.rmi</a:t>
            </a:r>
            <a:r>
              <a:rPr lang="en-US" dirty="0" smtClean="0"/>
              <a:t>.</a:t>
            </a:r>
          </a:p>
          <a:p>
            <a:endParaRPr lang="en-US" dirty="0"/>
          </a:p>
        </p:txBody>
      </p:sp>
    </p:spTree>
    <p:extLst>
      <p:ext uri="{BB962C8B-B14F-4D97-AF65-F5344CB8AC3E}">
        <p14:creationId xmlns:p14="http://schemas.microsoft.com/office/powerpoint/2010/main" val="342773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948</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REMOTE INVOCATION</vt:lpstr>
      <vt:lpstr>Request-Reply Protocols</vt:lpstr>
      <vt:lpstr> </vt:lpstr>
      <vt:lpstr>Remote Procedure Call (RPC) </vt:lpstr>
      <vt:lpstr> </vt:lpstr>
      <vt:lpstr> </vt:lpstr>
      <vt:lpstr>ADVANTAGES</vt:lpstr>
      <vt:lpstr>DISADVANTAGES</vt:lpstr>
      <vt:lpstr>Remote Method Invocation</vt:lpstr>
      <vt:lpstr>Architecture of an RMI Application</vt:lpstr>
      <vt:lpstr>Architecture of the RMI</vt:lpstr>
      <vt:lpstr>RMI Architecture</vt:lpstr>
      <vt:lpstr>Working of an RMI Application</vt:lpstr>
      <vt:lpstr>Marshalling and Unmarshalling</vt:lpstr>
      <vt:lpstr>RMI Registry</vt:lpstr>
      <vt:lpstr> </vt:lpstr>
      <vt:lpstr>Goals of RMI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RMI</dc:title>
  <dc:creator>jones nyamweya</dc:creator>
  <cp:lastModifiedBy>jones nyamweya</cp:lastModifiedBy>
  <cp:revision>6</cp:revision>
  <dcterms:created xsi:type="dcterms:W3CDTF">2021-06-24T11:36:58Z</dcterms:created>
  <dcterms:modified xsi:type="dcterms:W3CDTF">2021-06-24T12:21:07Z</dcterms:modified>
</cp:coreProperties>
</file>