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483" y="2562897"/>
            <a:ext cx="8915399" cy="1378039"/>
          </a:xfrm>
        </p:spPr>
        <p:txBody>
          <a:bodyPr/>
          <a:lstStyle/>
          <a:p>
            <a:r>
              <a:rPr lang="en-US" dirty="0"/>
              <a:t>TYPES OF SCALABILITY</a:t>
            </a:r>
          </a:p>
        </p:txBody>
      </p:sp>
      <p:sp>
        <p:nvSpPr>
          <p:cNvPr id="3" name="Subtitle 2"/>
          <p:cNvSpPr>
            <a:spLocks noGrp="1"/>
          </p:cNvSpPr>
          <p:nvPr>
            <p:ph type="subTitle" idx="1"/>
          </p:nvPr>
        </p:nvSpPr>
        <p:spPr>
          <a:xfrm>
            <a:off x="2589213" y="5857943"/>
            <a:ext cx="8409345"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26309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286" y="636989"/>
            <a:ext cx="8911687" cy="1280890"/>
          </a:xfrm>
        </p:spPr>
        <p:txBody>
          <a:bodyPr/>
          <a:lstStyle/>
          <a:p>
            <a:r>
              <a:rPr lang="en-US" dirty="0"/>
              <a:t>We consider four types of scalability here</a:t>
            </a:r>
            <a:r>
              <a:rPr lang="en-US" dirty="0" smtClean="0"/>
              <a:t>:</a:t>
            </a:r>
            <a:endParaRPr lang="en-US" dirty="0"/>
          </a:p>
        </p:txBody>
      </p:sp>
      <p:sp>
        <p:nvSpPr>
          <p:cNvPr id="3" name="Content Placeholder 2"/>
          <p:cNvSpPr>
            <a:spLocks noGrp="1"/>
          </p:cNvSpPr>
          <p:nvPr>
            <p:ph idx="1"/>
          </p:nvPr>
        </p:nvSpPr>
        <p:spPr>
          <a:xfrm>
            <a:off x="2035420" y="2172237"/>
            <a:ext cx="8915400" cy="3777622"/>
          </a:xfrm>
        </p:spPr>
        <p:txBody>
          <a:bodyPr>
            <a:normAutofit/>
          </a:bodyPr>
          <a:lstStyle/>
          <a:p>
            <a:pPr>
              <a:buFont typeface="+mj-lt"/>
              <a:buAutoNum type="arabicPeriod"/>
            </a:pPr>
            <a:r>
              <a:rPr lang="en-US" sz="2800" dirty="0" smtClean="0"/>
              <a:t>Load scalability</a:t>
            </a:r>
          </a:p>
          <a:p>
            <a:pPr>
              <a:buFont typeface="+mj-lt"/>
              <a:buAutoNum type="arabicPeriod"/>
            </a:pPr>
            <a:r>
              <a:rPr lang="en-US" sz="2800" dirty="0" smtClean="0"/>
              <a:t>Space </a:t>
            </a:r>
            <a:r>
              <a:rPr lang="en-US" sz="2800" dirty="0"/>
              <a:t>scalability, </a:t>
            </a:r>
            <a:endParaRPr lang="en-US" sz="2800" dirty="0" smtClean="0"/>
          </a:p>
          <a:p>
            <a:pPr>
              <a:buFont typeface="+mj-lt"/>
              <a:buAutoNum type="arabicPeriod"/>
            </a:pPr>
            <a:r>
              <a:rPr lang="en-US" sz="2800" dirty="0"/>
              <a:t>S</a:t>
            </a:r>
            <a:r>
              <a:rPr lang="en-US" sz="2800" dirty="0" smtClean="0"/>
              <a:t>pace-time scalability</a:t>
            </a:r>
          </a:p>
          <a:p>
            <a:pPr>
              <a:buFont typeface="+mj-lt"/>
              <a:buAutoNum type="arabicPeriod"/>
            </a:pPr>
            <a:r>
              <a:rPr lang="en-US" sz="2800" dirty="0"/>
              <a:t>S</a:t>
            </a:r>
            <a:r>
              <a:rPr lang="en-US" sz="2800" dirty="0" smtClean="0"/>
              <a:t>tructural </a:t>
            </a:r>
            <a:r>
              <a:rPr lang="en-US" sz="2800" dirty="0"/>
              <a:t>scalability</a:t>
            </a:r>
          </a:p>
        </p:txBody>
      </p:sp>
    </p:spTree>
    <p:extLst>
      <p:ext uri="{BB962C8B-B14F-4D97-AF65-F5344CB8AC3E}">
        <p14:creationId xmlns:p14="http://schemas.microsoft.com/office/powerpoint/2010/main" val="186966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1636" y="283334"/>
            <a:ext cx="8538133" cy="1467511"/>
          </a:xfrm>
        </p:spPr>
        <p:txBody>
          <a:bodyPr/>
          <a:lstStyle/>
          <a:p>
            <a:r>
              <a:rPr lang="en-US" dirty="0"/>
              <a:t>Load scalability</a:t>
            </a:r>
          </a:p>
        </p:txBody>
      </p:sp>
      <p:sp>
        <p:nvSpPr>
          <p:cNvPr id="3" name="Subtitle 2"/>
          <p:cNvSpPr>
            <a:spLocks noGrp="1"/>
          </p:cNvSpPr>
          <p:nvPr>
            <p:ph type="subTitle" idx="1"/>
          </p:nvPr>
        </p:nvSpPr>
        <p:spPr>
          <a:xfrm>
            <a:off x="1893195" y="2176531"/>
            <a:ext cx="9611418" cy="3727132"/>
          </a:xfrm>
        </p:spPr>
        <p:txBody>
          <a:bodyPr/>
          <a:lstStyle/>
          <a:p>
            <a:r>
              <a:rPr lang="en-US" dirty="0"/>
              <a:t>We say that a system has load scalability if it has the ability to function gracefully, i.e., without undue delay and without unproductive resource consumption or resource contention at light, moderate, or heavy loads while making good use of available resources. </a:t>
            </a:r>
            <a:endParaRPr lang="en-US" dirty="0" smtClean="0"/>
          </a:p>
          <a:p>
            <a:r>
              <a:rPr lang="en-US" dirty="0"/>
              <a:t>Some of the factors that can undermine load scalability include </a:t>
            </a:r>
            <a:endParaRPr lang="en-US" dirty="0" smtClean="0"/>
          </a:p>
          <a:p>
            <a:pPr marL="342900" indent="-342900">
              <a:buAutoNum type="arabicParenBoth"/>
            </a:pPr>
            <a:r>
              <a:rPr lang="en-US" dirty="0"/>
              <a:t>T</a:t>
            </a:r>
            <a:r>
              <a:rPr lang="en-US" dirty="0" smtClean="0"/>
              <a:t>he </a:t>
            </a:r>
            <a:r>
              <a:rPr lang="en-US" dirty="0"/>
              <a:t>scheduling of a shared resource, </a:t>
            </a:r>
            <a:endParaRPr lang="en-US" dirty="0" smtClean="0"/>
          </a:p>
          <a:p>
            <a:pPr marL="342900" indent="-342900">
              <a:buAutoNum type="arabicParenBoth"/>
            </a:pPr>
            <a:r>
              <a:rPr lang="en-US" dirty="0"/>
              <a:t>T</a:t>
            </a:r>
            <a:r>
              <a:rPr lang="en-US" dirty="0" smtClean="0"/>
              <a:t>he </a:t>
            </a:r>
            <a:r>
              <a:rPr lang="en-US" dirty="0"/>
              <a:t>scheduling of a class of resources in a manner that increases its own usage (self-expansion), </a:t>
            </a:r>
          </a:p>
          <a:p>
            <a:pPr marL="342900" indent="-342900">
              <a:buAutoNum type="arabicParenBoth"/>
            </a:pPr>
            <a:r>
              <a:rPr lang="en-US" dirty="0" smtClean="0"/>
              <a:t> Inadequate </a:t>
            </a:r>
            <a:r>
              <a:rPr lang="en-US" dirty="0"/>
              <a:t>exploitation of parallelism</a:t>
            </a:r>
          </a:p>
        </p:txBody>
      </p:sp>
    </p:spTree>
    <p:extLst>
      <p:ext uri="{BB962C8B-B14F-4D97-AF65-F5344CB8AC3E}">
        <p14:creationId xmlns:p14="http://schemas.microsoft.com/office/powerpoint/2010/main" val="159449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434107" y="578391"/>
            <a:ext cx="9070505" cy="45719"/>
          </a:xfrm>
        </p:spPr>
        <p:txBody>
          <a:bodyPr>
            <a:normAutofit fontScale="90000"/>
          </a:bodyPr>
          <a:lstStyle/>
          <a:p>
            <a:endParaRPr lang="en-US"/>
          </a:p>
        </p:txBody>
      </p:sp>
      <p:sp>
        <p:nvSpPr>
          <p:cNvPr id="3" name="Content Placeholder 2"/>
          <p:cNvSpPr>
            <a:spLocks noGrp="1"/>
          </p:cNvSpPr>
          <p:nvPr>
            <p:ph idx="1"/>
          </p:nvPr>
        </p:nvSpPr>
        <p:spPr>
          <a:xfrm>
            <a:off x="1803042" y="862885"/>
            <a:ext cx="9701570" cy="5048337"/>
          </a:xfrm>
        </p:spPr>
        <p:txBody>
          <a:bodyPr/>
          <a:lstStyle/>
          <a:p>
            <a:r>
              <a:rPr lang="en-US" dirty="0"/>
              <a:t>The Ethernet does not have load scalability, because the high collision rate at heavy loads prevents bandwidth from being used effectively. The token ring with </a:t>
            </a:r>
            <a:r>
              <a:rPr lang="en-US" dirty="0" smtClean="0"/>
              <a:t>non exhaustive </a:t>
            </a:r>
            <a:r>
              <a:rPr lang="en-US" dirty="0"/>
              <a:t>service does have load scalability, because every packet is served within a bounded amount of time. </a:t>
            </a:r>
            <a:endParaRPr lang="en-US" dirty="0" smtClean="0"/>
          </a:p>
          <a:p>
            <a:r>
              <a:rPr lang="en-US" dirty="0" smtClean="0"/>
              <a:t>A </a:t>
            </a:r>
            <a:r>
              <a:rPr lang="en-US" dirty="0"/>
              <a:t>scheduling rule may or may not have load scalability, depending on its properties. For example, the Berkeley UNIX 4.2BSD operating system gives higher CPU priority to the first stage of processing inbound packets than to either the second stage or to the first stage of processing outbound packets. This in turn has higher priority than I/O, which in turn has higher priority than user activity. This means that sustained intense inbound traffic can starve the outbound traffic or prevent the processing of packets that have already arrived. This scenario is quite likely at a web server </a:t>
            </a:r>
            <a:r>
              <a:rPr lang="en-US" dirty="0" smtClean="0"/>
              <a:t>.</a:t>
            </a:r>
          </a:p>
          <a:p>
            <a:r>
              <a:rPr lang="en-US" dirty="0" smtClean="0"/>
              <a:t> </a:t>
            </a:r>
            <a:r>
              <a:rPr lang="en-US" dirty="0"/>
              <a:t>This situation can also lead to </a:t>
            </a:r>
            <a:r>
              <a:rPr lang="en-US" dirty="0" smtClean="0"/>
              <a:t>live lock</a:t>
            </a:r>
            <a:r>
              <a:rPr lang="en-US" dirty="0"/>
              <a:t>, a form of blocking from which recovery is possible once the intense packet traffic abates</a:t>
            </a:r>
          </a:p>
        </p:txBody>
      </p:sp>
    </p:spTree>
    <p:extLst>
      <p:ext uri="{BB962C8B-B14F-4D97-AF65-F5344CB8AC3E}">
        <p14:creationId xmlns:p14="http://schemas.microsoft.com/office/powerpoint/2010/main" val="325382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4711" y="347731"/>
            <a:ext cx="9559902" cy="837126"/>
          </a:xfrm>
        </p:spPr>
        <p:txBody>
          <a:bodyPr>
            <a:normAutofit fontScale="90000"/>
          </a:bodyPr>
          <a:lstStyle/>
          <a:p>
            <a:r>
              <a:rPr lang="en-US" dirty="0"/>
              <a:t>Space scalability</a:t>
            </a:r>
          </a:p>
        </p:txBody>
      </p:sp>
      <p:sp>
        <p:nvSpPr>
          <p:cNvPr id="3" name="Subtitle 2"/>
          <p:cNvSpPr>
            <a:spLocks noGrp="1"/>
          </p:cNvSpPr>
          <p:nvPr>
            <p:ph type="subTitle" idx="1"/>
          </p:nvPr>
        </p:nvSpPr>
        <p:spPr>
          <a:xfrm>
            <a:off x="1944711" y="1674254"/>
            <a:ext cx="9559902" cy="4229409"/>
          </a:xfrm>
        </p:spPr>
        <p:txBody>
          <a:bodyPr/>
          <a:lstStyle/>
          <a:p>
            <a:r>
              <a:rPr lang="en-US" dirty="0"/>
              <a:t>A system or application is regarded as having space scalability if its memory requirements do not grow to intolerable levels as the number of items it supports increases. </a:t>
            </a:r>
            <a:endParaRPr lang="en-US" dirty="0" smtClean="0"/>
          </a:p>
          <a:p>
            <a:r>
              <a:rPr lang="en-US" dirty="0" smtClean="0"/>
              <a:t>Of </a:t>
            </a:r>
            <a:r>
              <a:rPr lang="en-US" dirty="0"/>
              <a:t>course, intolerable is a relative term. We might say that a particular application or data structure is space scalable if its memory requirements increase at most </a:t>
            </a:r>
            <a:r>
              <a:rPr lang="en-US" dirty="0" smtClean="0"/>
              <a:t>sub-linearly </a:t>
            </a:r>
            <a:r>
              <a:rPr lang="en-US" dirty="0"/>
              <a:t>with the number of items in question. </a:t>
            </a:r>
            <a:endParaRPr lang="en-US" dirty="0" smtClean="0"/>
          </a:p>
          <a:p>
            <a:r>
              <a:rPr lang="en-US" dirty="0" smtClean="0"/>
              <a:t>Various </a:t>
            </a:r>
            <a:r>
              <a:rPr lang="en-US" dirty="0"/>
              <a:t>programming techniques might be used to achieve space scalability, such as sparse matrix methods or </a:t>
            </a:r>
            <a:r>
              <a:rPr lang="en-US" dirty="0" smtClean="0"/>
              <a:t>compression but since </a:t>
            </a:r>
            <a:r>
              <a:rPr lang="en-US" dirty="0"/>
              <a:t>compression takes time, it is possible that space scalability may only be achieved at the expense of load</a:t>
            </a:r>
          </a:p>
        </p:txBody>
      </p:sp>
    </p:spTree>
    <p:extLst>
      <p:ext uri="{BB962C8B-B14F-4D97-AF65-F5344CB8AC3E}">
        <p14:creationId xmlns:p14="http://schemas.microsoft.com/office/powerpoint/2010/main" val="42734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Space-time scalability</a:t>
            </a:r>
          </a:p>
        </p:txBody>
      </p:sp>
      <p:sp>
        <p:nvSpPr>
          <p:cNvPr id="3" name="Content Placeholder 2"/>
          <p:cNvSpPr>
            <a:spLocks noGrp="1"/>
          </p:cNvSpPr>
          <p:nvPr>
            <p:ph idx="1"/>
          </p:nvPr>
        </p:nvSpPr>
        <p:spPr/>
        <p:txBody>
          <a:bodyPr/>
          <a:lstStyle/>
          <a:p>
            <a:r>
              <a:rPr lang="en-US" dirty="0"/>
              <a:t>We regard a system as having space-time scalability if it continues to function gracefully as the number of objects it encompasses increases by orders of magnitude. </a:t>
            </a:r>
            <a:endParaRPr lang="en-US" dirty="0" smtClean="0"/>
          </a:p>
          <a:p>
            <a:r>
              <a:rPr lang="en-US" dirty="0" smtClean="0"/>
              <a:t>A </a:t>
            </a:r>
            <a:r>
              <a:rPr lang="en-US" dirty="0"/>
              <a:t>system may be space-time scalable if the data structures and algorithms used to implement it are conducive to smooth and speedy operation whether the system is of moderate size or large</a:t>
            </a:r>
            <a:r>
              <a:rPr lang="en-US" dirty="0" smtClean="0"/>
              <a:t>.</a:t>
            </a:r>
          </a:p>
          <a:p>
            <a:r>
              <a:rPr lang="en-US" dirty="0" smtClean="0"/>
              <a:t> </a:t>
            </a:r>
            <a:r>
              <a:rPr lang="en-US" dirty="0"/>
              <a:t>For example, a search engine that is based on a linear search would not be </a:t>
            </a:r>
            <a:r>
              <a:rPr lang="en-US" dirty="0" smtClean="0"/>
              <a:t>space-time </a:t>
            </a:r>
            <a:r>
              <a:rPr lang="en-US" dirty="0"/>
              <a:t>scalable, while one based on an indexed or sorted data structure such as a hash table or balanced tree could be.</a:t>
            </a:r>
          </a:p>
        </p:txBody>
      </p:sp>
    </p:spTree>
    <p:extLst>
      <p:ext uri="{BB962C8B-B14F-4D97-AF65-F5344CB8AC3E}">
        <p14:creationId xmlns:p14="http://schemas.microsoft.com/office/powerpoint/2010/main" val="18783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717442" y="250495"/>
            <a:ext cx="8787170" cy="45719"/>
          </a:xfrm>
        </p:spPr>
        <p:txBody>
          <a:bodyPr>
            <a:normAutofit fontScale="90000"/>
          </a:bodyPr>
          <a:lstStyle/>
          <a:p>
            <a:endParaRPr lang="en-US" dirty="0"/>
          </a:p>
        </p:txBody>
      </p:sp>
      <p:sp>
        <p:nvSpPr>
          <p:cNvPr id="3" name="Content Placeholder 2"/>
          <p:cNvSpPr>
            <a:spLocks noGrp="1"/>
          </p:cNvSpPr>
          <p:nvPr>
            <p:ph idx="1"/>
          </p:nvPr>
        </p:nvSpPr>
        <p:spPr>
          <a:xfrm>
            <a:off x="2408349" y="1390918"/>
            <a:ext cx="9096263" cy="4520304"/>
          </a:xfrm>
        </p:spPr>
        <p:txBody>
          <a:bodyPr/>
          <a:lstStyle/>
          <a:p>
            <a:r>
              <a:rPr lang="en-US" dirty="0"/>
              <a:t>Space scalability is a necessary condition for space-time scalability in most systems, because excessive storage requirements could lead to memory management problems and/or increased search times.</a:t>
            </a:r>
          </a:p>
        </p:txBody>
      </p:sp>
    </p:spTree>
    <p:extLst>
      <p:ext uri="{BB962C8B-B14F-4D97-AF65-F5344CB8AC3E}">
        <p14:creationId xmlns:p14="http://schemas.microsoft.com/office/powerpoint/2010/main" val="181469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scalability</a:t>
            </a:r>
          </a:p>
        </p:txBody>
      </p:sp>
      <p:sp>
        <p:nvSpPr>
          <p:cNvPr id="3" name="Content Placeholder 2"/>
          <p:cNvSpPr>
            <a:spLocks noGrp="1"/>
          </p:cNvSpPr>
          <p:nvPr>
            <p:ph idx="1"/>
          </p:nvPr>
        </p:nvSpPr>
        <p:spPr>
          <a:xfrm>
            <a:off x="2421228" y="1764406"/>
            <a:ext cx="9083384" cy="4146816"/>
          </a:xfrm>
        </p:spPr>
        <p:txBody>
          <a:bodyPr>
            <a:normAutofit/>
          </a:bodyPr>
          <a:lstStyle/>
          <a:p>
            <a:r>
              <a:rPr lang="en-US" dirty="0"/>
              <a:t>We think of a system as being structurally scalable if its implementation or standards do not impede the growth of the number of objects it encompasses, or at least will not do so within a chosen time frame. </a:t>
            </a:r>
            <a:endParaRPr lang="en-US" dirty="0" smtClean="0"/>
          </a:p>
          <a:p>
            <a:r>
              <a:rPr lang="en-US" dirty="0" smtClean="0"/>
              <a:t>This </a:t>
            </a:r>
            <a:r>
              <a:rPr lang="en-US" dirty="0"/>
              <a:t>is a relative term, because scalability depends on the number of objects of interest now relative to the number of objects later. </a:t>
            </a:r>
            <a:endParaRPr lang="en-US" dirty="0" smtClean="0"/>
          </a:p>
          <a:p>
            <a:r>
              <a:rPr lang="en-US" dirty="0" smtClean="0"/>
              <a:t>Any </a:t>
            </a:r>
            <a:r>
              <a:rPr lang="en-US" dirty="0"/>
              <a:t>system with a finite address space has limits on its scalability. The limits are inherent in the addressing scheme. For instance, a packet header field typically contains a fixed number of bits. If the field is an address field, the number of addressable nodes is limited. If the field is a window size, the amount of unacknowledged data is limited. </a:t>
            </a:r>
          </a:p>
        </p:txBody>
      </p:sp>
    </p:spTree>
    <p:extLst>
      <p:ext uri="{BB962C8B-B14F-4D97-AF65-F5344CB8AC3E}">
        <p14:creationId xmlns:p14="http://schemas.microsoft.com/office/powerpoint/2010/main" val="39578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1" y="579550"/>
            <a:ext cx="9328082" cy="296213"/>
          </a:xfrm>
        </p:spPr>
        <p:txBody>
          <a:bodyPr>
            <a:normAutofit fontScale="90000"/>
          </a:bodyPr>
          <a:lstStyle/>
          <a:p>
            <a:endParaRPr lang="en-US" dirty="0"/>
          </a:p>
        </p:txBody>
      </p:sp>
      <p:sp>
        <p:nvSpPr>
          <p:cNvPr id="3" name="Subtitle 2"/>
          <p:cNvSpPr>
            <a:spLocks noGrp="1"/>
          </p:cNvSpPr>
          <p:nvPr>
            <p:ph type="subTitle" idx="1"/>
          </p:nvPr>
        </p:nvSpPr>
        <p:spPr>
          <a:xfrm>
            <a:off x="1828801" y="1661375"/>
            <a:ext cx="9675811" cy="4242288"/>
          </a:xfrm>
        </p:spPr>
        <p:txBody>
          <a:bodyPr/>
          <a:lstStyle/>
          <a:p>
            <a:r>
              <a:rPr lang="en-US" dirty="0"/>
              <a:t>A telephone numbering scheme with a fixed number of digits, such as the North American Numbering Plan, is scalable only to the extent that the maximum quantity of distinct numbers is significantly greater than the set of numbers to be assigned before the number of digits is</a:t>
            </a:r>
          </a:p>
          <a:p>
            <a:endParaRPr lang="en-US" dirty="0"/>
          </a:p>
        </p:txBody>
      </p:sp>
    </p:spTree>
    <p:extLst>
      <p:ext uri="{BB962C8B-B14F-4D97-AF65-F5344CB8AC3E}">
        <p14:creationId xmlns:p14="http://schemas.microsoft.com/office/powerpoint/2010/main" val="23317694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709</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TYPES OF SCALABILITY</vt:lpstr>
      <vt:lpstr>We consider four types of scalability here:</vt:lpstr>
      <vt:lpstr>Load scalability</vt:lpstr>
      <vt:lpstr>PowerPoint Presentation</vt:lpstr>
      <vt:lpstr>Space scalability</vt:lpstr>
      <vt:lpstr>Space-time scalability</vt:lpstr>
      <vt:lpstr>PowerPoint Presentation</vt:lpstr>
      <vt:lpstr>Structural scalability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SCALABILITY</dc:title>
  <dc:creator>Jeff Woz</dc:creator>
  <cp:lastModifiedBy>Jeff Woz</cp:lastModifiedBy>
  <cp:revision>3</cp:revision>
  <dcterms:created xsi:type="dcterms:W3CDTF">2021-07-29T12:17:28Z</dcterms:created>
  <dcterms:modified xsi:type="dcterms:W3CDTF">2021-07-29T12:39:01Z</dcterms:modified>
</cp:coreProperties>
</file>