
<file path=[Content_Types].xml><?xml version="1.0" encoding="utf-8"?>
<Types xmlns="http://schemas.openxmlformats.org/package/2006/content-types">
  <Default Extension="xml" ContentType="application/xml"/>
  <Default Extension="mp3" ContentType="audio/mpeg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21" r:id="rId2"/>
    <p:sldId id="544" r:id="rId3"/>
    <p:sldId id="1032" r:id="rId4"/>
    <p:sldId id="1033" r:id="rId5"/>
    <p:sldId id="793" r:id="rId6"/>
    <p:sldId id="1036" r:id="rId7"/>
    <p:sldId id="1108" r:id="rId8"/>
    <p:sldId id="1043" r:id="rId9"/>
    <p:sldId id="1053" r:id="rId10"/>
    <p:sldId id="1045" r:id="rId11"/>
    <p:sldId id="1109" r:id="rId12"/>
    <p:sldId id="1046" r:id="rId13"/>
    <p:sldId id="1038" r:id="rId14"/>
    <p:sldId id="1047" r:id="rId15"/>
    <p:sldId id="1049" r:id="rId16"/>
    <p:sldId id="1050" r:id="rId17"/>
    <p:sldId id="1052" r:id="rId18"/>
    <p:sldId id="1039" r:id="rId19"/>
    <p:sldId id="1056" r:id="rId20"/>
    <p:sldId id="1051" r:id="rId21"/>
    <p:sldId id="1061" r:id="rId22"/>
    <p:sldId id="1057" r:id="rId23"/>
    <p:sldId id="1059" r:id="rId24"/>
    <p:sldId id="1040" r:id="rId25"/>
    <p:sldId id="1064" r:id="rId26"/>
    <p:sldId id="1063" r:id="rId27"/>
    <p:sldId id="1073" r:id="rId28"/>
    <p:sldId id="1110" r:id="rId29"/>
    <p:sldId id="1114" r:id="rId30"/>
    <p:sldId id="111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CCFF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CCFF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CCFF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CCFF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CCFF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CCFF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CCFF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CCFF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CCFF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FFCC"/>
    <a:srgbClr val="FF6E01"/>
    <a:srgbClr val="FF8F8F"/>
    <a:srgbClr val="66CCFF"/>
    <a:srgbClr val="FF0000"/>
    <a:srgbClr val="00FF00"/>
    <a:srgbClr val="000000"/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50067" autoAdjust="0"/>
  </p:normalViewPr>
  <p:slideViewPr>
    <p:cSldViewPr>
      <p:cViewPr varScale="1">
        <p:scale>
          <a:sx n="127" d="100"/>
          <a:sy n="127" d="100"/>
        </p:scale>
        <p:origin x="1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6004A-0933-48E9-AAD0-801BAFD23FBF}" type="datetimeFigureOut">
              <a:rPr lang="en-GB" smtClean="0"/>
              <a:pPr/>
              <a:t>25/11/2016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FA077-4CE5-4E33-A338-91CCC3E3AD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18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4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50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50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5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4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4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975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4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4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4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3B2A0-3347-488D-8344-7D3AE83DB2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B1C03-D9B9-4CD4-B4D9-F64A9678B6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89E57-A020-4AED-9BA5-1F913F76A3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57A2510-8C2D-4517-A9EB-FCAD4F358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2282E64-433F-4CC7-80AE-7EA9E11D66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BB159-77CC-45F2-B244-19F9565224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934E6-8C4D-4770-8C00-B716B01F97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F933D-1261-4EAD-83E8-72AE362DB7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A03D2-C9FF-4BC5-9FC2-808501C455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42A24-B6D3-425A-887A-D9CA32AD83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6A3DB-00DC-42D9-93B1-40165EC1F5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9CF53-0F55-442B-8921-C86C06F629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0305C-F082-4AA6-BDF3-7209C4A6F4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6B13FE17-4541-489C-8F23-2A794ACBBF3B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image" Target="../media/image5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ocialsciences.uchicago.edu/research/student/blo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ocialscienceresearchfunding.co.uk/?p=74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539750" y="3357563"/>
            <a:ext cx="8208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43767" y="260648"/>
            <a:ext cx="874871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MSc in Social Science Research Methods</a:t>
            </a:r>
          </a:p>
          <a:p>
            <a:pPr algn="ctr"/>
            <a:endParaRPr lang="en-GB" sz="2400" dirty="0" smtClean="0">
              <a:solidFill>
                <a:srgbClr val="FFFF00"/>
              </a:solidFill>
            </a:endParaRPr>
          </a:p>
          <a:p>
            <a:pPr algn="ctr"/>
            <a:r>
              <a:rPr lang="en-GB" sz="2800" b="1" cap="all" dirty="0">
                <a:solidFill>
                  <a:srgbClr val="FFFF00"/>
                </a:solidFill>
              </a:rPr>
              <a:t>DEVELOPING Core RESEARCH </a:t>
            </a:r>
            <a:r>
              <a:rPr lang="en-GB" sz="2800" b="1" cap="all" dirty="0" smtClean="0">
                <a:solidFill>
                  <a:srgbClr val="FFFF00"/>
                </a:solidFill>
              </a:rPr>
              <a:t>SKILLs</a:t>
            </a:r>
          </a:p>
          <a:p>
            <a:pPr algn="ctr"/>
            <a:endParaRPr lang="en-GB" sz="2800" b="1" cap="all" dirty="0">
              <a:solidFill>
                <a:srgbClr val="FFFF00"/>
              </a:solidFill>
            </a:endParaRPr>
          </a:p>
          <a:p>
            <a:pPr algn="ctr"/>
            <a:r>
              <a:rPr lang="en-GB" sz="2800" dirty="0" smtClean="0">
                <a:solidFill>
                  <a:srgbClr val="FFFF00"/>
                </a:solidFill>
              </a:rPr>
              <a:t>Semester 1 Week 10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143767" y="2924944"/>
            <a:ext cx="889273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tx1"/>
                </a:solidFill>
              </a:rPr>
              <a:t>Blogpost assignment</a:t>
            </a:r>
          </a:p>
          <a:p>
            <a:pPr algn="ctr"/>
            <a:endParaRPr lang="en-GB" sz="2400" b="1" dirty="0" smtClean="0">
              <a:solidFill>
                <a:schemeClr val="tx1"/>
              </a:solidFill>
            </a:endParaRPr>
          </a:p>
          <a:p>
            <a:pPr algn="ctr"/>
            <a:endParaRPr lang="en-GB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2400" b="1" dirty="0" smtClean="0">
                <a:solidFill>
                  <a:schemeClr val="hlink"/>
                </a:solidFill>
              </a:rPr>
              <a:t>Dirk Lindebaum</a:t>
            </a:r>
            <a:endParaRPr lang="en-US" sz="2400" b="1" dirty="0">
              <a:solidFill>
                <a:schemeClr val="hlink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733256"/>
            <a:ext cx="1008112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33256"/>
            <a:ext cx="259228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648072"/>
          </a:xfrm>
        </p:spPr>
        <p:txBody>
          <a:bodyPr/>
          <a:lstStyle/>
          <a:p>
            <a:r>
              <a:rPr lang="en-US" sz="3800" b="1" dirty="0" smtClean="0">
                <a:solidFill>
                  <a:srgbClr val="66CCFF"/>
                </a:solidFill>
              </a:rPr>
              <a:t>Learning from reading public blogs (2)</a:t>
            </a:r>
            <a:endParaRPr lang="en-US" sz="38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9" y="692696"/>
            <a:ext cx="8568951" cy="5976664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In your group: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Consider who you think is the target audience for Adam’s blog –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Share the aspects of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Adam’s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blogging style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that you think help to attract,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inform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and entertain browsers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Review whether any bad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writing habits he identifies in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this blogpost have informed your thinking about improving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your own academic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writing</a:t>
            </a:r>
            <a:endParaRPr lang="en-US" sz="3600" dirty="0">
              <a:solidFill>
                <a:srgbClr val="FFFF00"/>
              </a:solidFill>
              <a:latin typeface="Arial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648072"/>
          </a:xfrm>
        </p:spPr>
        <p:txBody>
          <a:bodyPr/>
          <a:lstStyle/>
          <a:p>
            <a:r>
              <a:rPr lang="en-US" sz="3800" b="1" dirty="0" smtClean="0">
                <a:solidFill>
                  <a:srgbClr val="66CCFF"/>
                </a:solidFill>
              </a:rPr>
              <a:t>Learning from reading public blogs (2)</a:t>
            </a:r>
            <a:endParaRPr lang="en-US" sz="38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9" y="692696"/>
            <a:ext cx="8568951" cy="5976664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In your group: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Consider who you think is the target audience for Adam’s blog –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Share the aspects of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Adam’s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blogging style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that you think help to attract, inform and entertain browsers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Review whether any bad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writing habits he identifies in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this blogpost have informed your thinking about improving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your own academic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writing</a:t>
            </a:r>
            <a:endParaRPr lang="en-US" sz="3600" dirty="0">
              <a:solidFill>
                <a:srgbClr val="FFFF00"/>
              </a:solidFill>
              <a:latin typeface="Arial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79512" y="116632"/>
            <a:ext cx="8856984" cy="2088232"/>
          </a:xfrm>
          <a:prstGeom prst="wedgeEllipseCallout">
            <a:avLst>
              <a:gd name="adj1" fmla="val 50153"/>
              <a:gd name="adj2" fmla="val 267112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Imagine you are an academic at Nottingham University Business School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79512" y="1988840"/>
            <a:ext cx="8856984" cy="2160240"/>
          </a:xfrm>
          <a:prstGeom prst="wedgeEllipseCallout">
            <a:avLst>
              <a:gd name="adj1" fmla="val 50039"/>
              <a:gd name="adj2" fmla="val 170971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FF"/>
                </a:solidFill>
              </a:rPr>
              <a:t>You’ve written research grant proposals and Adam has given you feedback on your drafts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79512" y="3789040"/>
            <a:ext cx="8856984" cy="936104"/>
          </a:xfrm>
          <a:prstGeom prst="wedgeEllipseCallout">
            <a:avLst>
              <a:gd name="adj1" fmla="val 49318"/>
              <a:gd name="adj2" fmla="val 264744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You come across this blogpost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179512" y="4509120"/>
            <a:ext cx="8856984" cy="2088232"/>
          </a:xfrm>
          <a:prstGeom prst="wedgeEllipseCallout">
            <a:avLst>
              <a:gd name="adj1" fmla="val 50112"/>
              <a:gd name="adj2" fmla="val 59677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FF"/>
                </a:solidFill>
              </a:rPr>
              <a:t>You realize that your writing habits may have informed the blogpost – how do you feel?</a:t>
            </a:r>
          </a:p>
        </p:txBody>
      </p:sp>
    </p:spTree>
    <p:extLst>
      <p:ext uri="{BB962C8B-B14F-4D97-AF65-F5344CB8AC3E}">
        <p14:creationId xmlns:p14="http://schemas.microsoft.com/office/powerpoint/2010/main" val="272786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648072"/>
          </a:xfrm>
        </p:spPr>
        <p:txBody>
          <a:bodyPr/>
          <a:lstStyle/>
          <a:p>
            <a:r>
              <a:rPr lang="en-US" sz="3800" b="1" dirty="0" smtClean="0">
                <a:solidFill>
                  <a:srgbClr val="66CCFF"/>
                </a:solidFill>
              </a:rPr>
              <a:t>Learning from reading public blogs (2)</a:t>
            </a:r>
            <a:endParaRPr lang="en-US" sz="38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9" y="692696"/>
            <a:ext cx="8568951" cy="5976664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In your group: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Consider who you think is the target audience for Adam’s blog –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Share the aspects of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Adam’s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blogging style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that you think help to attract, inform and entertain browsers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Review whether any bad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writing habits he identifies in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this blogpost have informed your thinking about improving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your own academic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writing</a:t>
            </a:r>
            <a:endParaRPr lang="en-US" sz="3600" dirty="0">
              <a:solidFill>
                <a:srgbClr val="FFFF00"/>
              </a:solidFill>
              <a:latin typeface="Arial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79512" y="116632"/>
            <a:ext cx="8856984" cy="2088232"/>
          </a:xfrm>
          <a:prstGeom prst="wedgeEllipseCallout">
            <a:avLst>
              <a:gd name="adj1" fmla="val 50153"/>
              <a:gd name="adj2" fmla="val 267112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Imagine you are a senior academic at Nottingham University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79512" y="1988840"/>
            <a:ext cx="8856984" cy="1080120"/>
          </a:xfrm>
          <a:prstGeom prst="wedgeEllipseCallout">
            <a:avLst>
              <a:gd name="adj1" fmla="val 49812"/>
              <a:gd name="adj2" fmla="val 389591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>
                <a:solidFill>
                  <a:srgbClr val="FF00FF"/>
                </a:solidFill>
              </a:rPr>
              <a:t>You come across this blogpost</a:t>
            </a:r>
          </a:p>
          <a:p>
            <a:endParaRPr lang="en-GB" sz="3200" b="1" dirty="0" smtClean="0">
              <a:solidFill>
                <a:srgbClr val="FF00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79512" y="2636912"/>
            <a:ext cx="8856984" cy="2088232"/>
          </a:xfrm>
          <a:prstGeom prst="wedgeEllipseCallout">
            <a:avLst>
              <a:gd name="adj1" fmla="val 50112"/>
              <a:gd name="adj2" fmla="val 146371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You perceive Adam to be implying that some academics here don’t know how to write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179512" y="4509120"/>
            <a:ext cx="8856984" cy="2088232"/>
          </a:xfrm>
          <a:prstGeom prst="wedgeEllipseCallout">
            <a:avLst>
              <a:gd name="adj1" fmla="val 50112"/>
              <a:gd name="adj2" fmla="val 57752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FF"/>
                </a:solidFill>
              </a:rPr>
              <a:t>Do you see any implications for the university’s international reputation?</a:t>
            </a:r>
          </a:p>
        </p:txBody>
      </p:sp>
    </p:spTree>
    <p:extLst>
      <p:ext uri="{BB962C8B-B14F-4D97-AF65-F5344CB8AC3E}">
        <p14:creationId xmlns:p14="http://schemas.microsoft.com/office/powerpoint/2010/main" val="2284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27384"/>
            <a:ext cx="8928992" cy="936104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Public blogging Issues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496944" cy="482453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Ethical</a:t>
            </a:r>
            <a:r>
              <a:rPr lang="en-GB" dirty="0" smtClean="0"/>
              <a:t> – people you blog about may be identifiable to themselves or others, e.g. </a:t>
            </a:r>
          </a:p>
          <a:p>
            <a:r>
              <a:rPr lang="en-GB" dirty="0" smtClean="0">
                <a:solidFill>
                  <a:srgbClr val="CCFFCC"/>
                </a:solidFill>
              </a:rPr>
              <a:t>Minimizing harms and risks – not harming others’ professional reputation</a:t>
            </a:r>
          </a:p>
          <a:p>
            <a:r>
              <a:rPr lang="en-GB" dirty="0" smtClean="0"/>
              <a:t>Respecting human dignity, privacy and autonomy – not embarrassing others, seeking informed consent</a:t>
            </a:r>
            <a:endParaRPr lang="en-GB" dirty="0"/>
          </a:p>
        </p:txBody>
      </p:sp>
      <p:sp>
        <p:nvSpPr>
          <p:cNvPr id="2" name="AutoShape 4" descr="Image result for disser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6" descr="Image result for dissert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8" descr="Image result for dissert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0" descr="Image result for dissertati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2" descr="Image result for dissertati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14" descr="Image result for dissertati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18" descr="Image result for dissertati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20" descr="Image result for dissertation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22" descr="Image result for dissertation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24" descr="Image result for dissertation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26" descr="Image result for dissertation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28" descr="Image result for dissertation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30" descr="Image result for dissertation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32" descr="data:image/jpeg;base64,/9j/4AAQSkZJRgABAQAAAQABAAD/2wCEAAkGBxQTEhUUExQWFhUXGR4bGBgYGBwYHBwXIBocHBofHhwcHCggHBwlHxwcIjEiJSorLi4uHx8zODMsNygtLisBCgoKDg0OGxAQGywkICQsLCwsLCwsLC0sLCwsLCwsLCwsLCwsLCwsLCwsLCwsLCwsLCwsLCwsLCwsLCwsLCwsLP/AABEIAK0BJAMBIgACEQEDEQH/xAAcAAABBQEBAQAAAAAAAAAAAAAFAgMEBgcBAAj/xABKEAACAQIDBQQHBQYEAwYHAAABAgMAEQQSIQUGEzFBIlFhcQcUMoGRobEjQnLB8FJigpKy4TOi0fEVQ1MkY3ODk8IlRKOztNPi/8QAGgEAAgMBAQAAAAAAAAAAAAAAAwQAAQIFBv/EADARAAICAQMEAQEHAwUAAAAAAAABAhEDBBIhEzFBUSJhFEJxgZGh0SOx8AUyM2Lx/9oADAMBAAIRAxEAPwDSlGn686Uh50z1+VKX86451mh4/WvW7/0KQja06CKsw+BPD1PupOUHl30+o1PlQxce0jsuHhebKxVnBVI1YaFc7EZiDocgaxBBsdKuMXLhGXNLuSJE/vQ9MfAZDFx4uLfWPiJn/lvmrgSTF4lcNNBPBGqtJNcjLKAVWNBJGxzIxLMVup7IBFjY2mfYeHaHgGGPhWsECgAd1rDskdCNRTENK2rlwDlqq4RWoHkmLDDRhwhKtI78OPMNGVSFZnIOhIGUG4vcECN6vjDMuH4AjY9o4gEywiMc7Gyky3IARgOZOoBFFtrbw4LZGHSOSQjItkjBzyuB1tfqebMQLnU0O3F3wxWPxEmfCcHC5A0bMSHN2IBsbZw1jqBZbc2vR1poIE9Tk8M7tbZU2EiM3HbERp2pVdEVwg9pkMarfKNSpBJANje13sHsbFTKJC6YdSLrG0Zke3Quc4Ck/sAG3fVzr1a6GO7oz18lVZnWJxD4eb1fE2aRgGhMKMTMPvBY7kqykdrUgAhrgXs5LLOgzSYLELHqSw4UhUDqUjkZz/CGPeKPbZ27kmWOKEPJmyGRzlVCYzIVFgWYkKpIAA1XW4tXo9uTqbyQo69TExzj+BlswHM2a/cCaE8GKwi1OWgXEA6hkYMpAKsDcEHUHxBFIeK5B/XjU3Z+6UDJmTEYhkZmZMkpjVAzs2VVQAWUkizXItbpaoTYaXDzCGR+KrKzQykAMQuUOkgUBcwzAhha4J0BW5XyaeUVYzj1UZOhh4rXvyH58/nTc0QJNx3WojIveOdIEfSlxqyDwdCLC3fauxQ9558qImKkJEB4a/71CWD1w/PqB9L0oQj4/r31PMXlzptovrapZdoi8PTz/wBdKQ0fMd461OZRXeFeoSwbw/h0rzsBzsB41Jlj8KhbRKKt5GCL3swUaa8ye+rIzrTLbQ316a04U8jVbxO+sCCyK0rcrqMq+9msf5Q1Cpd4cZiOzEqxCzWsLm6oXKh2Fi2UXsFB18aYhpMsvFfiLT1mKHm/wLvKAoJOg6m9gB5mhM+8mFBA46sSbAIDJr09gEfOgOI3XZ5CJcSzBT/ispdcpjkcOpzkFM0bLdTy156V3b27y4aFZk5CXDZixu0ZIbjIdALXKMDbvHQ0zDQx+9L9BSf+oS+7H9S04bacUhAV9TyDAoSetgwBPuqcy/X+1Btibl4WbBQHK8Uwj7ckLAFnDFWLo10bUE3YDwNN4jZePwnsOMTEPAh7f+GxGb/y3P4aBLTxuov9f5/8DQ1jr5r9P4DNrEX79a4F1vz/ALUO2HtcYjOMpVkIDghhY66dpQQRY3Ui40okq8ul+vcaWlFxdMcjJSVobt1rhFO2/wBa4BpWTRCnbXlXqeZT0IF+/WuVdmaLgIP140rhU6RypQFaoT3MZWH501tGZYY3kYEhRyX2ixNlUDvZrAeYqRiMQsUbyvyRWY+Sgk/IVC2dsGSZIpsTPJmLJLwUyCJbEOiewWcAgXYm5IuMo0o2LE5gp5aOf8FxroX9YjhkI7MaxcRF05M5IZz+8uTy01P7HwAggihXlGir52ABJ7yTqT41zau1YcNGZZ5FjQfeY216AdSfAa1jG+fppkYtHgF4a8uKwBkPkpuqD8Vz4Cn4wUeyFXJvua5vHvNhsEmfEShL+yvN28FUan6d9Ytvb6Z8RNdMGvAT9s2aQjz1VPJcx/eFZnjcZJM5eV2dm5lmLE+ZJJPvppVJNgLmtFG5+hTZGDxULYqVTPjFkIkMx4mU80Khu9fvG5uDrpWnbUw7dmWMXkjvYcs6G2dPfYEdzBel6+T9mTyx5gspRX0ZUcjNlvbNYi9rnTWtF3H9JOIw7wQ4iRXwwOVmdWLqpuQcwJJCmw1B0qrNbXRsuI2qZcJLLg2SSQIxQG5HEUHsOoIYHMMpGhBqhejPfifFYp1xMgKzqWgUWASzM+QGwzHI3MgG0et6t27ewIop58VA6tFiiJRlsRdlGYjoQxAa46k1lvpA3ebAYoyxnJDLJxInU2McpOYr4dq7KeWtumtSs3ijGTaf5F+2s3/bCO/EL/8AhsT8l+dEazbD73YpyJ3wjSWkzmRVkVW+x4IItGQLgk3BI1o9srf7DSA8U8AgE3YhkNudnHXwIBPS9AmrZtRaXJa9kYkR4sRDlMjOyjoyFRnPdmDZSTzKp40neyDECaKdYlkggRyyq5EuZrBmVMmVwqLoMwJzN3C7m5GCbK+LlUrJibFVPNIFvwkPcdWcj9pyOlHdqNKInMCo0tuwrsVUt4kAm3u+FGUbjtYHdUrRXYnV1V1IZWUMpHIqRcEHqCNaUUqNuyi+qxoAwMY4bBwAyyJ2XDBeze4Ps6WII0IooYxauVJU6OjHJaIrJSAvLvqYyc/dTXDH+lZNKZHK02ya6VKZabEeuvfUNqQwBpbv+tKC208KdEdJksObD3kVRe4F7VxHBgmm0vHGzAHrYEi9UGPZ0M00a4iSdpjFxZXzKR20V1CAg5Qga5HUDS1aJtHCrPDLDcHOjL5ZgRf42NZO+3zCw4kBTGxqsTlrspRRkvwivazpZS1ypUAgA610tBt59iGvcnXouR2CMLDPLhu1KqjJpmdHMcbypa3b7KMV01DsOYNQTPHh3jOIkW6cFyqEO4xEMfBlR1BuBIigZjpe1+tU59tYqViVMhOhJvk0UswNl17OdiD0B52peG2BPIFklYpG5Bz8gVaVY2fnnazOCTcd9dGjnEyDeowQpDFGiKFIYOTNmZsmchWFsrBSMlj7b666DMbtaaa+dmYNzDHKD2mYdkc7F2tcdaNJuoqkpduKYWZVVV7c4IGRCT28pJDL7V0NhqKsWx9lYcNCeDdXYuDckmN44UMRv0HrDMDzBjNXaJRWd2dvYvDhgjq0a2JElgLn2dGOptbUMhItcnSrvs3fuJiBOjRFuo7an3CzH3GUeNV2fAKmMgjlAkjK4RtbEOvEaEMQdLFURiPOrftHcTCyBhCDh2OtowGj/igYWt+FVPjS2bpJrcu/kLj3+GIw2IidpeE6uolPsn9oK/LS3tW5DUGpBQDlzv8AOqvhdhYnCYmKwR1cleIj3Th3XPdHOZCBawUsL++riAb38a5eogoy+LtM7GlyOWPlVXA0I9P1/pSTF7zTyC/OuBOp6fSgDIy6J1/IVynTGDrpr32/OvVCFjHfXg1zUbjU6H5+dEEXEHbQkM0kmHEnCjSHiYmSwJEb51VVDAqM2SQliDYKLC7XFYx3pR9jB7KhfEyBQiyOCbgDKGCixblqzZF61Y8NNk2iUCmUYmELMo14YQvkkboEYO6G5uSq2Bs1ixwmE2VhJZIYVijjUuwRdWIGlzzJ5DU10cCSgqEst7jAfSXsvHxNBLtCbPLOHOXNfhhSoyi3YW+YaIANOZqp7L2fJPIsUEbO7EABRoLm1yei956UZxbT46dOK5kmlfKM7HIHcgeOVAbaAculbLuvspcNGioyQxA2J0z4mUdnOzNyUkEqg1tl9kdmtynSLhjtlAwHofxJZeNNCi37WTMzZetrqBfz0q/4P0f4CJW4eHjZiLAzZplv35Wa1++1j00q0G9/DW/npb86ahgysxB7LG+Xub7xHnobd9z1oDm2MxxRXgrx3bi/wnTCOCBmiWBIjkHIqQSwKk3F9OY0vest2/ujPhsSIEDzBwOEwjIzXvoTcjMLa6jTXQVs3BYoIuD2hIH410y3Dliw14mdlOQgjKBcXtzRvNHM8QigEZeV+GVkLKjIUcuCydpdAbEa3rV06Rhq021VBH0aRMmzMOkgyugZGW9yGDsNe49SOQvpca1XF4WMW8mSVsRiHvez5YYpGISxvlUKiqQLDM5PNque6myWw2HWNype9zkvkXkFVcxzEKoVbnU2vpe1VrbgweEx/EMcUBeB2MgjCmRmlTPcqLswIT+eizvaAxtbg1VS3r3ew5mw+KaMG2IiEyDTihpFRLjkWV2Q95VSDfSxzZe3sNiDaCeORrXyg9rL35Trbxtal4CL1nGgc4sJZm7jiXXsD/y4yWI75EPSgwT3DWSS2FxpjG4yOJC8siRoObOwVR5km1P0O3gwcUuHlSe3Dykk8sthcMDzVltcEagimREBbHUu2JnsQk8wdAQQcixRxBrHUZuHnF7aEXF71Nlky8yB5mq3szHyywQtMxztEhccu2VBbTzJpZFcjJK5NnRx46QZkxyDTN06a0hcaGzZQeyL0ItUrZ63Lj9wmsBNqSOPtNugA+dNNjnve9vICmQK8FqjfB6SZjzYn30illa4qVC7Juyhq/kPrWeY6dWxW0WeJJXSxUSZrCOMhJAMrDKcpDA9Mp7zWi7JT2z5fnVI3x2TJhMccaI2kw0g+3yalbpw3uOislu1yDDW2hpzRTUcnPlCesTcePZFikEEcc2GQupv2LsH4MpzBc6WbNHNh5lDdRa4IJFLxGBTsMJV9W9WEEhZgGVJbGBsvVgkkLkgW+zfutVem2xKTfDh44lVEXUKAiNnUmRrAtnzOSvVj0pcGyMTi2MlpJnfUtGtwb9eNJljPkL6cq7DpctnLXPCC218dhSz3leQPOJSIRlKOImV3R27LXcow5Xy620Jiy76yOX4aJck8gXZbyO4sByIDlOWoAPQWL7M9HDsftTGvgc2Ia/4TlVT4hWFWfCbjYZQFleeTzl4Q/kiyH3EUCWfGvqEWKbMxbasjSJ6wWVSrIpZCgXO/EFiQNAxNh0v3Vp+zN7omULMRE1tc/8AhH8LklQD0BZD4GoG+G5+HigaSIFBdVaMuzq4ZgugcnKwJzAj9k37xlOFLIAYnZOtl1X+U9n4CrqGeNlXLGzeNqtmaBraMzC/MEGNm0PUdnoSK6i2rG9lbceJ0JAADhi0dwNdGZotQxyk6i7d1bJhpEdVdGzKwBVgbgg8iDXL1eF45L0dTR5VOLR0LXMnyp0R2pIS1KDdjbR31/KvU6V/Vq9UJYgSaU5xudRyLX8a53/Gtl7Ux7czEqMXjI3I4rskkYPNoBEiDL3hXD3A5Zh+1Un0l7HfFbPmjjYhgM9gL58nayED9q3xtz5UEXZ6YrHYeKT2Y0efQlWLK0aKAw7QTtktY62QHQkVoddTC7xo5OeO3I0j5R2GJWlRoAjSR/agMwCdgjQliB7RUWuDevoANw5HLwNKrRhVCCNrAXzxkSMoAa415G2trC4vanosjkxUmJjnKGTMTG8ayR3axa4urFSdbXBvbXSp+HwUmCAjnlMyMbici1nY3ZH1OVSxOQ3tYhOYBaSTXKLg4y+LJWBjZY0VvaCgHUt7rnU25XPOlYvEpEhkkYIi6ljoB/fw50E27jlbjQyLOFQRtnhRmYMSWvcAhbZV1tpqdLXp3Zu73EyTRxqqgApLiJmxRW3VE4jKNL9riAjuNCUWw8siiel2jLwVJyRzyvaGNtMw5gOLkiyXZrEkAd/ZqYZS0uBJUqWmuVNrr/2eYkG2mh0qOhw7zIIXM7IWeSc6qSFZFRXACaZ2JVNBbtanWRsnFJicVGYbvHAXZ5QPs8+UoEDcnbtMTluBbUg1tRqSQOU7g2XGqPvziBOywRgF0cWksCVnZTbLf/poTK34UXXMRRP0gbdlwmFzQKplkcRoX9lGIY5jpra2g6m1Zts3eaSJgWhSRQMvZZg/abM7BnGWV3axJutyBy6km+OBeKCHpAkEC7PSErE/rUaRPlzcOOxVtLi62KgrcAjStR2LsxcPCsSkta5ZzbM7k3d2tpdiSflyr5+9Ke3RPJhngJKRoWDWtaZmuFYdHHC1B1Fb9g9rRthkxLsqxtGshYkZQCoJ1qY1SJJ8k3EOVViLXAJFzYaDqegqgz7RxOOwsbTRxQwSojtGjtI8isL5HLRoEXlmUZr8r25y8HBisTAPWMQeFNdjEsQjk4bMSqM97gZCoICq3PtUQx0f2RAGgGg7gP8Aals+fxENhx27kA1OprpPzpIW1etSJ0BRqTs72j4g/Sotqk7Nb7RfP8jUMvsRwK8RSmWxPmR8K8ahLEkVwCnDXbVRLCGx0ur+786nYnDiRWVhdWBDA9QRYj4U1sFey/mPpRBlqxeUvkUzBbs4TDSy2iUlVR1eUmR1DF1IDyFioBjvoOtSMXvPhYwc0senQXlv43QFR71HKqZtHZEUm2Hw8k0rRqpeQu2uYo0oUMoVggVl+936imn2Ngoj24/ZjjlYySq8mYMWmhVVYEsbGPNoQRyIOautjwbknJtiUslOkg9i/SThQcsYllPIAAZSeg7Gb5pULF+kfEqLRYIxdrJd1Yjifs/cIbwy38KFYbERxMhwyymTDASiRU4aSKIEdy5Y5lVhG5A6hja16cmlxEKLEYUDx5J80r5wgM6jS6Ar25FDWdhYsRY0ZaeC8A3lkCN4tsY+aQRYlhG2a1vaC30JXLlW9iRfUjUXGtDMVs+SJQzxyIhF1aSJolK9CGN0HkzKfCjW+azGeN5HWQEqgdAMgIezKLSPeysDdiGIIJF7mtd2Xi1kw8TW1aJLgeKi4I+8PcavJk6SW1EhDe3bPn+RsvtadddNO/xHjWuejnDOuAi4gIuzsoPMIzll+IN7dLik7zbnYaSOR40ELgX+zUGMsNe3Hy8cwCN41acDhWRERnMjKoVnPNmAALEd5tc0jrM6yQSQ1pseyTbOZOvd+vpSVXQEfGpZjvpXCnQcga5w7vI6xk8tK9TzR16oXuIDroaby04xrpNbDoGYvBuXjlik4U8RORyMylWHaR1uMyNYXAINwpBFqs+6W2JcSkplRFaOUx3RiVayoSwBF11Yixvy50KJv8ag4KeTBzvJHG0sM1mmjW2dZAAvFQEgNdQoZefZBFzcFrT5ae1vgU1WLctyXJoFJkQMCCAQRYgi4I6gjuqsHfiHNGDHOiM4RpJYmhSMm+XMZAL3ay3W41GtWZ5QBmJAUC5JNhbvv3U8mn2Oe013K7itgPES+FsRpeFzpYXsI5NSnPRTdOgCXJqv47ZMk4IGCaIHV2nljjj5gsWjUyq5sLZil7cmHOrTsvevCzytFHIMyi6lhlWROrxMdJEB0LLcX8xfFt996sVtfEPh8Gjvh4ybJH98LftyG9rG3ZU89OZ5ZcY9zSnKqCG1TGkU4xExQk2wpVCYZYxl7ZzFzJDnLAq75AuUhRcVL319IGO2fiFw0LYRoxEjoyRHVGuBcCTKvLkuliCOdhExe77YrC4SOI4jjxpGixSwyxLCLHjB5XUKyhshUamykDMDo7vjuu8yxwrBHFMJDJK8RknDKyhCwhRGkRbotlICghgCailFOrLkrSZYd3d8MNtuBsFi14U7C4CmwYrqHhY3Kup1ym5H7wvQLeXcWfD5QMUsgkYqqiCRpCCpzMURiGyrckgW/d1sSWzPRXgWghYSTGQAPx43KFje4IUghLdLDMNLm9XrZ2zEiYtd3kYWaWVi7kaaAnRV65VAF9bXoMtREigzLMduM+IhjggdmkfEGbETvC8EaDh5AEWSzOQOmtze5W9aTs7dLBwhFSBfs8uXNcjMLWbKTlD31zAXvrRctWdb8+kZ8LMcPhkRnS3Ed7kBiAQoUEXNiCST1HuC8k8jpGtlGimmpIha37QIrCNo+kTHyyB1l4IHKOMDLpzJzAlsx535aDpck9h+lPECcNiSJIGBukaICtxoym9zrp2mOlZeCVG1IvlqcTCO3JSfdTybYMiq8RXI6hkIW10Iup11GhFeOOkP3z7tPpS7Q0m6Ox7MkOuW3makwbMZCGLLowoe87nmzHzJrkbag+IqiNS9k/F4AZmJdRc8idab9UjHOYe4X/Om9qD7V/MfQVGqESddyYIoRb7Rj5D+1OK2H6hzQ69evUJt+pYtnyIVOQWF9b9/xNSZH+FC9kSWQ+f5Cvbe2mMPh5ZyL8NM1u88gL+JsKtW+EBlGnZm+3sLFHtnEtimKQvGJQwLKSGiWGy5e0SGB0F9BrpekSbewGDYPC0bTprlUlkeRoAjEMNQuYm47wf2qfxG68mPUT4vEiZsgdI0XMVzx8TIIxfLysNGJC31qDh9nbPAzSKYrRqTGJLsXMEruCWYZWDqFFhzCgjtV3ccWoKL8HOk1doFY7eeHM5w8M6h4TAVJsnCy5U7OQaqoA1YjTpUaXb2LlByQKI1XIUVQECyOh1HbN2dE5noAKtA2ps6FSYiodmYLIsTXiJjAEqGT7TKpv2Lm5JI5LTE++2ESZpYVkckp2RlVewHQAhcxIKuWtpZlTuohkr2248a945IooUjDOUiUKi6R527JF2s8dzckXHKiewd7sRhoxxFzw21NmCAnU6sMgbUEjtgEmygk3ak3ljeCeKMSIrx8NIlgHavlzSOyIpz9klrCx7HUXq47kb5QerJAx4bIDcWPUkksLdgkk3z8zqLg0LL/t7Wah370NNvrBPh5FUsGKNlW2e5t0te3dcRp5itAglWQB0YMrDMrA3DA6gg9xBqkbc2BgsRE8yRqGClhJBYBntcXA+zkJIH3Ce41ZtgbPbDwJC8pkKaZrWsv3VAJJsBoNTyrmajZSa7+hzFut2FBpXR8+lJEnMeNLRvnSgZikXSvUqNhau1Zh2Ain68K9ImlSytey3OtaHd5DK3t8aVk0+vxqUsevvNKjXn5VRHMhugIykAgjUEXB8xUGPdzCjL9ghCm6qwzIp/cRiVT+ECjJj+Nj/b5V0cq0m12MSafgjYvBRTLlmijlUG4WRFcX5cmBFSMBhY4RlijSNR91FCj4AAV7LrTig1VsxJIkgjl+r0FxsLwySNHiZF9YYdhIhLIWVFX7MkHKtgCcwKgkm4vRgHp0/VqhYmOeOdZ4UWUcMxvGWyNbMGDRsRlzXuCrWB7PaGXU2F1LvQvk7CNlYiNbYYJLE6pmVZVILKDZiHuVc3Pasb9oE2uKLMP7UPAnmmSWWMQpEGypnDyFmGUlyvZUAX7ILXOtxYXMWqZFFS+LMKTrky/wBLm880DRYaBzGXUySOps2W5VVB5qCQxJGug8ayWRyzFmZmZjcsxLEnvJOpoxvrthsXjp5G+47RIOixozADxJN2J/eoFMbC97Aak9bdbeNNY47UkVfkvXo23PXFE4nEorQrmWNCfbcEBmIH3RYix5knSwF7ntLdjCSzrGmEgBUiSaThAAAnROzYM766G4UakXK3sOysDHBDHFELRooC99udz3k8ye8mlpCVMrAXLHMB3kIqj+msuXIwoKgTitnmDWFGaGwvGupjsABkXqlvuLytoDcio0e0Y2NhImbqpIDDzU9oHwIok0MCYdJlmdp5AhW8jdt9My8O9lU3sRbsDXS1EpoVbRlVh+8AfrQ8mFWXjybuwCz3GmtevUPHoqY4JEqqvq5aUKABmMiiIkAc7CX3eQqXSs47XQeLtE3aZvJfvUfSot6exo9g96Co1YIlwL/1rlcrhqFhXZbdg+JP5UjbeCWeCWFzZZEILD7v7w6XB191L2XH9mfM/lS8fhjJHIg0zIVv3ZlIv86tcMw65MPjw+JlsBMmR42KmzLngw+YKzIOVgrEDU8+tEH3TXhyuMQ8ojhjk7EbKrGQFlA5MFCrcswHdpU3c8vIHw87uEgRgkGYoDMWylLixuS7AE6dru0L2JGBjDqXGT1dZFPHuZJFU/ZGzkAMXFgQpGU6V6Kzij0W7Oz8NJMZWjkXMogaQk5imZpgStrG6MljbWwF76vYTF7NjaQ2VjIsg7KM6xi6i+ULltoSCNbXN7tahmO2pgvVZ4oSud2uDHGWJGSIgBlGgDBwdefQ0ztLeTDZJCmFaGR4ioc5Y7vIw44IYr2ALhLajW410pIhJgEeM2i+RrRyMiBlBQiM5mYDQFSQgW/eRbpVi2tuBC1uHK6W1CysJF/+r9pf8JFZhsXbLRTcRFOmUkgoxUqxKsFz2Ze0Qw7qvqeksAAGEjxXMvySFvrQsqyNpwfBuG1XuIcG5uLEyqHQdeMrsSEDD7rjODcaAPbTurUUeyi5LEAXY2udNSbaXPPSqXsffGLEYnspJ21SMEBiFYGRjnzWIBDKOXfew1q3GuXq55HKpnR02OG24ku9dvb8/hUUP/elh6VDuBJik0/2r1Mq4rtQw4ocZOfj/tSina/XdTgXnXsunjRTG4Rk699JKfr6fSpCrSAOVQm4bycvEfOkBOfjTwOlvCvAc6he4bROvjUHau3MPhQTiJUS97Le7nyUXY+4Vm+83pImkZ48JaOIGwlsGdrG11v2UU69Cba3BqiyOWYsxLM3tMxLMT4sSST50eGD2SnI03aXpXANsPhyw/blbL5WRbkjzYHwqy7k73tjoJjw1GIi1yKTZrglCL6gEgr15eNYXVt9Fu1eBtCME9mYGI/iOqE/xLl/ioksUUuDM4fHg0vZWPzvhzFNPJK1/WUkjZVVcjE3QqBEyvlUAG5BN83tCZ6Q8S8WzcXJHcOIiARoVDEKzAjqoJOndUnb3GzxZVmaGz8QQMqyZuzwz2iLqO1cKeZXQi9QpNok4KWGUCXFDDyFoGCku3DuFcL2CxUpmVdO1poRWX8mpJL8BTtwfO4WwsOQrki3Fu/n5dabwtgqgG9xe/f3mnqZCG67ibcGLwkbFw0qgLLpls3S4sOYsdNOdqsNZf6KdjTpL6wWywyRGyZ9W7QCuyX0XRsrWN9eQ56hQZKmMwba5GfU47luGmYkEnKLkjUEm1yRzvTwr1B8TtxY+NmtdHsoJyjKI42ZmNjZQX1NjzUAEkA13LbSIH/CRhnzcSSXjdl3kOZs6g8PkAAuXMvTULzLGpVqgRiXETYcyo4iMgYNIeGpKi4VcOtyM1swMxJGU+y2UVdRg0t7C/AUvmXyMxyJcAXHRfZxHwt9P71DWInkCfIVasg5WFhy0+ldVfgPnQaLWWkVlME5+4fp9aUNnSfs/Mf61YwLkedJZalE6rIWAgKJY6E3P0p8x/rwp3LzHhVQ322nKJosHDJwjLHJI8oF3VEUkKvcWytduYA011rePG5y2oxLJtVsgekPd3Cvwp5jkfOqFlQOXUkZrjKSzIgZgemtVloNjw/enl8+FCB8BG31r21N20jdlxbTTkJPIh4gIbhLmU5nVzZkI5ag3HSp2K3TwwdsiuE4KsmVrgueM2twT7MaqwBFmY2sLV18WHZGnJ/kIzybpWkgU228Ch7GDicf940jn+lx8DTy79rH/g4OOM96qh/qCtb4VYJt2cKkj3iyqruJQzMwij5Ibk3UMqlwTqMwF+VDMHOqkxYgQxqZ5C8aiPLkGEcra1zbOFI19ogDuonSg/H7sxvkiu7x744rGII3jXIpvdQFOoKkkZm1sxF8wHa5cqChnyhzGyqeRZo1v5ZnGnjWg7zYnCer4izw8bIRaMizB/Vs4GXTQpf+fxpW6cWDQzyYgRGVnIXiw8QiIIuQJfQLqx0Gp5nSrvpx+K/Iqtz5YO9He2ooFmMpYF2UKBZ+yoOpyE2uWI91aLg8dHKgkjbMpJANiNQSGFiAbggiqvjcbgHRlaGNiVIGXBqNbECxcWHnejW7ssbYePgqEQArkChQrDRhYae1fUc+dcvVw+/TV/p/Y6Wkn9y1x/nsK3514GkkfWuDnSI7Q8K5SUvbpXqhQXy2uO/SguL3ljhmMUysmgIcdoEEczbUd3XkaPkfL/eqX6RcHcRTAcro3kdV+dx7xTCFMdSdMtuGmV1DIwZSeam4+XXwpQPSsw3W2k0M6anI7BXHQgmwPmL8601nADMSAALk9BbqajVFzhtZ1rW+tJQjRgbg2II1uOh+BFUDePep5s0cXZj5X+8w8e4Hu+PdV+wkRWNR1VQD7lAqNUSUXFcmCb57CbB4uSO1o3JkhPQoTcr5oxt5Ze+glbn6Qt3PXMIRGBx4jxIvFgNU/jW6+ZB6VhSPcX/Q8POm8ct0S4S8CqVHIykMhsykMp7mBup9xApNeogQ+mNibSGIw8U40EkavbuLC5HuNx7qjYrYcJLugZJmQrxQzFwSuXN7WrgADN7VgBcVUvQ7tDNg3iP/ACZGA/C/bH+Yv8KvZbv86Sk3GTSFNngzDf8A9Hn2AxGGCnERKTMEjsZ7lSxAUn7QWJ6k3NyTrWS+sLrc2sbG+lj493vr6ov+vfUTF7KgkkDywRPIo7LvGrMB4Ei4okc9dyttdjFdxN4S80OFTKspUxLPmJtCLyEcPLlL2BUMTblcEgX2g0KxWIiQyNYLDho2ByCwzsAzgBeTBQnL/qW51E2XsWUwq02IxKStd2VZcwS5uIxnDXyCy36kE1qU1VvgLC0WCh8ey1E8kpVTxMjG/MOgsPC1rHwIv3WhDYMwvbaOL94w7fMwUEj2TJJI6zY3GOqTNGQsgi0MayRk8JV6HKfEiqjOLumabfosO8W0I0VYiw40jJwYwbuzh1KkKNcoIBJ5AA3qy9/npVZ2Pu7hsKxeGJQ59qVyXkN+d3Ylracr2o4MRagZJqXYpwk+SWBr9POlWqIs96dim/v50Mw4McC66V4JrSkcVwcx5fOoZPFKoXpF2dOs0GMgiacRpJFLGl8+R0YBwACSFzNe2uo92gH8qSB16kUTHN45bkZktypmE4rHbQxBzDCYghVlAth3ACTX4gu4FxqSO6+lC9n7Vx86lcOJ5VKlGyZpOyQLq3DVraKOZFfRY5+dZXvFsTaqHMJFl40va4ZykOQqKcrtGFBCgWBNrC5NyafxatzdOkAliS9lQg3X2g5YujIG9ou8Ud9b3JkluTfXVacG57L/AIuLwsfnPnI/hiiX4ZqLPubjnIErIPxsX16ezBJ/VU+L0a4hhriggAuezLl+Usf9NGeVeZ/sZUP+pVdo7vYeFM3rccy3AZWhnjGXkxEjyEAgagDUm2lAESMqL5bdzW5dLg+FEtubNjSULdZdGGfVlORgoZcxYhWve1yNOvOoYgX9lfgKZjGl7BNjDRwDmIh5ha0D0ROxllCG+HCjMB7Akzdm3QEjNcDwv0qv7mKFx+GsinM+QjKDdWBzdOg7X8NbuIlXRVCgdAAB8BpSOuy7V067jOmjb3WRhF9a4sNSih8a8kZ51yKOhvI6x12pEcZP6vXquinMow31xCMVkRCVNmFipuNDrc/SrNszasONiZCvQB0bpfrfqNOfhUbbW6sc75wxRz7RAuCeVyO/xvQmTCps11cS8SRgQUy2uh5EWvYhgDqddRR+GaeyS47jGI3djicsk6vwmDNHpnADDMDr0F+nSrTvPf1We3PJ8ri/50GTYa4nDRyyEicxXzKw7VgcubTutrULEyy8CCaeTsSS5nA/6ZCFRYeCE28fOp3LfLXIxu/u6xZZpxkiTtENoSBry6L33qxPvphgxW8hBPtBdPPUg/KoMhxGL9ZjXsxs6kM19BlByWF9ToSOhv30Mh3JmLWZ4wL6kZmNvKw+tTjyRpS5my14XeXDSMqI5ZmNgoR73/l5eNZZ6Ut3xhsUJkAEWJJJA5LPzceTDteYatR2TseLDexqx5u3tHw8B4Co2+OxBjcK8B0Y2aNv2JV9k+Wtj4E1eOajL6AnGncTBq9XirKSrjK6kq69zA2Ir1OhE7L16IMfkxckXSWK/wDFGbj5M/wrXpJK+dthbS9WxMM3RHBb8B7L/wCUmvoCRqU1Cp2Y23IeM3U+fnWZekve9maTCQOVyj7Z11NyNEFjyA1Pfy77nd/N4DhoAsZtLLdUP7Ki2d/MXAH7zL0BrG55crZrE/dPUknVTfzJF+9qPo8G75y7CupybfhHuatvOy4LZkIwaCVFeNlHR0W87sSOeYIST40Z2fvlg5gCsyqxHsyXQ37u0AD7iay7ZW35IsHisO8n+KmWFLXCMxyyWPP2Wv0F72GtA8DJmQEi2p0/iIo70inakzL1O2nFfkfQwkvqCCCOfMfGgzxnj4lVGrRRSoO+RGcf+yMGsr3XEzYzDxQytFme7ZS2UhQWIZQwzAhSOfWta9XmXFQuwVlKyRkoGFrgSAsCTYXjte/Nh30rLTvFOrsZhl6kbqifFKGUFToQCD4EXFLPWoeEYLnU2AjZh3AL7S+4IwoBhNu4No1afEws5LBg0y81cj/DN0tpcacrUtHE5NpeA08iik2WZ8fGhsZEB7swv8OdcG0V6CQ6WuIZWHxCEUIj3vwaCy4pFHcqW69DG35UxJvzs8G7zMfKJ3/qh0+NFWmfpi71C+gd/wCMZXVTHMMysw+zLXVSoY5Vu4tmHNRzp7CbV4t+BG86g2LRmMANpcduRSfdf41RNoekPBnEwuvEaNIpVYsACGYxFCqlv3W7ulS03r2dM2ZZ2jZRYMc8cg6+2Ry8rj3Vv7Ol3TMdVvtRe0xM1tcLP8Yf/wB1Imx7ot3hMfS8skSD3ZHcknuteqJjfSU0DJGmIXERn/EkyHOgJAGQhcrkak5lOgFsxNq6m/WDzZjI7N1kdZC9uoFl7I8FKL+7Wnhxr2ZuTLVDtyQzxxtAqq5IEgkNwcjP/htEr27PM26WvQ70iLjgithgjwqQzgAmXOrXuF4bhk0FwBfn05Ajv7hBNh3zSFYzITlisAWUKtgSO9r6VI216VYBGfVkd5CdOJH2QOpI4ik+Vx50NRcZpxX8FtNoATTbVdAQJQrC4yhYwQdejw9KgPsbaEhs0Esp/Hhyf880hv76RBv3IsaRiMWRVUERRg9kAXOZ2FzbXTnTWK31mdSp4hB5rnWJT4ERILjwN66Cm0/uoXcH6bAWLwhEhJkkbMqsCSAcpvYGw0tY6DT4016qP2n/AJ2/1pWJxruxcqoJAAAJsFF7AaeJpkzP+78Cfzo3Wx+zPRyeglsfGPhZVmhNpFBHaJYFTzU3PI26WNfQezMSJ4I5l9mVEceTKGH1r5qZ3I9oe5f7mty9F+2ZMTgyZAg4UnCQIuUZFjjyixJ5Xt7q5+tcJ1KIfDGcO5a25frupBP68KcJtSWNc8YQ2r+Nq9SlSuVRvgE4vejDRvlMl2BscoLAeZGlK9ewxnQ5VaRoy6SBQbhR0PO9r/CgR3PhHN5COguB8wt67PsHDxCSVx2cuiqLZAANRY3LacyaLaD9KIxgonaZwvFwxkUnD5ugDB3XL3Ekm3TXnXcLHwhHxW4nDxBQqR2VyxuUsDpqWv7x3UBn3hlIjUHWJiUc6v1Av05HXvodiMY7klnZixubnmbWvble2lbCdJlwSPhwJIru+KmUlBmuFLjM5VeQ5nU9aXidi4nEkSPNwyf+XZhk8AA2vnfXwqobIwYmmSMkgMbEi17AE9fKtRU9360rMnRJR29hGzcKY0ytI8jcyzm/uA6D4mpYbvpoSAmuNKKGDcWZV6VdjcLEJilHYxHYk7hKo7B/iUEea+NUytz3n2YuMwzwNpmW6t+y41U+4/K9YWoYXDCzqSrjudSQw+Ip3DPdGvRitro8y3FjyNbluhtDj4OBybsUyue907L/ABKmsOrRvRVtC8c0B/5bBx+F9D/mQn31WdXG/Ra7gn0iY0yY1lv2YlVAO5iM7fHMvwqqHR/xL81P/wDXyo7itk4rGYzFGCJmHHkBc2VNGKjttpoANFDHyqUvo32hnW5gyjrxWPT/AMPvPd0p/FOEMcY34OXkxznNuiqYhgHS58v5kq+btbnYbFYOKQ8SKQmQM0bkXKyuoJVsy3IA6VHb0eY3oIT5SH80FWXdbCz4SEwzRah2YZZYvZax1zSA3vf3W9w9VkuN43zfgLpsdT/qLiiu7d3MTCQTYlJpJHijJUOsZAJ66KO0ATVTh21ikJK4qdfAStl9y3yj4VsEuKEweLgiS6nNHxYDdeRuBKdNfnQWDY+DVkSbZ0MLvooZUcFtdAcuVuX3Sel7Umsk6udsaeOF1GjN5tvTsrq+JkIk9sGQ9rTKQdeVtLUKM0Y+8vvb+9aP6T9h4ePBFosPDGwlQ3SJVJU3WxKjl2hp4VlCxXsv7RA+JtRcclJWgeROLphBJEbRbMf3VLfQVNh2fK1smHmN+6F/rlrd4xlAUaAC3d0FKVqWep+n7jK031/YxFNgYw+zhJ/5Mv8AURUmPdHHn/5Vh+KSMf8AurZgaVmrP2h+i/s69mOpuLtE/wDIjHnMv5VIT0eY89MOPOUn6JWuI1LFV9ol6RXQXtmUJ6NcYRcyYcHuu5+eSnV9GOK64iAfwufzFankNetaq68ydGJmqeiuX72MQfhgJ+sgqZF6K47drFyk9csca/UNV/NdtVdefv8AsTpRMH9IOwfUZ4445pHV4812CXzZmB5KBbQVX9nxPLLFEHa8kiJ0+8wHd41o3pswpvhZen2kZ/ysv0aqv6NMHxNpQdyZpD/Cpt/mK07Cf9PcxWcantNMi9GOAvqcQ1tLGYgHxOUD5VadgbJgwacPDoVQsWNyWJY6XJYknQAe6ns3SvX6Ug8kn3Yz0okoTX+NdE3+lRSa9f6Vmy9iJazCu1EJvre1eqFdNENcfESbSJpcntD2e/ny8abkx8dx21sSQNR0JBPPlf6inBsiLu010PLVctu8aM3I9Te9eOyoy5Yg6qdLm2t7+85j8aJ8TSlIoG9jL60xDAh1Vgb8wRYc+/KfgaC+sKLa8xceOhP5H5d9WffnAos0RAtaMAc/us1v6j8arvAXs6Ds8vDkfqBRY1QxFyoKbozR+tKSygANqSLXsANf4qvhx8YzXYLY2OYga6iw+FU3cnAI2J1X2UJGp0Iyjv7tPKrzJs2Nua3uc3M8ybk2vprrWJ1YOcnZG/4lD/1U/mF+/wClc9fisTxEtbnmFrWHj4ilnZMVh2bC/K5sR2rg3PI3Pxrz7JisOx7NranSwFra6aKB7qxwVuZxsYmoLWs2TXTtZA/P8Jv8aybfzChMZxE9jExiUdO2Oy/xAVv4jWty4CNrkre5udTzyhb89DlAFUz0q4FBhoXAsYpVVfwuLEa69x91FwtKX4mcl1fozin9n4/FQyr6oW4knYsqqxYe0NGFtLfWmKf2c5WeBhzE0RH/AKi04DkrQ7iN6NqQyvE0s0chOZltEDcqNeWlwAdKZfb20354mf8A9bL/AEmiO+o/+LYjyX/7aVDpnDjjOCkzm5pyjJxsHzPjH9uaRgejTyEfDlQibClXyFUvp48zbuqz0C2zo7H90fnW5wUVwDjNt8mqbkbqPs3GpnkjcTo8fZUrZ1AkHM63CN8K0LamE4sZAtnHajJ6SD2T5dD3gkdaHbRwKzIA+YEWdXU5XVxyZW6EfMXBBFQ5dkSMLS4zEyIeaXjjB8zFGrW8L1yVmTXy7nY6LXEewJ3/ALTbKldeWWOQX/GjH32vWRbAgL4rDoBe80engHBPyBredtwr6pMthlELgDpYIQBbwtWG7iDLj8Kf+8A+KkfnW8D+EgeoXzj/AJ5PoAjnXFFrV7mR4ivDn7qSHjwNvOlX01pKfr4V49P10qiDimuq2opsflXuv68ahTQ+stKz1HU8/O3zpIOnzqFbUS1bTWlhudRhS4mvpUMOJVfSxglk2dIzXvEyOlv2i2T4EO3yqk+hXJ67Jmvn4JyE92dc/Lr7PzrQPSWt9mYnyU/CVTWdehxb7QPhA5/zRj86bx/8LFMi/qI23L1rhWlBuf66U4R2reXz/wB6VD2NEV3JTwXl40sLUMuRF4V69UnJavVKJvP/2Q==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34" descr="data:image/jpeg;base64,/9j/4AAQSkZJRgABAQAAAQABAAD/2wCEAAkGBxQTEhUUExQWFhUXGR4bGBgYGBwYHBwXIBocHBofHhwcHCggHBwlHxwcIjEiJSorLi4uHx8zODMsNygtLisBCgoKDg0OGxAQGywkICQsLCwsLCwsLC0sLCwsLCwsLCwsLCwsLCwsLCwsLCwsLCwsLCwsLCwsLCwsLCwsLCwsLP/AABEIAK0BJAMBIgACEQEDEQH/xAAcAAABBQEBAQAAAAAAAAAAAAAFAgMEBgcBAAj/xABKEAACAQIDBQQHBQYEAwYHAAABAgMAEQQSIQUGEzFBIlFhcQcUMoGRobEjQnLB8FJigpKy4TOi0fEVQ1MkY3ODk8IlRKOztNPi/8QAGgEAAgMBAQAAAAAAAAAAAAAAAwQAAQIFBv/EADARAAICAQMEAQEHAwUAAAAAAAABAhEDBBIhEzFBUSJhFEJxgZGh0SOx8AUyM2Lx/9oADAMBAAIRAxEAPwDSlGn686Uh50z1+VKX86451mh4/WvW7/0KQja06CKsw+BPD1PupOUHl30+o1PlQxce0jsuHhebKxVnBVI1YaFc7EZiDocgaxBBsdKuMXLhGXNLuSJE/vQ9MfAZDFx4uLfWPiJn/lvmrgSTF4lcNNBPBGqtJNcjLKAVWNBJGxzIxLMVup7IBFjY2mfYeHaHgGGPhWsECgAd1rDskdCNRTENK2rlwDlqq4RWoHkmLDDRhwhKtI78OPMNGVSFZnIOhIGUG4vcECN6vjDMuH4AjY9o4gEywiMc7Gyky3IARgOZOoBFFtrbw4LZGHSOSQjItkjBzyuB1tfqebMQLnU0O3F3wxWPxEmfCcHC5A0bMSHN2IBsbZw1jqBZbc2vR1poIE9Tk8M7tbZU2EiM3HbERp2pVdEVwg9pkMarfKNSpBJANje13sHsbFTKJC6YdSLrG0Zke3Quc4Ck/sAG3fVzr1a6GO7oz18lVZnWJxD4eb1fE2aRgGhMKMTMPvBY7kqykdrUgAhrgXs5LLOgzSYLELHqSw4UhUDqUjkZz/CGPeKPbZ27kmWOKEPJmyGRzlVCYzIVFgWYkKpIAA1XW4tXo9uTqbyQo69TExzj+BlswHM2a/cCaE8GKwi1OWgXEA6hkYMpAKsDcEHUHxBFIeK5B/XjU3Z+6UDJmTEYhkZmZMkpjVAzs2VVQAWUkizXItbpaoTYaXDzCGR+KrKzQykAMQuUOkgUBcwzAhha4J0BW5XyaeUVYzj1UZOhh4rXvyH58/nTc0QJNx3WojIveOdIEfSlxqyDwdCLC3fauxQ9558qImKkJEB4a/71CWD1w/PqB9L0oQj4/r31PMXlzptovrapZdoi8PTz/wBdKQ0fMd461OZRXeFeoSwbw/h0rzsBzsB41Jlj8KhbRKKt5GCL3swUaa8ye+rIzrTLbQ316a04U8jVbxO+sCCyK0rcrqMq+9msf5Q1Cpd4cZiOzEqxCzWsLm6oXKh2Fi2UXsFB18aYhpMsvFfiLT1mKHm/wLvKAoJOg6m9gB5mhM+8mFBA46sSbAIDJr09gEfOgOI3XZ5CJcSzBT/ispdcpjkcOpzkFM0bLdTy156V3b27y4aFZk5CXDZixu0ZIbjIdALXKMDbvHQ0zDQx+9L9BSf+oS+7H9S04bacUhAV9TyDAoSetgwBPuqcy/X+1Btibl4WbBQHK8Uwj7ckLAFnDFWLo10bUE3YDwNN4jZePwnsOMTEPAh7f+GxGb/y3P4aBLTxuov9f5/8DQ1jr5r9P4DNrEX79a4F1vz/ALUO2HtcYjOMpVkIDghhY66dpQQRY3Ui40okq8ul+vcaWlFxdMcjJSVobt1rhFO2/wBa4BpWTRCnbXlXqeZT0IF+/WuVdmaLgIP140rhU6RypQFaoT3MZWH501tGZYY3kYEhRyX2ixNlUDvZrAeYqRiMQsUbyvyRWY+Sgk/IVC2dsGSZIpsTPJmLJLwUyCJbEOiewWcAgXYm5IuMo0o2LE5gp5aOf8FxroX9YjhkI7MaxcRF05M5IZz+8uTy01P7HwAggihXlGir52ABJ7yTqT41zau1YcNGZZ5FjQfeY216AdSfAa1jG+fppkYtHgF4a8uKwBkPkpuqD8Vz4Cn4wUeyFXJvua5vHvNhsEmfEShL+yvN28FUan6d9Ytvb6Z8RNdMGvAT9s2aQjz1VPJcx/eFZnjcZJM5eV2dm5lmLE+ZJJPvppVJNgLmtFG5+hTZGDxULYqVTPjFkIkMx4mU80Khu9fvG5uDrpWnbUw7dmWMXkjvYcs6G2dPfYEdzBel6+T9mTyx5gspRX0ZUcjNlvbNYi9rnTWtF3H9JOIw7wQ4iRXwwOVmdWLqpuQcwJJCmw1B0qrNbXRsuI2qZcJLLg2SSQIxQG5HEUHsOoIYHMMpGhBqhejPfifFYp1xMgKzqWgUWASzM+QGwzHI3MgG0et6t27ewIop58VA6tFiiJRlsRdlGYjoQxAa46k1lvpA3ebAYoyxnJDLJxInU2McpOYr4dq7KeWtumtSs3ijGTaf5F+2s3/bCO/EL/8AhsT8l+dEazbD73YpyJ3wjSWkzmRVkVW+x4IItGQLgk3BI1o9srf7DSA8U8AgE3YhkNudnHXwIBPS9AmrZtRaXJa9kYkR4sRDlMjOyjoyFRnPdmDZSTzKp40neyDECaKdYlkggRyyq5EuZrBmVMmVwqLoMwJzN3C7m5GCbK+LlUrJibFVPNIFvwkPcdWcj9pyOlHdqNKInMCo0tuwrsVUt4kAm3u+FGUbjtYHdUrRXYnV1V1IZWUMpHIqRcEHqCNaUUqNuyi+qxoAwMY4bBwAyyJ2XDBeze4Ps6WII0IooYxauVJU6OjHJaIrJSAvLvqYyc/dTXDH+lZNKZHK02ya6VKZabEeuvfUNqQwBpbv+tKC208KdEdJksObD3kVRe4F7VxHBgmm0vHGzAHrYEi9UGPZ0M00a4iSdpjFxZXzKR20V1CAg5Qga5HUDS1aJtHCrPDLDcHOjL5ZgRf42NZO+3zCw4kBTGxqsTlrspRRkvwivazpZS1ypUAgA610tBt59iGvcnXouR2CMLDPLhu1KqjJpmdHMcbypa3b7KMV01DsOYNQTPHh3jOIkW6cFyqEO4xEMfBlR1BuBIigZjpe1+tU59tYqViVMhOhJvk0UswNl17OdiD0B52peG2BPIFklYpG5Bz8gVaVY2fnnazOCTcd9dGjnEyDeowQpDFGiKFIYOTNmZsmchWFsrBSMlj7b666DMbtaaa+dmYNzDHKD2mYdkc7F2tcdaNJuoqkpduKYWZVVV7c4IGRCT28pJDL7V0NhqKsWx9lYcNCeDdXYuDckmN44UMRv0HrDMDzBjNXaJRWd2dvYvDhgjq0a2JElgLn2dGOptbUMhItcnSrvs3fuJiBOjRFuo7an3CzH3GUeNV2fAKmMgjlAkjK4RtbEOvEaEMQdLFURiPOrftHcTCyBhCDh2OtowGj/igYWt+FVPjS2bpJrcu/kLj3+GIw2IidpeE6uolPsn9oK/LS3tW5DUGpBQDlzv8AOqvhdhYnCYmKwR1cleIj3Th3XPdHOZCBawUsL++riAb38a5eogoy+LtM7GlyOWPlVXA0I9P1/pSTF7zTyC/OuBOp6fSgDIy6J1/IVynTGDrpr32/OvVCFjHfXg1zUbjU6H5+dEEXEHbQkM0kmHEnCjSHiYmSwJEb51VVDAqM2SQliDYKLC7XFYx3pR9jB7KhfEyBQiyOCbgDKGCixblqzZF61Y8NNk2iUCmUYmELMo14YQvkkboEYO6G5uSq2Bs1ixwmE2VhJZIYVijjUuwRdWIGlzzJ5DU10cCSgqEst7jAfSXsvHxNBLtCbPLOHOXNfhhSoyi3YW+YaIANOZqp7L2fJPIsUEbO7EABRoLm1yei956UZxbT46dOK5kmlfKM7HIHcgeOVAbaAculbLuvspcNGioyQxA2J0z4mUdnOzNyUkEqg1tl9kdmtynSLhjtlAwHofxJZeNNCi37WTMzZetrqBfz0q/4P0f4CJW4eHjZiLAzZplv35Wa1++1j00q0G9/DW/npb86ahgysxB7LG+Xub7xHnobd9z1oDm2MxxRXgrx3bi/wnTCOCBmiWBIjkHIqQSwKk3F9OY0vest2/ujPhsSIEDzBwOEwjIzXvoTcjMLa6jTXQVs3BYoIuD2hIH410y3Dliw14mdlOQgjKBcXtzRvNHM8QigEZeV+GVkLKjIUcuCydpdAbEa3rV06Rhq021VBH0aRMmzMOkgyugZGW9yGDsNe49SOQvpca1XF4WMW8mSVsRiHvez5YYpGISxvlUKiqQLDM5PNque6myWw2HWNype9zkvkXkFVcxzEKoVbnU2vpe1VrbgweEx/EMcUBeB2MgjCmRmlTPcqLswIT+eizvaAxtbg1VS3r3ew5mw+KaMG2IiEyDTihpFRLjkWV2Q95VSDfSxzZe3sNiDaCeORrXyg9rL35Trbxtal4CL1nGgc4sJZm7jiXXsD/y4yWI75EPSgwT3DWSS2FxpjG4yOJC8siRoObOwVR5km1P0O3gwcUuHlSe3Dykk8sthcMDzVltcEagimREBbHUu2JnsQk8wdAQQcixRxBrHUZuHnF7aEXF71Nlky8yB5mq3szHyywQtMxztEhccu2VBbTzJpZFcjJK5NnRx46QZkxyDTN06a0hcaGzZQeyL0ItUrZ63Lj9wmsBNqSOPtNugA+dNNjnve9vICmQK8FqjfB6SZjzYn30illa4qVC7Juyhq/kPrWeY6dWxW0WeJJXSxUSZrCOMhJAMrDKcpDA9Mp7zWi7JT2z5fnVI3x2TJhMccaI2kw0g+3yalbpw3uOislu1yDDW2hpzRTUcnPlCesTcePZFikEEcc2GQupv2LsH4MpzBc6WbNHNh5lDdRa4IJFLxGBTsMJV9W9WEEhZgGVJbGBsvVgkkLkgW+zfutVem2xKTfDh44lVEXUKAiNnUmRrAtnzOSvVj0pcGyMTi2MlpJnfUtGtwb9eNJljPkL6cq7DpctnLXPCC218dhSz3leQPOJSIRlKOImV3R27LXcow5Xy620Jiy76yOX4aJck8gXZbyO4sByIDlOWoAPQWL7M9HDsftTGvgc2Ia/4TlVT4hWFWfCbjYZQFleeTzl4Q/kiyH3EUCWfGvqEWKbMxbasjSJ6wWVSrIpZCgXO/EFiQNAxNh0v3Vp+zN7omULMRE1tc/8AhH8LklQD0BZD4GoG+G5+HigaSIFBdVaMuzq4ZgugcnKwJzAj9k37xlOFLIAYnZOtl1X+U9n4CrqGeNlXLGzeNqtmaBraMzC/MEGNm0PUdnoSK6i2rG9lbceJ0JAADhi0dwNdGZotQxyk6i7d1bJhpEdVdGzKwBVgbgg8iDXL1eF45L0dTR5VOLR0LXMnyp0R2pIS1KDdjbR31/KvU6V/Vq9UJYgSaU5xudRyLX8a53/Gtl7Ux7czEqMXjI3I4rskkYPNoBEiDL3hXD3A5Zh+1Un0l7HfFbPmjjYhgM9gL58nayED9q3xtz5UEXZ6YrHYeKT2Y0efQlWLK0aKAw7QTtktY62QHQkVoddTC7xo5OeO3I0j5R2GJWlRoAjSR/agMwCdgjQliB7RUWuDevoANw5HLwNKrRhVCCNrAXzxkSMoAa415G2trC4vanosjkxUmJjnKGTMTG8ayR3axa4urFSdbXBvbXSp+HwUmCAjnlMyMbici1nY3ZH1OVSxOQ3tYhOYBaSTXKLg4y+LJWBjZY0VvaCgHUt7rnU25XPOlYvEpEhkkYIi6ljoB/fw50E27jlbjQyLOFQRtnhRmYMSWvcAhbZV1tpqdLXp3Zu73EyTRxqqgApLiJmxRW3VE4jKNL9riAjuNCUWw8siiel2jLwVJyRzyvaGNtMw5gOLkiyXZrEkAd/ZqYZS0uBJUqWmuVNrr/2eYkG2mh0qOhw7zIIXM7IWeSc6qSFZFRXACaZ2JVNBbtanWRsnFJicVGYbvHAXZ5QPs8+UoEDcnbtMTluBbUg1tRqSQOU7g2XGqPvziBOywRgF0cWksCVnZTbLf/poTK34UXXMRRP0gbdlwmFzQKplkcRoX9lGIY5jpra2g6m1Zts3eaSJgWhSRQMvZZg/abM7BnGWV3axJutyBy6km+OBeKCHpAkEC7PSErE/rUaRPlzcOOxVtLi62KgrcAjStR2LsxcPCsSkta5ZzbM7k3d2tpdiSflyr5+9Ke3RPJhngJKRoWDWtaZmuFYdHHC1B1Fb9g9rRthkxLsqxtGshYkZQCoJ1qY1SJJ8k3EOVViLXAJFzYaDqegqgz7RxOOwsbTRxQwSojtGjtI8isL5HLRoEXlmUZr8r25y8HBisTAPWMQeFNdjEsQjk4bMSqM97gZCoICq3PtUQx0f2RAGgGg7gP8Aals+fxENhx27kA1OprpPzpIW1etSJ0BRqTs72j4g/Sotqk7Nb7RfP8jUMvsRwK8RSmWxPmR8K8ahLEkVwCnDXbVRLCGx0ur+786nYnDiRWVhdWBDA9QRYj4U1sFey/mPpRBlqxeUvkUzBbs4TDSy2iUlVR1eUmR1DF1IDyFioBjvoOtSMXvPhYwc0senQXlv43QFR71HKqZtHZEUm2Hw8k0rRqpeQu2uYo0oUMoVggVl+936imn2Ngoj24/ZjjlYySq8mYMWmhVVYEsbGPNoQRyIOautjwbknJtiUslOkg9i/SThQcsYllPIAAZSeg7Gb5pULF+kfEqLRYIxdrJd1Yjifs/cIbwy38KFYbERxMhwyymTDASiRU4aSKIEdy5Y5lVhG5A6hja16cmlxEKLEYUDx5J80r5wgM6jS6Ar25FDWdhYsRY0ZaeC8A3lkCN4tsY+aQRYlhG2a1vaC30JXLlW9iRfUjUXGtDMVs+SJQzxyIhF1aSJolK9CGN0HkzKfCjW+azGeN5HWQEqgdAMgIezKLSPeysDdiGIIJF7mtd2Xi1kw8TW1aJLgeKi4I+8PcavJk6SW1EhDe3bPn+RsvtadddNO/xHjWuejnDOuAi4gIuzsoPMIzll+IN7dLik7zbnYaSOR40ELgX+zUGMsNe3Hy8cwCN41acDhWRERnMjKoVnPNmAALEd5tc0jrM6yQSQ1pseyTbOZOvd+vpSVXQEfGpZjvpXCnQcga5w7vI6xk8tK9TzR16oXuIDroaby04xrpNbDoGYvBuXjlik4U8RORyMylWHaR1uMyNYXAINwpBFqs+6W2JcSkplRFaOUx3RiVayoSwBF11Yixvy50KJv8ag4KeTBzvJHG0sM1mmjW2dZAAvFQEgNdQoZefZBFzcFrT5ae1vgU1WLctyXJoFJkQMCCAQRYgi4I6gjuqsHfiHNGDHOiM4RpJYmhSMm+XMZAL3ay3W41GtWZ5QBmJAUC5JNhbvv3U8mn2Oe013K7itgPES+FsRpeFzpYXsI5NSnPRTdOgCXJqv47ZMk4IGCaIHV2nljjj5gsWjUyq5sLZil7cmHOrTsvevCzytFHIMyi6lhlWROrxMdJEB0LLcX8xfFt996sVtfEPh8Gjvh4ybJH98LftyG9rG3ZU89OZ5ZcY9zSnKqCG1TGkU4xExQk2wpVCYZYxl7ZzFzJDnLAq75AuUhRcVL319IGO2fiFw0LYRoxEjoyRHVGuBcCTKvLkuliCOdhExe77YrC4SOI4jjxpGixSwyxLCLHjB5XUKyhshUamykDMDo7vjuu8yxwrBHFMJDJK8RknDKyhCwhRGkRbotlICghgCailFOrLkrSZYd3d8MNtuBsFi14U7C4CmwYrqHhY3Kup1ym5H7wvQLeXcWfD5QMUsgkYqqiCRpCCpzMURiGyrckgW/d1sSWzPRXgWghYSTGQAPx43KFje4IUghLdLDMNLm9XrZ2zEiYtd3kYWaWVi7kaaAnRV65VAF9bXoMtREigzLMduM+IhjggdmkfEGbETvC8EaDh5AEWSzOQOmtze5W9aTs7dLBwhFSBfs8uXNcjMLWbKTlD31zAXvrRctWdb8+kZ8LMcPhkRnS3Ed7kBiAQoUEXNiCST1HuC8k8jpGtlGimmpIha37QIrCNo+kTHyyB1l4IHKOMDLpzJzAlsx535aDpck9h+lPECcNiSJIGBukaICtxoym9zrp2mOlZeCVG1IvlqcTCO3JSfdTybYMiq8RXI6hkIW10Iup11GhFeOOkP3z7tPpS7Q0m6Ox7MkOuW3makwbMZCGLLowoe87nmzHzJrkbag+IqiNS9k/F4AZmJdRc8idab9UjHOYe4X/Om9qD7V/MfQVGqESddyYIoRb7Rj5D+1OK2H6hzQ69evUJt+pYtnyIVOQWF9b9/xNSZH+FC9kSWQ+f5Cvbe2mMPh5ZyL8NM1u88gL+JsKtW+EBlGnZm+3sLFHtnEtimKQvGJQwLKSGiWGy5e0SGB0F9BrpekSbewGDYPC0bTprlUlkeRoAjEMNQuYm47wf2qfxG68mPUT4vEiZsgdI0XMVzx8TIIxfLysNGJC31qDh9nbPAzSKYrRqTGJLsXMEruCWYZWDqFFhzCgjtV3ccWoKL8HOk1doFY7eeHM5w8M6h4TAVJsnCy5U7OQaqoA1YjTpUaXb2LlByQKI1XIUVQECyOh1HbN2dE5noAKtA2ps6FSYiodmYLIsTXiJjAEqGT7TKpv2Lm5JI5LTE++2ESZpYVkckp2RlVewHQAhcxIKuWtpZlTuohkr2248a945IooUjDOUiUKi6R527JF2s8dzckXHKiewd7sRhoxxFzw21NmCAnU6sMgbUEjtgEmygk3ak3ljeCeKMSIrx8NIlgHavlzSOyIpz9klrCx7HUXq47kb5QerJAx4bIDcWPUkksLdgkk3z8zqLg0LL/t7Wah370NNvrBPh5FUsGKNlW2e5t0te3dcRp5itAglWQB0YMrDMrA3DA6gg9xBqkbc2BgsRE8yRqGClhJBYBntcXA+zkJIH3Ce41ZtgbPbDwJC8pkKaZrWsv3VAJJsBoNTyrmajZSa7+hzFut2FBpXR8+lJEnMeNLRvnSgZikXSvUqNhau1Zh2Ain68K9ImlSytey3OtaHd5DK3t8aVk0+vxqUsevvNKjXn5VRHMhugIykAgjUEXB8xUGPdzCjL9ghCm6qwzIp/cRiVT+ECjJj+Nj/b5V0cq0m12MSafgjYvBRTLlmijlUG4WRFcX5cmBFSMBhY4RlijSNR91FCj4AAV7LrTig1VsxJIkgjl+r0FxsLwySNHiZF9YYdhIhLIWVFX7MkHKtgCcwKgkm4vRgHp0/VqhYmOeOdZ4UWUcMxvGWyNbMGDRsRlzXuCrWB7PaGXU2F1LvQvk7CNlYiNbYYJLE6pmVZVILKDZiHuVc3Pasb9oE2uKLMP7UPAnmmSWWMQpEGypnDyFmGUlyvZUAX7ILXOtxYXMWqZFFS+LMKTrky/wBLm880DRYaBzGXUySOps2W5VVB5qCQxJGug8ayWRyzFmZmZjcsxLEnvJOpoxvrthsXjp5G+47RIOixozADxJN2J/eoFMbC97Aak9bdbeNNY47UkVfkvXo23PXFE4nEorQrmWNCfbcEBmIH3RYix5knSwF7ntLdjCSzrGmEgBUiSaThAAAnROzYM766G4UakXK3sOysDHBDHFELRooC99udz3k8ye8mlpCVMrAXLHMB3kIqj+msuXIwoKgTitnmDWFGaGwvGupjsABkXqlvuLytoDcio0e0Y2NhImbqpIDDzU9oHwIok0MCYdJlmdp5AhW8jdt9My8O9lU3sRbsDXS1EpoVbRlVh+8AfrQ8mFWXjybuwCz3GmtevUPHoqY4JEqqvq5aUKABmMiiIkAc7CX3eQqXSs47XQeLtE3aZvJfvUfSot6exo9g96Co1YIlwL/1rlcrhqFhXZbdg+JP5UjbeCWeCWFzZZEILD7v7w6XB191L2XH9mfM/lS8fhjJHIg0zIVv3ZlIv86tcMw65MPjw+JlsBMmR42KmzLngw+YKzIOVgrEDU8+tEH3TXhyuMQ8ojhjk7EbKrGQFlA5MFCrcswHdpU3c8vIHw87uEgRgkGYoDMWylLixuS7AE6dru0L2JGBjDqXGT1dZFPHuZJFU/ZGzkAMXFgQpGU6V6Kzij0W7Oz8NJMZWjkXMogaQk5imZpgStrG6MljbWwF76vYTF7NjaQ2VjIsg7KM6xi6i+ULltoSCNbXN7tahmO2pgvVZ4oSud2uDHGWJGSIgBlGgDBwdefQ0ztLeTDZJCmFaGR4ioc5Y7vIw44IYr2ALhLajW410pIhJgEeM2i+RrRyMiBlBQiM5mYDQFSQgW/eRbpVi2tuBC1uHK6W1CysJF/+r9pf8JFZhsXbLRTcRFOmUkgoxUqxKsFz2Ze0Qw7qvqeksAAGEjxXMvySFvrQsqyNpwfBuG1XuIcG5uLEyqHQdeMrsSEDD7rjODcaAPbTurUUeyi5LEAXY2udNSbaXPPSqXsffGLEYnspJ21SMEBiFYGRjnzWIBDKOXfew1q3GuXq55HKpnR02OG24ku9dvb8/hUUP/elh6VDuBJik0/2r1Mq4rtQw4ocZOfj/tSina/XdTgXnXsunjRTG4Rk699JKfr6fSpCrSAOVQm4bycvEfOkBOfjTwOlvCvAc6he4bROvjUHau3MPhQTiJUS97Le7nyUXY+4Vm+83pImkZ48JaOIGwlsGdrG11v2UU69Cba3BqiyOWYsxLM3tMxLMT4sSST50eGD2SnI03aXpXANsPhyw/blbL5WRbkjzYHwqy7k73tjoJjw1GIi1yKTZrglCL6gEgr15eNYXVt9Fu1eBtCME9mYGI/iOqE/xLl/ioksUUuDM4fHg0vZWPzvhzFNPJK1/WUkjZVVcjE3QqBEyvlUAG5BN83tCZ6Q8S8WzcXJHcOIiARoVDEKzAjqoJOndUnb3GzxZVmaGz8QQMqyZuzwz2iLqO1cKeZXQi9QpNok4KWGUCXFDDyFoGCku3DuFcL2CxUpmVdO1poRWX8mpJL8BTtwfO4WwsOQrki3Fu/n5dabwtgqgG9xe/f3mnqZCG67ibcGLwkbFw0qgLLpls3S4sOYsdNOdqsNZf6KdjTpL6wWywyRGyZ9W7QCuyX0XRsrWN9eQ56hQZKmMwba5GfU47luGmYkEnKLkjUEm1yRzvTwr1B8TtxY+NmtdHsoJyjKI42ZmNjZQX1NjzUAEkA13LbSIH/CRhnzcSSXjdl3kOZs6g8PkAAuXMvTULzLGpVqgRiXETYcyo4iMgYNIeGpKi4VcOtyM1swMxJGU+y2UVdRg0t7C/AUvmXyMxyJcAXHRfZxHwt9P71DWInkCfIVasg5WFhy0+ldVfgPnQaLWWkVlME5+4fp9aUNnSfs/Mf61YwLkedJZalE6rIWAgKJY6E3P0p8x/rwp3LzHhVQ322nKJosHDJwjLHJI8oF3VEUkKvcWytduYA011rePG5y2oxLJtVsgekPd3Cvwp5jkfOqFlQOXUkZrjKSzIgZgemtVloNjw/enl8+FCB8BG31r21N20jdlxbTTkJPIh4gIbhLmU5nVzZkI5ag3HSp2K3TwwdsiuE4KsmVrgueM2twT7MaqwBFmY2sLV18WHZGnJ/kIzybpWkgU228Ch7GDicf940jn+lx8DTy79rH/g4OOM96qh/qCtb4VYJt2cKkj3iyqruJQzMwij5Ibk3UMqlwTqMwF+VDMHOqkxYgQxqZ5C8aiPLkGEcra1zbOFI19ogDuonSg/H7sxvkiu7x744rGII3jXIpvdQFOoKkkZm1sxF8wHa5cqChnyhzGyqeRZo1v5ZnGnjWg7zYnCer4izw8bIRaMizB/Vs4GXTQpf+fxpW6cWDQzyYgRGVnIXiw8QiIIuQJfQLqx0Gp5nSrvpx+K/Iqtz5YO9He2ooFmMpYF2UKBZ+yoOpyE2uWI91aLg8dHKgkjbMpJANiNQSGFiAbggiqvjcbgHRlaGNiVIGXBqNbECxcWHnejW7ssbYePgqEQArkChQrDRhYae1fUc+dcvVw+/TV/p/Y6Wkn9y1x/nsK3514GkkfWuDnSI7Q8K5SUvbpXqhQXy2uO/SguL3ljhmMUysmgIcdoEEczbUd3XkaPkfL/eqX6RcHcRTAcro3kdV+dx7xTCFMdSdMtuGmV1DIwZSeam4+XXwpQPSsw3W2k0M6anI7BXHQgmwPmL8601nADMSAALk9BbqajVFzhtZ1rW+tJQjRgbg2II1uOh+BFUDePep5s0cXZj5X+8w8e4Hu+PdV+wkRWNR1VQD7lAqNUSUXFcmCb57CbB4uSO1o3JkhPQoTcr5oxt5Ze+glbn6Qt3PXMIRGBx4jxIvFgNU/jW6+ZB6VhSPcX/Q8POm8ct0S4S8CqVHIykMhsykMp7mBup9xApNeogQ+mNibSGIw8U40EkavbuLC5HuNx7qjYrYcJLugZJmQrxQzFwSuXN7WrgADN7VgBcVUvQ7tDNg3iP/ACZGA/C/bH+Yv8KvZbv86Sk3GTSFNngzDf8A9Hn2AxGGCnERKTMEjsZ7lSxAUn7QWJ6k3NyTrWS+sLrc2sbG+lj493vr6ov+vfUTF7KgkkDywRPIo7LvGrMB4Ei4okc9dyttdjFdxN4S80OFTKspUxLPmJtCLyEcPLlL2BUMTblcEgX2g0KxWIiQyNYLDho2ByCwzsAzgBeTBQnL/qW51E2XsWUwq02IxKStd2VZcwS5uIxnDXyCy36kE1qU1VvgLC0WCh8ey1E8kpVTxMjG/MOgsPC1rHwIv3WhDYMwvbaOL94w7fMwUEj2TJJI6zY3GOqTNGQsgi0MayRk8JV6HKfEiqjOLumabfosO8W0I0VYiw40jJwYwbuzh1KkKNcoIBJ5AA3qy9/npVZ2Pu7hsKxeGJQ59qVyXkN+d3Ylracr2o4MRagZJqXYpwk+SWBr9POlWqIs96dim/v50Mw4McC66V4JrSkcVwcx5fOoZPFKoXpF2dOs0GMgiacRpJFLGl8+R0YBwACSFzNe2uo92gH8qSB16kUTHN45bkZktypmE4rHbQxBzDCYghVlAth3ACTX4gu4FxqSO6+lC9n7Vx86lcOJ5VKlGyZpOyQLq3DVraKOZFfRY5+dZXvFsTaqHMJFl40va4ZykOQqKcrtGFBCgWBNrC5NyafxatzdOkAliS9lQg3X2g5YujIG9ou8Ud9b3JkluTfXVacG57L/AIuLwsfnPnI/hiiX4ZqLPubjnIErIPxsX16ezBJ/VU+L0a4hhriggAuezLl+Usf9NGeVeZ/sZUP+pVdo7vYeFM3rccy3AZWhnjGXkxEjyEAgagDUm2lAESMqL5bdzW5dLg+FEtubNjSULdZdGGfVlORgoZcxYhWve1yNOvOoYgX9lfgKZjGl7BNjDRwDmIh5ha0D0ROxllCG+HCjMB7Akzdm3QEjNcDwv0qv7mKFx+GsinM+QjKDdWBzdOg7X8NbuIlXRVCgdAAB8BpSOuy7V067jOmjb3WRhF9a4sNSih8a8kZ51yKOhvI6x12pEcZP6vXquinMow31xCMVkRCVNmFipuNDrc/SrNszasONiZCvQB0bpfrfqNOfhUbbW6sc75wxRz7RAuCeVyO/xvQmTCps11cS8SRgQUy2uh5EWvYhgDqddRR+GaeyS47jGI3djicsk6vwmDNHpnADDMDr0F+nSrTvPf1We3PJ8ri/50GTYa4nDRyyEicxXzKw7VgcubTutrULEyy8CCaeTsSS5nA/6ZCFRYeCE28fOp3LfLXIxu/u6xZZpxkiTtENoSBry6L33qxPvphgxW8hBPtBdPPUg/KoMhxGL9ZjXsxs6kM19BlByWF9ToSOhv30Mh3JmLWZ4wL6kZmNvKw+tTjyRpS5my14XeXDSMqI5ZmNgoR73/l5eNZZ6Ut3xhsUJkAEWJJJA5LPzceTDteYatR2TseLDexqx5u3tHw8B4Co2+OxBjcK8B0Y2aNv2JV9k+Wtj4E1eOajL6AnGncTBq9XirKSrjK6kq69zA2Ir1OhE7L16IMfkxckXSWK/wDFGbj5M/wrXpJK+dthbS9WxMM3RHBb8B7L/wCUmvoCRqU1Cp2Y23IeM3U+fnWZekve9maTCQOVyj7Z11NyNEFjyA1Pfy77nd/N4DhoAsZtLLdUP7Ki2d/MXAH7zL0BrG55crZrE/dPUknVTfzJF+9qPo8G75y7CupybfhHuatvOy4LZkIwaCVFeNlHR0W87sSOeYIST40Z2fvlg5gCsyqxHsyXQ37u0AD7iay7ZW35IsHisO8n+KmWFLXCMxyyWPP2Wv0F72GtA8DJmQEi2p0/iIo70inakzL1O2nFfkfQwkvqCCCOfMfGgzxnj4lVGrRRSoO+RGcf+yMGsr3XEzYzDxQytFme7ZS2UhQWIZQwzAhSOfWta9XmXFQuwVlKyRkoGFrgSAsCTYXjte/Nh30rLTvFOrsZhl6kbqifFKGUFToQCD4EXFLPWoeEYLnU2AjZh3AL7S+4IwoBhNu4No1afEws5LBg0y81cj/DN0tpcacrUtHE5NpeA08iik2WZ8fGhsZEB7swv8OdcG0V6CQ6WuIZWHxCEUIj3vwaCy4pFHcqW69DG35UxJvzs8G7zMfKJ3/qh0+NFWmfpi71C+gd/wCMZXVTHMMysw+zLXVSoY5Vu4tmHNRzp7CbV4t+BG86g2LRmMANpcduRSfdf41RNoekPBnEwuvEaNIpVYsACGYxFCqlv3W7ulS03r2dM2ZZ2jZRYMc8cg6+2Ry8rj3Vv7Ol3TMdVvtRe0xM1tcLP8Yf/wB1Imx7ot3hMfS8skSD3ZHcknuteqJjfSU0DJGmIXERn/EkyHOgJAGQhcrkak5lOgFsxNq6m/WDzZjI7N1kdZC9uoFl7I8FKL+7Wnhxr2ZuTLVDtyQzxxtAqq5IEgkNwcjP/htEr27PM26WvQ70iLjgithgjwqQzgAmXOrXuF4bhk0FwBfn05Ajv7hBNh3zSFYzITlisAWUKtgSO9r6VI216VYBGfVkd5CdOJH2QOpI4ik+Vx50NRcZpxX8FtNoATTbVdAQJQrC4yhYwQdejw9KgPsbaEhs0Esp/Hhyf880hv76RBv3IsaRiMWRVUERRg9kAXOZ2FzbXTnTWK31mdSp4hB5rnWJT4ERILjwN66Cm0/uoXcH6bAWLwhEhJkkbMqsCSAcpvYGw0tY6DT4016qP2n/AJ2/1pWJxruxcqoJAAAJsFF7AaeJpkzP+78Cfzo3Wx+zPRyeglsfGPhZVmhNpFBHaJYFTzU3PI26WNfQezMSJ4I5l9mVEceTKGH1r5qZ3I9oe5f7mty9F+2ZMTgyZAg4UnCQIuUZFjjyixJ5Xt7q5+tcJ1KIfDGcO5a25frupBP68KcJtSWNc8YQ2r+Nq9SlSuVRvgE4vejDRvlMl2BscoLAeZGlK9ewxnQ5VaRoy6SBQbhR0PO9r/CgR3PhHN5COguB8wt67PsHDxCSVx2cuiqLZAANRY3LacyaLaD9KIxgonaZwvFwxkUnD5ugDB3XL3Ekm3TXnXcLHwhHxW4nDxBQqR2VyxuUsDpqWv7x3UBn3hlIjUHWJiUc6v1Av05HXvodiMY7klnZixubnmbWvble2lbCdJlwSPhwJIru+KmUlBmuFLjM5VeQ5nU9aXidi4nEkSPNwyf+XZhk8AA2vnfXwqobIwYmmSMkgMbEi17AE9fKtRU9360rMnRJR29hGzcKY0ytI8jcyzm/uA6D4mpYbvpoSAmuNKKGDcWZV6VdjcLEJilHYxHYk7hKo7B/iUEea+NUytz3n2YuMwzwNpmW6t+y41U+4/K9YWoYXDCzqSrjudSQw+Ip3DPdGvRitro8y3FjyNbluhtDj4OBybsUyue907L/ABKmsOrRvRVtC8c0B/5bBx+F9D/mQn31WdXG/Ra7gn0iY0yY1lv2YlVAO5iM7fHMvwqqHR/xL81P/wDXyo7itk4rGYzFGCJmHHkBc2VNGKjttpoANFDHyqUvo32hnW5gyjrxWPT/AMPvPd0p/FOEMcY34OXkxznNuiqYhgHS58v5kq+btbnYbFYOKQ8SKQmQM0bkXKyuoJVsy3IA6VHb0eY3oIT5SH80FWXdbCz4SEwzRah2YZZYvZax1zSA3vf3W9w9VkuN43zfgLpsdT/qLiiu7d3MTCQTYlJpJHijJUOsZAJ66KO0ATVTh21ikJK4qdfAStl9y3yj4VsEuKEweLgiS6nNHxYDdeRuBKdNfnQWDY+DVkSbZ0MLvooZUcFtdAcuVuX3Sel7Umsk6udsaeOF1GjN5tvTsrq+JkIk9sGQ9rTKQdeVtLUKM0Y+8vvb+9aP6T9h4ePBFosPDGwlQ3SJVJU3WxKjl2hp4VlCxXsv7RA+JtRcclJWgeROLphBJEbRbMf3VLfQVNh2fK1smHmN+6F/rlrd4xlAUaAC3d0FKVqWep+n7jK031/YxFNgYw+zhJ/5Mv8AURUmPdHHn/5Vh+KSMf8AurZgaVmrP2h+i/s69mOpuLtE/wDIjHnMv5VIT0eY89MOPOUn6JWuI1LFV9ol6RXQXtmUJ6NcYRcyYcHuu5+eSnV9GOK64iAfwufzFankNetaq68ydGJmqeiuX72MQfhgJ+sgqZF6K47drFyk9csca/UNV/NdtVdefv8AsTpRMH9IOwfUZ4445pHV4812CXzZmB5KBbQVX9nxPLLFEHa8kiJ0+8wHd41o3pswpvhZen2kZ/ysv0aqv6NMHxNpQdyZpD/Cpt/mK07Cf9PcxWcantNMi9GOAvqcQ1tLGYgHxOUD5VadgbJgwacPDoVQsWNyWJY6XJYknQAe6ns3SvX6Ug8kn3Yz0okoTX+NdE3+lRSa9f6Vmy9iJazCu1EJvre1eqFdNENcfESbSJpcntD2e/ny8abkx8dx21sSQNR0JBPPlf6inBsiLu010PLVctu8aM3I9Te9eOyoy5Yg6qdLm2t7+85j8aJ8TSlIoG9jL60xDAh1Vgb8wRYc+/KfgaC+sKLa8xceOhP5H5d9WffnAos0RAtaMAc/us1v6j8arvAXs6Ds8vDkfqBRY1QxFyoKbozR+tKSygANqSLXsANf4qvhx8YzXYLY2OYga6iw+FU3cnAI2J1X2UJGp0Iyjv7tPKrzJs2Nua3uc3M8ybk2vprrWJ1YOcnZG/4lD/1U/mF+/wClc9fisTxEtbnmFrWHj4ilnZMVh2bC/K5sR2rg3PI3Pxrz7JisOx7NranSwFra6aKB7qxwVuZxsYmoLWs2TXTtZA/P8Jv8aybfzChMZxE9jExiUdO2Oy/xAVv4jWty4CNrkre5udTzyhb89DlAFUz0q4FBhoXAsYpVVfwuLEa69x91FwtKX4mcl1fozin9n4/FQyr6oW4knYsqqxYe0NGFtLfWmKf2c5WeBhzE0RH/AKi04DkrQ7iN6NqQyvE0s0chOZltEDcqNeWlwAdKZfb20354mf8A9bL/AEmiO+o/+LYjyX/7aVDpnDjjOCkzm5pyjJxsHzPjH9uaRgejTyEfDlQibClXyFUvp48zbuqz0C2zo7H90fnW5wUVwDjNt8mqbkbqPs3GpnkjcTo8fZUrZ1AkHM63CN8K0LamE4sZAtnHajJ6SD2T5dD3gkdaHbRwKzIA+YEWdXU5XVxyZW6EfMXBBFQ5dkSMLS4zEyIeaXjjB8zFGrW8L1yVmTXy7nY6LXEewJ3/ALTbKldeWWOQX/GjH32vWRbAgL4rDoBe80engHBPyBredtwr6pMthlELgDpYIQBbwtWG7iDLj8Kf+8A+KkfnW8D+EgeoXzj/AJ5PoAjnXFFrV7mR4ivDn7qSHjwNvOlX01pKfr4V49P10qiDimuq2opsflXuv68ahTQ+stKz1HU8/O3zpIOnzqFbUS1bTWlhudRhS4mvpUMOJVfSxglk2dIzXvEyOlv2i2T4EO3yqk+hXJ67Jmvn4JyE92dc/Lr7PzrQPSWt9mYnyU/CVTWdehxb7QPhA5/zRj86bx/8LFMi/qI23L1rhWlBuf66U4R2reXz/wB6VD2NEV3JTwXl40sLUMuRF4V69UnJavVKJvP/2Q==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AutoShape 36" descr="Image result for dissertation"/>
          <p:cNvSpPr>
            <a:spLocks noChangeAspect="1" noChangeArrowheads="1"/>
          </p:cNvSpPr>
          <p:nvPr/>
        </p:nvSpPr>
        <p:spPr bwMode="auto">
          <a:xfrm>
            <a:off x="2593975" y="229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AutoShape 38" descr="Image result for dissertation"/>
          <p:cNvSpPr>
            <a:spLocks noChangeAspect="1" noChangeArrowheads="1"/>
          </p:cNvSpPr>
          <p:nvPr/>
        </p:nvSpPr>
        <p:spPr bwMode="auto">
          <a:xfrm>
            <a:off x="2746375" y="244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40" descr="Image result for dissertation"/>
          <p:cNvSpPr>
            <a:spLocks noChangeAspect="1" noChangeArrowheads="1"/>
          </p:cNvSpPr>
          <p:nvPr/>
        </p:nvSpPr>
        <p:spPr bwMode="auto">
          <a:xfrm>
            <a:off x="2898775" y="2598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42" descr="data:image/jpeg;base64,/9j/4AAQSkZJRgABAQAAAQABAAD/2wCEAAkGBxQTEhQUExQUFhUXGBYXGBYYFxcXFxgdHBcXGBwVGhgcHCggGBwlHBcUITEhJSkrLi4uFx8zODMsNygtLiwBCgoKDg0OGxAQGzIkICYtLCwsLCwvLywsLCwsLCwsLCwsLCwtLCwsLCwsLCwsLCwsLCwsLCwsLCwsLCwsLCwsLP/AABEIAK4BIgMBIgACEQEDEQH/xAAcAAABBAMBAAAAAAAAAAAAAAAGAwQFBwABAgj/xABSEAABAwIDAwcGCAoIBQQDAAABAgMRAAQFEiEGMUEHEyJRYXGBMpGhscHRFCNCUlNykrIVM0NigpOiwtLhFhckRFRzs/AlNGODozVVdPHD0+L/xAAZAQADAQEBAAAAAAAAAAAAAAABAgMEAAX/xAA1EQACAQMBBQYEBQQDAAAAAAAAAQIDERIhBBMxQVEiYYGRobEUUnHwI0LB0fEFMjNiJEPh/9oADAMBAAIRAxEAPwBryrtk31uYJ+KdGnco0SbIu/8ADrMg6hTQ9hphylJV8JYKUycqxA1JzIUDw7al9kL5P4LYRzUKRzbZ0HlZikq75BqVCd00XlHVMLQ6rTU7v3VUrh7pJIJ+ST+yKboSejod3sUKUw1BCgSD+L4/VGnooSvdEuoNbMXaCLJAUCrmASnhGfLm75BFTOFOE3Y6OnMg5uHlkR6KabO4ALZTThXm+J5kDLG9xS5mfzo8KkLJoG7DgSoSyUzrGjpMRunWuaXsNFNpnW0HktfXY/1kVxtsfimf/ks/6opzi7Klc1AJhbZPcHAT6qQ2ttyttqAei80oxGgDgJNU5AXIe4meiD/1W/8AUTVDXl3Dz6et+f21VfeJIlI/zGz5lpNeedoE5bt5I4PKH7aqlUV42GhxJ1q4zJI7B6xT29d+Ld7l+2oC0c139X3hUupUtPH6/qNYnHsW7zbQf4ngMbblLypSnn3QAkCMidwG7dXbnKms7n3fsAHzxVVNtE7hUnhmz775UGkAlMTKgImtjpRX5n5mdV5P8q8g9c5UnTH9od03fFo6o6ta0OU1w5puHYUZPQTqYA6uwVXd9hjjSyhxMKG/WfTXCLJwiQkxIE8Ne2u3KfN+Zyrv5V5Fju8pzpGX4U5l6ubTPny0n/WMrnFuC4czrSlClc2nVKSSExHAqV56AMVwty3WUORmE7jI00302y99F0V1fmc6zXGK8ix3+URTgIXcukFOQ9AJlOmmgHUKVTyirCioXTswEmUzoI0iNNwqsDvpexEuNg7itAP2hXOjfRt+YN//AKryLUu+UG7YCQ666gKkpzNAEzqYJT21wOVJZGt0r9Un+GjzbrZhi8WgPhWVph5acpy6w3ExvGlUftPgaG32GmEkc420TmUT01mN/Vurt3bS7DvedkGp5UnNP7Uf1Q/gqIw7bFDDynWnVJWqQTBUDP5qgRQZieGLYcW0sDM2ooUQZEgwYPHWm4tlfNNdu0uYN7f8qD+7225xxDinyVNqzoOQCDJM6J7TSjnKK9KFC6VKJgZdDMjUZYO/juqv1W5ESk1jjBA3HzUXH/Zi7xfKiwm+U24G58b5/Fp1Ou/TXfXH9ZtyCtQeQCspJPNjeEhIjqEAVXyWjI0PmrtbJyzBoYd4XU7kH6eVW7kHnWpAI1aG4x7hQfid+HlFbiwSSSYEb/8A6qIbTSl43EaRpTYd4u87kKgtjUGpHCVglQkGAD6RUAlNTeBojN3e0UlWNolaMm5cCewjbd61b5pvm4ClmVA5gSe+NO6pi05W7lCQlSWHCDOZUgnWY6JAqs7vy1d5pGnUO8jKSyvYtpvlhfEzb25nXylikjyuvRAt2Brr01HjMUP7EbE/C1gvKUEQdE7zoY1O7WKgtr8KRbXbrLZJQnLBOp1QDqe8mgmm7XObVr2Dw8rK/wDCtfrVe6sqMXsK2Scu6dOkd3DjW6ph3k97HoFd9tiHLph8NwGZ6ObypBG+NN9d2+2ARm+LHSe53y/zyrLu137+yqRFdoZUrckmpRhKPCRodWD/AC+p6Ia5ShoOZH63/wDml2eUAH8mjd9IPdXnf8GO/Rq17K0nDXSY5sz1RRs/mBlH5D0HhmOFPN5nkLCAoQVDWVSCTO8DSpxG1aAE9JnT/qD315bFur5vZTlWEuiJbInupkrcxXKL5HpF/bhtI8u3+3UdiG3aFpy85bpG89KTvB6+yvO62Ck6ilU2CynME6delCSfC50Zw+Uvq95REKEFdvopKvKnySCBv7Kr6/NqtxThfTKlFUBQiSSfWaAl2igAY0O7dXbVg4qISdd1K4X5jqolwiGxvGBueRujf2zUxh92l1h4pIIGbUbtUA1VjbJObd0d+vq66ONiB/ZHvrH7gqNamowuX2eplO1uohsfsHcXzLzra0NhqNHAoFUpzaQNBHGjfFNmEtOTb3CLUOhCQMpJKkgEkHNvJO7so42Z/wCVV/kN/cVTG7R0UCJgZvIzagJ139HfvqFavKVFVIaP+epOjTvNwYFYhgSVs/GdNxLZUpZkZ1BWUr3+ipLY3CmV4faKLKSXX30r1PSCQ5lJM8MgqXbUYVoT8U6ABr+WP8q62WXNnaEJKZubk5VJykCHd6eFb9pl+DouSdzPTgrZZc2rAxtRsim8uykLDaiUpCinNAjNuBHXUJe7HoYfWytYXkZK8wGWejpprxirGtx/xEfXH+mKk9qsNZLC3FNjnFIUguJALgTG4dcb47K0VIYVqaXBxu/rcxU68qm+yfCVl5FWbIbGs3to4YCXzcBtLpk5BzSVnogidxHjVg7O8mNmy0EvNIeeClK52FJO/MmBm0jQeFcbB7Orsmi2taXc9yHErAiQWo3ToRBo6T76yybU7Gy6cVYicc0U4eq2c9P/ANVV20WzTj1yw8koCGfgaFpM5tXBEaRxAq0McV0nv8hQ85NQ+J2mUK00XcWYnudb91PPTVFqCjK6kVve7NLvb28Q2pLeR15YkEhUOKECN2tGt5yXsqaSlPxS5RLgSDPQgiJ69ab7B9O8v1RucdTPe6s+2rMuD5Pf7DWiUVF4rovYxU5OSu+rBTZbDGWLdtvm0KKy5mUpIOYt5hMGYEDdQHiGCc9iiEfBv7Kp0JWoCESGirKMsRuFWW0r8RO/I+qP0f51H4KrM82NP+ZdP2WY9teZVk47Qku/9DXFXiwQRsakovmmGxziW0lObhIdIgnyTqjXsFEZwlDlhb27qESq2QFLyJKwYSJBjfrvqUtnSXcSIIBAQJ7m+Ndvutj4M1PTLSABl4BMnXhurRdYixiyv8W5Lbe3ZfdQ+6ShJUErCCDCTpoAeNAu2NhkDJjek+yrl5S7ks4fcuAgHopGnWtKfUTVBYrjrj4SFqnLoNANP9iniwWGLbdS+FCCe72iohhc1L4VqVd3tFSq8DRQ4hbyV4MhzEHOdaQtCrZ5SAtKVDMHGxmgzqOkKGtr9nnG7hRSlOVxTq0JQIypS4UnowAmCOGlWLyWI+OZI0PN3qAZ3dJtVd7QW+ZyxcWpKklq5bUTEkhU5tBEaU2Vo3JuKdXHvIjk6vlB9hrXKQRu0kIPnM+uk9sdh3nbh67GTmA3mIzdM5UQQExv8ac7LJSm5Yy8Ll1IGkatpjdVjX9vNq6nipDg/ZAinxiqytwaT8xaje6+l15Ngjht0yWWiQqShBOg4pHbW6F8OxIJabSSdEIHmSBWVfAxZFZjeDFP8PfCVdLdvFPsKwUuCSoiDBGRXkyAVZvJ0ndU5iWyTCEFYecJSQQMgE6gRWapNR0ZZ1Ywd2yKdxoDKEpmNCToPCpPYXESvEmR5I5wnQ6xEwesaU7VsSxAJfc3jTJ16b6kMI2YZtX2nkOOKIXEEADVKtalGdO+gVtUW7J8Svrhayt3KCr4xSoCZ1zHqFSLuKuLhKkAZUjTUGT37u6rx5PLZlKUKQy2hZblaglIUrUaqIEmTrQxtTs03c4kol2MzoaU2BCoDAczZurQ6Rwq9XsMel+JoiolIUspmOlJ07BTlanUtIBBCVkpkpMESdx47qMMBwb4m7QtrKpKIZW4iJJJCSlRT2iYpXaWydew7D2mW1OuN/CArm0lRBS4oawN2ojvpIyzb7ijp4JPqASnio5I8kaR1VMYFbnIFdU79+6rNx4pT8BORKVJbRIygGZaSQdJ66rTaZSvh1zlJSM24SBoAN1XqbPampXEU7TsCizqe8+ujjZAFNs7+dr+z/KhhpgEq0G+i/BE5bcx1H0CKy7Q+waNkVqnmXDstran/wCO2P2VUwv1DK2VFGoUOkCToEaJ6jT/AGV/5XvYR9xdMLp6G0ax0FfKyzIR+aZ9FYtPho+Pux9n/wAx1gK9ZA15pz/XVSlgSW2JSQfhN0SCZI1XxoWvMSU03KVZDkcykGCfjjUxsE+V2FmtaipZcuSVEySZVqTxr1dpg9z4IwUn2/F+53hYnEv05/8AEKMMWMNT1BZB7QkkUF7NqzXwPb/+IUU7TPZGFKEHRcA7vJNadoV6tNf6ox7K1HfN/O/YRtboKz6EEKSFa65igKzJE9W8dhqZtnJHCdZ9/dQrs65mWqTJ55s+HMEVOPrLKwo/i1HLm+aTwV2Hr89Y69oVWjXs7dSkmIY8JcWOttI86qb44Rkb7bpn9lc+yfCk9oHCq4gDe2kg66ELkg9YgRTa4unDo0jnFa6qVlbSTrqdT4JBPXFRq11B24myjTdrjPYthbQUpxCgVgmDAJJWpUkcNCKIr3GtROVIE7zJOkeFDD2D3Tv4y8yD5rDeUfaUqTTU7Ep3m4fUes5az1NrqTd72+g1PZ4QVrBJb36HFJCVTkadHeTl3degNIbMo+ObOn427UPQmoW12f5lWZLypHzgn+KpnAkqDrQG8N3K98xmc09YqVKpKdZN/ep1WChBtDW8xQMM4i6pJVmdS0AI3mED0qFLXX/qjCeCGvYkfvUO4k+VWRBHSdxFtEHX8onfH1aP17Oguc6pa1uRGYFLcDqGVM8Bx4VvaeKsTpyji2+f/gF8tDp/BpSASVuo0Gp0Ob2VRttglwvyGHj+gqPORFeqvwMPmNntWVuH0muvwc58laEdiG0D1iaMZTXIRqB5tstib4/kFCev3CTRLg3Jxe6y2RIjcR1fOy1fNswtO9RV30s4oDeQO8xXOLlxHjVUf7UV5slsld2im1Q2ooLxhS8oPOBIgwFbstRO2DikKt23EpzNvPSE7iFtFxJByjTVQ3cKs57FWEeU6gePuqsNuLhFxc52FZwC0FaECUpdBInytFjUUXSnjaKbBGtDNOdkQmyygXUKiIuxp1S2fdVrXH4tY6iv1H3VW+xuGvNPhS2StvMVwEKUZyKSkgkAb1eij1+5cCVqWw6lBVJUS3CQQRmICyYk1Z0pKUZPovQi68JKUVycvG5RAfUNBuH++qspK4JClAERJ6uvvrK0tLqYtR3s9ejOtvpzKjM9HykiI6qMdpXm1MEJQUmUa6ajMKAcCdVz5E6dX6aaNdoGlJZ14qQBqD8oV5u1r8RXErt3ViXuXWsiYQQcyJMjXUVvFrxALUJydKJJGspUB1Uyu2lJS3m3FSQNQePfTTa5CkttzH4xEag+qs1NLJEqUpZrT0DPkzflMfNbj9qmd1/6mswJ+FATxgWR9Gta5KFkl3sbT940wvrz/jDiANQ44vNw0tMsV6e3K0nbu9j0f6bLJJvqwr2xdysNHfuInvQaiOSx6VKE/KuZA3j4xo6+epPbBOa3YTpKsiQTuE83voe5KbublxqR0RcE95dbHsrNSfbn9V7I3Vf8MfH9Rttlc/Gt9mceZ1BquceePwt0niQfQKOdr3vjiI+U6P8AypPsqvNoTFwrtCT5x/KvW2hf8ZfUyVNK6+g3Ze1V3+6ivCzNumDvC585oJSd57aK8MdhhP1T7a8isuybNlfbLv2VQfg4H/QQP2FiuX8HcgBJV5IScpyz0UyD5qCMK5QuZaCQlpRyJTJVG4HX007HKkoDyWO7MTwrK6dN0lTd1bpxHhTqxnlG3mNtodlbx1CA21mjPMKSCJdKhvImaJticGdasrZp1GRxPPykkSMxMCRpuNDiuVJwRCLfdrKjrrPXpRfgt9cPIDjyQ0FSUoE5oUB0iVbuwdtbau0xlDF/djMtlnB3GmC4Q6xch1woCR1Kk/iwnd3ipzFXEvIKAFQQoTpxEce+mN1fMsiVuIT3nX01BPbaIWsN24C1nQSSZ1jRKASdaSdevVkppWsrE40aFPK7vk234k1bWHNqKkQFGDJJO4ZR6CacpvHoKXEocQoQodh8BQ8u3xVzUBaR1BtKf2l6jzU9bwbE1t5SsoUT5cs5wPmg5CB3lJPbU3QqyeTepSNakljFaLuHbVkdRmWpMwCrygmJyz4kUsliTrokbhuAHWahWeT1+cynVFW8qVdXCif0UhKfCKmLbY95Ig3IgiCIcV95dB7E+ofi+WJCYtyg4fbkpKy4ocG05v2jCfTUMeWCz+guI7mv/wBlEbfJHZZipZWtRJJ6tewkipa25ObBG5qfED7oFXWzQXInv5sE7PlMw53QlbZP0iQB4lKiKmrTErVUll5oFSSnMlSZg9x7vNWtvti7YWDymkBpbYzpWCqRBBM66iJqjCCP72D+moe2py2aCldOxSNWck01cuJnAHObtGw82sN3qH3CpRCinMSSBGpkj31NY/trcMKUE4c+6BJCkKQsEA74TKh4ivPzrhIg3Ej66vfRbhvKXctIQnMysoQEBRGpA0BJBEmONVbskCMGtGtCz8I2turppDrLDaEmQrOoylSTCkEROhEaxTsHEF73m0fUbUfSTQ/sNt6wplxd05bsKLpKQOjnGVIK8uuszrxqcTyhWCpyXAXG/Kkx51QDWhZWvb78TLNxUmnL1/YU/Ab6/wAZdPnsGVIrpGyjUysuL+s4r1CmLnKBbnyG33PqoHsJrhO2jijDdm5HzlrKB4yn212TXNLxQvZfJvwf6k4zs9bJ3MN95TNSTVohPkpSO4AUIu7Q3Z/wTX1ncx82akF4ldr/AL60j/KZCvTlJ9NTdSHOXuOlL8sH6IOwKQxJSA2sOKSkKSodIgTIOmu+ghOGvPGF3t4Z4gc2kftD1Uqjk+ZUZdeecPWV6+cAH01ylB8A2qc1bxK/f2KuMyo5uJPyh11lWanYa0AjIr7bn8VZT7+XQXcoo/BcGuArn+Zc5k6hzL0SM6dZ8KIMbV8WPro++KzE9pXmHnMOaUg2zaw0mUhSyklJIzg66kiYre0SAEJidS2devMKybQ25q5j2mPaQ7fVoj6yaZ7Tr6Df1x6ATTzEGwnmonXITPXUxaM23PxcZea5tRGc6TA6uzNUKb7SIUYveIcckh1e/wAtH3jUTjToRijzoAzc64mZO74OBEeJM0XbEbOuWocWopyrQMuUzAzEjeOoioq52QedvXHVZQ2tbqgc2v4kIHRG7pCvQ295yeHRex639MSp47zTV+5MbW3AbZtlESElB8xbNC3JUn+3PKnRSHTEbpcQaOcVtVZGlkDKyUqUAdSBk3duh0qucWxj4Mp9xogLWpcKSdQFwoAHs48JrHGThKTa4teyNsrSppLlf9Te1bfxrpkaLd7xLnVx3emg69aacVnTnJAAM6ARpPXThTji3QlR6USSZPSV0pPn9NZeAsMBvLlcBzqB018lKfDU1oq7VUnHDkK4RbyfSxzzLaUlJShJ6kySOqTxPGDW/hrSUZEyVARJ0Ed3n41EpLu6T27kgdnWaTeSrepJ+sNY7ahu+rDnbVCj2HW6hAlKuuSRPaDTRqwAJmDSMK7+0UV7BWrTz6ufAUgNq6JUUqKtCnL26Gq4yeiZGTVr2IbB7V5BcebtudbQRLhbK0NkCe4HUGT1Cnj22ryyecU7PHKuB6Iq9sGw1nmFt82htl0AFpKQlBlAkmNTJnU9VCmL7A2TxaWy0B0VgpaT0VzoHSSsBIBBjXXWJrUoyiZXOEtWVVd4vxCZ0mSqpHZS6X8JZXlgBaSFZTlkK3TuOnCiW25PAki3d6SytIDgREpyqOVIKo3p9NGWHbMlphFq3uS9znSgFIIlWgzCdT4xQV5Rbb1T4FZwVLG3Bq5ZBcpNVykb1JHiKGDssD5Tz6u9ZHqilG9lWBvSVfWUpXrNZ99LlEphHqTTuLsJ8p1A71UzXtVaDTn0HsEn1UkzgFuncy2P0R7qfN2yE7kpHcBXbyfcdjEZ/wBLGPkpfX9Vlwjz5Yrr+kZPk2twe8JT94in6RXRFdlPqC0egObSquru0fYbYLRdQU51LbMA79AreRI8a8w3VqW1lB4enqNewjXmLaTCFm95pKVE53UmBJCUvqAUR1BKk0VJp6sNlYGeb0ru0PYN3VV8YRsu1h/RzZ+d6MlCRESevdpVabb2q1XL2RPQCuAAAhIKj6qTZ6yrVZU3pZXuPOljBTWoO2refhJHAirP2FwIq5p5MZQqFoIERx99DT9m1b3DiXX0FSQBvMyQgxqOAHpqy9isUsGWUg3LAWdSM2vd6qN1Jiu6QWJw9I3ADwFdO2KFCCAR1HcajnNsrIEjnwo/mpWr1Cmz23londzyu5pQ+9FC0TlkyQTgTQ3NpHgKcs4ekcKF3uUxgeSy6e9TKPWuabf1jLX+Ktkn6zv8KTQ7CGwqPkw7FuKUSgCq8VtjiCvJYtkfrVn92uRjGLL3KbT9Rj2qWa7fQ6nbifNFjxWVWhexX6dz7DXurVDfQO3E/toqa3cQgpKQJBCpMcDNS95jpdSApLYgg9EAbiD7KBCa3VJUsndsm3T5xLBuNpCrLKWhlIIiBu66Tvsd50DOEafNITvEcKEMDw03DuQA7pMeb1kU4v8ABubZDhzQpZSmdxiT7qRbOo8xk6fFRLHsuUy4QAmWlAAJGaOEa6R1Vs8pDx3qbAkmAQInhO+qgNTWy2zL986ltlBykgLcykobHWo906cao6TfMKrRjriWY7t69cNKbJQEwAcupVqNCfCgy7SpZUCOiNZ3R2mn+1Vo3h6k2jKsxQAVuEAKWs6k/mgDLAk99RlliASg86pRSdI0M9mvsqDhLIrnFrTQf4zetFtLiFgqICFJHAgASewwoz21E3F64tTanCSkAaxqcump48BTF11pRhsFM/nSPUCPTUrZhJSW94A38CesdVOoqKEu2MLi/wAxMAgdY1Pd1UzFyUmQCPHf7KkHgE6ZRvpq/CuEHujzjcaZWA7ndu+gmdx6wB6qfrfSIIB0M60OLlJpRFyeuudPmjlPqW/slianWUNlZOpTqdQNZ7dxgdlWfYISlASn/eno7qoDZ7E+bykaGrh2fxZKmwpR0A1NbYNuNjBOKjNsm7toEpURJQrMO+CPUTSdouX1Ebo/dHupQEqGuhPDq/nTCwMurymEkEBWm/dOuh1IrnHixlK9kESRNYUUDYxs1eEZmr+4knVEpSI/NgaVHvbGPK8q5ulf95weogVhk2uRsSi+ZY61pG8pHiKZvYrbo8t9pPetI9tV/wD1fg+UXFfWWtXrVWJ5PWh+TSfATS5PoG0eoXP7a4ejfeMdwcSfUaYv8pOHp3OqX9RtavUKiW9iGx+THmpRezLSN4QnvIHrrs2HFDn+splWjNvcuHf5GXtnpEUF4TjSLzE1voSW0qYV0TEklSJMzvOnmowFxZtSOdZGm4KBPoqr9iT/AMQUlKgUJkAjdBXpu8KaOr1FqaR4Fr7SH4xkfnn7qqqfa95POP5pGr2UjMJVCYEjxq1NoVfHs96vumqc2yOZxYG8uO9nygNfNWTY1faJ/Q1S0oojXmVNrjMqdDMnWRPX1GrE2YwsuN5k86kqEZkuEx2wZFBLnxjkjqA0PUIq2NkrcotU66kGBGtPtM+SEoJoH3cBJ8px1feoj1V0zs21xQD3kn20WJtFdQ+yKVTZq7fVWXKRougft8Fb4NDwTWrq3uUH+zkIERBbQrx6Q0NEnwZXEnxNJOJQPKUgd6h76Kve4G7gY6nECelcuD6obb+4kU0cwl1f4x91Xe6s+iaMnru2T5TzI/TFMH8dsk/3hrwBPqFUzqcgYx6A5/RZv/eat1Mnaqy+mH6tVZQyqnYx6FItIlQHWQPTT7EbEhxSW0k5QJgTHbpVl4BsAs2z5ctZuOdTzRzeSmEayFZY1UafucjgUM67pSHVEFQSgKQkfNGoJ04+ivWjeR5cmkDvJFa5E3jy0xlQlIkfWWd/1U0Q7YbFXV0ixYt2/i0JPOOKKUpSTAkicytAToDVjYNgLNs3kRKt0qWZJIETG4eFSanKZU7u7A6luBWeG8ilqhYU8+66kDVAhsE9pEmOwQe2rAw3C2bZoNMNpbQJISOs7yTvJ7TS5encJqI2hxBxlkrS0tZGgAST4nsp9ESlJ2uyp+Uu3aVfrzZlEhMhsid0azOtBGIKbSClAV25wM3hBiinai0Bffcn4wrJ36a8RQozb51wpUE8TpPZPXWNO8mzbbsolMJwQ8yp5cQIMdcz/KnWDPNla82hUAQAYB6x31IP3yBbpanLAHdI36cO7toXWzCtdOojWP5Ul8r3HtbgS17ZpklO7t6UeYSKjLhjTdB6qcIaeI1QVEfKA4dY09VafJLeaDKTlUOzgaHAPEh1EHfwrRbT1Us5bBRzCT1xrWc8U6JSodpmfNuHpqyfQmx3bvdEQZ9dG2xmNiRmMIRr2TuBPWd+lV6LidePGpTCnlJUlQynj0iAkH5xkiTVqM8XqZ69NSWhe9riK3kkIbUAoQCoxpxUYPRT4yeylbiy0SvNnWzK0JRAkgeTE5SI0184oQ2cxdOicynFHgDnk9Z+SAPNR3auqyysoSCRPHTqJMCtFWVo3SM1NXlqA427vAYSyskGClxtEiOEpWKUO2OKL8i2ZHek/wAZo3eeYSoy4yCNIK0A+uuRfMfSteCgfVXmtvqenfuAr4djTnFhHcke6tqwnGHPKvkJ7gr90ijb4ez9Knz1nw5vgon6qFH1JrgXYC/0FvHPx2Iun6oV7VGtnkpZV5d1dk/oD9yjo36R8l09zaz7KX+E9SFnwA9ZFFSA7lPbf7CsWdu0pnnlErKVqcXmJlJUnQQBBSeFQXJa7/aiFHpFIAnecqxNWvyhsrcw9+G/Jyr1V5OVaZIA/NzaVU3J3Zk36SJyoMk98QPOadS7LEki0sZE3TYGuiz6BVS4/BL5IBjnSOw8+gT5pq09oMHcubpIQ4W8qVmRoTJSI030E4hslaljN8JWblWaW86YKgsyMpE6BJO/hWfY6NnKo36d5edXRQsBVuvoKI0IUI9NS9ptndoAQlyAN0TPdvpD8GONyEpKwZJESeqYjvreG2aFuJCwpvUaqBjzxTycdWwxctFEMMBxS9uFFvnlhcSMxIEdgA3+NTatnrtfl3JHcXP4qnrO0aQhKkFCiRlSUqBnu7acZV9VedOpJS0NavYFTsapXl3Cz5z660nYlj5S1K+z7qJ1sKPCkuaA3qA7yBS7yYdSCb2RtB8knxpwnZy1H5IHvE+upFbrSfKcaHetPvpBWNWqd9wyP00++jeb6gszX9Hrf6JH2RWVz/Saz/xDfnrK7t94LMNGJT5KvDSlOdPGKhm8RFLfhBPXWqG0SirJkJUFJ6okkokRJ8NIrFxTe3vEL0SoE9VdLSatvptcSe5inwHKDpCVAGhPH9pLy3WAbTMiUjMh0HNmmIBSOo6Gpx5SNMxKDwIMfy89NMWZKkg+VlIKTuUD1xuPorstNRsHwTsA20l7bXKkrDeR0EhaSChW75QOh4a0O3eBQoFAzKIBKQCeHVBo42iQ04lLbjYW6s5W8yelmg/LnojtJijDZiyQ0wkAJzQA4sEErXGvS4idBTQtKD43BUupLhYpBzZ25fEpZWYEeTHgDpmpm5s1fMiV2rpR3Tp3AkivSQT1cOHAUxvb1CR0iPP766zS1YLpvRHnf4eEyOaUk9RzTPcabsuLUonIoojpd3jx91Xji2GWl0IWhKjwUB0h3Ea0JXWytsyZW4AmdM6gPXU27FFG7ARNjl6aQFp39FWU9xEGDS9/Zc62hTaTmJiDEjx3Hhr30X/gphWqCkj80iPRTlnDwmIG7UVCVVrU0KgnzAmw2MuHoCilPhPqiiS25KiUoCrnySo6NTMxp5dF2HvZeAqWbu5FCO0T6iSox6EFhOyotgcrgUriSgD0Tu7KlUrCR0wVn506+A+T4RSjtxTN18UKleclZsFOhCLukIXm0rrbal/A0LSmMxS6CqCYClAo7uvfTAcoiuFp/wCQexBqW2UvULcdbUMqzuHAge3jFEKsIa3xFbaSbgmzLVSjNxAccoFwfJsx+sWfU1XY2yvVeTZpHi4f3RRsnCkDr85pVNgkcPQarixLxAy1xTEnDATbt6T00qmOvyqx9d/xvrFvuQkn9p2im7wVtwdNAV3pB9dQFzsW1MpQAOrKKGq5BSi+ZC3jL60lL2MNFCgQpCEtAEEQR0VE1FvYE3a2zl3avuLcaIclSSEKSCkKGUpAOmsmd1GDGzyU/JPoHsrvGbAfBLhEAILLoO75hop34o5xjyZWdlt9cl4rLjaVxlACBBEg8ONRdq4EP8644s+WdBIClAiSJ3andQ7ZvKMBSoQABEAz0QYmKd21+EKyrBUjr+UPfSOLhdQfgVhKM0sl4lkbKvJU6FSCOBGo8/CrRucEZeRqhIMeUEpn0jXxqnMPwhKAl5m4SgKAIUFAA94Jg9xo/wAM28aaQlLy2VqAjMhxIB7cqjofE1CFSGql7GitslWNpR1+jHr+wLCiDncTHzFZPuxSR5P2eLlye993+KsVylWfzk/rEUivlOtBuKP1nuTVE6S4EcNpf8jlPJ9acQ4e910/vUqjYGx4sJPeVH1mopfKlb8Ag/prPqbpJXKk1wQnzOn9wUc6a/g7c13z9V+4RN7F2Kd1sz9gGnrWz9qnyWGh+gn3UFq5UOpA/VPH2ikjyjvHyW/Mwr2uUN9Bcjvhqr4teZYH4NZ+ib+wn3VugAbcXX0av1Q/jrK74in0O+EqdV5gVdbbo4H0inOxuIrv7tLcq5tIK3CJAyjQJkbpJSNO2mFxgafmjzVIbLYm5YKcDVoHecy5lA5T0ZhPdqT40tOFIvKNV8GW/bWLSE5UtNx2pk+c604LafmgdxUPUaA2+UB//wBvd8HE/wANKjlAc/8Ab7j7SfdWnsGV7PW+2v3DQ2o7fPPrpnc4A05v5wfVcUj7sUM/1hr44fc+dNdDlEP+Au/2K7sdDtzW+2ibTsfazJS4o9anXSfPmp8jBW0oyNFbQzBQKTJBEa9PMOAodt9v80/2K6TA4hOu7QdZ1rR5Qo/uN59lHtVTXi9BXQqx7RJP4feJU4pFwFAxCVIAiO0cYPoFV9tJjHwFTRufjnVFZKZgRJg6pOUDQQBr10Uf1kHX/h95oJE5BJ6jroO3Xuqldp7m5vLhb7yYUrQJ3BIG5I7qXCNwZVLcA/wrletYi4sYji3kX6F5fXRNY7Y4K7rDKCeDjOU+OhHpqhxh7nUK1+DHOzzmm0BGMk9Uz0Uixwq4OZsW5J+U0pKFfsqCq7OyzIHQfeQO1QUP20+2vOicOdG71mn9o/et/i3XE9y1D1UkoxfGxSN1wuvX9i+PwC6PIebX9ZBB86SR6KwWVwne2lXahYP38tVBbbSYqPyqlfW6XpUDUra7X4qPkhXekD7qRUZUKZZSqdfNMO8RvS2YcSpvqKhAPcryT4GoVG0DZVlzCmKNtMSAksN+JXHiCuD5qErnDlOvOLKAznVORsnKCd+UcBOscJqL2aHUtGc1yLCfAQsLQ4hLiTIOYDwNEbW3JyjM01m4xcJAnsEGKa4dsozzDXQTOQEnjrrr5xS6dmWvmJrqUakI2iw7TWo1Z3nHVaaM7Vtv/wBNnxuB/BSKtuFcEW3jcH2N0srZ1ofkkmsTgjQ/JJ81Uyq9fQz32f5PUbf0yeVolu0J6g84fU3WK2ivDuath4vH2CnXwIJMtJSlQ1mAfCCPZTG7xK9bOgaUOvmk0jnVXP0GW4+T1Ym9jF+dwtx/23j+9TC9uL1xCkOOMlCklKk/B3NQRBEhUjSnzeO3p3Bn9UKkcOxS7KvjAzl7Go9M0uU3+b0GcqS/615sp3HNmG2mwttxZXllQKCEkAhOYE9WmmvhQw27BhVXzygFHwJailIUAqNI+STHoqkGWAvVOvWK0U5PVSdyNZRdpRVr8g92GwFl5o84hKtZSTE6jWOsaUUo2QY4NJ81DGxmDultSW3VNmQQN47R1p7069hpK9x5xC1Jm4MEjy0gaaaQNR2159SjOU21I2U5U8VfQM29lmh+SR5v50qnZ5ofk0+YVXqsddPC4P8A3SPVSLmJuRJDwHEl9dL8NPqHOn19CyhgLYMwB2dGPVXYwhsdXnHuoF/BqvlPW4+tiCD6M9cLw5v5VzYjvvAfUTVPg59Rd9S6h2uwZ4qSNZ8oCuFJtxvdbEfnigROEsEx8Kw6Tu+NWo+hNM3cDczEAWygPlJTmSe0Gi9kt/cwb6m+AcrxFoEw83E6dMe+soC/AjvUz9j+dZQ+Hj8x28j0C4opzYCCabzSzBirJWY74Ew2qlc1MW3KWSuqqZDEdBQrecCm00m6umzOwHvPiu0vAioR140tbv6V2YXSHzz2+gjF8PClkxRWtdRF4NaVyKQgQLGEA76dt4SgcKeoMCuVOV2THxE04egcBSybdA4Ck89bzUrbGxHTaE9QpwhI7KZMqp60aGoGhO4ZmmrdonOCqAJBJO4AVJKpF1oEQQCOo1zjdHRdncO2sXtcoAfbgAAa9VbOKW3+Ia+0KEEWjED4pv7Irr4Iz9Gj7Io5y4Gd0abfP0Cv8L23+Ia84rRxi2/xDX2hQkbNn6NH2RWfBWvo0fZFdvJA3FPv9Aqcxu1/xLQ7iPbSC8ds+N00e8j3UNG2a+jR9kUmthr6NH2RQ3j+/wCQqhT7/T9iedx+xH95a8I91JHayxH95RQ+ppv5iPMK0GW/mJ8woZsfcQ7/AL8Bnyj442+wlDCs6VTJHp93jVZW7DjagpAMjs0PYaszF2EwMoA7hQ/cW9Upy0YtSina3IIdmtoWm2cy1c26rSCNE6ant7Oqk3L21O99vxn3VEWbAO8A+FL80PmjzVJwVxt2OBdWo/Lo838q4uLq1UI54R3UjzQ6hWijso4I7dkfc21odyx9k+6ma2GBuUT+ifdUspo9Vcm3NUX1EdJEU0GUkEZvsn3VLW2Mtp+S4f0VVwLc0qGa6VnxOVOw5/pE19E59k1lN+brKXGI2DJ8GlmjSApRBrh2PW1UulVNEUsDXIUeJNIvGsQquXTRChm9XLS4rHjSSa4pYdKdplcKpVRpq8aUZHJNIlVdKVSeaicbJrYNcJpRKa4IsyaesmmDJp6zRQrHIrFVyK2umYhiXKVSo01FOk1KwWjeatFVYa1NdY40o0is0tSLlBoKEa0FViq4musMauzIqLeRUk6dKYvU0QCVsinSWZpBqnraqDDoccxWFml+cFb5wUt2C6G3MVosU6GtKJYJ6v8AfhR1A5IYcxWFmpZGHKPFPp91cNWJKiJA89GzBkiJ5msqTNkeseasrg3R/9k="/>
          <p:cNvSpPr>
            <a:spLocks noChangeAspect="1" noChangeArrowheads="1"/>
          </p:cNvSpPr>
          <p:nvPr/>
        </p:nvSpPr>
        <p:spPr bwMode="auto">
          <a:xfrm>
            <a:off x="3051175" y="2751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44" descr="data:image/jpeg;base64,/9j/4AAQSkZJRgABAQAAAQABAAD/2wCEAAkGBxQTEhQUExQUFhUXGBYXGBYYFxcXFxgdHBcXGBwVGhgcHCggGBwlHBcUITEhJSkrLi4uFx8zODMsNygtLiwBCgoKDg0OGxAQGzIkICYtLCwsLCwvLywsLCwsLCwsLCwsLCwtLCwsLCwsLCwsLCwsLCwsLCwsLCwsLCwsLCwsLP/AABEIAK4BIgMBIgACEQEDEQH/xAAcAAABBAMBAAAAAAAAAAAAAAAGAwQFBwABAgj/xABSEAABAwIDAwcGCAoIBQQDAAABAgMRAAQFEiEGMUEHEyJRYXGBMpGhscHRFCNCUlNykrIVM0NigpOiwtLhFhckRFRzs/AlNGODozVVdPHD0+L/xAAZAQADAQEBAAAAAAAAAAAAAAABAgMEAAX/xAA1EQACAQMBBQYEBQQDAAAAAAAAAQIDERIhBBMxQVEiYYGRobEUUnHwI0LB0fEFMjNiJEPh/9oADAMBAAIRAxEAPwBryrtk31uYJ+KdGnco0SbIu/8ADrMg6hTQ9hphylJV8JYKUycqxA1JzIUDw7al9kL5P4LYRzUKRzbZ0HlZikq75BqVCd00XlHVMLQ6rTU7v3VUrh7pJIJ+ST+yKboSejod3sUKUw1BCgSD+L4/VGnooSvdEuoNbMXaCLJAUCrmASnhGfLm75BFTOFOE3Y6OnMg5uHlkR6KabO4ALZTThXm+J5kDLG9xS5mfzo8KkLJoG7DgSoSyUzrGjpMRunWuaXsNFNpnW0HktfXY/1kVxtsfimf/ks/6opzi7Klc1AJhbZPcHAT6qQ2ttyttqAei80oxGgDgJNU5AXIe4meiD/1W/8AUTVDXl3Dz6et+f21VfeJIlI/zGz5lpNeedoE5bt5I4PKH7aqlUV42GhxJ1q4zJI7B6xT29d+Ld7l+2oC0c139X3hUupUtPH6/qNYnHsW7zbQf4ngMbblLypSnn3QAkCMidwG7dXbnKms7n3fsAHzxVVNtE7hUnhmz775UGkAlMTKgImtjpRX5n5mdV5P8q8g9c5UnTH9od03fFo6o6ta0OU1w5puHYUZPQTqYA6uwVXd9hjjSyhxMKG/WfTXCLJwiQkxIE8Ne2u3KfN+Zyrv5V5Fju8pzpGX4U5l6ubTPny0n/WMrnFuC4czrSlClc2nVKSSExHAqV56AMVwty3WUORmE7jI00302y99F0V1fmc6zXGK8ix3+URTgIXcukFOQ9AJlOmmgHUKVTyirCioXTswEmUzoI0iNNwqsDvpexEuNg7itAP2hXOjfRt+YN//AKryLUu+UG7YCQ666gKkpzNAEzqYJT21wOVJZGt0r9Un+GjzbrZhi8WgPhWVph5acpy6w3ExvGlUftPgaG32GmEkc420TmUT01mN/Vurt3bS7DvedkGp5UnNP7Uf1Q/gqIw7bFDDynWnVJWqQTBUDP5qgRQZieGLYcW0sDM2ooUQZEgwYPHWm4tlfNNdu0uYN7f8qD+7225xxDinyVNqzoOQCDJM6J7TSjnKK9KFC6VKJgZdDMjUZYO/juqv1W5ESk1jjBA3HzUXH/Zi7xfKiwm+U24G58b5/Fp1Ou/TXfXH9ZtyCtQeQCspJPNjeEhIjqEAVXyWjI0PmrtbJyzBoYd4XU7kH6eVW7kHnWpAI1aG4x7hQfid+HlFbiwSSSYEb/8A6qIbTSl43EaRpTYd4u87kKgtjUGpHCVglQkGAD6RUAlNTeBojN3e0UlWNolaMm5cCewjbd61b5pvm4ClmVA5gSe+NO6pi05W7lCQlSWHCDOZUgnWY6JAqs7vy1d5pGnUO8jKSyvYtpvlhfEzb25nXylikjyuvRAt2Brr01HjMUP7EbE/C1gvKUEQdE7zoY1O7WKgtr8KRbXbrLZJQnLBOp1QDqe8mgmm7XObVr2Dw8rK/wDCtfrVe6sqMXsK2Scu6dOkd3DjW6ph3k97HoFd9tiHLph8NwGZ6ObypBG+NN9d2+2ARm+LHSe53y/zyrLu137+yqRFdoZUrckmpRhKPCRodWD/AC+p6Ia5ShoOZH63/wDml2eUAH8mjd9IPdXnf8GO/Rq17K0nDXSY5sz1RRs/mBlH5D0HhmOFPN5nkLCAoQVDWVSCTO8DSpxG1aAE9JnT/qD315bFur5vZTlWEuiJbInupkrcxXKL5HpF/bhtI8u3+3UdiG3aFpy85bpG89KTvB6+yvO62Ck6ilU2CynME6delCSfC50Zw+Uvq95REKEFdvopKvKnySCBv7Kr6/NqtxThfTKlFUBQiSSfWaAl2igAY0O7dXbVg4qISdd1K4X5jqolwiGxvGBueRujf2zUxh92l1h4pIIGbUbtUA1VjbJObd0d+vq66ONiB/ZHvrH7gqNamowuX2eplO1uohsfsHcXzLzra0NhqNHAoFUpzaQNBHGjfFNmEtOTb3CLUOhCQMpJKkgEkHNvJO7so42Z/wCVV/kN/cVTG7R0UCJgZvIzagJ139HfvqFavKVFVIaP+epOjTvNwYFYhgSVs/GdNxLZUpZkZ1BWUr3+ipLY3CmV4faKLKSXX30r1PSCQ5lJM8MgqXbUYVoT8U6ABr+WP8q62WXNnaEJKZubk5VJykCHd6eFb9pl+DouSdzPTgrZZc2rAxtRsim8uykLDaiUpCinNAjNuBHXUJe7HoYfWytYXkZK8wGWejpprxirGtx/xEfXH+mKk9qsNZLC3FNjnFIUguJALgTG4dcb47K0VIYVqaXBxu/rcxU68qm+yfCVl5FWbIbGs3to4YCXzcBtLpk5BzSVnogidxHjVg7O8mNmy0EvNIeeClK52FJO/MmBm0jQeFcbB7Orsmi2taXc9yHErAiQWo3ToRBo6T76yybU7Gy6cVYicc0U4eq2c9P/ANVV20WzTj1yw8koCGfgaFpM5tXBEaRxAq0McV0nv8hQ85NQ+J2mUK00XcWYnudb91PPTVFqCjK6kVve7NLvb28Q2pLeR15YkEhUOKECN2tGt5yXsqaSlPxS5RLgSDPQgiJ69ab7B9O8v1RucdTPe6s+2rMuD5Pf7DWiUVF4rovYxU5OSu+rBTZbDGWLdtvm0KKy5mUpIOYt5hMGYEDdQHiGCc9iiEfBv7Kp0JWoCESGirKMsRuFWW0r8RO/I+qP0f51H4KrM82NP+ZdP2WY9teZVk47Qku/9DXFXiwQRsakovmmGxziW0lObhIdIgnyTqjXsFEZwlDlhb27qESq2QFLyJKwYSJBjfrvqUtnSXcSIIBAQJ7m+Ndvutj4M1PTLSABl4BMnXhurRdYixiyv8W5Lbe3ZfdQ+6ShJUErCCDCTpoAeNAu2NhkDJjek+yrl5S7ks4fcuAgHopGnWtKfUTVBYrjrj4SFqnLoNANP9iniwWGLbdS+FCCe72iohhc1L4VqVd3tFSq8DRQ4hbyV4MhzEHOdaQtCrZ5SAtKVDMHGxmgzqOkKGtr9nnG7hRSlOVxTq0JQIypS4UnowAmCOGlWLyWI+OZI0PN3qAZ3dJtVd7QW+ZyxcWpKklq5bUTEkhU5tBEaU2Vo3JuKdXHvIjk6vlB9hrXKQRu0kIPnM+uk9sdh3nbh67GTmA3mIzdM5UQQExv8ac7LJSm5Yy8Ll1IGkatpjdVjX9vNq6nipDg/ZAinxiqytwaT8xaje6+l15Ngjht0yWWiQqShBOg4pHbW6F8OxIJabSSdEIHmSBWVfAxZFZjeDFP8PfCVdLdvFPsKwUuCSoiDBGRXkyAVZvJ0ndU5iWyTCEFYecJSQQMgE6gRWapNR0ZZ1Ywd2yKdxoDKEpmNCToPCpPYXESvEmR5I5wnQ6xEwesaU7VsSxAJfc3jTJ16b6kMI2YZtX2nkOOKIXEEADVKtalGdO+gVtUW7J8Svrhayt3KCr4xSoCZ1zHqFSLuKuLhKkAZUjTUGT37u6rx5PLZlKUKQy2hZblaglIUrUaqIEmTrQxtTs03c4kol2MzoaU2BCoDAczZurQ6Rwq9XsMel+JoiolIUspmOlJ07BTlanUtIBBCVkpkpMESdx47qMMBwb4m7QtrKpKIZW4iJJJCSlRT2iYpXaWydew7D2mW1OuN/CArm0lRBS4oawN2ojvpIyzb7ijp4JPqASnio5I8kaR1VMYFbnIFdU79+6rNx4pT8BORKVJbRIygGZaSQdJ66rTaZSvh1zlJSM24SBoAN1XqbPampXEU7TsCizqe8+ujjZAFNs7+dr+z/KhhpgEq0G+i/BE5bcx1H0CKy7Q+waNkVqnmXDstran/wCO2P2VUwv1DK2VFGoUOkCToEaJ6jT/AGV/5XvYR9xdMLp6G0ax0FfKyzIR+aZ9FYtPho+Pux9n/wAx1gK9ZA15pz/XVSlgSW2JSQfhN0SCZI1XxoWvMSU03KVZDkcykGCfjjUxsE+V2FmtaipZcuSVEySZVqTxr1dpg9z4IwUn2/F+53hYnEv05/8AEKMMWMNT1BZB7QkkUF7NqzXwPb/+IUU7TPZGFKEHRcA7vJNadoV6tNf6ox7K1HfN/O/YRtboKz6EEKSFa65igKzJE9W8dhqZtnJHCdZ9/dQrs65mWqTJ55s+HMEVOPrLKwo/i1HLm+aTwV2Hr89Y69oVWjXs7dSkmIY8JcWOttI86qb44Rkb7bpn9lc+yfCk9oHCq4gDe2kg66ELkg9YgRTa4unDo0jnFa6qVlbSTrqdT4JBPXFRq11B24myjTdrjPYthbQUpxCgVgmDAJJWpUkcNCKIr3GtROVIE7zJOkeFDD2D3Tv4y8yD5rDeUfaUqTTU7Ep3m4fUes5az1NrqTd72+g1PZ4QVrBJb36HFJCVTkadHeTl3degNIbMo+ObOn427UPQmoW12f5lWZLypHzgn+KpnAkqDrQG8N3K98xmc09YqVKpKdZN/ep1WChBtDW8xQMM4i6pJVmdS0AI3mED0qFLXX/qjCeCGvYkfvUO4k+VWRBHSdxFtEHX8onfH1aP17Oguc6pa1uRGYFLcDqGVM8Bx4VvaeKsTpyji2+f/gF8tDp/BpSASVuo0Gp0Ob2VRttglwvyGHj+gqPORFeqvwMPmNntWVuH0muvwc58laEdiG0D1iaMZTXIRqB5tstib4/kFCev3CTRLg3Jxe6y2RIjcR1fOy1fNswtO9RV30s4oDeQO8xXOLlxHjVUf7UV5slsld2im1Q2ooLxhS8oPOBIgwFbstRO2DikKt23EpzNvPSE7iFtFxJByjTVQ3cKs57FWEeU6gePuqsNuLhFxc52FZwC0FaECUpdBInytFjUUXSnjaKbBGtDNOdkQmyygXUKiIuxp1S2fdVrXH4tY6iv1H3VW+xuGvNPhS2StvMVwEKUZyKSkgkAb1eij1+5cCVqWw6lBVJUS3CQQRmICyYk1Z0pKUZPovQi68JKUVycvG5RAfUNBuH++qspK4JClAERJ6uvvrK0tLqYtR3s9ejOtvpzKjM9HykiI6qMdpXm1MEJQUmUa6ajMKAcCdVz5E6dX6aaNdoGlJZ14qQBqD8oV5u1r8RXErt3ViXuXWsiYQQcyJMjXUVvFrxALUJydKJJGspUB1Uyu2lJS3m3FSQNQePfTTa5CkttzH4xEag+qs1NLJEqUpZrT0DPkzflMfNbj9qmd1/6mswJ+FATxgWR9Gta5KFkl3sbT940wvrz/jDiANQ44vNw0tMsV6e3K0nbu9j0f6bLJJvqwr2xdysNHfuInvQaiOSx6VKE/KuZA3j4xo6+epPbBOa3YTpKsiQTuE83voe5KbublxqR0RcE95dbHsrNSfbn9V7I3Vf8MfH9Rttlc/Gt9mceZ1BquceePwt0niQfQKOdr3vjiI+U6P8AypPsqvNoTFwrtCT5x/KvW2hf8ZfUyVNK6+g3Ze1V3+6ivCzNumDvC585oJSd57aK8MdhhP1T7a8isuybNlfbLv2VQfg4H/QQP2FiuX8HcgBJV5IScpyz0UyD5qCMK5QuZaCQlpRyJTJVG4HX007HKkoDyWO7MTwrK6dN0lTd1bpxHhTqxnlG3mNtodlbx1CA21mjPMKSCJdKhvImaJticGdasrZp1GRxPPykkSMxMCRpuNDiuVJwRCLfdrKjrrPXpRfgt9cPIDjyQ0FSUoE5oUB0iVbuwdtbau0xlDF/djMtlnB3GmC4Q6xch1woCR1Kk/iwnd3ipzFXEvIKAFQQoTpxEce+mN1fMsiVuIT3nX01BPbaIWsN24C1nQSSZ1jRKASdaSdevVkppWsrE40aFPK7vk234k1bWHNqKkQFGDJJO4ZR6CacpvHoKXEocQoQodh8BQ8u3xVzUBaR1BtKf2l6jzU9bwbE1t5SsoUT5cs5wPmg5CB3lJPbU3QqyeTepSNakljFaLuHbVkdRmWpMwCrygmJyz4kUsliTrokbhuAHWahWeT1+cynVFW8qVdXCif0UhKfCKmLbY95Ig3IgiCIcV95dB7E+ofi+WJCYtyg4fbkpKy4ocG05v2jCfTUMeWCz+guI7mv/wBlEbfJHZZipZWtRJJ6tewkipa25ObBG5qfED7oFXWzQXInv5sE7PlMw53QlbZP0iQB4lKiKmrTErVUll5oFSSnMlSZg9x7vNWtvti7YWDymkBpbYzpWCqRBBM66iJqjCCP72D+moe2py2aCldOxSNWck01cuJnAHObtGw82sN3qH3CpRCinMSSBGpkj31NY/trcMKUE4c+6BJCkKQsEA74TKh4ivPzrhIg3Ej66vfRbhvKXctIQnMysoQEBRGpA0BJBEmONVbskCMGtGtCz8I2turppDrLDaEmQrOoylSTCkEROhEaxTsHEF73m0fUbUfSTQ/sNt6wplxd05bsKLpKQOjnGVIK8uuszrxqcTyhWCpyXAXG/Kkx51QDWhZWvb78TLNxUmnL1/YU/Ab6/wAZdPnsGVIrpGyjUysuL+s4r1CmLnKBbnyG33PqoHsJrhO2jijDdm5HzlrKB4yn212TXNLxQvZfJvwf6k4zs9bJ3MN95TNSTVohPkpSO4AUIu7Q3Z/wTX1ncx82akF4ldr/AL60j/KZCvTlJ9NTdSHOXuOlL8sH6IOwKQxJSA2sOKSkKSodIgTIOmu+ghOGvPGF3t4Z4gc2kftD1Uqjk+ZUZdeecPWV6+cAH01ylB8A2qc1bxK/f2KuMyo5uJPyh11lWanYa0AjIr7bn8VZT7+XQXcoo/BcGuArn+Zc5k6hzL0SM6dZ8KIMbV8WPro++KzE9pXmHnMOaUg2zaw0mUhSyklJIzg66kiYre0SAEJidS2devMKybQ25q5j2mPaQ7fVoj6yaZ7Tr6Df1x6ATTzEGwnmonXITPXUxaM23PxcZea5tRGc6TA6uzNUKb7SIUYveIcckh1e/wAtH3jUTjToRijzoAzc64mZO74OBEeJM0XbEbOuWocWopyrQMuUzAzEjeOoioq52QedvXHVZQ2tbqgc2v4kIHRG7pCvQ295yeHRex639MSp47zTV+5MbW3AbZtlESElB8xbNC3JUn+3PKnRSHTEbpcQaOcVtVZGlkDKyUqUAdSBk3duh0qucWxj4Mp9xogLWpcKSdQFwoAHs48JrHGThKTa4teyNsrSppLlf9Te1bfxrpkaLd7xLnVx3emg69aacVnTnJAAM6ARpPXThTji3QlR6USSZPSV0pPn9NZeAsMBvLlcBzqB018lKfDU1oq7VUnHDkK4RbyfSxzzLaUlJShJ6kySOqTxPGDW/hrSUZEyVARJ0Ed3n41EpLu6T27kgdnWaTeSrepJ+sNY7ahu+rDnbVCj2HW6hAlKuuSRPaDTRqwAJmDSMK7+0UV7BWrTz6ufAUgNq6JUUqKtCnL26Gq4yeiZGTVr2IbB7V5BcebtudbQRLhbK0NkCe4HUGT1Cnj22ryyecU7PHKuB6Iq9sGw1nmFt82htl0AFpKQlBlAkmNTJnU9VCmL7A2TxaWy0B0VgpaT0VzoHSSsBIBBjXXWJrUoyiZXOEtWVVd4vxCZ0mSqpHZS6X8JZXlgBaSFZTlkK3TuOnCiW25PAki3d6SytIDgREpyqOVIKo3p9NGWHbMlphFq3uS9znSgFIIlWgzCdT4xQV5Rbb1T4FZwVLG3Bq5ZBcpNVykb1JHiKGDssD5Tz6u9ZHqilG9lWBvSVfWUpXrNZ99LlEphHqTTuLsJ8p1A71UzXtVaDTn0HsEn1UkzgFuncy2P0R7qfN2yE7kpHcBXbyfcdjEZ/wBLGPkpfX9Vlwjz5Yrr+kZPk2twe8JT94in6RXRFdlPqC0egObSquru0fYbYLRdQU51LbMA79AreRI8a8w3VqW1lB4enqNewjXmLaTCFm95pKVE53UmBJCUvqAUR1BKk0VJp6sNlYGeb0ru0PYN3VV8YRsu1h/RzZ+d6MlCRESevdpVabb2q1XL2RPQCuAAAhIKj6qTZ6yrVZU3pZXuPOljBTWoO2refhJHAirP2FwIq5p5MZQqFoIERx99DT9m1b3DiXX0FSQBvMyQgxqOAHpqy9isUsGWUg3LAWdSM2vd6qN1Jiu6QWJw9I3ADwFdO2KFCCAR1HcajnNsrIEjnwo/mpWr1Cmz23londzyu5pQ+9FC0TlkyQTgTQ3NpHgKcs4ekcKF3uUxgeSy6e9TKPWuabf1jLX+Ktkn6zv8KTQ7CGwqPkw7FuKUSgCq8VtjiCvJYtkfrVn92uRjGLL3KbT9Rj2qWa7fQ6nbifNFjxWVWhexX6dz7DXurVDfQO3E/toqa3cQgpKQJBCpMcDNS95jpdSApLYgg9EAbiD7KBCa3VJUsndsm3T5xLBuNpCrLKWhlIIiBu66Tvsd50DOEafNITvEcKEMDw03DuQA7pMeb1kU4v8ABubZDhzQpZSmdxiT7qRbOo8xk6fFRLHsuUy4QAmWlAAJGaOEa6R1Vs8pDx3qbAkmAQInhO+qgNTWy2zL986ltlBykgLcykobHWo906cao6TfMKrRjriWY7t69cNKbJQEwAcupVqNCfCgy7SpZUCOiNZ3R2mn+1Vo3h6k2jKsxQAVuEAKWs6k/mgDLAk99RlliASg86pRSdI0M9mvsqDhLIrnFrTQf4zetFtLiFgqICFJHAgASewwoz21E3F64tTanCSkAaxqcump48BTF11pRhsFM/nSPUCPTUrZhJSW94A38CesdVOoqKEu2MLi/wAxMAgdY1Pd1UzFyUmQCPHf7KkHgE6ZRvpq/CuEHujzjcaZWA7ndu+gmdx6wB6qfrfSIIB0M60OLlJpRFyeuudPmjlPqW/slianWUNlZOpTqdQNZ7dxgdlWfYISlASn/eno7qoDZ7E+bykaGrh2fxZKmwpR0A1NbYNuNjBOKjNsm7toEpURJQrMO+CPUTSdouX1Ebo/dHupQEqGuhPDq/nTCwMurymEkEBWm/dOuh1IrnHixlK9kESRNYUUDYxs1eEZmr+4knVEpSI/NgaVHvbGPK8q5ulf95weogVhk2uRsSi+ZY61pG8pHiKZvYrbo8t9pPetI9tV/wD1fg+UXFfWWtXrVWJ5PWh+TSfATS5PoG0eoXP7a4ejfeMdwcSfUaYv8pOHp3OqX9RtavUKiW9iGx+THmpRezLSN4QnvIHrrs2HFDn+splWjNvcuHf5GXtnpEUF4TjSLzE1voSW0qYV0TEklSJMzvOnmowFxZtSOdZGm4KBPoqr9iT/AMQUlKgUJkAjdBXpu8KaOr1FqaR4Fr7SH4xkfnn7qqqfa95POP5pGr2UjMJVCYEjxq1NoVfHs96vumqc2yOZxYG8uO9nygNfNWTY1faJ/Q1S0oojXmVNrjMqdDMnWRPX1GrE2YwsuN5k86kqEZkuEx2wZFBLnxjkjqA0PUIq2NkrcotU66kGBGtPtM+SEoJoH3cBJ8px1feoj1V0zs21xQD3kn20WJtFdQ+yKVTZq7fVWXKRougft8Fb4NDwTWrq3uUH+zkIERBbQrx6Q0NEnwZXEnxNJOJQPKUgd6h76Kve4G7gY6nECelcuD6obb+4kU0cwl1f4x91Xe6s+iaMnru2T5TzI/TFMH8dsk/3hrwBPqFUzqcgYx6A5/RZv/eat1Mnaqy+mH6tVZQyqnYx6FItIlQHWQPTT7EbEhxSW0k5QJgTHbpVl4BsAs2z5ctZuOdTzRzeSmEayFZY1UafucjgUM67pSHVEFQSgKQkfNGoJ04+ivWjeR5cmkDvJFa5E3jy0xlQlIkfWWd/1U0Q7YbFXV0ixYt2/i0JPOOKKUpSTAkicytAToDVjYNgLNs3kRKt0qWZJIETG4eFSanKZU7u7A6luBWeG8ilqhYU8+66kDVAhsE9pEmOwQe2rAw3C2bZoNMNpbQJISOs7yTvJ7TS5encJqI2hxBxlkrS0tZGgAST4nsp9ESlJ2uyp+Uu3aVfrzZlEhMhsid0azOtBGIKbSClAV25wM3hBiinai0Bffcn4wrJ36a8RQozb51wpUE8TpPZPXWNO8mzbbsolMJwQ8yp5cQIMdcz/KnWDPNla82hUAQAYB6x31IP3yBbpanLAHdI36cO7toXWzCtdOojWP5Ul8r3HtbgS17ZpklO7t6UeYSKjLhjTdB6qcIaeI1QVEfKA4dY09VafJLeaDKTlUOzgaHAPEh1EHfwrRbT1Us5bBRzCT1xrWc8U6JSodpmfNuHpqyfQmx3bvdEQZ9dG2xmNiRmMIRr2TuBPWd+lV6LidePGpTCnlJUlQynj0iAkH5xkiTVqM8XqZ69NSWhe9riK3kkIbUAoQCoxpxUYPRT4yeylbiy0SvNnWzK0JRAkgeTE5SI0184oQ2cxdOicynFHgDnk9Z+SAPNR3auqyysoSCRPHTqJMCtFWVo3SM1NXlqA427vAYSyskGClxtEiOEpWKUO2OKL8i2ZHek/wAZo3eeYSoy4yCNIK0A+uuRfMfSteCgfVXmtvqenfuAr4djTnFhHcke6tqwnGHPKvkJ7gr90ijb4ez9Knz1nw5vgon6qFH1JrgXYC/0FvHPx2Iun6oV7VGtnkpZV5d1dk/oD9yjo36R8l09zaz7KX+E9SFnwA9ZFFSA7lPbf7CsWdu0pnnlErKVqcXmJlJUnQQBBSeFQXJa7/aiFHpFIAnecqxNWvyhsrcw9+G/Jyr1V5OVaZIA/NzaVU3J3Zk36SJyoMk98QPOadS7LEki0sZE3TYGuiz6BVS4/BL5IBjnSOw8+gT5pq09oMHcubpIQ4W8qVmRoTJSI030E4hslaljN8JWblWaW86YKgsyMpE6BJO/hWfY6NnKo36d5edXRQsBVuvoKI0IUI9NS9ptndoAQlyAN0TPdvpD8GONyEpKwZJESeqYjvreG2aFuJCwpvUaqBjzxTycdWwxctFEMMBxS9uFFvnlhcSMxIEdgA3+NTatnrtfl3JHcXP4qnrO0aQhKkFCiRlSUqBnu7acZV9VedOpJS0NavYFTsapXl3Cz5z660nYlj5S1K+z7qJ1sKPCkuaA3qA7yBS7yYdSCb2RtB8knxpwnZy1H5IHvE+upFbrSfKcaHetPvpBWNWqd9wyP00++jeb6gszX9Hrf6JH2RWVz/Saz/xDfnrK7t94LMNGJT5KvDSlOdPGKhm8RFLfhBPXWqG0SirJkJUFJ6okkokRJ8NIrFxTe3vEL0SoE9VdLSatvptcSe5inwHKDpCVAGhPH9pLy3WAbTMiUjMh0HNmmIBSOo6Gpx5SNMxKDwIMfy89NMWZKkg+VlIKTuUD1xuPorstNRsHwTsA20l7bXKkrDeR0EhaSChW75QOh4a0O3eBQoFAzKIBKQCeHVBo42iQ04lLbjYW6s5W8yelmg/LnojtJijDZiyQ0wkAJzQA4sEErXGvS4idBTQtKD43BUupLhYpBzZ25fEpZWYEeTHgDpmpm5s1fMiV2rpR3Tp3AkivSQT1cOHAUxvb1CR0iPP766zS1YLpvRHnf4eEyOaUk9RzTPcabsuLUonIoojpd3jx91Xji2GWl0IWhKjwUB0h3Ea0JXWytsyZW4AmdM6gPXU27FFG7ARNjl6aQFp39FWU9xEGDS9/Zc62hTaTmJiDEjx3Hhr30X/gphWqCkj80iPRTlnDwmIG7UVCVVrU0KgnzAmw2MuHoCilPhPqiiS25KiUoCrnySo6NTMxp5dF2HvZeAqWbu5FCO0T6iSox6EFhOyotgcrgUriSgD0Tu7KlUrCR0wVn506+A+T4RSjtxTN18UKleclZsFOhCLukIXm0rrbal/A0LSmMxS6CqCYClAo7uvfTAcoiuFp/wCQexBqW2UvULcdbUMqzuHAge3jFEKsIa3xFbaSbgmzLVSjNxAccoFwfJsx+sWfU1XY2yvVeTZpHi4f3RRsnCkDr85pVNgkcPQarixLxAy1xTEnDATbt6T00qmOvyqx9d/xvrFvuQkn9p2im7wVtwdNAV3pB9dQFzsW1MpQAOrKKGq5BSi+ZC3jL60lL2MNFCgQpCEtAEEQR0VE1FvYE3a2zl3avuLcaIclSSEKSCkKGUpAOmsmd1GDGzyU/JPoHsrvGbAfBLhEAILLoO75hop34o5xjyZWdlt9cl4rLjaVxlACBBEg8ONRdq4EP8644s+WdBIClAiSJ3andQ7ZvKMBSoQABEAz0QYmKd21+EKyrBUjr+UPfSOLhdQfgVhKM0sl4lkbKvJU6FSCOBGo8/CrRucEZeRqhIMeUEpn0jXxqnMPwhKAl5m4SgKAIUFAA94Jg9xo/wAM28aaQlLy2VqAjMhxIB7cqjofE1CFSGql7GitslWNpR1+jHr+wLCiDncTHzFZPuxSR5P2eLlye993+KsVylWfzk/rEUivlOtBuKP1nuTVE6S4EcNpf8jlPJ9acQ4e910/vUqjYGx4sJPeVH1mopfKlb8Ag/prPqbpJXKk1wQnzOn9wUc6a/g7c13z9V+4RN7F2Kd1sz9gGnrWz9qnyWGh+gn3UFq5UOpA/VPH2ikjyjvHyW/Mwr2uUN9Bcjvhqr4teZYH4NZ+ib+wn3VugAbcXX0av1Q/jrK74in0O+EqdV5gVdbbo4H0inOxuIrv7tLcq5tIK3CJAyjQJkbpJSNO2mFxgafmjzVIbLYm5YKcDVoHecy5lA5T0ZhPdqT40tOFIvKNV8GW/bWLSE5UtNx2pk+c604LafmgdxUPUaA2+UB//wBvd8HE/wANKjlAc/8Ab7j7SfdWnsGV7PW+2v3DQ2o7fPPrpnc4A05v5wfVcUj7sUM/1hr44fc+dNdDlEP+Au/2K7sdDtzW+2ibTsfazJS4o9anXSfPmp8jBW0oyNFbQzBQKTJBEa9PMOAodt9v80/2K6TA4hOu7QdZ1rR5Qo/uN59lHtVTXi9BXQqx7RJP4feJU4pFwFAxCVIAiO0cYPoFV9tJjHwFTRufjnVFZKZgRJg6pOUDQQBr10Uf1kHX/h95oJE5BJ6jroO3Xuqldp7m5vLhb7yYUrQJ3BIG5I7qXCNwZVLcA/wrletYi4sYji3kX6F5fXRNY7Y4K7rDKCeDjOU+OhHpqhxh7nUK1+DHOzzmm0BGMk9Uz0Uixwq4OZsW5J+U0pKFfsqCq7OyzIHQfeQO1QUP20+2vOicOdG71mn9o/et/i3XE9y1D1UkoxfGxSN1wuvX9i+PwC6PIebX9ZBB86SR6KwWVwne2lXahYP38tVBbbSYqPyqlfW6XpUDUra7X4qPkhXekD7qRUZUKZZSqdfNMO8RvS2YcSpvqKhAPcryT4GoVG0DZVlzCmKNtMSAksN+JXHiCuD5qErnDlOvOLKAznVORsnKCd+UcBOscJqL2aHUtGc1yLCfAQsLQ4hLiTIOYDwNEbW3JyjM01m4xcJAnsEGKa4dsozzDXQTOQEnjrrr5xS6dmWvmJrqUakI2iw7TWo1Z3nHVaaM7Vtv/wBNnxuB/BSKtuFcEW3jcH2N0srZ1ofkkmsTgjQ/JJ81Uyq9fQz32f5PUbf0yeVolu0J6g84fU3WK2ivDuath4vH2CnXwIJMtJSlQ1mAfCCPZTG7xK9bOgaUOvmk0jnVXP0GW4+T1Ym9jF+dwtx/23j+9TC9uL1xCkOOMlCklKk/B3NQRBEhUjSnzeO3p3Bn9UKkcOxS7KvjAzl7Go9M0uU3+b0GcqS/615sp3HNmG2mwttxZXllQKCEkAhOYE9WmmvhQw27BhVXzygFHwJailIUAqNI+STHoqkGWAvVOvWK0U5PVSdyNZRdpRVr8g92GwFl5o84hKtZSTE6jWOsaUUo2QY4NJ81DGxmDultSW3VNmQQN47R1p7069hpK9x5xC1Jm4MEjy0gaaaQNR2159SjOU21I2U5U8VfQM29lmh+SR5v50qnZ5ofk0+YVXqsddPC4P8A3SPVSLmJuRJDwHEl9dL8NPqHOn19CyhgLYMwB2dGPVXYwhsdXnHuoF/BqvlPW4+tiCD6M9cLw5v5VzYjvvAfUTVPg59Rd9S6h2uwZ4qSNZ8oCuFJtxvdbEfnigROEsEx8Kw6Tu+NWo+hNM3cDczEAWygPlJTmSe0Gi9kt/cwb6m+AcrxFoEw83E6dMe+soC/AjvUz9j+dZQ+Hj8x28j0C4opzYCCabzSzBirJWY74Ew2qlc1MW3KWSuqqZDEdBQrecCm00m6umzOwHvPiu0vAioR140tbv6V2YXSHzz2+gjF8PClkxRWtdRF4NaVyKQgQLGEA76dt4SgcKeoMCuVOV2THxE04egcBSybdA4Ck89bzUrbGxHTaE9QpwhI7KZMqp60aGoGhO4ZmmrdonOCqAJBJO4AVJKpF1oEQQCOo1zjdHRdncO2sXtcoAfbgAAa9VbOKW3+Ia+0KEEWjED4pv7Irr4Iz9Gj7Io5y4Gd0abfP0Cv8L23+Ia84rRxi2/xDX2hQkbNn6NH2RWfBWvo0fZFdvJA3FPv9Aqcxu1/xLQ7iPbSC8ds+N00e8j3UNG2a+jR9kUmthr6NH2RQ3j+/wCQqhT7/T9iedx+xH95a8I91JHayxH95RQ+ppv5iPMK0GW/mJ8woZsfcQ7/AL8Bnyj442+wlDCs6VTJHp93jVZW7DjagpAMjs0PYaszF2EwMoA7hQ/cW9Upy0YtSina3IIdmtoWm2cy1c26rSCNE6ant7Oqk3L21O99vxn3VEWbAO8A+FL80PmjzVJwVxt2OBdWo/Lo838q4uLq1UI54R3UjzQ6hWijso4I7dkfc21odyx9k+6ma2GBuUT+ifdUspo9Vcm3NUX1EdJEU0GUkEZvsn3VLW2Mtp+S4f0VVwLc0qGa6VnxOVOw5/pE19E59k1lN+brKXGI2DJ8GlmjSApRBrh2PW1UulVNEUsDXIUeJNIvGsQquXTRChm9XLS4rHjSSa4pYdKdplcKpVRpq8aUZHJNIlVdKVSeaicbJrYNcJpRKa4IsyaesmmDJp6zRQrHIrFVyK2umYhiXKVSo01FOk1KwWjeatFVYa1NdY40o0is0tSLlBoKEa0FViq4musMauzIqLeRUk6dKYvU0QCVsinSWZpBqnraqDDoccxWFml+cFb5wUt2C6G3MVosU6GtKJYJ6v8AfhR1A5IYcxWFmpZGHKPFPp91cNWJKiJA89GzBkiJ5msqTNkeseasrg3R/9k="/>
          <p:cNvSpPr>
            <a:spLocks noChangeAspect="1" noChangeArrowheads="1"/>
          </p:cNvSpPr>
          <p:nvPr/>
        </p:nvSpPr>
        <p:spPr bwMode="auto">
          <a:xfrm>
            <a:off x="3203575" y="2903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5" name="Evil_laugh_Male_9-Himan-1598312646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V="1">
            <a:off x="8906290" y="6453336"/>
            <a:ext cx="116396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5408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7" repeatCount="20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27384"/>
            <a:ext cx="8928992" cy="936104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Public blogging Issues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640960" cy="5760640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Reputational</a:t>
            </a:r>
            <a:r>
              <a:rPr lang="en-GB" dirty="0" smtClean="0"/>
              <a:t> – all involved or represented, e.g.</a:t>
            </a:r>
          </a:p>
          <a:p>
            <a:r>
              <a:rPr lang="en-GB" dirty="0" smtClean="0">
                <a:solidFill>
                  <a:srgbClr val="CCFFCC"/>
                </a:solidFill>
              </a:rPr>
              <a:t>You – a grant sponsor or a potential employer could read your blog</a:t>
            </a:r>
          </a:p>
          <a:p>
            <a:r>
              <a:rPr lang="en-GB" dirty="0" smtClean="0"/>
              <a:t>People you write about who are identifiable to others</a:t>
            </a:r>
          </a:p>
          <a:p>
            <a:r>
              <a:rPr lang="en-GB" dirty="0" smtClean="0">
                <a:solidFill>
                  <a:srgbClr val="CCFFCC"/>
                </a:solidFill>
              </a:rPr>
              <a:t>Your university – the host or sponsor wants to present a positive image of the university, your blogpost is evidence</a:t>
            </a:r>
            <a:br>
              <a:rPr lang="en-GB" dirty="0" smtClean="0">
                <a:solidFill>
                  <a:srgbClr val="CCFFCC"/>
                </a:solidFill>
              </a:rPr>
            </a:br>
            <a:r>
              <a:rPr lang="en-GB" dirty="0" smtClean="0">
                <a:solidFill>
                  <a:srgbClr val="CCFFCC"/>
                </a:solidFill>
              </a:rPr>
              <a:t>supporting our claim to</a:t>
            </a:r>
            <a:br>
              <a:rPr lang="en-GB" dirty="0" smtClean="0">
                <a:solidFill>
                  <a:srgbClr val="CCFFCC"/>
                </a:solidFill>
              </a:rPr>
            </a:br>
            <a:r>
              <a:rPr lang="en-GB" dirty="0" smtClean="0">
                <a:solidFill>
                  <a:srgbClr val="CCFFCC"/>
                </a:solidFill>
              </a:rPr>
              <a:t>provide high quality</a:t>
            </a:r>
            <a:br>
              <a:rPr lang="en-GB" dirty="0" smtClean="0">
                <a:solidFill>
                  <a:srgbClr val="CCFFCC"/>
                </a:solidFill>
              </a:rPr>
            </a:br>
            <a:r>
              <a:rPr lang="en-GB" dirty="0" smtClean="0">
                <a:solidFill>
                  <a:srgbClr val="CCFFCC"/>
                </a:solidFill>
              </a:rPr>
              <a:t>research training</a:t>
            </a:r>
          </a:p>
        </p:txBody>
      </p:sp>
      <p:pic>
        <p:nvPicPr>
          <p:cNvPr id="2052" name="Picture 4" descr="Image result for it takes many good deeds to build a repu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9" b="7921"/>
          <a:stretch/>
        </p:blipFill>
        <p:spPr bwMode="auto">
          <a:xfrm>
            <a:off x="5364088" y="4797152"/>
            <a:ext cx="3672407" cy="1944216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83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352928" cy="5688632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GB" dirty="0" smtClean="0">
                <a:solidFill>
                  <a:srgbClr val="FFFF00"/>
                </a:solidFill>
              </a:rPr>
              <a:t>Legal</a:t>
            </a:r>
            <a:r>
              <a:rPr lang="en-GB" dirty="0" smtClean="0"/>
              <a:t> – anyone involved or represented who perceives that a blog contains evidence of unethical or illegal behaviour, reputational damage…</a:t>
            </a:r>
          </a:p>
          <a:p>
            <a:pPr marL="0" indent="0">
              <a:buFontTx/>
              <a:buNone/>
            </a:pPr>
            <a:endParaRPr lang="en-GB" dirty="0">
              <a:solidFill>
                <a:srgbClr val="CCFFCC"/>
              </a:solidFill>
            </a:endParaRPr>
          </a:p>
          <a:p>
            <a:pPr marL="0" indent="0">
              <a:buFontTx/>
              <a:buNone/>
            </a:pPr>
            <a:r>
              <a:rPr lang="en-GB" dirty="0" smtClean="0">
                <a:solidFill>
                  <a:srgbClr val="CCFFCC"/>
                </a:solidFill>
              </a:rPr>
              <a:t>My </a:t>
            </a:r>
            <a:r>
              <a:rPr lang="en-GB" dirty="0">
                <a:solidFill>
                  <a:srgbClr val="CCFFCC"/>
                </a:solidFill>
              </a:rPr>
              <a:t>advice:</a:t>
            </a:r>
          </a:p>
          <a:p>
            <a:r>
              <a:rPr lang="en-GB" dirty="0">
                <a:solidFill>
                  <a:srgbClr val="CCFFCC"/>
                </a:solidFill>
              </a:rPr>
              <a:t>Aim to be an ethical </a:t>
            </a:r>
            <a:r>
              <a:rPr lang="en-GB" dirty="0" smtClean="0">
                <a:solidFill>
                  <a:srgbClr val="CCFFCC"/>
                </a:solidFill>
              </a:rPr>
              <a:t>research blogger</a:t>
            </a:r>
            <a:endParaRPr lang="en-GB" dirty="0">
              <a:solidFill>
                <a:srgbClr val="CCFFCC"/>
              </a:solidFill>
            </a:endParaRPr>
          </a:p>
          <a:p>
            <a:r>
              <a:rPr lang="en-GB" dirty="0">
                <a:solidFill>
                  <a:srgbClr val="CCFFCC"/>
                </a:solidFill>
              </a:rPr>
              <a:t>Check to avoid providing evidence of anything that could be interpreted as unethical, </a:t>
            </a:r>
            <a:r>
              <a:rPr lang="en-GB" dirty="0" err="1">
                <a:solidFill>
                  <a:srgbClr val="CCFFCC"/>
                </a:solidFill>
              </a:rPr>
              <a:t>reputationally</a:t>
            </a:r>
            <a:r>
              <a:rPr lang="en-GB" dirty="0">
                <a:solidFill>
                  <a:srgbClr val="CCFFCC"/>
                </a:solidFill>
              </a:rPr>
              <a:t> damaging, illegal</a:t>
            </a:r>
          </a:p>
          <a:p>
            <a:pPr marL="0" lvl="0" indent="0">
              <a:buNone/>
            </a:pPr>
            <a:endParaRPr lang="en-GB" dirty="0">
              <a:solidFill>
                <a:srgbClr val="CCFFCC"/>
              </a:solidFill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27384"/>
            <a:ext cx="8928992" cy="936104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Public blogging Issues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03337" y="2323790"/>
            <a:ext cx="8136904" cy="1520555"/>
          </a:xfrm>
          <a:prstGeom prst="wedgeEllipseCallout">
            <a:avLst>
              <a:gd name="adj1" fmla="val 58125"/>
              <a:gd name="adj2" fmla="val 194953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What range of potential legal problems can you imagine?</a:t>
            </a:r>
          </a:p>
        </p:txBody>
      </p:sp>
    </p:spTree>
    <p:extLst>
      <p:ext uri="{BB962C8B-B14F-4D97-AF65-F5344CB8AC3E}">
        <p14:creationId xmlns:p14="http://schemas.microsoft.com/office/powerpoint/2010/main" val="196248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1700808"/>
            <a:ext cx="8676456" cy="2952750"/>
          </a:xfrm>
        </p:spPr>
        <p:txBody>
          <a:bodyPr/>
          <a:lstStyle/>
          <a:p>
            <a:pPr marL="627063" indent="-627063" algn="l" eaLnBrk="1" hangingPunct="1"/>
            <a:r>
              <a:rPr lang="en-GB" b="1" dirty="0" smtClean="0">
                <a:solidFill>
                  <a:schemeClr val="tx1"/>
                </a:solidFill>
              </a:rPr>
              <a:t>2. Informal writing of blogposts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2008"/>
            <a:ext cx="8712968" cy="119675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Informal writing of blogposts:</a:t>
            </a:r>
            <a:br>
              <a:rPr lang="en-US" sz="4000" b="1" dirty="0" smtClean="0">
                <a:solidFill>
                  <a:srgbClr val="66CCFF"/>
                </a:solidFill>
              </a:rPr>
            </a:br>
            <a:r>
              <a:rPr lang="en-US" sz="4000" b="1" dirty="0" smtClean="0">
                <a:solidFill>
                  <a:srgbClr val="66CCFF"/>
                </a:solidFill>
              </a:rPr>
              <a:t>reminder – what it’s all for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1268760"/>
            <a:ext cx="9036496" cy="5616624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 smtClean="0"/>
              <a:t>Two-way critical academic </a:t>
            </a:r>
            <a:r>
              <a:rPr lang="en-GB" i="1" dirty="0" smtClean="0"/>
              <a:t>and public </a:t>
            </a:r>
            <a:r>
              <a:rPr lang="en-GB" dirty="0" smtClean="0"/>
              <a:t>discourse: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GB" sz="2800" dirty="0" smtClean="0">
                <a:solidFill>
                  <a:srgbClr val="CCFFCC"/>
                </a:solidFill>
              </a:rPr>
              <a:t>As a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and reader</a:t>
            </a:r>
            <a:r>
              <a:rPr lang="en-GB" sz="2800" dirty="0" smtClean="0">
                <a:solidFill>
                  <a:srgbClr val="CCFFCC"/>
                </a:solidFill>
              </a:rPr>
              <a:t>, you choose what to read and evaluate others’ attempts to communicate and convince through developing their argument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GB" dirty="0" smtClean="0"/>
              <a:t>So you must find a blogpost attractive, informative for understanding that argument, and entertaining enough to keep reading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GB" sz="2800" dirty="0" smtClean="0">
                <a:solidFill>
                  <a:srgbClr val="CCFFCC"/>
                </a:solidFill>
              </a:rPr>
              <a:t>As a</a:t>
            </a:r>
            <a:r>
              <a:rPr lang="en-GB" sz="2800" dirty="0"/>
              <a:t> </a:t>
            </a:r>
            <a:r>
              <a:rPr lang="en-GB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writer</a:t>
            </a:r>
            <a:r>
              <a:rPr lang="en-GB" sz="2800" dirty="0" smtClean="0">
                <a:solidFill>
                  <a:srgbClr val="CCFFCC"/>
                </a:solidFill>
              </a:rPr>
              <a:t>, you develop your own argument that will communicate with and convince your target audience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Char char="ü"/>
            </a:pPr>
            <a:r>
              <a:rPr lang="en-GB" dirty="0" smtClean="0"/>
              <a:t>So you must design </a:t>
            </a:r>
            <a:r>
              <a:rPr lang="en-GB" dirty="0"/>
              <a:t>a</a:t>
            </a:r>
            <a:r>
              <a:rPr lang="en-GB" dirty="0" smtClean="0"/>
              <a:t> blogpost to be attractive, communicate well, and develop a convincing argument in entertaining way</a:t>
            </a: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496944" cy="1224136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Further tips on good public blogpost writing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928992" cy="482453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Individually, start building up your own ‘good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public research blogpost’ list</a:t>
            </a:r>
            <a:endParaRPr lang="en-US" sz="3600" dirty="0">
              <a:solidFill>
                <a:srgbClr val="FFFF00"/>
              </a:solidFill>
              <a:latin typeface="Arial" charset="0"/>
            </a:endParaRPr>
          </a:p>
          <a:p>
            <a:pPr marL="534988" indent="-534988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Make explicit your criteria about good practice based on your experiences as a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browser (e.g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.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your chosen blogpost)</a:t>
            </a:r>
            <a:endParaRPr lang="en-US" sz="3600" dirty="0">
              <a:solidFill>
                <a:srgbClr val="FFFF00"/>
              </a:solidFill>
              <a:latin typeface="Arial" charset="0"/>
            </a:endParaRPr>
          </a:p>
          <a:p>
            <a:pPr marL="534988" indent="-534988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Enter each criterion into your personal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‘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good public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research blogpost’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list</a:t>
            </a:r>
          </a:p>
          <a:p>
            <a:pPr marL="534988" indent="-534988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Refer to your list to guide your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blogging</a:t>
            </a:r>
            <a:endParaRPr lang="en-US" dirty="0">
              <a:solidFill>
                <a:srgbClr val="FFFF00"/>
              </a:solidFill>
              <a:latin typeface="Arial" charset="0"/>
            </a:endParaRPr>
          </a:p>
          <a:p>
            <a:pPr marL="0" lv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95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496944" cy="1224136"/>
          </a:xfrm>
        </p:spPr>
        <p:txBody>
          <a:bodyPr/>
          <a:lstStyle/>
          <a:p>
            <a:r>
              <a:rPr lang="en-US" sz="4000" b="1" dirty="0">
                <a:solidFill>
                  <a:srgbClr val="66CCFF"/>
                </a:solidFill>
              </a:rPr>
              <a:t>Further tips on good public blogpost writing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85" y="1520788"/>
            <a:ext cx="8964488" cy="482453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charset="0"/>
              </a:rPr>
              <a:t>You could build on this beginning: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solidFill>
                  <a:srgbClr val="CCFFCC"/>
                </a:solidFill>
                <a:latin typeface="Arial" charset="0"/>
              </a:rPr>
              <a:t>Type up this list on your computer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latin typeface="Arial" charset="0"/>
              </a:rPr>
              <a:t>Habitually look out for more aspects of good or bad </a:t>
            </a:r>
            <a:r>
              <a:rPr lang="en-US" dirty="0" smtClean="0">
                <a:latin typeface="Arial" charset="0"/>
              </a:rPr>
              <a:t>practice in the blogs you browse</a:t>
            </a:r>
            <a:endParaRPr lang="en-US" dirty="0">
              <a:latin typeface="Arial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solidFill>
                  <a:srgbClr val="CCFFCC"/>
                </a:solidFill>
                <a:latin typeface="Arial" charset="0"/>
              </a:rPr>
              <a:t>Make explicit the criteria for good practice that you are implicitly applying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latin typeface="Arial" charset="0"/>
              </a:rPr>
              <a:t>Add them to your list, apply them to your work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solidFill>
                  <a:srgbClr val="FFFF00"/>
                </a:solidFill>
                <a:latin typeface="Arial" charset="0"/>
              </a:rPr>
              <a:t>…and </a:t>
            </a: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create the perfect blogpost assignment</a:t>
            </a:r>
            <a:endParaRPr lang="en-GB" dirty="0" smtClean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38977" y="566682"/>
            <a:ext cx="8136904" cy="2952328"/>
          </a:xfrm>
          <a:prstGeom prst="wedgeEllipseCallout">
            <a:avLst>
              <a:gd name="adj1" fmla="val 57910"/>
              <a:gd name="adj2" fmla="val 176980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0" indent="0">
              <a:buNone/>
            </a:pPr>
            <a:r>
              <a:rPr lang="en-GB" sz="3200" b="1" dirty="0" smtClean="0">
                <a:solidFill>
                  <a:srgbClr val="FF0000"/>
                </a:solidFill>
              </a:rPr>
              <a:t>Since blogging is informal, you can choose the style and structure of your blogpost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51520" y="2636912"/>
            <a:ext cx="8712968" cy="2304256"/>
          </a:xfrm>
          <a:prstGeom prst="wedgeEllipseCallout">
            <a:avLst>
              <a:gd name="adj1" fmla="val 51022"/>
              <a:gd name="adj2" fmla="val 129881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FF"/>
                </a:solidFill>
              </a:rPr>
              <a:t>But you can draw on your criteria of good practice, as readers, to inform your writing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835696" y="5057369"/>
            <a:ext cx="7912496" cy="1503784"/>
          </a:xfrm>
          <a:prstGeom prst="wedgeEllipseCallout">
            <a:avLst>
              <a:gd name="adj1" fmla="val 58525"/>
              <a:gd name="adj2" fmla="val 58047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You could take into account the following criteria…</a:t>
            </a:r>
          </a:p>
        </p:txBody>
      </p:sp>
    </p:spTree>
    <p:extLst>
      <p:ext uri="{BB962C8B-B14F-4D97-AF65-F5344CB8AC3E}">
        <p14:creationId xmlns:p14="http://schemas.microsoft.com/office/powerpoint/2010/main" val="240921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Aims of this session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040" y="1052736"/>
            <a:ext cx="8460432" cy="5400600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Review how reading two public blogposts about research can inform your learning </a:t>
            </a:r>
            <a:r>
              <a:rPr lang="en-GB" dirty="0"/>
              <a:t>a</a:t>
            </a:r>
            <a:r>
              <a:rPr lang="en-GB" dirty="0" smtClean="0"/>
              <a:t>bout writing for non-academic audiences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CCFFCC"/>
                </a:solidFill>
              </a:rPr>
              <a:t>Explore informal writing of blogposts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Introduce the blogpost assignment and explore key design considerations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483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2738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Some criteria to consider</a:t>
            </a:r>
            <a:endParaRPr lang="en-US" sz="4000" b="1" dirty="0">
              <a:solidFill>
                <a:srgbClr val="66CCFF"/>
              </a:solidFill>
            </a:endParaRPr>
          </a:p>
        </p:txBody>
      </p:sp>
      <p:pic>
        <p:nvPicPr>
          <p:cNvPr id="1026" name="Picture 2" descr="Image result for aud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1688"/>
            <a:ext cx="6840760" cy="33843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748464" cy="1512168"/>
          </a:xfrm>
          <a:prstGeom prst="rect">
            <a:avLst/>
          </a:prstGeom>
          <a:noFill/>
          <a:ln w="9525">
            <a:solidFill>
              <a:schemeClr val="accent4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2438" indent="-452438">
              <a:lnSpc>
                <a:spcPct val="90000"/>
              </a:lnSpc>
              <a:buFont typeface="+mj-lt"/>
              <a:buAutoNum type="arabicPeriod"/>
            </a:pPr>
            <a:r>
              <a:rPr lang="en-US" kern="0" dirty="0" smtClean="0">
                <a:latin typeface="Arial" charset="0"/>
              </a:rPr>
              <a:t>Public blogposts about research should target an identified public audience with particular characteristics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kern="0" dirty="0" smtClean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kern="0" dirty="0" smtClean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kern="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0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2738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Some criteria to consider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904656"/>
          </a:xfrm>
          <a:prstGeom prst="rect">
            <a:avLst/>
          </a:prstGeom>
          <a:noFill/>
          <a:ln w="9525">
            <a:solidFill>
              <a:schemeClr val="accent4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2438" indent="-452438">
              <a:lnSpc>
                <a:spcPct val="90000"/>
              </a:lnSpc>
              <a:buFont typeface="+mj-lt"/>
              <a:buAutoNum type="arabicPeriod" startAt="2"/>
            </a:pPr>
            <a:r>
              <a:rPr lang="en-US" kern="0" dirty="0" smtClean="0">
                <a:latin typeface="Arial" charset="0"/>
              </a:rPr>
              <a:t>Public blogposts about research should focus on how to </a:t>
            </a:r>
            <a:r>
              <a:rPr lang="en-US" kern="0" dirty="0" smtClean="0">
                <a:solidFill>
                  <a:srgbClr val="FFFF00"/>
                </a:solidFill>
                <a:latin typeface="Arial" charset="0"/>
              </a:rPr>
              <a:t>attract, inform and entertain</a:t>
            </a:r>
            <a:r>
              <a:rPr lang="en-US" kern="0" dirty="0" smtClean="0">
                <a:latin typeface="Arial" charset="0"/>
              </a:rPr>
              <a:t> an audience with these characteristics, e.g.</a:t>
            </a:r>
          </a:p>
          <a:p>
            <a:pPr marL="714375" indent="-261938">
              <a:lnSpc>
                <a:spcPct val="90000"/>
              </a:lnSpc>
            </a:pPr>
            <a:r>
              <a:rPr lang="en-US" kern="0" dirty="0">
                <a:solidFill>
                  <a:srgbClr val="CCFFCC"/>
                </a:solidFill>
                <a:latin typeface="Arial" charset="0"/>
              </a:rPr>
              <a:t>Develop </a:t>
            </a:r>
            <a:r>
              <a:rPr lang="en-US" kern="0" dirty="0" smtClean="0">
                <a:solidFill>
                  <a:srgbClr val="CCFFCC"/>
                </a:solidFill>
                <a:latin typeface="Arial" charset="0"/>
              </a:rPr>
              <a:t>a clear </a:t>
            </a:r>
            <a:r>
              <a:rPr lang="en-US" kern="0" dirty="0">
                <a:solidFill>
                  <a:srgbClr val="CCFFCC"/>
                </a:solidFill>
                <a:latin typeface="Arial" charset="0"/>
              </a:rPr>
              <a:t>argument </a:t>
            </a:r>
            <a:r>
              <a:rPr lang="en-US" kern="0" dirty="0" smtClean="0">
                <a:solidFill>
                  <a:srgbClr val="CCFFCC"/>
                </a:solidFill>
                <a:latin typeface="Arial" charset="0"/>
              </a:rPr>
              <a:t>whose conclusion </a:t>
            </a:r>
            <a:r>
              <a:rPr lang="en-US" kern="0" dirty="0">
                <a:solidFill>
                  <a:srgbClr val="CCFFCC"/>
                </a:solidFill>
                <a:latin typeface="Arial" charset="0"/>
              </a:rPr>
              <a:t>is supported by some illustrative </a:t>
            </a:r>
            <a:r>
              <a:rPr lang="en-US" kern="0" dirty="0" smtClean="0">
                <a:solidFill>
                  <a:srgbClr val="CCFFCC"/>
                </a:solidFill>
                <a:latin typeface="Arial" charset="0"/>
              </a:rPr>
              <a:t>evidence</a:t>
            </a:r>
            <a:endParaRPr lang="en-US" kern="0" dirty="0">
              <a:solidFill>
                <a:srgbClr val="CCFFCC"/>
              </a:solidFill>
              <a:latin typeface="Arial" charset="0"/>
            </a:endParaRPr>
          </a:p>
          <a:p>
            <a:pPr marL="714375" indent="-261938">
              <a:lnSpc>
                <a:spcPct val="90000"/>
              </a:lnSpc>
            </a:pPr>
            <a:r>
              <a:rPr lang="en-US" kern="0" dirty="0" smtClean="0">
                <a:latin typeface="Arial" charset="0"/>
              </a:rPr>
              <a:t>Optionally start with a ‘teaser’</a:t>
            </a:r>
            <a:br>
              <a:rPr lang="en-US" kern="0" dirty="0" smtClean="0">
                <a:latin typeface="Arial" charset="0"/>
              </a:rPr>
            </a:br>
            <a:r>
              <a:rPr lang="en-US" kern="0" dirty="0" smtClean="0">
                <a:latin typeface="Arial" charset="0"/>
              </a:rPr>
              <a:t>(question, anecdote, puzzle…)</a:t>
            </a:r>
          </a:p>
          <a:p>
            <a:pPr marL="714375" indent="-261938">
              <a:lnSpc>
                <a:spcPct val="90000"/>
              </a:lnSpc>
            </a:pPr>
            <a:r>
              <a:rPr lang="en-US" kern="0" dirty="0" smtClean="0">
                <a:solidFill>
                  <a:srgbClr val="CCFFCC"/>
                </a:solidFill>
                <a:latin typeface="Arial" charset="0"/>
              </a:rPr>
              <a:t>Optionally </a:t>
            </a:r>
            <a:r>
              <a:rPr lang="en-US" kern="0" dirty="0">
                <a:solidFill>
                  <a:srgbClr val="CCFFCC"/>
                </a:solidFill>
                <a:latin typeface="Arial" charset="0"/>
              </a:rPr>
              <a:t>u</a:t>
            </a:r>
            <a:r>
              <a:rPr lang="en-US" kern="0" dirty="0" smtClean="0">
                <a:solidFill>
                  <a:srgbClr val="CCFFCC"/>
                </a:solidFill>
                <a:latin typeface="Arial" charset="0"/>
              </a:rPr>
              <a:t>se pictures,</a:t>
            </a:r>
            <a:br>
              <a:rPr lang="en-US" kern="0" dirty="0" smtClean="0">
                <a:solidFill>
                  <a:srgbClr val="CCFFCC"/>
                </a:solidFill>
                <a:latin typeface="Arial" charset="0"/>
              </a:rPr>
            </a:br>
            <a:r>
              <a:rPr lang="en-US" kern="0" dirty="0">
                <a:solidFill>
                  <a:srgbClr val="CCFFCC"/>
                </a:solidFill>
                <a:latin typeface="Arial" charset="0"/>
              </a:rPr>
              <a:t> </a:t>
            </a:r>
            <a:r>
              <a:rPr lang="en-US" kern="0" dirty="0" smtClean="0">
                <a:solidFill>
                  <a:srgbClr val="CCFFCC"/>
                </a:solidFill>
                <a:latin typeface="Arial" charset="0"/>
              </a:rPr>
              <a:t>quotes, diagrams, </a:t>
            </a:r>
            <a:r>
              <a:rPr lang="en-US" kern="0" dirty="0" err="1" smtClean="0">
                <a:solidFill>
                  <a:srgbClr val="CCFFCC"/>
                </a:solidFill>
                <a:latin typeface="Arial" charset="0"/>
              </a:rPr>
              <a:t>humour</a:t>
            </a:r>
            <a:r>
              <a:rPr lang="en-US" kern="0" dirty="0" smtClean="0">
                <a:solidFill>
                  <a:srgbClr val="CCFFCC"/>
                </a:solidFill>
                <a:latin typeface="Arial" charset="0"/>
              </a:rPr>
              <a:t> </a:t>
            </a:r>
          </a:p>
          <a:p>
            <a:pPr marL="714375" indent="-261938">
              <a:lnSpc>
                <a:spcPct val="90000"/>
              </a:lnSpc>
            </a:pPr>
            <a:r>
              <a:rPr lang="en-US" kern="0" dirty="0" smtClean="0">
                <a:latin typeface="Arial" charset="0"/>
              </a:rPr>
              <a:t>Use an informal but low-fat writing style, signposting, quite short paragraphs</a:t>
            </a:r>
          </a:p>
          <a:p>
            <a:pPr marL="714375" indent="-261938">
              <a:lnSpc>
                <a:spcPct val="90000"/>
              </a:lnSpc>
            </a:pPr>
            <a:r>
              <a:rPr lang="en-US" kern="0" dirty="0" smtClean="0">
                <a:solidFill>
                  <a:srgbClr val="CCFFCC"/>
                </a:solidFill>
                <a:latin typeface="Arial" charset="0"/>
              </a:rPr>
              <a:t>(As appropriate) give contact details, links</a:t>
            </a:r>
            <a:endParaRPr lang="en-US" kern="0" dirty="0" smtClean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kern="0" dirty="0" smtClean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kern="0" dirty="0" smtClean="0">
              <a:latin typeface="Arial" charset="0"/>
            </a:endParaRPr>
          </a:p>
        </p:txBody>
      </p:sp>
      <p:pic>
        <p:nvPicPr>
          <p:cNvPr id="2" name="Picture 2" descr="Image result for blog humour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CCFF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" r="16760" b="11580"/>
          <a:stretch/>
        </p:blipFill>
        <p:spPr bwMode="auto">
          <a:xfrm rot="331393">
            <a:off x="6511895" y="3320690"/>
            <a:ext cx="2484889" cy="1722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6">
                <a:lumMod val="20000"/>
                <a:lumOff val="80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4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2738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Some criteria to consider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904656"/>
          </a:xfrm>
          <a:prstGeom prst="rect">
            <a:avLst/>
          </a:prstGeom>
          <a:noFill/>
          <a:ln w="9525">
            <a:solidFill>
              <a:schemeClr val="accent4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2438" indent="-452438">
              <a:lnSpc>
                <a:spcPct val="90000"/>
              </a:lnSpc>
              <a:buFont typeface="+mj-lt"/>
              <a:buAutoNum type="arabicPeriod" startAt="3"/>
            </a:pPr>
            <a:r>
              <a:rPr lang="en-US" kern="0" dirty="0" smtClean="0">
                <a:latin typeface="Arial" charset="0"/>
              </a:rPr>
              <a:t>The </a:t>
            </a:r>
            <a:r>
              <a:rPr lang="en-US" i="1" kern="0" dirty="0" smtClean="0">
                <a:latin typeface="Arial" charset="0"/>
              </a:rPr>
              <a:t>balance</a:t>
            </a:r>
            <a:r>
              <a:rPr lang="en-US" kern="0" dirty="0" smtClean="0">
                <a:latin typeface="Arial" charset="0"/>
              </a:rPr>
              <a:t> between attracting, informing and entertaining should fit the audience, e.g.</a:t>
            </a:r>
          </a:p>
          <a:p>
            <a:pPr marL="803275" indent="-341313">
              <a:lnSpc>
                <a:spcPct val="90000"/>
              </a:lnSpc>
            </a:pPr>
            <a:r>
              <a:rPr lang="en-US" kern="0" dirty="0" smtClean="0">
                <a:solidFill>
                  <a:srgbClr val="CCFFCC"/>
                </a:solidFill>
                <a:latin typeface="Arial" charset="0"/>
              </a:rPr>
              <a:t>Research students, academics, journalists, professionals want to become </a:t>
            </a:r>
            <a:r>
              <a:rPr lang="en-US" kern="0" dirty="0" smtClean="0">
                <a:solidFill>
                  <a:srgbClr val="FFFF00"/>
                </a:solidFill>
                <a:latin typeface="Arial" charset="0"/>
              </a:rPr>
              <a:t>informed</a:t>
            </a:r>
          </a:p>
          <a:p>
            <a:pPr marL="803275" indent="-341313">
              <a:lnSpc>
                <a:spcPct val="90000"/>
              </a:lnSpc>
            </a:pPr>
            <a:r>
              <a:rPr lang="en-US" kern="0" dirty="0" smtClean="0">
                <a:latin typeface="Arial" charset="0"/>
              </a:rPr>
              <a:t>Most are not experts in your area, but support the social contribution of research</a:t>
            </a:r>
          </a:p>
          <a:p>
            <a:pPr marL="803275" indent="-341313">
              <a:lnSpc>
                <a:spcPct val="90000"/>
              </a:lnSpc>
            </a:pPr>
            <a:r>
              <a:rPr lang="en-US" kern="0" dirty="0" smtClean="0">
                <a:solidFill>
                  <a:srgbClr val="CCFFCC"/>
                </a:solidFill>
                <a:latin typeface="Arial" charset="0"/>
              </a:rPr>
              <a:t>So you have to </a:t>
            </a:r>
            <a:r>
              <a:rPr lang="en-US" kern="0" dirty="0" smtClean="0">
                <a:solidFill>
                  <a:srgbClr val="FFFF00"/>
                </a:solidFill>
                <a:latin typeface="Arial" charset="0"/>
              </a:rPr>
              <a:t>attract </a:t>
            </a:r>
            <a:r>
              <a:rPr lang="en-US" kern="0" dirty="0" smtClean="0">
                <a:solidFill>
                  <a:srgbClr val="CCFFCC"/>
                </a:solidFill>
                <a:latin typeface="Arial" charset="0"/>
              </a:rPr>
              <a:t>them first, then retain their interest so they become </a:t>
            </a:r>
            <a:r>
              <a:rPr lang="en-US" kern="0" dirty="0" smtClean="0">
                <a:solidFill>
                  <a:srgbClr val="FFFF00"/>
                </a:solidFill>
                <a:latin typeface="Arial" charset="0"/>
              </a:rPr>
              <a:t>informed</a:t>
            </a:r>
          </a:p>
          <a:p>
            <a:pPr marL="803275" indent="-341313">
              <a:lnSpc>
                <a:spcPct val="90000"/>
              </a:lnSpc>
            </a:pPr>
            <a:r>
              <a:rPr lang="en-US" kern="0" dirty="0" smtClean="0">
                <a:solidFill>
                  <a:srgbClr val="FFFF00"/>
                </a:solidFill>
                <a:latin typeface="Arial" charset="0"/>
              </a:rPr>
              <a:t>Inform</a:t>
            </a:r>
            <a:r>
              <a:rPr lang="en-US" kern="0" dirty="0" smtClean="0">
                <a:latin typeface="Arial" charset="0"/>
              </a:rPr>
              <a:t> them through non-technical low-fat writing that conveys your argument clearly</a:t>
            </a:r>
          </a:p>
          <a:p>
            <a:pPr marL="803275" indent="-341313">
              <a:lnSpc>
                <a:spcPct val="90000"/>
              </a:lnSpc>
            </a:pPr>
            <a:r>
              <a:rPr lang="en-US" kern="0" dirty="0" smtClean="0">
                <a:solidFill>
                  <a:srgbClr val="CCFFCC"/>
                </a:solidFill>
                <a:latin typeface="Arial" charset="0"/>
              </a:rPr>
              <a:t>A few optional diagrams or pictures may </a:t>
            </a:r>
            <a:r>
              <a:rPr lang="en-US" kern="0" dirty="0" smtClean="0">
                <a:solidFill>
                  <a:srgbClr val="FFFF00"/>
                </a:solidFill>
                <a:latin typeface="Arial" charset="0"/>
              </a:rPr>
              <a:t>attract and entertain</a:t>
            </a:r>
            <a:r>
              <a:rPr lang="en-US" kern="0" dirty="0" smtClean="0">
                <a:solidFill>
                  <a:srgbClr val="CCFFCC"/>
                </a:solidFill>
                <a:latin typeface="Arial" charset="0"/>
              </a:rPr>
              <a:t>, but </a:t>
            </a:r>
            <a:r>
              <a:rPr lang="en-US" kern="0" dirty="0" smtClean="0">
                <a:solidFill>
                  <a:srgbClr val="FFFF00"/>
                </a:solidFill>
                <a:latin typeface="Arial" charset="0"/>
              </a:rPr>
              <a:t>informing</a:t>
            </a:r>
            <a:r>
              <a:rPr lang="en-US" kern="0" dirty="0" smtClean="0">
                <a:solidFill>
                  <a:srgbClr val="CCFFCC"/>
                </a:solidFill>
                <a:latin typeface="Arial" charset="0"/>
              </a:rPr>
              <a:t> is priority</a:t>
            </a:r>
            <a:endParaRPr lang="en-US" kern="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836712"/>
            <a:ext cx="8784976" cy="5904656"/>
          </a:xfrm>
        </p:spPr>
        <p:txBody>
          <a:bodyPr/>
          <a:lstStyle/>
          <a:p>
            <a:pPr marL="452438" indent="-452438" eaLnBrk="1" hangingPunct="1">
              <a:lnSpc>
                <a:spcPct val="90000"/>
              </a:lnSpc>
              <a:buFont typeface="+mj-lt"/>
              <a:buAutoNum type="arabicPeriod" startAt="4"/>
              <a:defRPr/>
            </a:pPr>
            <a:r>
              <a:rPr lang="en-GB" dirty="0" smtClean="0"/>
              <a:t>You should think and write like a journalist </a:t>
            </a:r>
          </a:p>
          <a:p>
            <a:pPr marL="804863" eaLnBrk="1" hangingPunct="1">
              <a:lnSpc>
                <a:spcPct val="90000"/>
              </a:lnSpc>
              <a:defRPr/>
            </a:pPr>
            <a:r>
              <a:rPr lang="en-GB" dirty="0">
                <a:solidFill>
                  <a:srgbClr val="CCFFCC"/>
                </a:solidFill>
              </a:rPr>
              <a:t>F</a:t>
            </a:r>
            <a:r>
              <a:rPr lang="en-GB" dirty="0" smtClean="0">
                <a:solidFill>
                  <a:srgbClr val="CCFFCC"/>
                </a:solidFill>
              </a:rPr>
              <a:t>or a paragraph or section give the message first, then the backing</a:t>
            </a:r>
          </a:p>
          <a:p>
            <a:pPr marL="804863" eaLnBrk="1" hangingPunct="1">
              <a:lnSpc>
                <a:spcPct val="90000"/>
              </a:lnSpc>
              <a:defRPr/>
            </a:pPr>
            <a:r>
              <a:rPr lang="en-GB" dirty="0"/>
              <a:t>T</a:t>
            </a:r>
            <a:r>
              <a:rPr lang="en-GB" dirty="0" smtClean="0"/>
              <a:t>his represents a mini-argument:</a:t>
            </a:r>
            <a:br>
              <a:rPr lang="en-GB" dirty="0" smtClean="0"/>
            </a:br>
            <a:r>
              <a:rPr lang="en-GB" dirty="0" smtClean="0"/>
              <a:t>- </a:t>
            </a:r>
            <a:r>
              <a:rPr lang="en-GB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conclusion</a:t>
            </a:r>
            <a:r>
              <a:rPr lang="en-GB" dirty="0" smtClean="0"/>
              <a:t> – here’s what I’m claiming</a:t>
            </a:r>
            <a:br>
              <a:rPr lang="en-GB" dirty="0" smtClean="0"/>
            </a:br>
            <a:r>
              <a:rPr lang="en-GB" dirty="0" smtClean="0"/>
              <a:t>- </a:t>
            </a:r>
            <a:r>
              <a:rPr lang="en-GB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warranting</a:t>
            </a:r>
            <a:r>
              <a:rPr lang="en-GB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dirty="0" smtClean="0"/>
              <a:t>– here’s the evidence that</a:t>
            </a:r>
            <a:br>
              <a:rPr lang="en-GB" dirty="0" smtClean="0"/>
            </a:br>
            <a:r>
              <a:rPr lang="en-GB" dirty="0" smtClean="0"/>
              <a:t>  should convince you</a:t>
            </a:r>
          </a:p>
          <a:p>
            <a:pPr marL="803275" indent="-350838" eaLnBrk="1" hangingPunct="1">
              <a:lnSpc>
                <a:spcPct val="90000"/>
              </a:lnSpc>
              <a:defRPr/>
            </a:pPr>
            <a:r>
              <a:rPr lang="en-GB" dirty="0">
                <a:solidFill>
                  <a:srgbClr val="CCFFCC"/>
                </a:solidFill>
              </a:rPr>
              <a:t>G</a:t>
            </a:r>
            <a:r>
              <a:rPr lang="en-GB" dirty="0" smtClean="0">
                <a:solidFill>
                  <a:srgbClr val="CCFFCC"/>
                </a:solidFill>
              </a:rPr>
              <a:t>o for [</a:t>
            </a:r>
            <a:r>
              <a:rPr lang="en-GB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conclusion</a:t>
            </a:r>
            <a:r>
              <a:rPr lang="en-GB" dirty="0" smtClean="0">
                <a:solidFill>
                  <a:srgbClr val="CCFFCC"/>
                </a:solidFill>
              </a:rPr>
              <a:t>] because [</a:t>
            </a:r>
            <a:r>
              <a:rPr lang="en-GB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warranting</a:t>
            </a:r>
            <a:r>
              <a:rPr lang="en-GB" dirty="0" smtClean="0">
                <a:solidFill>
                  <a:srgbClr val="CCFFCC"/>
                </a:solidFill>
              </a:rPr>
              <a:t>], not [</a:t>
            </a:r>
            <a:r>
              <a:rPr lang="en-GB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warranting</a:t>
            </a:r>
            <a:r>
              <a:rPr lang="en-GB" dirty="0" smtClean="0">
                <a:solidFill>
                  <a:srgbClr val="CCFFCC"/>
                </a:solidFill>
              </a:rPr>
              <a:t>] therefore [</a:t>
            </a:r>
            <a:r>
              <a:rPr lang="en-GB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conclusion</a:t>
            </a:r>
            <a:r>
              <a:rPr lang="en-GB" dirty="0" smtClean="0">
                <a:solidFill>
                  <a:srgbClr val="CCFFCC"/>
                </a:solidFill>
              </a:rPr>
              <a:t>]</a:t>
            </a:r>
          </a:p>
          <a:p>
            <a:pPr marL="803275" indent="-350838">
              <a:lnSpc>
                <a:spcPct val="90000"/>
              </a:lnSpc>
              <a:defRPr/>
            </a:pPr>
            <a:r>
              <a:rPr lang="en-GB" dirty="0" smtClean="0"/>
              <a:t>[</a:t>
            </a:r>
            <a:r>
              <a:rPr lang="en-GB" dirty="0" smtClean="0">
                <a:solidFill>
                  <a:srgbClr val="FFFF00"/>
                </a:solidFill>
              </a:rPr>
              <a:t>Warranting</a:t>
            </a:r>
            <a:r>
              <a:rPr lang="en-GB" dirty="0" smtClean="0"/>
              <a:t>] therefore [</a:t>
            </a:r>
            <a:r>
              <a:rPr lang="en-GB" dirty="0" smtClean="0">
                <a:solidFill>
                  <a:srgbClr val="FFFF00"/>
                </a:solidFill>
              </a:rPr>
              <a:t>conclusion</a:t>
            </a:r>
            <a:r>
              <a:rPr lang="en-GB" dirty="0" smtClean="0"/>
              <a:t>] means readers won’t know what your warranting is for till they get to the punchline at the end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 rot="324442">
            <a:off x="7307681" y="1336808"/>
            <a:ext cx="1740209" cy="1581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2738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Some criteria to consider</a:t>
            </a:r>
            <a:endParaRPr lang="en-US" sz="40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764704"/>
            <a:ext cx="8424936" cy="590465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GB" dirty="0" smtClean="0"/>
              <a:t>Example of a </a:t>
            </a:r>
            <a:r>
              <a:rPr lang="en-GB" dirty="0"/>
              <a:t>j</a:t>
            </a:r>
            <a:r>
              <a:rPr lang="en-GB" dirty="0" smtClean="0"/>
              <a:t>ournalistic approach:</a:t>
            </a:r>
            <a:endParaRPr lang="en-GB" dirty="0"/>
          </a:p>
          <a:p>
            <a:pPr marL="0" lvl="0" indent="0">
              <a:buNone/>
            </a:pPr>
            <a:r>
              <a:rPr lang="en-GB" dirty="0">
                <a:solidFill>
                  <a:srgbClr val="CCFFCC"/>
                </a:solidFill>
              </a:rPr>
              <a:t>[</a:t>
            </a:r>
            <a:r>
              <a:rPr lang="en-GB" dirty="0" smtClean="0">
                <a:solidFill>
                  <a:srgbClr val="FFFF00"/>
                </a:solidFill>
              </a:rPr>
              <a:t>conclusion – the punchline</a:t>
            </a:r>
            <a:r>
              <a:rPr lang="en-GB" dirty="0" smtClean="0">
                <a:solidFill>
                  <a:srgbClr val="CCFFCC"/>
                </a:solidFill>
              </a:rPr>
              <a:t>]</a:t>
            </a:r>
          </a:p>
          <a:p>
            <a:pPr marL="0" lvl="0" indent="0">
              <a:buNone/>
            </a:pPr>
            <a:r>
              <a:rPr lang="en-GB" dirty="0" smtClean="0">
                <a:solidFill>
                  <a:srgbClr val="CCFFCC"/>
                </a:solidFill>
              </a:rPr>
              <a:t>My research on care home management is of great social significance,</a:t>
            </a:r>
          </a:p>
          <a:p>
            <a:pPr marL="0" lvl="0" indent="0">
              <a:buNone/>
            </a:pPr>
            <a:r>
              <a:rPr lang="en-GB" dirty="0" smtClean="0"/>
              <a:t>[</a:t>
            </a:r>
            <a:r>
              <a:rPr lang="en-GB" dirty="0" smtClean="0">
                <a:solidFill>
                  <a:srgbClr val="FFFF00"/>
                </a:solidFill>
              </a:rPr>
              <a:t>warranting</a:t>
            </a:r>
            <a:r>
              <a:rPr lang="en-GB" dirty="0" smtClean="0"/>
              <a:t>] because </a:t>
            </a:r>
            <a:r>
              <a:rPr lang="en-GB" dirty="0"/>
              <a:t>there is </a:t>
            </a:r>
            <a:r>
              <a:rPr lang="en-GB" dirty="0" smtClean="0"/>
              <a:t>an increasing need for well-run residential care in every country with an ageing population.</a:t>
            </a:r>
          </a:p>
          <a:p>
            <a:pPr marL="0" lvl="0" indent="0">
              <a:buNone/>
            </a:pPr>
            <a:r>
              <a:rPr lang="en-GB" dirty="0" smtClean="0">
                <a:solidFill>
                  <a:srgbClr val="CCFFCC"/>
                </a:solidFill>
              </a:rPr>
              <a:t>[</a:t>
            </a:r>
            <a:r>
              <a:rPr lang="en-GB" dirty="0" smtClean="0">
                <a:solidFill>
                  <a:srgbClr val="FFFF00"/>
                </a:solidFill>
              </a:rPr>
              <a:t>more warrantin</a:t>
            </a:r>
            <a:r>
              <a:rPr lang="en-GB" dirty="0" smtClean="0">
                <a:solidFill>
                  <a:srgbClr val="CCFFCC"/>
                </a:solidFill>
              </a:rPr>
              <a:t>g] According to a recent report on 34 industrialized countries (OECD 2015), the proportion of over 65 year-olds has increased by 20% over the last ten years…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2738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Making sure they get your message</a:t>
            </a:r>
            <a:endParaRPr lang="en-US" sz="40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764704"/>
            <a:ext cx="8424936" cy="590465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GB" dirty="0" smtClean="0"/>
              <a:t>Example of a non-journalistic approach: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CCFFCC"/>
                </a:solidFill>
              </a:rPr>
              <a:t>[</a:t>
            </a:r>
            <a:r>
              <a:rPr lang="en-GB" dirty="0" smtClean="0">
                <a:solidFill>
                  <a:srgbClr val="FFFF00"/>
                </a:solidFill>
              </a:rPr>
              <a:t>warranting</a:t>
            </a:r>
            <a:r>
              <a:rPr lang="en-GB" dirty="0">
                <a:solidFill>
                  <a:srgbClr val="CCFFCC"/>
                </a:solidFill>
              </a:rPr>
              <a:t>] According to a recent report on 34 industrialized countries (OECD </a:t>
            </a:r>
            <a:r>
              <a:rPr lang="en-GB" dirty="0" smtClean="0">
                <a:solidFill>
                  <a:srgbClr val="CCFFCC"/>
                </a:solidFill>
              </a:rPr>
              <a:t>2015), </a:t>
            </a:r>
            <a:r>
              <a:rPr lang="en-GB" dirty="0">
                <a:solidFill>
                  <a:srgbClr val="CCFFCC"/>
                </a:solidFill>
              </a:rPr>
              <a:t>the proportion of over 65 year-olds has increased by 20% over the last ten years…</a:t>
            </a:r>
          </a:p>
          <a:p>
            <a:pPr marL="0" indent="0">
              <a:buNone/>
            </a:pPr>
            <a:r>
              <a:rPr lang="en-GB" dirty="0" smtClean="0"/>
              <a:t>[</a:t>
            </a:r>
            <a:r>
              <a:rPr lang="en-GB" dirty="0" smtClean="0">
                <a:solidFill>
                  <a:srgbClr val="FFFF00"/>
                </a:solidFill>
              </a:rPr>
              <a:t>more warranting</a:t>
            </a:r>
            <a:r>
              <a:rPr lang="en-GB" dirty="0"/>
              <a:t>] </a:t>
            </a:r>
            <a:r>
              <a:rPr lang="en-GB" dirty="0" smtClean="0"/>
              <a:t>As a result, there is an </a:t>
            </a:r>
            <a:r>
              <a:rPr lang="en-GB" dirty="0"/>
              <a:t>increasing need for well-run residential care in every country with an ageing population.</a:t>
            </a:r>
          </a:p>
          <a:p>
            <a:pPr marL="0" lvl="0" indent="0">
              <a:buNone/>
            </a:pPr>
            <a:r>
              <a:rPr lang="en-GB" dirty="0" smtClean="0">
                <a:solidFill>
                  <a:srgbClr val="CCFFCC"/>
                </a:solidFill>
              </a:rPr>
              <a:t>[</a:t>
            </a:r>
            <a:r>
              <a:rPr lang="en-GB" dirty="0" smtClean="0">
                <a:solidFill>
                  <a:srgbClr val="FFFF00"/>
                </a:solidFill>
              </a:rPr>
              <a:t>conclusion – the punchline</a:t>
            </a:r>
            <a:r>
              <a:rPr lang="en-GB" dirty="0" smtClean="0">
                <a:solidFill>
                  <a:srgbClr val="CCFFCC"/>
                </a:solidFill>
              </a:rPr>
              <a:t>]</a:t>
            </a:r>
          </a:p>
          <a:p>
            <a:pPr marL="0" lvl="0" indent="0">
              <a:buNone/>
            </a:pPr>
            <a:r>
              <a:rPr lang="en-GB" dirty="0" smtClean="0">
                <a:solidFill>
                  <a:srgbClr val="CCFFCC"/>
                </a:solidFill>
              </a:rPr>
              <a:t>Therefore, my research on care home management is of great social significance.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2008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66CCFF"/>
                </a:solidFill>
              </a:rPr>
              <a:t>Risking them failing to get your message</a:t>
            </a:r>
            <a:endParaRPr lang="en-US" sz="3600" b="1" dirty="0">
              <a:solidFill>
                <a:srgbClr val="66CCFF"/>
              </a:solidFill>
            </a:endParaRPr>
          </a:p>
        </p:txBody>
      </p:sp>
      <p:sp>
        <p:nvSpPr>
          <p:cNvPr id="4" name="Cloud Callout 3"/>
          <p:cNvSpPr/>
          <p:nvPr/>
        </p:nvSpPr>
        <p:spPr bwMode="auto">
          <a:xfrm>
            <a:off x="4716016" y="3429000"/>
            <a:ext cx="3816424" cy="1440160"/>
          </a:xfrm>
          <a:prstGeom prst="cloudCallout">
            <a:avLst>
              <a:gd name="adj1" fmla="val 64048"/>
              <a:gd name="adj2" fmla="val 180604"/>
            </a:avLst>
          </a:prstGeom>
          <a:solidFill>
            <a:schemeClr val="tx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sz="3200" b="1" dirty="0" smtClean="0">
                <a:solidFill>
                  <a:srgbClr val="FF0000"/>
                </a:solidFill>
              </a:rPr>
              <a:t>Why should I care?</a:t>
            </a:r>
          </a:p>
        </p:txBody>
      </p:sp>
      <p:sp>
        <p:nvSpPr>
          <p:cNvPr id="5" name="Cloud Callout 4"/>
          <p:cNvSpPr/>
          <p:nvPr/>
        </p:nvSpPr>
        <p:spPr bwMode="auto">
          <a:xfrm>
            <a:off x="4139952" y="5157192"/>
            <a:ext cx="4248472" cy="1440160"/>
          </a:xfrm>
          <a:prstGeom prst="cloudCallout">
            <a:avLst>
              <a:gd name="adj1" fmla="val 66398"/>
              <a:gd name="adj2" fmla="val 61991"/>
            </a:avLst>
          </a:prstGeom>
          <a:solidFill>
            <a:schemeClr val="tx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sz="3200" b="1" dirty="0" smtClean="0">
                <a:solidFill>
                  <a:srgbClr val="FF0000"/>
                </a:solidFill>
              </a:rPr>
              <a:t>Maybe, but why tell me?</a:t>
            </a:r>
          </a:p>
        </p:txBody>
      </p:sp>
      <p:sp>
        <p:nvSpPr>
          <p:cNvPr id="7" name="Cloud Callout 6"/>
          <p:cNvSpPr/>
          <p:nvPr/>
        </p:nvSpPr>
        <p:spPr bwMode="auto">
          <a:xfrm>
            <a:off x="251520" y="116632"/>
            <a:ext cx="8064896" cy="1440160"/>
          </a:xfrm>
          <a:prstGeom prst="cloudCallout">
            <a:avLst>
              <a:gd name="adj1" fmla="val 59313"/>
              <a:gd name="adj2" fmla="val 412946"/>
            </a:avLst>
          </a:prstGeom>
          <a:solidFill>
            <a:schemeClr val="tx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sz="3200" b="1" dirty="0" smtClean="0">
                <a:solidFill>
                  <a:srgbClr val="FF0000"/>
                </a:solidFill>
              </a:rPr>
              <a:t>Oh, so that’s why you’re telling me all this!</a:t>
            </a:r>
          </a:p>
        </p:txBody>
      </p:sp>
    </p:spTree>
    <p:extLst>
      <p:ext uri="{BB962C8B-B14F-4D97-AF65-F5344CB8AC3E}">
        <p14:creationId xmlns:p14="http://schemas.microsoft.com/office/powerpoint/2010/main" val="150010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648072"/>
          </a:xfrm>
        </p:spPr>
        <p:txBody>
          <a:bodyPr/>
          <a:lstStyle/>
          <a:p>
            <a:r>
              <a:rPr lang="en-US" sz="3800" b="1" dirty="0" smtClean="0">
                <a:solidFill>
                  <a:srgbClr val="66CCFF"/>
                </a:solidFill>
              </a:rPr>
              <a:t>Blogpost criteria check-up</a:t>
            </a:r>
            <a:endParaRPr lang="en-US" sz="38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640959" cy="5688632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In your grou</a:t>
            </a:r>
            <a:r>
              <a:rPr lang="en-US" sz="3600" dirty="0">
                <a:solidFill>
                  <a:srgbClr val="FFFF00"/>
                </a:solidFill>
              </a:rPr>
              <a:t>p</a:t>
            </a:r>
            <a:r>
              <a:rPr lang="en-US" sz="3600" dirty="0" smtClean="0">
                <a:solidFill>
                  <a:srgbClr val="FFFF00"/>
                </a:solidFill>
              </a:rPr>
              <a:t>, review: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H</a:t>
            </a:r>
            <a:r>
              <a:rPr lang="en-US" sz="3600" dirty="0" smtClean="0">
                <a:solidFill>
                  <a:srgbClr val="FFFF00"/>
                </a:solidFill>
              </a:rPr>
              <a:t>ow far the research student blogposts you chose met these criteria, and why:</a:t>
            </a:r>
          </a:p>
          <a:p>
            <a:pPr marL="452438" indent="-452438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</a:rPr>
              <a:t>Targeted an audience that includes you</a:t>
            </a:r>
          </a:p>
          <a:p>
            <a:pPr marL="452438" indent="-452438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</a:rPr>
              <a:t>Tried to attract, inform and entertain</a:t>
            </a:r>
          </a:p>
          <a:p>
            <a:pPr marL="452438" indent="-452438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</a:rPr>
              <a:t>Gave priority to informing, but also attracted and entertained</a:t>
            </a:r>
          </a:p>
          <a:p>
            <a:pPr marL="452438" indent="-452438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</a:rPr>
              <a:t>Used a journalistic style – [conclusion] because [warranting]</a:t>
            </a:r>
          </a:p>
          <a:p>
            <a:pPr marL="0" indent="0">
              <a:buNone/>
            </a:pP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67544" y="620688"/>
            <a:ext cx="8568952" cy="1512168"/>
          </a:xfrm>
          <a:prstGeom prst="wedgeEllipseCallout">
            <a:avLst>
              <a:gd name="adj1" fmla="val 50023"/>
              <a:gd name="adj2" fmla="val 352460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Which criteria did most or all of your blogposts meet?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67544" y="2492896"/>
            <a:ext cx="7632848" cy="2304256"/>
          </a:xfrm>
          <a:prstGeom prst="wedgeEllipseCallout">
            <a:avLst>
              <a:gd name="adj1" fmla="val 62167"/>
              <a:gd name="adj2" fmla="val 134773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>
                <a:solidFill>
                  <a:srgbClr val="FF00FF"/>
                </a:solidFill>
              </a:rPr>
              <a:t>C</a:t>
            </a:r>
            <a:r>
              <a:rPr lang="en-GB" sz="3200" b="1" dirty="0" smtClean="0">
                <a:solidFill>
                  <a:srgbClr val="FF00FF"/>
                </a:solidFill>
              </a:rPr>
              <a:t>ould you use these criteria to help you write your blog for assessment?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5496" y="5733256"/>
            <a:ext cx="8928992" cy="720080"/>
          </a:xfrm>
          <a:prstGeom prst="wedgeEllipseCallout">
            <a:avLst>
              <a:gd name="adj1" fmla="val 50111"/>
              <a:gd name="adj2" fmla="val 99352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More on the assignment later…</a:t>
            </a:r>
          </a:p>
        </p:txBody>
      </p:sp>
    </p:spTree>
    <p:extLst>
      <p:ext uri="{BB962C8B-B14F-4D97-AF65-F5344CB8AC3E}">
        <p14:creationId xmlns:p14="http://schemas.microsoft.com/office/powerpoint/2010/main" val="21784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6" grpId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556792"/>
            <a:ext cx="7344816" cy="3312368"/>
          </a:xfrm>
        </p:spPr>
        <p:txBody>
          <a:bodyPr/>
          <a:lstStyle/>
          <a:p>
            <a:pPr marL="627063" indent="-627063" algn="l" eaLnBrk="1" hangingPunct="1"/>
            <a:r>
              <a:rPr lang="en-GB" b="1" dirty="0">
                <a:solidFill>
                  <a:schemeClr val="tx1"/>
                </a:solidFill>
              </a:rPr>
              <a:t>3</a:t>
            </a:r>
            <a:r>
              <a:rPr lang="en-GB" b="1" smtClean="0">
                <a:solidFill>
                  <a:schemeClr val="tx1"/>
                </a:solidFill>
              </a:rPr>
              <a:t>. </a:t>
            </a:r>
            <a:r>
              <a:rPr lang="en-GB" b="1" dirty="0" smtClean="0">
                <a:solidFill>
                  <a:schemeClr val="tx1"/>
                </a:solidFill>
              </a:rPr>
              <a:t>Blogpost assignment preparation</a:t>
            </a:r>
            <a:endParaRPr lang="en-US" dirty="0" smtClean="0">
              <a:solidFill>
                <a:srgbClr val="FF6E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3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8928992" cy="64807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Blogpost task </a:t>
            </a:r>
            <a:r>
              <a:rPr lang="en-US" sz="3600" dirty="0" smtClean="0">
                <a:solidFill>
                  <a:srgbClr val="FF6E01"/>
                </a:solidFill>
              </a:rPr>
              <a:t>(handout p1-2)</a:t>
            </a:r>
            <a:endParaRPr lang="en-US" sz="3600" dirty="0">
              <a:solidFill>
                <a:srgbClr val="FF6E01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08912" cy="475252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r>
              <a:rPr lang="en-GB" dirty="0" smtClean="0"/>
              <a:t>Create a </a:t>
            </a:r>
            <a:r>
              <a:rPr lang="en-GB" dirty="0"/>
              <a:t>blogpost designed to </a:t>
            </a:r>
            <a:r>
              <a:rPr lang="en-GB" dirty="0" smtClean="0"/>
              <a:t>attract, enthuse </a:t>
            </a:r>
            <a:r>
              <a:rPr lang="en-GB" dirty="0"/>
              <a:t>and inform browsers about your area of research interest, </a:t>
            </a:r>
            <a:r>
              <a:rPr lang="en-GB" dirty="0" smtClean="0"/>
              <a:t>aiming </a:t>
            </a:r>
            <a:r>
              <a:rPr lang="en-GB" dirty="0"/>
              <a:t>to convince them why this area is worthy of academic </a:t>
            </a:r>
            <a:r>
              <a:rPr lang="en-GB" dirty="0" smtClean="0"/>
              <a:t>study (&lt;750 words)</a:t>
            </a:r>
          </a:p>
          <a:p>
            <a:pPr marL="0" indent="0">
              <a:buNone/>
            </a:pPr>
            <a:endParaRPr lang="en-GB" dirty="0">
              <a:solidFill>
                <a:srgbClr val="CCFFCC"/>
              </a:solidFill>
            </a:endParaRPr>
          </a:p>
          <a:p>
            <a:r>
              <a:rPr lang="en-GB" dirty="0">
                <a:solidFill>
                  <a:srgbClr val="CCFFCC"/>
                </a:solidFill>
              </a:rPr>
              <a:t>U</a:t>
            </a:r>
            <a:r>
              <a:rPr lang="en-GB" dirty="0" smtClean="0">
                <a:solidFill>
                  <a:srgbClr val="CCFFCC"/>
                </a:solidFill>
              </a:rPr>
              <a:t>se elements of web design to help make your blogpost interesting and informative</a:t>
            </a:r>
          </a:p>
        </p:txBody>
      </p:sp>
    </p:spTree>
    <p:extLst>
      <p:ext uri="{BB962C8B-B14F-4D97-AF65-F5344CB8AC3E}">
        <p14:creationId xmlns:p14="http://schemas.microsoft.com/office/powerpoint/2010/main" val="37148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8928992" cy="64807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Blogpost task </a:t>
            </a:r>
            <a:r>
              <a:rPr lang="en-US" sz="3600" dirty="0" smtClean="0">
                <a:solidFill>
                  <a:srgbClr val="FF6E01"/>
                </a:solidFill>
              </a:rPr>
              <a:t>(handout p1-2)</a:t>
            </a:r>
            <a:endParaRPr lang="en-US" sz="3600" dirty="0">
              <a:solidFill>
                <a:srgbClr val="FF6E01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64704"/>
            <a:ext cx="8964488" cy="5976664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GB" dirty="0" smtClean="0"/>
              <a:t>You must describe and justify: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CCFFCC"/>
                </a:solidFill>
              </a:rPr>
              <a:t>What your research area is, why it is interesting, and what kinds of questions, problems or issues are addressed in this area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Why addressing problematic aspects of the area may have academic, social or economic importance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CCFFCC"/>
                </a:solidFill>
              </a:rPr>
              <a:t>Your current thinking on addressing a major question through your dissertation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browsers can contact you to learn more</a:t>
            </a:r>
          </a:p>
          <a:p>
            <a:pPr marL="0" indent="0">
              <a:buNone/>
            </a:pPr>
            <a:r>
              <a:rPr lang="en-GB" sz="3000" dirty="0" smtClean="0">
                <a:solidFill>
                  <a:srgbClr val="FFFF00"/>
                </a:solidFill>
              </a:rPr>
              <a:t>[Marking requirement – false name, email address]</a:t>
            </a:r>
          </a:p>
        </p:txBody>
      </p:sp>
    </p:spTree>
    <p:extLst>
      <p:ext uri="{BB962C8B-B14F-4D97-AF65-F5344CB8AC3E}">
        <p14:creationId xmlns:p14="http://schemas.microsoft.com/office/powerpoint/2010/main" val="287794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052736"/>
            <a:ext cx="9036496" cy="583264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FF00"/>
                </a:solidFill>
                <a:latin typeface="Arial" charset="0"/>
              </a:rPr>
              <a:t>This task aims to inform your thinking about your blog assignment, as a blogpost reader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Go to the University of Chicago social science student research blog site: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FF00"/>
                </a:solidFill>
                <a:latin typeface="Arial" charset="0"/>
                <a:hlinkClick r:id="rId3"/>
              </a:rPr>
              <a:t>https://</a:t>
            </a:r>
            <a:r>
              <a:rPr lang="en-US" sz="2600" dirty="0" smtClean="0">
                <a:solidFill>
                  <a:srgbClr val="FFFF00"/>
                </a:solidFill>
                <a:latin typeface="Arial" charset="0"/>
                <a:hlinkClick r:id="rId3"/>
              </a:rPr>
              <a:t>socialsciences.uchicago.edu/research/student/blog</a:t>
            </a:r>
            <a:r>
              <a:rPr lang="en-US" sz="2600" dirty="0" smtClean="0">
                <a:solidFill>
                  <a:srgbClr val="FFFF00"/>
                </a:solidFill>
                <a:latin typeface="Arial" charset="0"/>
              </a:rPr>
              <a:t> </a:t>
            </a:r>
            <a:endParaRPr lang="en-US" sz="2600" dirty="0">
              <a:solidFill>
                <a:srgbClr val="FFFF00"/>
              </a:solidFill>
              <a:latin typeface="Arial" charset="0"/>
            </a:endParaRPr>
          </a:p>
          <a:p>
            <a:pPr marL="538163" indent="-538163">
              <a:buFont typeface="+mj-lt"/>
              <a:buAutoNum type="arabicPeriod" startAt="2"/>
            </a:pP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Browse the research students’ blogposts, designed to draw browsers’ attention to their masters or PhD dissertation research</a:t>
            </a:r>
          </a:p>
          <a:p>
            <a:pPr marL="538163" indent="-538163">
              <a:buFont typeface="+mj-lt"/>
              <a:buAutoNum type="arabicPeriod" startAt="2"/>
            </a:pP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Choose a blogpost that you think is well-written to attract and retain browsers’ interest</a:t>
            </a:r>
          </a:p>
          <a:p>
            <a:pPr marL="538163" indent="-538163">
              <a:buFont typeface="+mj-lt"/>
              <a:buAutoNum type="arabicPeriod" startAt="2"/>
            </a:pP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Print it out and bring three copies to share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/>
          <a:lstStyle/>
          <a:p>
            <a:r>
              <a:rPr lang="en-US" sz="3600" b="1" dirty="0" smtClean="0">
                <a:solidFill>
                  <a:srgbClr val="66CCFF"/>
                </a:solidFill>
              </a:rPr>
              <a:t>Reminder: preparation </a:t>
            </a:r>
            <a:br>
              <a:rPr lang="en-US" sz="3600" b="1" dirty="0" smtClean="0">
                <a:solidFill>
                  <a:srgbClr val="66CCFF"/>
                </a:solidFill>
              </a:rPr>
            </a:br>
            <a:r>
              <a:rPr lang="en-US" sz="3600" b="1" dirty="0" smtClean="0">
                <a:solidFill>
                  <a:srgbClr val="66CCFF"/>
                </a:solidFill>
              </a:rPr>
              <a:t>Task 1 – student research blogposts</a:t>
            </a:r>
            <a:endParaRPr lang="en-US" sz="36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8928992" cy="64807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Blogpost task </a:t>
            </a:r>
            <a:r>
              <a:rPr lang="en-US" sz="3600" dirty="0" smtClean="0">
                <a:solidFill>
                  <a:srgbClr val="FF6E01"/>
                </a:solidFill>
              </a:rPr>
              <a:t>(handout p1-2)</a:t>
            </a:r>
            <a:endParaRPr lang="en-US" sz="3600" dirty="0">
              <a:solidFill>
                <a:srgbClr val="FF6E01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64704"/>
            <a:ext cx="8964488" cy="5976664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GB" dirty="0" smtClean="0"/>
              <a:t>You must describe and justify: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CCFFCC"/>
                </a:solidFill>
              </a:rPr>
              <a:t>What your research area is, why it is interesting, and what kinds of questions, problems or issues are addressed in this area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Why addressing problematic aspects of the area may have academic, social or economic importance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CCFFCC"/>
                </a:solidFill>
              </a:rPr>
              <a:t>Your current thinking on addressing a major question through your dissertation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browsers can contact you to learn more</a:t>
            </a:r>
          </a:p>
          <a:p>
            <a:pPr marL="0" indent="0">
              <a:buNone/>
            </a:pPr>
            <a:r>
              <a:rPr lang="en-GB" sz="3000" dirty="0" smtClean="0">
                <a:solidFill>
                  <a:srgbClr val="FFFF00"/>
                </a:solidFill>
              </a:rPr>
              <a:t>[Marking requirement – false name, email address]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23527" y="188640"/>
            <a:ext cx="8640961" cy="2160240"/>
          </a:xfrm>
          <a:prstGeom prst="wedgeEllipseCallout">
            <a:avLst>
              <a:gd name="adj1" fmla="val 50767"/>
              <a:gd name="adj2" fmla="val 252815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The handout includes further guidance on how to create your blogpost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2132856"/>
            <a:ext cx="8640961" cy="2160240"/>
          </a:xfrm>
          <a:prstGeom prst="wedgeEllipseCallout">
            <a:avLst>
              <a:gd name="adj1" fmla="val 52521"/>
              <a:gd name="adj2" fmla="val 163424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FF"/>
                </a:solidFill>
              </a:rPr>
              <a:t>Ensure you justify why your research is important and why you adopted your approach </a:t>
            </a:r>
            <a:endParaRPr lang="en-GB" sz="3200" b="1" dirty="0">
              <a:solidFill>
                <a:srgbClr val="FF00FF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07504" y="4437112"/>
            <a:ext cx="8784976" cy="1584176"/>
          </a:xfrm>
          <a:prstGeom prst="wedgeEllipseCallout">
            <a:avLst>
              <a:gd name="adj1" fmla="val 50926"/>
              <a:gd name="adj2" fmla="val 96267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</a:rPr>
              <a:t>But how you cover </a:t>
            </a:r>
            <a:r>
              <a:rPr lang="en-GB" sz="3200" b="1" dirty="0" smtClean="0">
                <a:solidFill>
                  <a:srgbClr val="FF0000"/>
                </a:solidFill>
              </a:rPr>
              <a:t>all the parts of </a:t>
            </a:r>
            <a:r>
              <a:rPr lang="en-GB" sz="3200" b="1" dirty="0">
                <a:solidFill>
                  <a:srgbClr val="FF0000"/>
                </a:solidFill>
              </a:rPr>
              <a:t>your </a:t>
            </a:r>
            <a:r>
              <a:rPr lang="en-GB" sz="3200" b="1" dirty="0" smtClean="0">
                <a:solidFill>
                  <a:srgbClr val="FF0000"/>
                </a:solidFill>
              </a:rPr>
              <a:t>task is </a:t>
            </a:r>
            <a:r>
              <a:rPr lang="en-GB" sz="3200" b="1" dirty="0">
                <a:solidFill>
                  <a:srgbClr val="FF0000"/>
                </a:solidFill>
              </a:rPr>
              <a:t>up to you</a:t>
            </a:r>
            <a:r>
              <a:rPr lang="en-GB" sz="3200" b="1" dirty="0" smtClean="0">
                <a:solidFill>
                  <a:srgbClr val="FF0000"/>
                </a:solidFill>
              </a:rPr>
              <a:t>! </a:t>
            </a:r>
            <a:r>
              <a:rPr lang="en-GB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8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052736"/>
            <a:ext cx="9036496" cy="5688632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FF00"/>
                </a:solidFill>
                <a:latin typeface="Arial" charset="0"/>
              </a:rPr>
              <a:t>This task aims to inform your thinking about the blog assignment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  <a:latin typeface="Arial" charset="0"/>
              </a:rPr>
              <a:t>Adam is a university research manager, and his blog is on applying for research </a:t>
            </a:r>
            <a:r>
              <a:rPr lang="en-US" sz="2400" dirty="0">
                <a:solidFill>
                  <a:srgbClr val="FFFF00"/>
                </a:solidFill>
                <a:latin typeface="Arial" charset="0"/>
              </a:rPr>
              <a:t>grants – see </a:t>
            </a:r>
            <a:r>
              <a:rPr lang="en-US" sz="2400" dirty="0">
                <a:solidFill>
                  <a:srgbClr val="FFFF00"/>
                </a:solidFill>
                <a:latin typeface="Arial" charset="0"/>
                <a:hlinkClick r:id="rId3"/>
              </a:rPr>
              <a:t>http://socialscienceresearchfunding.co.uk/?</a:t>
            </a:r>
            <a:r>
              <a:rPr lang="en-US" sz="2400" dirty="0" smtClean="0">
                <a:solidFill>
                  <a:srgbClr val="FFFF00"/>
                </a:solidFill>
                <a:latin typeface="Arial" charset="0"/>
                <a:hlinkClick r:id="rId3"/>
              </a:rPr>
              <a:t>p=749</a:t>
            </a:r>
            <a:endParaRPr lang="en-US" sz="2400" dirty="0" smtClean="0">
              <a:solidFill>
                <a:srgbClr val="FFFF00"/>
              </a:solidFill>
              <a:latin typeface="Arial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FF00"/>
              </a:solidFill>
              <a:latin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FF00"/>
                </a:solidFill>
                <a:latin typeface="Arial" charset="0"/>
              </a:rPr>
              <a:t>Read the blog, and identify up to 3 aspects of Adam’s writing style that you think help to attract, inform and entertain browsers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FF00"/>
                </a:solidFill>
                <a:latin typeface="Arial" charset="0"/>
              </a:rPr>
              <a:t>Reflect on whether you should avoid any of the bad writing habits he identifies in trying to improve your own academic writing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FF00"/>
                </a:solidFill>
                <a:latin typeface="Arial" charset="0"/>
              </a:rPr>
              <a:t>Bring the blogpost, and ideas on writing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44624"/>
            <a:ext cx="9036496" cy="1008112"/>
          </a:xfrm>
        </p:spPr>
        <p:txBody>
          <a:bodyPr/>
          <a:lstStyle/>
          <a:p>
            <a:r>
              <a:rPr lang="en-US" sz="3600" b="1" dirty="0">
                <a:solidFill>
                  <a:srgbClr val="66CCFF"/>
                </a:solidFill>
              </a:rPr>
              <a:t>Reminder: preparation</a:t>
            </a:r>
            <a:br>
              <a:rPr lang="en-US" sz="3600" b="1" dirty="0">
                <a:solidFill>
                  <a:srgbClr val="66CCFF"/>
                </a:solidFill>
              </a:rPr>
            </a:br>
            <a:r>
              <a:rPr lang="en-US" sz="3600" b="1" dirty="0">
                <a:solidFill>
                  <a:srgbClr val="66CCFF"/>
                </a:solidFill>
              </a:rPr>
              <a:t>Task </a:t>
            </a:r>
            <a:r>
              <a:rPr lang="en-US" sz="3600" b="1" dirty="0" smtClean="0">
                <a:solidFill>
                  <a:srgbClr val="66CCFF"/>
                </a:solidFill>
              </a:rPr>
              <a:t>2 – read ‘Adam on-line’s blogpost </a:t>
            </a:r>
            <a:endParaRPr lang="en-US" sz="36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56792"/>
            <a:ext cx="7200800" cy="2952750"/>
          </a:xfrm>
        </p:spPr>
        <p:txBody>
          <a:bodyPr/>
          <a:lstStyle/>
          <a:p>
            <a:pPr marL="627063" indent="-627063" algn="l" eaLnBrk="1" hangingPunct="1"/>
            <a:r>
              <a:rPr lang="en-GB" b="1" dirty="0">
                <a:solidFill>
                  <a:schemeClr val="tx1"/>
                </a:solidFill>
              </a:rPr>
              <a:t>1</a:t>
            </a:r>
            <a:r>
              <a:rPr lang="en-GB" b="1" dirty="0" smtClean="0">
                <a:solidFill>
                  <a:schemeClr val="tx1"/>
                </a:solidFill>
              </a:rPr>
              <a:t>. Learning from your experience as a reader of public blogposts on research</a:t>
            </a:r>
            <a:endParaRPr lang="en-US" dirty="0" smtClean="0">
              <a:solidFill>
                <a:srgbClr val="FF6E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3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648072"/>
          </a:xfrm>
        </p:spPr>
        <p:txBody>
          <a:bodyPr/>
          <a:lstStyle/>
          <a:p>
            <a:r>
              <a:rPr lang="en-US" sz="3800" b="1" dirty="0" smtClean="0">
                <a:solidFill>
                  <a:srgbClr val="66CCFF"/>
                </a:solidFill>
              </a:rPr>
              <a:t>Learning from reading public blogs (1)</a:t>
            </a:r>
            <a:endParaRPr lang="en-US" sz="38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908720"/>
            <a:ext cx="8424936" cy="583264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Form groups of 3 or 4:</a:t>
            </a:r>
          </a:p>
          <a:p>
            <a:pPr marL="538163" indent="-538163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</a:rPr>
              <a:t>Share out copies of the research student’s blogpost  you selected from the University of Chicago website</a:t>
            </a:r>
          </a:p>
          <a:p>
            <a:pPr marL="538163" indent="-538163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</a:rPr>
              <a:t>Read the unfamiliar blogposts</a:t>
            </a:r>
          </a:p>
          <a:p>
            <a:pPr marL="538163" indent="-538163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</a:rPr>
              <a:t>In turn, say how the author of your chosen blogpost attracted and retained your interest</a:t>
            </a:r>
            <a:endParaRPr lang="en-US" sz="3600" dirty="0">
              <a:solidFill>
                <a:srgbClr val="FFFF00"/>
              </a:solidFill>
            </a:endParaRPr>
          </a:p>
          <a:p>
            <a:pPr marL="538163" indent="-538163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</a:rPr>
              <a:t>Identify up to 3 ‘good blog practices’</a:t>
            </a:r>
          </a:p>
        </p:txBody>
      </p:sp>
    </p:spTree>
    <p:extLst>
      <p:ext uri="{BB962C8B-B14F-4D97-AF65-F5344CB8AC3E}">
        <p14:creationId xmlns:p14="http://schemas.microsoft.com/office/powerpoint/2010/main" val="32298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648072"/>
          </a:xfrm>
        </p:spPr>
        <p:txBody>
          <a:bodyPr/>
          <a:lstStyle/>
          <a:p>
            <a:r>
              <a:rPr lang="en-US" sz="3800" b="1" dirty="0" smtClean="0">
                <a:solidFill>
                  <a:srgbClr val="66CCFF"/>
                </a:solidFill>
              </a:rPr>
              <a:t>Learning from reading public blogs (1)</a:t>
            </a:r>
            <a:endParaRPr lang="en-US" sz="38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908720"/>
            <a:ext cx="8424936" cy="583264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Form groups of 3 or 4:</a:t>
            </a:r>
          </a:p>
          <a:p>
            <a:pPr marL="538163" indent="-538163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</a:rPr>
              <a:t>Share out copies of the research student’s blogpost  you selected from the University of Chicago website</a:t>
            </a:r>
          </a:p>
          <a:p>
            <a:pPr marL="538163" indent="-538163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</a:rPr>
              <a:t>Read the unfamiliar blogposts</a:t>
            </a:r>
          </a:p>
          <a:p>
            <a:pPr marL="538163" indent="-538163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</a:rPr>
              <a:t>In turn, say how the author of your chosen blogpost attracted and retained your interest</a:t>
            </a:r>
            <a:endParaRPr lang="en-US" sz="3600" dirty="0">
              <a:solidFill>
                <a:srgbClr val="FFFF00"/>
              </a:solidFill>
            </a:endParaRPr>
          </a:p>
          <a:p>
            <a:pPr marL="538163" indent="-538163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</a:rPr>
              <a:t>Identify up to 3 ‘good blog practices’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3548" y="0"/>
            <a:ext cx="8856984" cy="2880320"/>
          </a:xfrm>
          <a:prstGeom prst="wedgeEllipseCallout">
            <a:avLst>
              <a:gd name="adj1" fmla="val 50833"/>
              <a:gd name="adj2" fmla="val 182584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What characteristics of you, as browsers of research student public blogs, should authors take into account – why?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043608" y="2420888"/>
            <a:ext cx="7776864" cy="1440160"/>
          </a:xfrm>
          <a:prstGeom prst="wedgeEllipseCallout">
            <a:avLst>
              <a:gd name="adj1" fmla="val 51984"/>
              <a:gd name="adj2" fmla="val 250046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FF"/>
                </a:solidFill>
              </a:rPr>
              <a:t>Public blogs are designed to be read by browsers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55576" y="3645024"/>
            <a:ext cx="7848872" cy="1372344"/>
          </a:xfrm>
          <a:prstGeom prst="wedgeEllipseCallout">
            <a:avLst>
              <a:gd name="adj1" fmla="val 54043"/>
              <a:gd name="adj2" fmla="val 174143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But browsers don’t </a:t>
            </a:r>
            <a:r>
              <a:rPr lang="en-GB" sz="3200" b="1" i="1" dirty="0" smtClean="0">
                <a:solidFill>
                  <a:srgbClr val="FF0000"/>
                </a:solidFill>
              </a:rPr>
              <a:t>have</a:t>
            </a:r>
            <a:r>
              <a:rPr lang="en-GB" sz="3200" b="1" dirty="0" smtClean="0">
                <a:solidFill>
                  <a:srgbClr val="FF0000"/>
                </a:solidFill>
              </a:rPr>
              <a:t> to read them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5496" y="4725144"/>
            <a:ext cx="8928992" cy="2088232"/>
          </a:xfrm>
          <a:prstGeom prst="wedgeEllipseCallout">
            <a:avLst>
              <a:gd name="adj1" fmla="val 50729"/>
              <a:gd name="adj2" fmla="val 48455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FF"/>
                </a:solidFill>
              </a:rPr>
              <a:t>So how can authors attract and retain the interest of their target audience?</a:t>
            </a:r>
          </a:p>
        </p:txBody>
      </p:sp>
    </p:spTree>
    <p:extLst>
      <p:ext uri="{BB962C8B-B14F-4D97-AF65-F5344CB8AC3E}">
        <p14:creationId xmlns:p14="http://schemas.microsoft.com/office/powerpoint/2010/main" val="562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27384"/>
            <a:ext cx="8928992" cy="936104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What makes a </a:t>
            </a:r>
            <a:r>
              <a:rPr lang="en-US" sz="4000" b="1" i="1" dirty="0" smtClean="0">
                <a:solidFill>
                  <a:srgbClr val="66CCFF"/>
                </a:solidFill>
              </a:rPr>
              <a:t>public </a:t>
            </a:r>
            <a:r>
              <a:rPr lang="en-US" sz="4000" b="1" dirty="0" smtClean="0">
                <a:solidFill>
                  <a:srgbClr val="66CCFF"/>
                </a:solidFill>
              </a:rPr>
              <a:t>blog public?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856984" cy="583264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Public domain </a:t>
            </a:r>
            <a:r>
              <a:rPr lang="en-GB" dirty="0" smtClean="0"/>
              <a:t>– not anonymous, unrestricted audience access (e.g. openly accessible, personal, university or university-sponsored)</a:t>
            </a:r>
          </a:p>
          <a:p>
            <a:r>
              <a:rPr lang="en-GB" dirty="0" smtClean="0">
                <a:solidFill>
                  <a:srgbClr val="CCFFCC"/>
                </a:solidFill>
              </a:rPr>
              <a:t>May be non-interactive or interactive</a:t>
            </a:r>
          </a:p>
          <a:p>
            <a:r>
              <a:rPr lang="en-GB" dirty="0"/>
              <a:t>A</a:t>
            </a:r>
            <a:r>
              <a:rPr lang="en-GB" dirty="0" smtClean="0"/>
              <a:t>udience can copy and resend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8" t="19324" r="42912" b="23277"/>
          <a:stretch/>
        </p:blipFill>
        <p:spPr>
          <a:xfrm>
            <a:off x="683568" y="3645024"/>
            <a:ext cx="2304256" cy="295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8" t="55723" r="42912" b="9277"/>
          <a:stretch/>
        </p:blipFill>
        <p:spPr>
          <a:xfrm>
            <a:off x="4644008" y="3861048"/>
            <a:ext cx="3168352" cy="24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27384"/>
            <a:ext cx="8928992" cy="936104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What makes a </a:t>
            </a:r>
            <a:r>
              <a:rPr lang="en-US" sz="4000" b="1" i="1" dirty="0" smtClean="0">
                <a:solidFill>
                  <a:srgbClr val="66CCFF"/>
                </a:solidFill>
              </a:rPr>
              <a:t>public </a:t>
            </a:r>
            <a:r>
              <a:rPr lang="en-US" sz="4000" b="1" dirty="0" smtClean="0">
                <a:solidFill>
                  <a:srgbClr val="66CCFF"/>
                </a:solidFill>
              </a:rPr>
              <a:t>blog public?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496944" cy="583264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Many social science research blogs are public, e.g.</a:t>
            </a:r>
          </a:p>
          <a:p>
            <a:r>
              <a:rPr lang="en-GB" dirty="0" smtClean="0"/>
              <a:t>University of Chicago research students blog – university-sponsored, non-interactive, staff check and publish posts submitted by students</a:t>
            </a:r>
          </a:p>
          <a:p>
            <a:r>
              <a:rPr lang="en-GB" dirty="0" smtClean="0">
                <a:solidFill>
                  <a:srgbClr val="CCFFCC"/>
                </a:solidFill>
              </a:rPr>
              <a:t>‘Adam on-line’s blog – self-initiated, interactive blog about academics’ research proposals, the author states that he is a research manager at Nottingham University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827584" y="656692"/>
            <a:ext cx="8568952" cy="2232248"/>
          </a:xfrm>
          <a:prstGeom prst="wedgeEllipseCallout">
            <a:avLst>
              <a:gd name="adj1" fmla="val 50023"/>
              <a:gd name="adj2" fmla="val 216902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Suppose you blog about your own or others’ research in the public domain…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87624" y="4617132"/>
            <a:ext cx="6480720" cy="2232248"/>
          </a:xfrm>
          <a:prstGeom prst="wedgeEllipseCallout">
            <a:avLst>
              <a:gd name="adj1" fmla="val 85425"/>
              <a:gd name="adj2" fmla="val 83422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FF"/>
                </a:solidFill>
              </a:rPr>
              <a:t>What could possibly go wrong for you, the host, sponsor, others?</a:t>
            </a:r>
          </a:p>
        </p:txBody>
      </p:sp>
    </p:spTree>
    <p:extLst>
      <p:ext uri="{BB962C8B-B14F-4D97-AF65-F5344CB8AC3E}">
        <p14:creationId xmlns:p14="http://schemas.microsoft.com/office/powerpoint/2010/main" val="3456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336699"/>
      </a:dk1>
      <a:lt1>
        <a:srgbClr val="FFFFFF"/>
      </a:lt1>
      <a:dk2>
        <a:srgbClr val="6600CC"/>
      </a:dk2>
      <a:lt2>
        <a:srgbClr val="00CCFF"/>
      </a:lt2>
      <a:accent1>
        <a:srgbClr val="003399"/>
      </a:accent1>
      <a:accent2>
        <a:srgbClr val="468A4B"/>
      </a:accent2>
      <a:accent3>
        <a:srgbClr val="B8AAE2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CC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CC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36699"/>
        </a:dk1>
        <a:lt1>
          <a:srgbClr val="FFFFFF"/>
        </a:lt1>
        <a:dk2>
          <a:srgbClr val="6600CC"/>
        </a:dk2>
        <a:lt2>
          <a:srgbClr val="00CCFF"/>
        </a:lt2>
        <a:accent1>
          <a:srgbClr val="003399"/>
        </a:accent1>
        <a:accent2>
          <a:srgbClr val="468A4B"/>
        </a:accent2>
        <a:accent3>
          <a:srgbClr val="B8AAE2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28792</TotalTime>
  <Words>2016</Words>
  <Application>Microsoft Macintosh PowerPoint</Application>
  <PresentationFormat>On-screen Show (4:3)</PresentationFormat>
  <Paragraphs>211</Paragraphs>
  <Slides>30</Slides>
  <Notes>26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Default Design</vt:lpstr>
      <vt:lpstr>PowerPoint Presentation</vt:lpstr>
      <vt:lpstr>Aims of this session</vt:lpstr>
      <vt:lpstr>Reminder: preparation  Task 1 – student research blogposts</vt:lpstr>
      <vt:lpstr>Reminder: preparation Task 2 – read ‘Adam on-line’s blogpost </vt:lpstr>
      <vt:lpstr>1. Learning from your experience as a reader of public blogposts on research</vt:lpstr>
      <vt:lpstr>Learning from reading public blogs (1)</vt:lpstr>
      <vt:lpstr>Learning from reading public blogs (1)</vt:lpstr>
      <vt:lpstr>What makes a public blog public?</vt:lpstr>
      <vt:lpstr>What makes a public blog public?</vt:lpstr>
      <vt:lpstr>Learning from reading public blogs (2)</vt:lpstr>
      <vt:lpstr>Learning from reading public blogs (2)</vt:lpstr>
      <vt:lpstr>Learning from reading public blogs (2)</vt:lpstr>
      <vt:lpstr>Public blogging Issues</vt:lpstr>
      <vt:lpstr>Public blogging Issues</vt:lpstr>
      <vt:lpstr>Public blogging Issues</vt:lpstr>
      <vt:lpstr>2. Informal writing of blogposts</vt:lpstr>
      <vt:lpstr>Informal writing of blogposts: reminder – what it’s all for</vt:lpstr>
      <vt:lpstr>Further tips on good public blogpost writing</vt:lpstr>
      <vt:lpstr>Further tips on good public blogpost writing</vt:lpstr>
      <vt:lpstr>Some criteria to consider</vt:lpstr>
      <vt:lpstr>Some criteria to consider</vt:lpstr>
      <vt:lpstr>Some criteria to consider</vt:lpstr>
      <vt:lpstr>Some criteria to consider</vt:lpstr>
      <vt:lpstr>Making sure they get your message</vt:lpstr>
      <vt:lpstr>Risking them failing to get your message</vt:lpstr>
      <vt:lpstr>Blogpost criteria check-up</vt:lpstr>
      <vt:lpstr>3. Blogpost assignment preparation</vt:lpstr>
      <vt:lpstr>Blogpost task (handout p1-2)</vt:lpstr>
      <vt:lpstr>Blogpost task (handout p1-2)</vt:lpstr>
      <vt:lpstr>Blogpost task (handout p1-2)</vt:lpstr>
    </vt:vector>
  </TitlesOfParts>
  <Company>UOB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 Wallace</dc:creator>
  <cp:lastModifiedBy>Lindebaum, Dirk</cp:lastModifiedBy>
  <cp:revision>2042</cp:revision>
  <dcterms:created xsi:type="dcterms:W3CDTF">2004-03-29T20:52:12Z</dcterms:created>
  <dcterms:modified xsi:type="dcterms:W3CDTF">2016-11-25T09:45:50Z</dcterms:modified>
</cp:coreProperties>
</file>