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mp" ContentType="image/p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21" r:id="rId2"/>
    <p:sldId id="544" r:id="rId3"/>
    <p:sldId id="990" r:id="rId4"/>
    <p:sldId id="996" r:id="rId5"/>
    <p:sldId id="991" r:id="rId6"/>
    <p:sldId id="992" r:id="rId7"/>
    <p:sldId id="995" r:id="rId8"/>
    <p:sldId id="986" r:id="rId9"/>
    <p:sldId id="793" r:id="rId10"/>
    <p:sldId id="867" r:id="rId11"/>
    <p:sldId id="940" r:id="rId12"/>
    <p:sldId id="938" r:id="rId13"/>
    <p:sldId id="879" r:id="rId14"/>
    <p:sldId id="946" r:id="rId15"/>
    <p:sldId id="943" r:id="rId16"/>
    <p:sldId id="948" r:id="rId17"/>
    <p:sldId id="950" r:id="rId18"/>
    <p:sldId id="949" r:id="rId19"/>
    <p:sldId id="975" r:id="rId20"/>
    <p:sldId id="951" r:id="rId21"/>
    <p:sldId id="964" r:id="rId22"/>
    <p:sldId id="982" r:id="rId23"/>
    <p:sldId id="997" r:id="rId24"/>
    <p:sldId id="998" r:id="rId25"/>
    <p:sldId id="878" r:id="rId26"/>
    <p:sldId id="952" r:id="rId27"/>
    <p:sldId id="999" r:id="rId28"/>
    <p:sldId id="1001" r:id="rId29"/>
    <p:sldId id="953" r:id="rId30"/>
    <p:sldId id="956" r:id="rId31"/>
    <p:sldId id="957" r:id="rId32"/>
    <p:sldId id="955" r:id="rId33"/>
    <p:sldId id="960" r:id="rId34"/>
    <p:sldId id="958" r:id="rId35"/>
    <p:sldId id="959" r:id="rId36"/>
    <p:sldId id="961" r:id="rId37"/>
    <p:sldId id="967" r:id="rId38"/>
    <p:sldId id="965" r:id="rId39"/>
    <p:sldId id="966" r:id="rId40"/>
    <p:sldId id="962" r:id="rId41"/>
    <p:sldId id="1000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CCFF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CCFF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CCFF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CCFF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CCFF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CCFF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CCFF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CCFF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CCFF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FFCC"/>
    <a:srgbClr val="FF6E01"/>
    <a:srgbClr val="66CCFF"/>
    <a:srgbClr val="FFFFFF"/>
    <a:srgbClr val="00FF00"/>
    <a:srgbClr val="FF0000"/>
    <a:srgbClr val="000000"/>
    <a:srgbClr val="FF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85353" autoAdjust="0"/>
  </p:normalViewPr>
  <p:slideViewPr>
    <p:cSldViewPr>
      <p:cViewPr varScale="1">
        <p:scale>
          <a:sx n="92" d="100"/>
          <a:sy n="92" d="100"/>
        </p:scale>
        <p:origin x="-1432" y="-112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6004A-0933-48E9-AAD0-801BAFD23FBF}" type="datetimeFigureOut">
              <a:rPr lang="en-GB" smtClean="0"/>
              <a:pPr/>
              <a:t>31/01/17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FA077-4CE5-4E33-A338-91CCC3E3AD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18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5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11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3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39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39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39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39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4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39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39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3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5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4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244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5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5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4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4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57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5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5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5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5516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5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4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57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57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57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5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551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551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244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A077-4CE5-4E33-A338-91CCC3E3AD2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24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3B2A0-3347-488D-8344-7D3AE83DB2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B1C03-D9B9-4CD4-B4D9-F64A9678B6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89E57-A020-4AED-9BA5-1F913F76A3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57A2510-8C2D-4517-A9EB-FCAD4F358A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2282E64-433F-4CC7-80AE-7EA9E11D66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BB159-77CC-45F2-B244-19F9565224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934E6-8C4D-4770-8C00-B716B01F97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F933D-1261-4EAD-83E8-72AE362DB7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A03D2-C9FF-4BC5-9FC2-808501C455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42A24-B6D3-425A-887A-D9CA32AD83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6A3DB-00DC-42D9-93B1-40165EC1F5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9CF53-0F55-442B-8921-C86C06F629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0305C-F082-4AA6-BDF3-7209C4A6F4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6B13FE17-4541-489C-8F23-2A794ACBBF3B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539750" y="3357563"/>
            <a:ext cx="8208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1800">
              <a:solidFill>
                <a:schemeClr val="tx1"/>
              </a:solidFill>
            </a:endParaRP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43767" y="260648"/>
            <a:ext cx="874871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MSc in Social Science Research Methods</a:t>
            </a:r>
          </a:p>
          <a:p>
            <a:pPr algn="ctr"/>
            <a:endParaRPr lang="en-GB" sz="2400" dirty="0" smtClean="0">
              <a:solidFill>
                <a:srgbClr val="FFFF00"/>
              </a:solidFill>
            </a:endParaRPr>
          </a:p>
          <a:p>
            <a:pPr algn="ctr"/>
            <a:r>
              <a:rPr lang="en-GB" sz="2800" b="1" cap="all" dirty="0" smtClean="0">
                <a:solidFill>
                  <a:srgbClr val="FFFF00"/>
                </a:solidFill>
              </a:rPr>
              <a:t>Developing Core research skills</a:t>
            </a:r>
          </a:p>
          <a:p>
            <a:pPr algn="ctr"/>
            <a:endParaRPr lang="en-GB" sz="2800" b="1" cap="all" dirty="0">
              <a:solidFill>
                <a:srgbClr val="FFFF00"/>
              </a:solidFill>
            </a:endParaRPr>
          </a:p>
          <a:p>
            <a:pPr algn="ctr"/>
            <a:r>
              <a:rPr lang="en-GB" sz="2800" dirty="0" smtClean="0">
                <a:solidFill>
                  <a:srgbClr val="FFFF00"/>
                </a:solidFill>
              </a:rPr>
              <a:t>Semester 2 Week 2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143767" y="3135739"/>
            <a:ext cx="889273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tx1"/>
                </a:solidFill>
              </a:rPr>
              <a:t>Ethics, Access, Confidentiality, Completing the Ethics Form</a:t>
            </a:r>
          </a:p>
          <a:p>
            <a:pPr algn="ctr"/>
            <a:endParaRPr lang="en-GB" sz="2400" b="1" dirty="0" smtClean="0">
              <a:solidFill>
                <a:schemeClr val="tx1"/>
              </a:solidFill>
            </a:endParaRPr>
          </a:p>
          <a:p>
            <a:pPr algn="ctr"/>
            <a:endParaRPr lang="en-GB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2400" b="1" dirty="0" smtClean="0">
                <a:solidFill>
                  <a:schemeClr val="hlink"/>
                </a:solidFill>
              </a:rPr>
              <a:t>Dirk Lindebaum</a:t>
            </a:r>
            <a:endParaRPr lang="en-US" sz="2400" b="1" dirty="0">
              <a:solidFill>
                <a:schemeClr val="hlink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733256"/>
            <a:ext cx="1008112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33256"/>
            <a:ext cx="259228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Ethical research matters – why?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856984" cy="554461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What ‘ethical research’ means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Social science research </a:t>
            </a:r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– systematic enquiry to gain knowledge about the social world, so the results may be made public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Ethics</a:t>
            </a:r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– rules for conduct that distinguish what is acceptable </a:t>
            </a:r>
            <a:r>
              <a:rPr lang="en-US" dirty="0" err="1" smtClean="0">
                <a:latin typeface="Arial" charset="0"/>
              </a:rPr>
              <a:t>behaviour</a:t>
            </a:r>
            <a:r>
              <a:rPr lang="en-US" dirty="0" smtClean="0">
                <a:latin typeface="Arial" charset="0"/>
              </a:rPr>
              <a:t> from what is not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Ethical research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– systematic enquiry within accepted ethical rules of </a:t>
            </a:r>
            <a:r>
              <a:rPr lang="en-US" dirty="0" err="1" smtClean="0">
                <a:solidFill>
                  <a:srgbClr val="CCFFCC"/>
                </a:solidFill>
                <a:latin typeface="Arial" charset="0"/>
              </a:rPr>
              <a:t>behaviour</a:t>
            </a:r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 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Unethical research </a:t>
            </a:r>
            <a:r>
              <a:rPr lang="en-US" dirty="0" smtClean="0">
                <a:latin typeface="Arial" charset="0"/>
              </a:rPr>
              <a:t>– systematic enquiry that breaks the accepted ethical rules… </a:t>
            </a:r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5760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551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020272" y="5792470"/>
            <a:ext cx="576064" cy="588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123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108012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Reminder: induction into a western academic tradition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496944" cy="4608512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lvl="0"/>
            <a:r>
              <a:rPr lang="en-GB" dirty="0"/>
              <a:t>O</a:t>
            </a:r>
            <a:r>
              <a:rPr lang="en-GB" dirty="0" smtClean="0"/>
              <a:t>riginality </a:t>
            </a:r>
            <a:r>
              <a:rPr lang="en-GB" dirty="0"/>
              <a:t>and independence of individual </a:t>
            </a:r>
            <a:r>
              <a:rPr lang="en-GB" dirty="0" smtClean="0"/>
              <a:t>thinking </a:t>
            </a:r>
            <a:r>
              <a:rPr lang="en-GB" dirty="0"/>
              <a:t>are highly </a:t>
            </a:r>
            <a:r>
              <a:rPr lang="en-GB" dirty="0" smtClean="0"/>
              <a:t>valued</a:t>
            </a:r>
            <a:endParaRPr lang="en-GB" dirty="0">
              <a:solidFill>
                <a:srgbClr val="CCFFCC"/>
              </a:solidFill>
            </a:endParaRPr>
          </a:p>
          <a:p>
            <a:pPr lvl="0"/>
            <a:r>
              <a:rPr lang="en-GB" dirty="0" smtClean="0">
                <a:solidFill>
                  <a:srgbClr val="CCFFCC"/>
                </a:solidFill>
              </a:rPr>
              <a:t>Individuals own their </a:t>
            </a:r>
            <a:r>
              <a:rPr lang="en-GB" dirty="0">
                <a:solidFill>
                  <a:srgbClr val="CCFFCC"/>
                </a:solidFill>
              </a:rPr>
              <a:t>original ideas </a:t>
            </a:r>
            <a:r>
              <a:rPr lang="en-GB" dirty="0" smtClean="0">
                <a:solidFill>
                  <a:srgbClr val="CCFFCC"/>
                </a:solidFill>
              </a:rPr>
              <a:t>(‘intellectual property’)</a:t>
            </a:r>
            <a:endParaRPr lang="en-GB" dirty="0">
              <a:solidFill>
                <a:srgbClr val="CCFFCC"/>
              </a:solidFill>
            </a:endParaRPr>
          </a:p>
          <a:p>
            <a:pPr lvl="0"/>
            <a:r>
              <a:rPr lang="en-GB" i="1" dirty="0" smtClean="0"/>
              <a:t>Everyone</a:t>
            </a:r>
            <a:r>
              <a:rPr lang="en-GB" dirty="0" smtClean="0"/>
              <a:t> is entitled </a:t>
            </a:r>
            <a:r>
              <a:rPr lang="en-GB" dirty="0"/>
              <a:t>to others’ respect as people, </a:t>
            </a:r>
            <a:r>
              <a:rPr lang="en-GB" dirty="0" smtClean="0"/>
              <a:t>but their ideas </a:t>
            </a:r>
            <a:r>
              <a:rPr lang="en-GB" dirty="0"/>
              <a:t>may </a:t>
            </a:r>
            <a:r>
              <a:rPr lang="en-GB" dirty="0" smtClean="0"/>
              <a:t>be questioned, criticized or rejected if there </a:t>
            </a:r>
            <a:r>
              <a:rPr lang="en-GB" dirty="0"/>
              <a:t>are strong enough </a:t>
            </a:r>
            <a:r>
              <a:rPr lang="en-GB" dirty="0" smtClean="0"/>
              <a:t>reasons</a:t>
            </a:r>
          </a:p>
        </p:txBody>
      </p:sp>
    </p:spTree>
    <p:extLst>
      <p:ext uri="{BB962C8B-B14F-4D97-AF65-F5344CB8AC3E}">
        <p14:creationId xmlns:p14="http://schemas.microsoft.com/office/powerpoint/2010/main" val="61657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UK laws relevant to research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856984" cy="5328592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As well as following a western academic tradition…</a:t>
            </a:r>
          </a:p>
          <a:p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Everyone in the UK is subject to laws on people’s privacy, generating and using data, and protecting vulnerable groups</a:t>
            </a:r>
          </a:p>
          <a:p>
            <a:r>
              <a:rPr lang="en-US" dirty="0" smtClean="0">
                <a:latin typeface="Arial" charset="0"/>
              </a:rPr>
              <a:t>So everyone who studies here is accepted on condition that they comply with the ethical rules we accept, and with UK laws</a:t>
            </a:r>
          </a:p>
          <a:p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Compliance is monitored for all research conducted by students and academics here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195736" y="0"/>
            <a:ext cx="7776864" cy="2880320"/>
          </a:xfrm>
          <a:prstGeom prst="wedgeEllipseCallout">
            <a:avLst>
              <a:gd name="adj1" fmla="val 60271"/>
              <a:gd name="adj2" fmla="val 156530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>
                <a:solidFill>
                  <a:srgbClr val="FF0000"/>
                </a:solidFill>
              </a:rPr>
              <a:t>S</a:t>
            </a:r>
            <a:r>
              <a:rPr lang="en-GB" sz="3200" b="1" dirty="0" smtClean="0">
                <a:solidFill>
                  <a:srgbClr val="FF0000"/>
                </a:solidFill>
              </a:rPr>
              <a:t>tudents are encouraged to develop a strong sense of ethical responsibility as a researcher…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937068" y="4293096"/>
            <a:ext cx="6192688" cy="2376264"/>
          </a:xfrm>
          <a:prstGeom prst="wedgeEllipseCallout">
            <a:avLst>
              <a:gd name="adj1" fmla="val 54392"/>
              <a:gd name="adj2" fmla="val 90827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FF"/>
                </a:solidFill>
              </a:rPr>
              <a:t>… which includes respecting research participants</a:t>
            </a:r>
            <a:endParaRPr lang="en-GB" sz="32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0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26648"/>
          </a:xfrm>
        </p:spPr>
        <p:txBody>
          <a:bodyPr/>
          <a:lstStyle/>
          <a:p>
            <a:r>
              <a:rPr lang="en-US" sz="3600" b="1" dirty="0" smtClean="0">
                <a:solidFill>
                  <a:srgbClr val="66CCFF"/>
                </a:solidFill>
              </a:rPr>
              <a:t>Reminder:</a:t>
            </a:r>
            <a:r>
              <a:rPr lang="en-US" sz="3200" b="1" dirty="0" smtClean="0">
                <a:solidFill>
                  <a:srgbClr val="66CCFF"/>
                </a:solidFill>
              </a:rPr>
              <a:t> common expectations</a:t>
            </a:r>
            <a:endParaRPr lang="en-US" sz="32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5949280"/>
            <a:ext cx="8928992" cy="648072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Academic attitudes entail ethical responsibility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84168" y="3501008"/>
            <a:ext cx="2952328" cy="648072"/>
          </a:xfrm>
          <a:prstGeom prst="rect">
            <a:avLst/>
          </a:prstGeom>
          <a:solidFill>
            <a:schemeClr val="accent4">
              <a:lumMod val="1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 descr="Model of Social Science Researcher Development MW18.6.09 [Compatibility Mode] - Wor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4" t="26744" r="2750" b="16570"/>
          <a:stretch/>
        </p:blipFill>
        <p:spPr>
          <a:xfrm>
            <a:off x="107504" y="764704"/>
            <a:ext cx="8928993" cy="496855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6588224" y="764704"/>
            <a:ext cx="2448272" cy="2592288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rgbClr val="FFCCFF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2060848"/>
            <a:ext cx="2448272" cy="432048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rgbClr val="FFCC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60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8496944" cy="5877272"/>
          </a:xfrm>
          <a:ln>
            <a:solidFill>
              <a:schemeClr val="accent4">
                <a:lumMod val="1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Rules of ethical acceptability within </a:t>
            </a:r>
            <a:r>
              <a:rPr lang="en-US" dirty="0">
                <a:latin typeface="Arial" charset="0"/>
              </a:rPr>
              <a:t>a western </a:t>
            </a:r>
            <a:r>
              <a:rPr lang="en-US" dirty="0" smtClean="0">
                <a:latin typeface="Arial" charset="0"/>
              </a:rPr>
              <a:t>tradition repeatedly change with experience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Past evolution – e.g. Milgram experiment</a:t>
            </a:r>
          </a:p>
          <a:p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Social psychologist, USA, 1960s</a:t>
            </a:r>
          </a:p>
          <a:p>
            <a:r>
              <a:rPr lang="en-US" dirty="0" smtClean="0">
                <a:latin typeface="Arial" charset="0"/>
              </a:rPr>
              <a:t>Measured participants’ willingness to obey an authority figure who instructed them to do things conflicting with their conscience</a:t>
            </a:r>
          </a:p>
          <a:p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Recruited volunteers through an advert for a ‘study of memory’, small payment for participating</a:t>
            </a:r>
          </a:p>
          <a:p>
            <a:r>
              <a:rPr lang="en-US" dirty="0">
                <a:solidFill>
                  <a:srgbClr val="CCFFCC"/>
                </a:solidFill>
                <a:latin typeface="Arial" charset="0"/>
              </a:rPr>
              <a:t>https://</a:t>
            </a:r>
            <a:r>
              <a:rPr lang="en-US" dirty="0" err="1">
                <a:solidFill>
                  <a:srgbClr val="CCFFCC"/>
                </a:solidFill>
                <a:latin typeface="Arial" charset="0"/>
              </a:rPr>
              <a:t>www.youtube.com</a:t>
            </a:r>
            <a:r>
              <a:rPr lang="en-US" dirty="0">
                <a:solidFill>
                  <a:srgbClr val="CCFFCC"/>
                </a:solidFill>
                <a:latin typeface="Arial" charset="0"/>
              </a:rPr>
              <a:t>/</a:t>
            </a:r>
            <a:r>
              <a:rPr lang="en-US" dirty="0" err="1">
                <a:solidFill>
                  <a:srgbClr val="CCFFCC"/>
                </a:solidFill>
                <a:latin typeface="Arial" charset="0"/>
              </a:rPr>
              <a:t>watch?v</a:t>
            </a:r>
            <a:r>
              <a:rPr lang="en-US" dirty="0">
                <a:solidFill>
                  <a:srgbClr val="CCFFCC"/>
                </a:solidFill>
                <a:latin typeface="Arial" charset="0"/>
              </a:rPr>
              <a:t>=yr5cjyokVUs</a:t>
            </a:r>
            <a:endParaRPr lang="en-US" dirty="0" smtClean="0">
              <a:solidFill>
                <a:srgbClr val="CCFFCC"/>
              </a:solidFill>
              <a:latin typeface="Arial" charset="0"/>
            </a:endParaRP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Research ethics evolution</a:t>
            </a:r>
            <a:endParaRPr lang="en-US" sz="4000" b="1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2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512" y="3717032"/>
            <a:ext cx="8892480" cy="2808312"/>
          </a:xfrm>
          <a:prstGeom prst="rect">
            <a:avLst/>
          </a:prstGeom>
          <a:noFill/>
          <a:ln w="9525">
            <a:solidFill>
              <a:schemeClr val="accent4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 dirty="0" smtClean="0">
                <a:solidFill>
                  <a:srgbClr val="CCFFCC"/>
                </a:solidFill>
                <a:latin typeface="Arial" charset="0"/>
              </a:rPr>
              <a:t>E told T to teach L pairs of words</a:t>
            </a:r>
            <a:br>
              <a:rPr lang="en-US" sz="2800" kern="0" dirty="0" smtClean="0">
                <a:solidFill>
                  <a:srgbClr val="CCFFCC"/>
                </a:solidFill>
                <a:latin typeface="Arial" charset="0"/>
              </a:rPr>
            </a:br>
            <a:r>
              <a:rPr lang="en-US" sz="2800" kern="0" dirty="0" smtClean="0">
                <a:solidFill>
                  <a:srgbClr val="CCFFCC"/>
                </a:solidFill>
                <a:latin typeface="Arial" charset="0"/>
              </a:rPr>
              <a:t>and test L’s memory of them</a:t>
            </a:r>
          </a:p>
          <a:p>
            <a:pPr marL="0" indent="0">
              <a:buFontTx/>
              <a:buNone/>
            </a:pPr>
            <a:r>
              <a:rPr lang="en-US" sz="2800" kern="0" dirty="0" smtClean="0">
                <a:latin typeface="Arial" charset="0"/>
              </a:rPr>
              <a:t>E ordered T to give electric shock to L if gave wrong answer to T’s testing, increased by 15V for each error</a:t>
            </a:r>
          </a:p>
          <a:p>
            <a:pPr marL="0" indent="0">
              <a:buFontTx/>
              <a:buNone/>
            </a:pPr>
            <a:r>
              <a:rPr lang="en-US" sz="2800" kern="0" dirty="0" smtClean="0">
                <a:solidFill>
                  <a:srgbClr val="CCFFCC"/>
                </a:solidFill>
                <a:latin typeface="Arial" charset="0"/>
              </a:rPr>
              <a:t>After a few shocks, L banged on wall, complaining about heart condition, after more shocks, no response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5760640" cy="2952328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Three individuals, two rooms:</a:t>
            </a:r>
          </a:p>
          <a:p>
            <a:r>
              <a:rPr lang="en-US" sz="2800" dirty="0" smtClean="0">
                <a:latin typeface="Arial" charset="0"/>
              </a:rPr>
              <a:t>experimenter (E) </a:t>
            </a:r>
          </a:p>
          <a:p>
            <a:r>
              <a:rPr lang="en-US" sz="2800" dirty="0" smtClean="0">
                <a:latin typeface="Arial" charset="0"/>
              </a:rPr>
              <a:t>teacher (T) – a volunteer</a:t>
            </a:r>
          </a:p>
          <a:p>
            <a:r>
              <a:rPr lang="en-US" sz="2800" dirty="0" smtClean="0">
                <a:latin typeface="Arial" charset="0"/>
              </a:rPr>
              <a:t>learner (L) – confederate in next room, T believed was volunteer, L said had a ‘heart condition’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Research ethics evolution</a:t>
            </a:r>
            <a:endParaRPr lang="en-US" sz="4000" b="1" dirty="0">
              <a:solidFill>
                <a:srgbClr val="66CCFF"/>
              </a:solidFill>
            </a:endParaRPr>
          </a:p>
        </p:txBody>
      </p:sp>
      <p:pic>
        <p:nvPicPr>
          <p:cNvPr id="1026" name="Picture 2" descr="http://upload.wikimedia.org/wikipedia/commons/thumb/0/0d/Milgram_experiment_v2.svg/200px-Milgram_experiment_v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64704"/>
            <a:ext cx="309634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456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692696"/>
            <a:ext cx="5760640" cy="3960440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r>
              <a:rPr lang="en-US" sz="2800" dirty="0" smtClean="0">
                <a:latin typeface="Arial" charset="0"/>
              </a:rPr>
              <a:t>Most </a:t>
            </a:r>
            <a:r>
              <a:rPr lang="en-US" sz="2800" dirty="0" err="1" smtClean="0">
                <a:latin typeface="Arial" charset="0"/>
              </a:rPr>
              <a:t>Ts</a:t>
            </a:r>
            <a:r>
              <a:rPr lang="en-US" sz="2800" dirty="0" smtClean="0">
                <a:latin typeface="Arial" charset="0"/>
              </a:rPr>
              <a:t>  indicated they wanted to stop the experiment</a:t>
            </a:r>
          </a:p>
          <a:p>
            <a:r>
              <a:rPr lang="en-US" sz="2800" dirty="0" smtClean="0">
                <a:solidFill>
                  <a:srgbClr val="CCFFCC"/>
                </a:solidFill>
                <a:latin typeface="Arial" charset="0"/>
              </a:rPr>
              <a:t>E said </a:t>
            </a:r>
            <a:r>
              <a:rPr lang="en-US" sz="2800" dirty="0">
                <a:solidFill>
                  <a:srgbClr val="CCFFCC"/>
                </a:solidFill>
                <a:latin typeface="Arial" charset="0"/>
              </a:rPr>
              <a:t>T</a:t>
            </a:r>
            <a:r>
              <a:rPr lang="en-US" sz="2800" dirty="0" smtClean="0">
                <a:solidFill>
                  <a:srgbClr val="CCFFCC"/>
                </a:solidFill>
                <a:latin typeface="Arial" charset="0"/>
              </a:rPr>
              <a:t> wouldn’t be held responsible, gave T ‘verbal prod’, e.g. ‘The experiment requires that you continue’, ‘</a:t>
            </a:r>
            <a:r>
              <a:rPr lang="en-GB" sz="2800" dirty="0">
                <a:solidFill>
                  <a:srgbClr val="CCFFCC"/>
                </a:solidFill>
              </a:rPr>
              <a:t>A</a:t>
            </a:r>
            <a:r>
              <a:rPr lang="en-GB" sz="2800" dirty="0" smtClean="0">
                <a:solidFill>
                  <a:srgbClr val="CCFFCC"/>
                </a:solidFill>
              </a:rPr>
              <a:t>lthough </a:t>
            </a:r>
            <a:r>
              <a:rPr lang="en-GB" sz="2800" dirty="0">
                <a:solidFill>
                  <a:srgbClr val="CCFFCC"/>
                </a:solidFill>
              </a:rPr>
              <a:t>the shocks may be painful, there is no permanent tissue damage, so please go </a:t>
            </a:r>
            <a:r>
              <a:rPr lang="en-GB" sz="2800" dirty="0" smtClean="0">
                <a:solidFill>
                  <a:srgbClr val="CCFFCC"/>
                </a:solidFill>
              </a:rPr>
              <a:t>on</a:t>
            </a:r>
            <a:r>
              <a:rPr lang="en-US" sz="2800" dirty="0" smtClean="0">
                <a:solidFill>
                  <a:srgbClr val="CCFFCC"/>
                </a:solidFill>
                <a:latin typeface="Arial" charset="0"/>
              </a:rPr>
              <a:t>’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Research ethics evolution</a:t>
            </a:r>
            <a:endParaRPr lang="en-US" sz="4000" b="1" dirty="0">
              <a:solidFill>
                <a:srgbClr val="66CCFF"/>
              </a:solidFill>
            </a:endParaRPr>
          </a:p>
        </p:txBody>
      </p:sp>
      <p:pic>
        <p:nvPicPr>
          <p:cNvPr id="1026" name="Picture 2" descr="http://upload.wikimedia.org/wikipedia/commons/thumb/0/0d/Milgram_experiment_v2.svg/200px-Milgram_experiment_v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64704"/>
            <a:ext cx="309634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512" y="4653136"/>
            <a:ext cx="8892480" cy="1800200"/>
          </a:xfrm>
          <a:prstGeom prst="rect">
            <a:avLst/>
          </a:prstGeom>
          <a:noFill/>
          <a:ln w="9525">
            <a:solidFill>
              <a:schemeClr val="accent4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smtClean="0">
                <a:latin typeface="Arial" charset="0"/>
              </a:rPr>
              <a:t>If T wished to stop after 4 prods, E stopped the experiment</a:t>
            </a:r>
          </a:p>
          <a:p>
            <a:r>
              <a:rPr lang="en-US" sz="2800" kern="0" dirty="0" smtClean="0">
                <a:solidFill>
                  <a:srgbClr val="CCFFCC"/>
                </a:solidFill>
                <a:latin typeface="Arial" charset="0"/>
              </a:rPr>
              <a:t>Otherwise continued till T given maximum 450V shock three times</a:t>
            </a:r>
          </a:p>
        </p:txBody>
      </p:sp>
    </p:spTree>
    <p:extLst>
      <p:ext uri="{BB962C8B-B14F-4D97-AF65-F5344CB8AC3E}">
        <p14:creationId xmlns:p14="http://schemas.microsoft.com/office/powerpoint/2010/main" val="59577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692696"/>
            <a:ext cx="5760640" cy="4032448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r>
              <a:rPr lang="en-US" sz="2800" dirty="0" smtClean="0">
                <a:latin typeface="Arial" charset="0"/>
              </a:rPr>
              <a:t>Post-experiment interview and </a:t>
            </a:r>
            <a:r>
              <a:rPr lang="en-US" sz="2800" dirty="0" err="1" smtClean="0">
                <a:latin typeface="Arial" charset="0"/>
              </a:rPr>
              <a:t>dehoax</a:t>
            </a:r>
            <a:r>
              <a:rPr lang="en-US" sz="2800" dirty="0" smtClean="0">
                <a:latin typeface="Arial" charset="0"/>
              </a:rPr>
              <a:t> where:</a:t>
            </a:r>
          </a:p>
          <a:p>
            <a:pPr marL="357188" indent="0">
              <a:buNone/>
            </a:pPr>
            <a:r>
              <a:rPr lang="en-US" sz="2800" dirty="0" smtClean="0">
                <a:latin typeface="Arial" charset="0"/>
              </a:rPr>
              <a:t>‘p</a:t>
            </a:r>
            <a:r>
              <a:rPr lang="en-GB" sz="2800" dirty="0" err="1" smtClean="0"/>
              <a:t>rocedures</a:t>
            </a:r>
            <a:r>
              <a:rPr lang="en-GB" sz="2800" dirty="0" smtClean="0"/>
              <a:t> </a:t>
            </a:r>
            <a:r>
              <a:rPr lang="en-GB" sz="2800" dirty="0"/>
              <a:t>were </a:t>
            </a:r>
            <a:r>
              <a:rPr lang="en-GB" sz="2800" dirty="0" smtClean="0"/>
              <a:t>undertaken </a:t>
            </a:r>
            <a:r>
              <a:rPr lang="en-GB" sz="2800" dirty="0"/>
              <a:t>to assure that the subject would leave </a:t>
            </a:r>
            <a:r>
              <a:rPr lang="en-GB" sz="2800" dirty="0" smtClean="0"/>
              <a:t>the laboratory </a:t>
            </a:r>
            <a:r>
              <a:rPr lang="en-GB" sz="2800" dirty="0"/>
              <a:t>in a state of well being. A friendly </a:t>
            </a:r>
            <a:r>
              <a:rPr lang="en-GB" sz="2800" dirty="0" smtClean="0"/>
              <a:t>reconciliation </a:t>
            </a:r>
            <a:r>
              <a:rPr lang="en-GB" sz="2800" dirty="0"/>
              <a:t>was arranged between the subject and </a:t>
            </a:r>
            <a:r>
              <a:rPr lang="en-GB" sz="2800" dirty="0" smtClean="0"/>
              <a:t>the victim</a:t>
            </a:r>
            <a:r>
              <a:rPr lang="en-GB" sz="2800" dirty="0"/>
              <a:t>, and an effort was </a:t>
            </a:r>
            <a:r>
              <a:rPr lang="en-GB" sz="2800" dirty="0" smtClean="0"/>
              <a:t>made</a:t>
            </a:r>
            <a:endParaRPr lang="en-US" sz="2800" dirty="0" smtClean="0">
              <a:solidFill>
                <a:srgbClr val="CCFFCC"/>
              </a:solidFill>
              <a:latin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Research ethics evolution</a:t>
            </a:r>
            <a:endParaRPr lang="en-US" sz="4000" b="1" dirty="0">
              <a:solidFill>
                <a:srgbClr val="66CCFF"/>
              </a:solidFill>
            </a:endParaRPr>
          </a:p>
        </p:txBody>
      </p:sp>
      <p:pic>
        <p:nvPicPr>
          <p:cNvPr id="1026" name="Picture 2" descr="http://upload.wikimedia.org/wikipedia/commons/thumb/0/0d/Milgram_experiment_v2.svg/200px-Milgram_experiment_v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64704"/>
            <a:ext cx="309634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6024" y="5733256"/>
            <a:ext cx="8748464" cy="864096"/>
          </a:xfrm>
          <a:prstGeom prst="rect">
            <a:avLst/>
          </a:prstGeom>
          <a:noFill/>
          <a:ln w="9525">
            <a:solidFill>
              <a:schemeClr val="accent4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CCFFCC"/>
                </a:solidFill>
                <a:latin typeface="Arial" charset="0"/>
              </a:rPr>
              <a:t>* </a:t>
            </a:r>
            <a:r>
              <a:rPr lang="en-US" sz="2400" dirty="0" smtClean="0">
                <a:solidFill>
                  <a:srgbClr val="CCFFCC"/>
                </a:solidFill>
                <a:latin typeface="Arial" charset="0"/>
              </a:rPr>
              <a:t>Milgram, S (1963) Behavioral study of obedience, </a:t>
            </a:r>
            <a:r>
              <a:rPr lang="en-US" sz="2400" i="1" dirty="0" smtClean="0">
                <a:solidFill>
                  <a:srgbClr val="CCFFCC"/>
                </a:solidFill>
                <a:latin typeface="Arial" charset="0"/>
              </a:rPr>
              <a:t>Journal of </a:t>
            </a:r>
            <a:br>
              <a:rPr lang="en-US" sz="2400" i="1" dirty="0" smtClean="0">
                <a:solidFill>
                  <a:srgbClr val="CCFFCC"/>
                </a:solidFill>
                <a:latin typeface="Arial" charset="0"/>
              </a:rPr>
            </a:br>
            <a:r>
              <a:rPr lang="en-US" sz="2400" i="1" dirty="0" smtClean="0">
                <a:solidFill>
                  <a:srgbClr val="CCFFCC"/>
                </a:solidFill>
                <a:latin typeface="Arial" charset="0"/>
              </a:rPr>
              <a:t>   Abnormal and Social Psychology </a:t>
            </a:r>
            <a:r>
              <a:rPr lang="en-US" sz="2400" dirty="0" smtClean="0">
                <a:solidFill>
                  <a:srgbClr val="CCFFCC"/>
                </a:solidFill>
                <a:latin typeface="Arial" charset="0"/>
              </a:rPr>
              <a:t>67 (4): </a:t>
            </a:r>
            <a:r>
              <a:rPr lang="en-US" sz="2400" i="1" dirty="0" smtClean="0">
                <a:solidFill>
                  <a:srgbClr val="CCFFCC"/>
                </a:solidFill>
                <a:latin typeface="Arial" charset="0"/>
              </a:rPr>
              <a:t>371-8</a:t>
            </a:r>
            <a:endParaRPr lang="en-US" sz="2400" dirty="0" smtClean="0">
              <a:solidFill>
                <a:srgbClr val="CCFFCC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4653136"/>
            <a:ext cx="8424936" cy="1008112"/>
          </a:xfrm>
          <a:prstGeom prst="rect">
            <a:avLst/>
          </a:prstGeom>
          <a:noFill/>
          <a:ln w="9525">
            <a:solidFill>
              <a:schemeClr val="accent4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800" kern="0" dirty="0" smtClean="0"/>
              <a:t>to reduce any tensions that arose as a result of the experiment’. (Milgram 1963) *</a:t>
            </a:r>
          </a:p>
          <a:p>
            <a:pPr marL="0" indent="0">
              <a:buFontTx/>
              <a:buNone/>
            </a:pPr>
            <a:endParaRPr lang="en-US" sz="2800" kern="0" dirty="0" smtClean="0">
              <a:solidFill>
                <a:srgbClr val="CCFFC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1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4016" y="4365104"/>
            <a:ext cx="8892480" cy="2376264"/>
          </a:xfrm>
          <a:prstGeom prst="rect">
            <a:avLst/>
          </a:prstGeom>
          <a:noFill/>
          <a:ln w="9525">
            <a:solidFill>
              <a:schemeClr val="accent4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>
                <a:solidFill>
                  <a:srgbClr val="CCFFCC"/>
                </a:solidFill>
                <a:latin typeface="Arial" charset="0"/>
              </a:rPr>
              <a:t>Milgram’s interpretation – </a:t>
            </a:r>
            <a:br>
              <a:rPr lang="en-US" sz="2800" dirty="0">
                <a:solidFill>
                  <a:srgbClr val="CCFFCC"/>
                </a:solidFill>
                <a:latin typeface="Arial" charset="0"/>
              </a:rPr>
            </a:br>
            <a:r>
              <a:rPr lang="en-US" sz="2800" dirty="0" smtClean="0">
                <a:solidFill>
                  <a:srgbClr val="CCFFCC"/>
                </a:solidFill>
                <a:latin typeface="Arial" charset="0"/>
              </a:rPr>
              <a:t>extreme</a:t>
            </a:r>
            <a:r>
              <a:rPr lang="en-US" sz="2800" dirty="0">
                <a:solidFill>
                  <a:srgbClr val="CCFFCC"/>
                </a:solidFill>
                <a:latin typeface="Arial" charset="0"/>
              </a:rPr>
              <a:t> </a:t>
            </a:r>
            <a:r>
              <a:rPr lang="en-US" sz="2800" dirty="0" smtClean="0">
                <a:solidFill>
                  <a:srgbClr val="CCFFCC"/>
                </a:solidFill>
                <a:latin typeface="Arial" charset="0"/>
              </a:rPr>
              <a:t>willingness </a:t>
            </a:r>
            <a:r>
              <a:rPr lang="en-US" sz="2800" dirty="0">
                <a:solidFill>
                  <a:srgbClr val="CCFFCC"/>
                </a:solidFill>
                <a:latin typeface="Arial" charset="0"/>
              </a:rPr>
              <a:t>to obey authority </a:t>
            </a:r>
            <a:r>
              <a:rPr lang="en-US" sz="2800" dirty="0" smtClean="0">
                <a:solidFill>
                  <a:srgbClr val="CCFFCC"/>
                </a:solidFill>
                <a:latin typeface="Arial" charset="0"/>
              </a:rPr>
              <a:t>even where it conflicts </a:t>
            </a:r>
            <a:r>
              <a:rPr lang="en-US" sz="2800" dirty="0">
                <a:solidFill>
                  <a:srgbClr val="CCFFCC"/>
                </a:solidFill>
                <a:latin typeface="Arial" charset="0"/>
              </a:rPr>
              <a:t>with moral imperative against hurting </a:t>
            </a:r>
            <a:r>
              <a:rPr lang="en-US" sz="2800" dirty="0" smtClean="0">
                <a:solidFill>
                  <a:srgbClr val="CCFFCC"/>
                </a:solidFill>
                <a:latin typeface="Arial" charset="0"/>
              </a:rPr>
              <a:t>others</a:t>
            </a:r>
          </a:p>
          <a:p>
            <a:r>
              <a:rPr lang="en-US" sz="2800" dirty="0" smtClean="0">
                <a:latin typeface="Arial" charset="0"/>
              </a:rPr>
              <a:t>Variants of experiment repeated, with women and men, in different countries, similar results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692696"/>
            <a:ext cx="5544616" cy="3240360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r>
              <a:rPr lang="en-US" sz="2800" dirty="0">
                <a:latin typeface="Arial" charset="0"/>
              </a:rPr>
              <a:t>Result – </a:t>
            </a:r>
            <a:r>
              <a:rPr lang="en-US" sz="2800" dirty="0" smtClean="0">
                <a:latin typeface="Arial" charset="0"/>
              </a:rPr>
              <a:t>about 65% </a:t>
            </a:r>
            <a:r>
              <a:rPr lang="en-US" sz="2800" dirty="0">
                <a:latin typeface="Arial" charset="0"/>
              </a:rPr>
              <a:t>of </a:t>
            </a:r>
            <a:r>
              <a:rPr lang="en-US" sz="2800" dirty="0" smtClean="0">
                <a:latin typeface="Arial" charset="0"/>
              </a:rPr>
              <a:t>participants </a:t>
            </a:r>
            <a:r>
              <a:rPr lang="en-US" sz="2800" dirty="0">
                <a:latin typeface="Arial" charset="0"/>
              </a:rPr>
              <a:t>administered maximum ‘shock’ despite L’s </a:t>
            </a:r>
            <a:r>
              <a:rPr lang="en-US" sz="2800" dirty="0" smtClean="0">
                <a:latin typeface="Arial" charset="0"/>
              </a:rPr>
              <a:t>(simulated) screams </a:t>
            </a:r>
            <a:r>
              <a:rPr lang="en-US" sz="2800" dirty="0">
                <a:latin typeface="Arial" charset="0"/>
              </a:rPr>
              <a:t>of pain</a:t>
            </a:r>
          </a:p>
          <a:p>
            <a:r>
              <a:rPr lang="en-US" sz="2800" dirty="0">
                <a:solidFill>
                  <a:srgbClr val="CCFFCC"/>
                </a:solidFill>
                <a:latin typeface="Arial" charset="0"/>
              </a:rPr>
              <a:t>All </a:t>
            </a:r>
            <a:r>
              <a:rPr lang="en-US" sz="2800" dirty="0" smtClean="0">
                <a:solidFill>
                  <a:srgbClr val="CCFFCC"/>
                </a:solidFill>
                <a:latin typeface="Arial" charset="0"/>
              </a:rPr>
              <a:t>questioned the experiment</a:t>
            </a:r>
          </a:p>
          <a:p>
            <a:r>
              <a:rPr lang="en-US" sz="2800" dirty="0" smtClean="0">
                <a:latin typeface="Arial" charset="0"/>
              </a:rPr>
              <a:t>All displayed tension and stress, e.g. sweating, trembling, biting lips, nervous laughs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CFFCC"/>
              </a:solidFill>
              <a:latin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Research ethics evolution</a:t>
            </a:r>
            <a:endParaRPr lang="en-US" sz="4000" b="1" dirty="0">
              <a:solidFill>
                <a:srgbClr val="66CCFF"/>
              </a:solidFill>
            </a:endParaRPr>
          </a:p>
        </p:txBody>
      </p:sp>
      <p:pic>
        <p:nvPicPr>
          <p:cNvPr id="1026" name="Picture 2" descr="http://upload.wikimedia.org/wikipedia/commons/thumb/0/0d/Milgram_experiment_v2.svg/200px-Milgram_experiment_v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64704"/>
            <a:ext cx="309634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555776" y="25153"/>
            <a:ext cx="7920880" cy="3384376"/>
          </a:xfrm>
          <a:prstGeom prst="wedgeEllipseCallout">
            <a:avLst>
              <a:gd name="adj1" fmla="val 50797"/>
              <a:gd name="adj2" fmla="val 179431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In </a:t>
            </a:r>
            <a:r>
              <a:rPr lang="en-GB" sz="3200" b="1" dirty="0">
                <a:solidFill>
                  <a:srgbClr val="FF0000"/>
                </a:solidFill>
              </a:rPr>
              <a:t>western </a:t>
            </a:r>
            <a:r>
              <a:rPr lang="en-GB" sz="3200" b="1" dirty="0" smtClean="0">
                <a:solidFill>
                  <a:srgbClr val="FF0000"/>
                </a:solidFill>
              </a:rPr>
              <a:t>universities this kind of research is now viewed as unethical – it is banned</a:t>
            </a:r>
            <a:r>
              <a:rPr lang="is-IS" sz="3200" b="1" dirty="0" smtClean="0">
                <a:solidFill>
                  <a:srgbClr val="FF0000"/>
                </a:solidFill>
              </a:rPr>
              <a:t>….ethics creep...</a:t>
            </a:r>
            <a:endParaRPr lang="en-US" sz="3200" dirty="0">
              <a:solidFill>
                <a:srgbClr val="FFFF00"/>
              </a:solidFill>
            </a:endParaRPr>
          </a:p>
          <a:p>
            <a:pPr marL="0" lvl="0" indent="0">
              <a:buNone/>
            </a:pP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0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24744"/>
            <a:ext cx="8064896" cy="5400600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I</a:t>
            </a:r>
            <a:r>
              <a:rPr lang="en-US" sz="3600" dirty="0" smtClean="0">
                <a:solidFill>
                  <a:srgbClr val="FFFF00"/>
                </a:solidFill>
              </a:rPr>
              <a:t>n your group, imagine you had all taken part in one of Milgram’s experiments as a ‘teacher’, and had afterwards been through the interview and </a:t>
            </a:r>
            <a:r>
              <a:rPr lang="en-US" sz="3600" dirty="0" err="1" smtClean="0">
                <a:solidFill>
                  <a:srgbClr val="FFFF00"/>
                </a:solidFill>
              </a:rPr>
              <a:t>dehoax</a:t>
            </a:r>
            <a:r>
              <a:rPr lang="en-US" sz="3600" dirty="0">
                <a:solidFill>
                  <a:srgbClr val="FFFF00"/>
                </a:solidFill>
              </a:rPr>
              <a:t>:</a:t>
            </a:r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Share what you would feel about the ethics of your recruitment, involvement in the experiment, and </a:t>
            </a:r>
            <a:r>
              <a:rPr lang="en-US" sz="3600" dirty="0" err="1" smtClean="0">
                <a:solidFill>
                  <a:srgbClr val="FFFF00"/>
                </a:solidFill>
              </a:rPr>
              <a:t>dehoax</a:t>
            </a:r>
            <a:r>
              <a:rPr lang="en-US" sz="3600" dirty="0" smtClean="0">
                <a:solidFill>
                  <a:srgbClr val="FFFF00"/>
                </a:solidFill>
              </a:rPr>
              <a:t> experience</a:t>
            </a:r>
          </a:p>
          <a:p>
            <a:pPr marL="0" indent="0">
              <a:buNone/>
            </a:pP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936104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Was Milgram’s research unethical?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403648" y="4581128"/>
            <a:ext cx="7920880" cy="2160240"/>
          </a:xfrm>
          <a:prstGeom prst="wedgeEllipseCallout">
            <a:avLst>
              <a:gd name="adj1" fmla="val 50928"/>
              <a:gd name="adj2" fmla="val 254785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Why </a:t>
            </a:r>
            <a:r>
              <a:rPr lang="en-US" sz="3200" b="1" dirty="0">
                <a:solidFill>
                  <a:srgbClr val="FF0000"/>
                </a:solidFill>
              </a:rPr>
              <a:t>do you think </a:t>
            </a:r>
            <a:r>
              <a:rPr lang="en-US" sz="3200" b="1" dirty="0" smtClean="0">
                <a:solidFill>
                  <a:srgbClr val="FF0000"/>
                </a:solidFill>
              </a:rPr>
              <a:t>Milgram’s </a:t>
            </a:r>
            <a:r>
              <a:rPr lang="en-US" sz="3200" b="1" dirty="0">
                <a:solidFill>
                  <a:srgbClr val="FF0000"/>
                </a:solidFill>
              </a:rPr>
              <a:t>research is now </a:t>
            </a:r>
            <a:r>
              <a:rPr lang="en-US" sz="3200" b="1" dirty="0" smtClean="0">
                <a:solidFill>
                  <a:srgbClr val="FF0000"/>
                </a:solidFill>
              </a:rPr>
              <a:t>widely considered to be unethical?</a:t>
            </a:r>
            <a:endParaRPr lang="en-US" sz="3200" b="1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4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27384"/>
            <a:ext cx="8928992" cy="936104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Aims of this session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856984" cy="5328592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Explore how Schools’ ethics approval processes are designed to protect people from harm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>
                <a:solidFill>
                  <a:srgbClr val="CCFFCC"/>
                </a:solidFill>
              </a:rPr>
              <a:t>Examine principles of ethically justifiable research involving people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>
                <a:solidFill>
                  <a:srgbClr val="FFFFFF"/>
                </a:solidFill>
              </a:rPr>
              <a:t>Outline processes to be followed in seeking ethical approval for proposed research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>
                <a:solidFill>
                  <a:srgbClr val="CCFFCC"/>
                </a:solidFill>
              </a:rPr>
              <a:t>Note how ethical principles affect seeking access to research participants and protecting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224832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640960" cy="5472608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Current evolution – ethical implications of research on uses of new electronic technologies (and research methods using them) e.g. generating data on</a:t>
            </a:r>
          </a:p>
          <a:p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purchasing habits</a:t>
            </a:r>
          </a:p>
          <a:p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ravel (e.g. GPS tracking)</a:t>
            </a:r>
          </a:p>
          <a:p>
            <a:r>
              <a:rPr lang="en-US" dirty="0">
                <a:solidFill>
                  <a:srgbClr val="CCFFCC"/>
                </a:solidFill>
                <a:latin typeface="Arial" charset="0"/>
              </a:rPr>
              <a:t>w</a:t>
            </a:r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ebsite browsing</a:t>
            </a:r>
          </a:p>
          <a:p>
            <a:r>
              <a:rPr lang="en-US" dirty="0">
                <a:latin typeface="Arial" charset="0"/>
              </a:rPr>
              <a:t>w</a:t>
            </a:r>
            <a:r>
              <a:rPr lang="en-US" dirty="0" smtClean="0">
                <a:latin typeface="Arial" charset="0"/>
              </a:rPr>
              <a:t>ritten or photographic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output in social media (e.g.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Facebook, blogs, Twitter)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Research ethics evolution</a:t>
            </a:r>
            <a:endParaRPr lang="en-US" sz="4000" b="1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3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764704"/>
            <a:ext cx="8712968" cy="5832648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Sources of risk with internet sources include:</a:t>
            </a:r>
          </a:p>
          <a:p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Domain easily accessed (so public) but users perceive it as private (e.g. chatroom)</a:t>
            </a:r>
          </a:p>
          <a:p>
            <a:r>
              <a:rPr lang="en-US" dirty="0" smtClean="0">
                <a:latin typeface="Arial" charset="0"/>
              </a:rPr>
              <a:t>Easy to generate data without internet users’ consent (e.g. save content from chatroom)</a:t>
            </a:r>
          </a:p>
          <a:p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Researcher and participants may interact online but never meet or speak to each other, choose ‘virtual’ identities that are unlike their ‘real’ self (e.g. children pretend to be adults)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So researchers could invade privacy, fail to gain consent, get data from unsuitable sources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Research ethics evolution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77690" y="12145"/>
            <a:ext cx="4752528" cy="2088232"/>
          </a:xfrm>
          <a:prstGeom prst="wedgeEllipseCallout">
            <a:avLst>
              <a:gd name="adj1" fmla="val 51994"/>
              <a:gd name="adj2" fmla="val 265496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These ethical issues are still being debated…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115616" y="4365104"/>
            <a:ext cx="7272808" cy="2858036"/>
          </a:xfrm>
          <a:prstGeom prst="wedgeEllipseCallout">
            <a:avLst>
              <a:gd name="adj1" fmla="val 68334"/>
              <a:gd name="adj2" fmla="val 95032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FF"/>
                </a:solidFill>
              </a:rPr>
              <a:t>Are you aware of emerging technology that could raise new ethical issues in future?</a:t>
            </a:r>
            <a:endParaRPr lang="en-GB" sz="32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6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988840"/>
            <a:ext cx="8784976" cy="4608512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Some of you are involved with COSMOS</a:t>
            </a:r>
          </a:p>
          <a:p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‘Big data’ </a:t>
            </a:r>
            <a:r>
              <a:rPr lang="en-US" dirty="0" err="1" smtClean="0">
                <a:solidFill>
                  <a:srgbClr val="CCFFCC"/>
                </a:solidFill>
                <a:latin typeface="Arial" charset="0"/>
              </a:rPr>
              <a:t>programme</a:t>
            </a:r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, includes software for accessing and </a:t>
            </a:r>
            <a:r>
              <a:rPr lang="en-US" dirty="0" err="1" smtClean="0">
                <a:solidFill>
                  <a:srgbClr val="CCFFCC"/>
                </a:solidFill>
                <a:latin typeface="Arial" charset="0"/>
              </a:rPr>
              <a:t>analysing</a:t>
            </a:r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 social media</a:t>
            </a:r>
          </a:p>
          <a:p>
            <a:r>
              <a:rPr lang="en-US" dirty="0" smtClean="0">
                <a:latin typeface="Arial" charset="0"/>
              </a:rPr>
              <a:t>One focus on the ethical impact of big social data </a:t>
            </a:r>
            <a:r>
              <a:rPr lang="en-US" dirty="0">
                <a:latin typeface="Arial" charset="0"/>
              </a:rPr>
              <a:t>– using new technology to study </a:t>
            </a:r>
            <a:r>
              <a:rPr lang="en-US" dirty="0" smtClean="0">
                <a:latin typeface="Arial" charset="0"/>
              </a:rPr>
              <a:t>uses </a:t>
            </a:r>
            <a:r>
              <a:rPr lang="en-US" dirty="0">
                <a:latin typeface="Arial" charset="0"/>
              </a:rPr>
              <a:t>of social </a:t>
            </a:r>
            <a:r>
              <a:rPr lang="en-US" dirty="0" smtClean="0">
                <a:latin typeface="Arial" charset="0"/>
              </a:rPr>
              <a:t>media brings new sources of risk</a:t>
            </a:r>
          </a:p>
          <a:p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Research includes accessing and </a:t>
            </a:r>
            <a:r>
              <a:rPr lang="en-US" dirty="0" err="1" smtClean="0">
                <a:solidFill>
                  <a:srgbClr val="CCFFCC"/>
                </a:solidFill>
                <a:latin typeface="Arial" charset="0"/>
              </a:rPr>
              <a:t>analysing</a:t>
            </a:r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 lots of social media posts (e.g. Tweets)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1512168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  <a:latin typeface="Arial" charset="0"/>
              </a:rPr>
              <a:t>A research methods innovation – </a:t>
            </a:r>
            <a:br>
              <a:rPr lang="en-US" sz="4000" b="1" dirty="0" smtClean="0">
                <a:solidFill>
                  <a:srgbClr val="66CCFF"/>
                </a:solidFill>
                <a:latin typeface="Arial" charset="0"/>
              </a:rPr>
            </a:br>
            <a:r>
              <a:rPr lang="en-US" sz="3200" b="1" dirty="0" smtClean="0">
                <a:solidFill>
                  <a:srgbClr val="66CCFF"/>
                </a:solidFill>
                <a:latin typeface="Arial" charset="0"/>
              </a:rPr>
              <a:t>Collaborative </a:t>
            </a:r>
            <a:r>
              <a:rPr lang="en-US" sz="3200" b="1" dirty="0">
                <a:solidFill>
                  <a:srgbClr val="66CCFF"/>
                </a:solidFill>
                <a:latin typeface="Arial" charset="0"/>
              </a:rPr>
              <a:t>Online Media </a:t>
            </a:r>
            <a:r>
              <a:rPr lang="en-US" sz="3200" b="1" dirty="0" smtClean="0">
                <a:solidFill>
                  <a:srgbClr val="66CCFF"/>
                </a:solidFill>
                <a:latin typeface="Arial" charset="0"/>
              </a:rPr>
              <a:t>Observatory (COSMOS)</a:t>
            </a:r>
            <a:endParaRPr lang="en-US" sz="3200" b="1" dirty="0">
              <a:solidFill>
                <a:srgbClr val="66CCFF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68760"/>
            <a:ext cx="122413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73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84976" cy="5040560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542925" indent="-542925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</a:rPr>
              <a:t>Individually, read through the COSMOS ethics statement </a:t>
            </a:r>
            <a:r>
              <a:rPr lang="en-US" dirty="0" smtClean="0">
                <a:solidFill>
                  <a:srgbClr val="FF6E01"/>
                </a:solidFill>
              </a:rPr>
              <a:t>(handout p1)</a:t>
            </a:r>
            <a:r>
              <a:rPr lang="en-US" sz="3600" dirty="0" smtClean="0">
                <a:solidFill>
                  <a:srgbClr val="FFFF00"/>
                </a:solidFill>
              </a:rPr>
              <a:t>, to see what sources of risk it covers</a:t>
            </a:r>
          </a:p>
          <a:p>
            <a:pPr marL="542925" indent="-542925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</a:rPr>
              <a:t>In your group, consider:</a:t>
            </a:r>
          </a:p>
          <a:p>
            <a:pPr marL="895350"/>
            <a:r>
              <a:rPr lang="en-US" sz="3600" dirty="0" smtClean="0">
                <a:solidFill>
                  <a:srgbClr val="FFFF00"/>
                </a:solidFill>
              </a:rPr>
              <a:t>How adequately does the COSMOS statement guard against the risks of its research causing harm to social media users – why or why not?</a:t>
            </a:r>
          </a:p>
          <a:p>
            <a:pPr marL="0" indent="0">
              <a:buNone/>
            </a:pPr>
            <a:endParaRPr lang="en-US" sz="36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864096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COSMOS ethics statement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123728" y="116632"/>
            <a:ext cx="6840760" cy="1440160"/>
          </a:xfrm>
          <a:prstGeom prst="wedgeEllipseCallout">
            <a:avLst>
              <a:gd name="adj1" fmla="val 51260"/>
              <a:gd name="adj2" fmla="val 408530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Does COSMOS promote ethical research?</a:t>
            </a:r>
            <a:br>
              <a:rPr lang="en-GB" sz="3200" b="1" dirty="0" smtClean="0">
                <a:solidFill>
                  <a:srgbClr val="FF0000"/>
                </a:solidFill>
              </a:rPr>
            </a:b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8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66CCFF"/>
                </a:solidFill>
              </a:rPr>
              <a:t>Ethical research – what’s in it for you?</a:t>
            </a:r>
            <a:endParaRPr lang="en-US" sz="36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964488" cy="590465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Help achieve your research aims (e.g. gain access, valid knowledge, avoid errors or complaints)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Foster collaboration (e.g. trust for disclosure)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Make your research accountable (e.g. to public, funders)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CFFCC"/>
                </a:solidFill>
                <a:latin typeface="Arial" charset="0"/>
              </a:rPr>
              <a:t>B</a:t>
            </a:r>
            <a:r>
              <a:rPr lang="en-US" dirty="0" smtClean="0">
                <a:solidFill>
                  <a:srgbClr val="CCFFCC"/>
                </a:solidFill>
                <a:latin typeface="Arial" charset="0"/>
              </a:rPr>
              <a:t>uild public support for your research (e.g. trust researchers’ integrity, do good not harm)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Promote wider moral values (e.g. human rights, legal compliance)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627784" y="627124"/>
            <a:ext cx="6840760" cy="2808312"/>
          </a:xfrm>
          <a:prstGeom prst="wedgeEllipseCallout">
            <a:avLst>
              <a:gd name="adj1" fmla="val 50070"/>
              <a:gd name="adj2" fmla="val 180705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0" indent="0">
              <a:buNone/>
            </a:pPr>
            <a:r>
              <a:rPr lang="en-GB" sz="3200" b="1" dirty="0" smtClean="0">
                <a:solidFill>
                  <a:srgbClr val="FF0000"/>
                </a:solidFill>
              </a:rPr>
              <a:t>These reasons may be instrumental (a means to an end), e.g. to advance your career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27584" y="4625752"/>
            <a:ext cx="6984776" cy="2232248"/>
          </a:xfrm>
          <a:prstGeom prst="wedgeEllipseCallout">
            <a:avLst>
              <a:gd name="adj1" fmla="val 77705"/>
              <a:gd name="adj2" fmla="val 94315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FF"/>
                </a:solidFill>
              </a:rPr>
              <a:t>They may be intrinsic (ends in themselves), e.g. to live a just life</a:t>
            </a:r>
          </a:p>
        </p:txBody>
      </p:sp>
    </p:spTree>
    <p:extLst>
      <p:ext uri="{BB962C8B-B14F-4D97-AF65-F5344CB8AC3E}">
        <p14:creationId xmlns:p14="http://schemas.microsoft.com/office/powerpoint/2010/main" val="324524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8784976" cy="590465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2800" dirty="0" smtClean="0"/>
              <a:t>Most cover principles of self-conduct, including</a:t>
            </a:r>
          </a:p>
          <a:p>
            <a:r>
              <a:rPr lang="en-GB" sz="2800" dirty="0" smtClean="0">
                <a:solidFill>
                  <a:srgbClr val="FFFF00"/>
                </a:solidFill>
              </a:rPr>
              <a:t>Honesty </a:t>
            </a:r>
            <a:r>
              <a:rPr lang="en-GB" sz="2800" dirty="0" smtClean="0">
                <a:solidFill>
                  <a:srgbClr val="CCFFCC"/>
                </a:solidFill>
              </a:rPr>
              <a:t>(e.g. communicating with your supervisor, reporting data, writing the account of your study, respecting others’ intellectual property)</a:t>
            </a:r>
          </a:p>
          <a:p>
            <a:r>
              <a:rPr lang="en-GB" sz="2800" dirty="0" smtClean="0">
                <a:solidFill>
                  <a:srgbClr val="FFFF00"/>
                </a:solidFill>
              </a:rPr>
              <a:t>Rigour</a:t>
            </a:r>
            <a:r>
              <a:rPr lang="en-GB" sz="2800" dirty="0" smtClean="0"/>
              <a:t> (e.g. in planning, record-keeping, ensuring data security, proofreading written work)</a:t>
            </a:r>
          </a:p>
          <a:p>
            <a:r>
              <a:rPr lang="en-GB" sz="2800" dirty="0" smtClean="0">
                <a:solidFill>
                  <a:srgbClr val="FFFF00"/>
                </a:solidFill>
              </a:rPr>
              <a:t>Openness </a:t>
            </a:r>
            <a:r>
              <a:rPr lang="en-GB" sz="2800" dirty="0" smtClean="0">
                <a:solidFill>
                  <a:srgbClr val="CCFFCC"/>
                </a:solidFill>
              </a:rPr>
              <a:t>(e.g. sharing your ideas</a:t>
            </a:r>
            <a:r>
              <a:rPr lang="en-GB" sz="2800" dirty="0">
                <a:solidFill>
                  <a:srgbClr val="CCFFCC"/>
                </a:solidFill>
              </a:rPr>
              <a:t> </a:t>
            </a:r>
            <a:r>
              <a:rPr lang="en-GB" sz="2800" dirty="0" smtClean="0">
                <a:solidFill>
                  <a:srgbClr val="CCFFCC"/>
                </a:solidFill>
              </a:rPr>
              <a:t>and results, listening to constructive criticism and new ideas)</a:t>
            </a:r>
          </a:p>
          <a:p>
            <a:r>
              <a:rPr lang="en-GB" sz="2800" dirty="0" smtClean="0">
                <a:solidFill>
                  <a:srgbClr val="FFFF00"/>
                </a:solidFill>
              </a:rPr>
              <a:t>Collegiality</a:t>
            </a:r>
            <a:r>
              <a:rPr lang="en-GB" sz="2800" dirty="0" smtClean="0"/>
              <a:t> (e.g. respecting and collaborating with other students and academics, helping others learn)</a:t>
            </a:r>
          </a:p>
          <a:p>
            <a:r>
              <a:rPr lang="en-GB" sz="2800" dirty="0" smtClean="0">
                <a:solidFill>
                  <a:srgbClr val="FFFF00"/>
                </a:solidFill>
              </a:rPr>
              <a:t>Non-discrimination </a:t>
            </a:r>
            <a:r>
              <a:rPr lang="en-GB" sz="2800" dirty="0" smtClean="0">
                <a:solidFill>
                  <a:srgbClr val="CCFFCC"/>
                </a:solidFill>
              </a:rPr>
              <a:t>(e.g. avoiding stereotypical assumptions about other students, academics)</a:t>
            </a:r>
            <a:endParaRPr lang="en-GB" sz="2800" dirty="0">
              <a:solidFill>
                <a:srgbClr val="CCFFCC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Codes of ethical research practice</a:t>
            </a:r>
            <a:endParaRPr lang="en-US" sz="4000" b="1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0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8784976" cy="609329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2800" dirty="0" smtClean="0"/>
              <a:t>And of conducting research involving people, including</a:t>
            </a:r>
          </a:p>
          <a:p>
            <a:r>
              <a:rPr lang="en-GB" sz="2800" dirty="0" smtClean="0">
                <a:solidFill>
                  <a:srgbClr val="FFFF00"/>
                </a:solidFill>
              </a:rPr>
              <a:t>Minimizing </a:t>
            </a:r>
            <a:r>
              <a:rPr lang="en-GB" sz="2800" dirty="0">
                <a:solidFill>
                  <a:srgbClr val="FFFF00"/>
                </a:solidFill>
              </a:rPr>
              <a:t>harms and </a:t>
            </a:r>
            <a:r>
              <a:rPr lang="en-GB" sz="2800" dirty="0" smtClean="0">
                <a:solidFill>
                  <a:srgbClr val="FFFF00"/>
                </a:solidFill>
              </a:rPr>
              <a:t>risks </a:t>
            </a:r>
            <a:r>
              <a:rPr lang="en-GB" sz="2800" dirty="0" smtClean="0">
                <a:solidFill>
                  <a:srgbClr val="CCFFCC"/>
                </a:solidFill>
              </a:rPr>
              <a:t>(e.g. avoiding unnecessary stress for research participants, protecting information given in confidence, protecting researchers from harm)</a:t>
            </a:r>
          </a:p>
          <a:p>
            <a:r>
              <a:rPr lang="en-GB" sz="2800" dirty="0">
                <a:solidFill>
                  <a:srgbClr val="FFFF00"/>
                </a:solidFill>
              </a:rPr>
              <a:t>M</a:t>
            </a:r>
            <a:r>
              <a:rPr lang="en-GB" sz="2800" dirty="0" smtClean="0">
                <a:solidFill>
                  <a:srgbClr val="FFFF00"/>
                </a:solidFill>
              </a:rPr>
              <a:t>aximizing benefits </a:t>
            </a:r>
            <a:r>
              <a:rPr lang="en-GB" sz="2800" dirty="0" smtClean="0"/>
              <a:t>(e.g. giving generalized feedback to research participants, informing policy)</a:t>
            </a:r>
          </a:p>
          <a:p>
            <a:r>
              <a:rPr lang="en-GB" sz="2800" dirty="0" smtClean="0">
                <a:solidFill>
                  <a:srgbClr val="FFFF00"/>
                </a:solidFill>
              </a:rPr>
              <a:t>Respecting </a:t>
            </a:r>
            <a:r>
              <a:rPr lang="en-GB" sz="2800" dirty="0">
                <a:solidFill>
                  <a:srgbClr val="FFFF00"/>
                </a:solidFill>
              </a:rPr>
              <a:t>human dignity, privacy</a:t>
            </a:r>
            <a:r>
              <a:rPr lang="en-GB" sz="2800" dirty="0" smtClean="0">
                <a:solidFill>
                  <a:srgbClr val="FFFF00"/>
                </a:solidFill>
              </a:rPr>
              <a:t>, and autonomy </a:t>
            </a:r>
            <a:r>
              <a:rPr lang="en-GB" sz="2800" dirty="0" smtClean="0">
                <a:solidFill>
                  <a:srgbClr val="CCFFCC"/>
                </a:solidFill>
              </a:rPr>
              <a:t>(e.g. being polite, not embarrassing your research participants, accepting no for an answer)</a:t>
            </a:r>
          </a:p>
          <a:p>
            <a:r>
              <a:rPr lang="en-GB" sz="2800" dirty="0">
                <a:solidFill>
                  <a:srgbClr val="FFFF00"/>
                </a:solidFill>
              </a:rPr>
              <a:t>T</a:t>
            </a:r>
            <a:r>
              <a:rPr lang="en-GB" sz="2800" dirty="0" smtClean="0">
                <a:solidFill>
                  <a:srgbClr val="FFFF00"/>
                </a:solidFill>
              </a:rPr>
              <a:t>aking </a:t>
            </a:r>
            <a:r>
              <a:rPr lang="en-GB" sz="2800" dirty="0">
                <a:solidFill>
                  <a:srgbClr val="FFFF00"/>
                </a:solidFill>
              </a:rPr>
              <a:t>special precautions </a:t>
            </a:r>
            <a:r>
              <a:rPr lang="en-GB" sz="2800" dirty="0"/>
              <a:t>with </a:t>
            </a:r>
            <a:r>
              <a:rPr lang="en-GB" sz="2800" dirty="0" smtClean="0"/>
              <a:t>those who are vulnerable to exploitation (e.g. ensure informed consent of participant, or appropriate proxy)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928992" cy="83671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Codes of ethical research practice</a:t>
            </a:r>
            <a:endParaRPr lang="en-US" sz="4000" b="1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53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8568952" cy="5472608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542925" indent="-542925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</a:rPr>
              <a:t>Individually, read the extract from the UK Government’s Universal Ethical Code for Scientists </a:t>
            </a:r>
            <a:r>
              <a:rPr lang="en-US" dirty="0" smtClean="0">
                <a:solidFill>
                  <a:srgbClr val="FF6E01"/>
                </a:solidFill>
              </a:rPr>
              <a:t>(handout p2) </a:t>
            </a:r>
          </a:p>
          <a:p>
            <a:pPr marL="542925" indent="-542925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</a:rPr>
              <a:t>In your group, identify what </a:t>
            </a:r>
            <a:r>
              <a:rPr lang="en-US" sz="3600" i="1" dirty="0" smtClean="0">
                <a:solidFill>
                  <a:srgbClr val="FFFF00"/>
                </a:solidFill>
              </a:rPr>
              <a:t>explicit and implicit</a:t>
            </a:r>
            <a:r>
              <a:rPr lang="en-US" sz="3600" dirty="0" smtClean="0">
                <a:solidFill>
                  <a:srgbClr val="FFFF00"/>
                </a:solidFill>
              </a:rPr>
              <a:t> principles the Code promotes for</a:t>
            </a:r>
          </a:p>
          <a:p>
            <a:pPr marL="895350"/>
            <a:r>
              <a:rPr lang="en-US" sz="3600" dirty="0" smtClean="0">
                <a:solidFill>
                  <a:srgbClr val="FFFF00"/>
                </a:solidFill>
              </a:rPr>
              <a:t>Self-conduct as a researcher</a:t>
            </a:r>
          </a:p>
          <a:p>
            <a:pPr marL="895350"/>
            <a:r>
              <a:rPr lang="en-US" sz="3600" dirty="0" smtClean="0">
                <a:solidFill>
                  <a:srgbClr val="FFFF00"/>
                </a:solidFill>
              </a:rPr>
              <a:t>Conducting research involving people</a:t>
            </a:r>
          </a:p>
          <a:p>
            <a:pPr marL="0" indent="0">
              <a:buNone/>
            </a:pPr>
            <a:endParaRPr lang="en-US" sz="36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Exploring a Code of Research Ethics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71600" y="652386"/>
            <a:ext cx="8568952" cy="2808312"/>
          </a:xfrm>
          <a:prstGeom prst="wedgeEllipseCallout">
            <a:avLst>
              <a:gd name="adj1" fmla="val 50144"/>
              <a:gd name="adj2" fmla="val 91542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Which principles of self-conduct and research conduct did Milgram’s research fail to comply with?</a:t>
            </a:r>
            <a:endParaRPr lang="en-US" sz="3200" b="1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3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8568952" cy="5472608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r>
              <a:rPr lang="en-US" sz="2400" dirty="0" smtClean="0"/>
              <a:t>APA Ethics guidelines on informed consent:</a:t>
            </a:r>
          </a:p>
          <a:p>
            <a:endParaRPr lang="en-US" sz="2400" dirty="0" smtClean="0"/>
          </a:p>
          <a:p>
            <a:r>
              <a:rPr lang="en-US" sz="2400" dirty="0" smtClean="0"/>
              <a:t>that </a:t>
            </a:r>
            <a:r>
              <a:rPr lang="en-US" sz="2400" dirty="0"/>
              <a:t>participants are informed </a:t>
            </a:r>
            <a:r>
              <a:rPr lang="en-US" sz="2400" dirty="0" smtClean="0"/>
              <a:t>about</a:t>
            </a:r>
            <a:r>
              <a:rPr lang="en-GB" sz="2400" dirty="0"/>
              <a:t> </a:t>
            </a:r>
            <a:r>
              <a:rPr lang="en-US" sz="2400" dirty="0" smtClean="0"/>
              <a:t>(</a:t>
            </a:r>
            <a:r>
              <a:rPr lang="en-US" sz="2400" dirty="0"/>
              <a:t>1) the purpose of the research, expected duration, </a:t>
            </a:r>
            <a:r>
              <a:rPr lang="en-US" sz="2400" dirty="0" smtClean="0"/>
              <a:t>and</a:t>
            </a:r>
            <a:r>
              <a:rPr lang="en-GB" sz="2400" dirty="0"/>
              <a:t> </a:t>
            </a:r>
            <a:r>
              <a:rPr lang="en-US" sz="2400" dirty="0" smtClean="0"/>
              <a:t>procedures</a:t>
            </a:r>
            <a:r>
              <a:rPr lang="en-US" sz="2400" dirty="0"/>
              <a:t>; (2) their right to decline to participate </a:t>
            </a:r>
            <a:r>
              <a:rPr lang="en-US" sz="2400" dirty="0" smtClean="0"/>
              <a:t>and</a:t>
            </a:r>
            <a:r>
              <a:rPr lang="en-GB" sz="2400" dirty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withdraw from the research once participation </a:t>
            </a:r>
            <a:r>
              <a:rPr lang="en-US" sz="2400" dirty="0" smtClean="0"/>
              <a:t>has</a:t>
            </a:r>
            <a:r>
              <a:rPr lang="en-GB" sz="2400" dirty="0"/>
              <a:t> </a:t>
            </a:r>
            <a:r>
              <a:rPr lang="en-US" sz="2400" dirty="0" smtClean="0"/>
              <a:t>begun</a:t>
            </a:r>
            <a:r>
              <a:rPr lang="en-US" sz="2400" dirty="0"/>
              <a:t>; (3) the foreseeable consequences of </a:t>
            </a:r>
            <a:r>
              <a:rPr lang="en-US" sz="2400" dirty="0" smtClean="0"/>
              <a:t>declining</a:t>
            </a:r>
            <a:r>
              <a:rPr lang="en-GB" sz="2400" dirty="0"/>
              <a:t> </a:t>
            </a:r>
            <a:r>
              <a:rPr lang="en-US" sz="2400" dirty="0" smtClean="0"/>
              <a:t>or </a:t>
            </a:r>
            <a:r>
              <a:rPr lang="en-US" sz="2400" dirty="0"/>
              <a:t>withdrawing; (4) reasonably foreseeable factors </a:t>
            </a:r>
            <a:r>
              <a:rPr lang="en-US" sz="2400" dirty="0" smtClean="0"/>
              <a:t>that</a:t>
            </a:r>
            <a:r>
              <a:rPr lang="en-GB" sz="2400" dirty="0"/>
              <a:t> </a:t>
            </a:r>
            <a:r>
              <a:rPr lang="en-US" sz="2400" dirty="0" smtClean="0"/>
              <a:t>may </a:t>
            </a:r>
            <a:r>
              <a:rPr lang="en-US" sz="2400" dirty="0"/>
              <a:t>be expected to </a:t>
            </a:r>
            <a:r>
              <a:rPr lang="en-US" sz="2400" i="1" dirty="0"/>
              <a:t>influence their willingness to </a:t>
            </a:r>
            <a:r>
              <a:rPr lang="en-US" sz="2400" i="1" dirty="0" smtClean="0"/>
              <a:t>participate</a:t>
            </a:r>
            <a:r>
              <a:rPr lang="en-GB" sz="2400" i="1" dirty="0"/>
              <a:t> </a:t>
            </a:r>
            <a:r>
              <a:rPr lang="en-US" sz="2400" i="1" dirty="0" smtClean="0"/>
              <a:t>such </a:t>
            </a:r>
            <a:r>
              <a:rPr lang="en-US" sz="2400" i="1" dirty="0"/>
              <a:t>as potential risks, discomfort, or </a:t>
            </a:r>
            <a:r>
              <a:rPr lang="en-US" sz="2400" i="1" dirty="0" smtClean="0"/>
              <a:t>adverse</a:t>
            </a:r>
            <a:r>
              <a:rPr lang="en-GB" sz="2400" i="1" dirty="0"/>
              <a:t> </a:t>
            </a:r>
            <a:r>
              <a:rPr lang="en-US" sz="2400" i="1" dirty="0" smtClean="0"/>
              <a:t>effects</a:t>
            </a:r>
            <a:r>
              <a:rPr lang="en-US" sz="2400" dirty="0" smtClean="0"/>
              <a:t> </a:t>
            </a:r>
            <a:r>
              <a:rPr lang="en-US" sz="2400" dirty="0"/>
              <a:t>. (APA, 2010, section 8.02, italics added)</a:t>
            </a:r>
            <a:endParaRPr lang="en-GB" sz="2400" dirty="0"/>
          </a:p>
          <a:p>
            <a:pPr marL="0" indent="0">
              <a:buNone/>
            </a:pPr>
            <a:endParaRPr lang="en-US" sz="2400" dirty="0" smtClean="0">
              <a:solidFill>
                <a:srgbClr val="FFFF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Exploring a Code of Research Ethics</a:t>
            </a:r>
            <a:endParaRPr lang="en-US" sz="4000" b="1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1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56792"/>
            <a:ext cx="7200800" cy="2952750"/>
          </a:xfrm>
        </p:spPr>
        <p:txBody>
          <a:bodyPr/>
          <a:lstStyle/>
          <a:p>
            <a:pPr marL="762000" indent="-762000" algn="l" eaLnBrk="1" hangingPunct="1"/>
            <a:r>
              <a:rPr lang="en-GB" b="1" dirty="0">
                <a:solidFill>
                  <a:schemeClr val="tx1"/>
                </a:solidFill>
              </a:rPr>
              <a:t>3</a:t>
            </a:r>
            <a:r>
              <a:rPr lang="en-GB" b="1" dirty="0" smtClean="0">
                <a:solidFill>
                  <a:schemeClr val="tx1"/>
                </a:solidFill>
              </a:rPr>
              <a:t>.	Research ethics approval processes</a:t>
            </a:r>
            <a:endParaRPr lang="en-US" dirty="0" smtClean="0">
              <a:solidFill>
                <a:srgbClr val="FF6E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3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44402"/>
            <a:ext cx="7920880" cy="2952750"/>
          </a:xfrm>
        </p:spPr>
        <p:txBody>
          <a:bodyPr/>
          <a:lstStyle/>
          <a:p>
            <a:pPr marL="762000" indent="-762000" algn="l" eaLnBrk="1" hangingPunct="1"/>
            <a:r>
              <a:rPr lang="en-GB" b="1" dirty="0">
                <a:solidFill>
                  <a:schemeClr val="tx1"/>
                </a:solidFill>
              </a:rPr>
              <a:t>1</a:t>
            </a:r>
            <a:r>
              <a:rPr lang="en-GB" b="1" dirty="0" smtClean="0">
                <a:solidFill>
                  <a:schemeClr val="tx1"/>
                </a:solidFill>
              </a:rPr>
              <a:t>.	Guarding against risks of causing harm to people</a:t>
            </a:r>
            <a:endParaRPr lang="en-US" dirty="0" smtClean="0">
              <a:solidFill>
                <a:srgbClr val="FF6E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17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856984" cy="590465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r>
              <a:rPr lang="en-GB" dirty="0" smtClean="0"/>
              <a:t>Cardiff University holds itself accountable for ethical standards of all our student and academic research</a:t>
            </a:r>
          </a:p>
          <a:p>
            <a:r>
              <a:rPr lang="en-GB" dirty="0" smtClean="0">
                <a:solidFill>
                  <a:srgbClr val="CCFFCC"/>
                </a:solidFill>
              </a:rPr>
              <a:t>Supports UK government’s Universal Ethical </a:t>
            </a:r>
            <a:r>
              <a:rPr lang="en-GB" dirty="0">
                <a:solidFill>
                  <a:srgbClr val="CCFFCC"/>
                </a:solidFill>
              </a:rPr>
              <a:t>C</a:t>
            </a:r>
            <a:r>
              <a:rPr lang="en-GB" dirty="0" smtClean="0">
                <a:solidFill>
                  <a:srgbClr val="CCFFCC"/>
                </a:solidFill>
              </a:rPr>
              <a:t>ode for Scientists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6E01"/>
                </a:solidFill>
              </a:rPr>
              <a:t>(handout p2)</a:t>
            </a:r>
          </a:p>
          <a:p>
            <a:r>
              <a:rPr lang="en-GB" dirty="0"/>
              <a:t>C</a:t>
            </a:r>
            <a:r>
              <a:rPr lang="en-GB" dirty="0" smtClean="0"/>
              <a:t>ode reflected in our </a:t>
            </a:r>
            <a:r>
              <a:rPr lang="en-GB" dirty="0"/>
              <a:t>E</a:t>
            </a:r>
            <a:r>
              <a:rPr lang="en-GB" dirty="0" smtClean="0"/>
              <a:t>thical </a:t>
            </a:r>
            <a:r>
              <a:rPr lang="en-GB" dirty="0"/>
              <a:t>G</a:t>
            </a:r>
            <a:r>
              <a:rPr lang="en-GB" dirty="0" smtClean="0"/>
              <a:t>uidelines and Research Governance Framework (regulations, standards)</a:t>
            </a:r>
          </a:p>
          <a:p>
            <a:r>
              <a:rPr lang="en-GB" dirty="0" smtClean="0">
                <a:solidFill>
                  <a:srgbClr val="CCFFCC"/>
                </a:solidFill>
              </a:rPr>
              <a:t>All Schools have Research Ethics Committee</a:t>
            </a:r>
          </a:p>
          <a:p>
            <a:r>
              <a:rPr lang="en-GB" dirty="0" smtClean="0"/>
              <a:t>Responsible for ethics review of proposals from researchers based in the School</a:t>
            </a:r>
          </a:p>
          <a:p>
            <a:pPr marL="0" indent="0">
              <a:buNone/>
            </a:pPr>
            <a:endParaRPr lang="en-GB" sz="2800" dirty="0" smtClean="0">
              <a:solidFill>
                <a:srgbClr val="FF6E01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Ethical research assurance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275856" y="260648"/>
            <a:ext cx="5688632" cy="3528392"/>
          </a:xfrm>
          <a:prstGeom prst="wedgeEllipseCallout">
            <a:avLst>
              <a:gd name="adj1" fmla="val 50644"/>
              <a:gd name="adj2" fmla="val 132867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0" indent="0"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Your School’s Research Ethics Committee (SREC) reviews and approves non-clinical research proposals from students and academics based in the School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4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uiExpand="1" build="p"/>
      <p:bldP spid="5" grpId="0" animBg="1"/>
      <p:bldP spid="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64704"/>
            <a:ext cx="8964488" cy="5976664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In some Schools, you MUST secure ethical approval for your proposed dissertation research </a:t>
            </a:r>
            <a:r>
              <a:rPr lang="en-GB" sz="2800" dirty="0" smtClean="0">
                <a:solidFill>
                  <a:srgbClr val="FFFF00"/>
                </a:solidFill>
              </a:rPr>
              <a:t>(whether it raises ethical issues or not)</a:t>
            </a:r>
          </a:p>
          <a:p>
            <a:r>
              <a:rPr lang="en-GB" sz="2800" dirty="0" smtClean="0"/>
              <a:t>And also for any </a:t>
            </a:r>
            <a:r>
              <a:rPr lang="en-GB" sz="2800" i="1" dirty="0" smtClean="0"/>
              <a:t>future</a:t>
            </a:r>
            <a:r>
              <a:rPr lang="en-GB" sz="2800" dirty="0" smtClean="0"/>
              <a:t> research involving human</a:t>
            </a:r>
            <a:br>
              <a:rPr lang="en-GB" sz="2800" dirty="0" smtClean="0"/>
            </a:br>
            <a:r>
              <a:rPr lang="en-GB" sz="2800" dirty="0" smtClean="0"/>
              <a:t>-   participants (e.g. observation, questionnaire)</a:t>
            </a:r>
            <a:br>
              <a:rPr lang="en-GB" sz="2800" dirty="0" smtClean="0"/>
            </a:br>
            <a:r>
              <a:rPr lang="en-GB" sz="2800" dirty="0" smtClean="0"/>
              <a:t>-   material (e.g. tissue – unlikely for your work)</a:t>
            </a:r>
            <a:br>
              <a:rPr lang="en-GB" sz="2800" dirty="0" smtClean="0"/>
            </a:br>
            <a:r>
              <a:rPr lang="en-GB" sz="2800" dirty="0" smtClean="0"/>
              <a:t>-   data that isn’t publicly available (e.g. personal</a:t>
            </a:r>
            <a:br>
              <a:rPr lang="en-GB" sz="2800" dirty="0" smtClean="0"/>
            </a:br>
            <a:r>
              <a:rPr lang="en-GB" sz="2800" dirty="0" smtClean="0"/>
              <a:t>    financial records or communications on Facebook)</a:t>
            </a:r>
          </a:p>
          <a:p>
            <a:r>
              <a:rPr lang="en-GB" sz="2800" dirty="0">
                <a:solidFill>
                  <a:srgbClr val="CCFFCC"/>
                </a:solidFill>
              </a:rPr>
              <a:t>F</a:t>
            </a:r>
            <a:r>
              <a:rPr lang="en-GB" sz="2800" dirty="0" smtClean="0">
                <a:solidFill>
                  <a:srgbClr val="CCFFCC"/>
                </a:solidFill>
              </a:rPr>
              <a:t>or </a:t>
            </a:r>
            <a:r>
              <a:rPr lang="en-GB" sz="2800" i="1" dirty="0" smtClean="0">
                <a:solidFill>
                  <a:srgbClr val="CCFFCC"/>
                </a:solidFill>
              </a:rPr>
              <a:t>future</a:t>
            </a:r>
            <a:r>
              <a:rPr lang="en-GB" sz="2800" dirty="0" smtClean="0">
                <a:solidFill>
                  <a:srgbClr val="CCFFCC"/>
                </a:solidFill>
              </a:rPr>
              <a:t> research where the only data source is </a:t>
            </a:r>
            <a:r>
              <a:rPr lang="en-GB" sz="2800" dirty="0">
                <a:solidFill>
                  <a:srgbClr val="CCFFCC"/>
                </a:solidFill>
              </a:rPr>
              <a:t>publicly and lawfully </a:t>
            </a:r>
            <a:r>
              <a:rPr lang="en-GB" sz="2800" dirty="0" smtClean="0">
                <a:solidFill>
                  <a:srgbClr val="CCFFCC"/>
                </a:solidFill>
              </a:rPr>
              <a:t>available information on human participants (e.g. UK census data), you must complete a form indicating this </a:t>
            </a:r>
            <a:endParaRPr lang="en-GB" sz="2800" dirty="0" smtClean="0"/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When is ethical approval required?</a:t>
            </a:r>
            <a:endParaRPr lang="en-US" sz="4000" b="1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0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560" y="836712"/>
            <a:ext cx="8207896" cy="5472608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See the SSRM dissertation handbook, p9-11 (available on Learning Central)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CCFFCC"/>
                </a:solidFill>
              </a:rPr>
              <a:t>Locate your SREC’s Ethics </a:t>
            </a:r>
            <a:r>
              <a:rPr lang="en-GB" dirty="0">
                <a:solidFill>
                  <a:srgbClr val="CCFFCC"/>
                </a:solidFill>
              </a:rPr>
              <a:t>Approval </a:t>
            </a:r>
            <a:r>
              <a:rPr lang="en-GB" dirty="0" smtClean="0">
                <a:solidFill>
                  <a:srgbClr val="CCFFCC"/>
                </a:solidFill>
              </a:rPr>
              <a:t>forms and accompanying information required (you should know where to find these!)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Complete the appropriate form and accompanying information (you may have to complete a form even if you are using secondary data only)…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Process for your dissertation</a:t>
            </a:r>
            <a:endParaRPr lang="en-US" sz="4000" b="1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9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208912" cy="5472608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>
                <a:solidFill>
                  <a:srgbClr val="CCFFCC"/>
                </a:solidFill>
              </a:rPr>
              <a:t>Ask your supervisor to check, sign, return </a:t>
            </a:r>
            <a:r>
              <a:rPr lang="en-GB" dirty="0" smtClean="0">
                <a:solidFill>
                  <a:srgbClr val="CCFFCC"/>
                </a:solidFill>
              </a:rPr>
              <a:t>the completed form to </a:t>
            </a:r>
            <a:r>
              <a:rPr lang="en-GB" dirty="0">
                <a:solidFill>
                  <a:srgbClr val="CCFFCC"/>
                </a:solidFill>
              </a:rPr>
              <a:t>you…</a:t>
            </a:r>
            <a:endParaRPr lang="en-GB" sz="2800" dirty="0">
              <a:solidFill>
                <a:srgbClr val="CCFFCC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send forms and accompanying information (usually two copies) to your SREC, and another copy to SSRM Office by </a:t>
            </a:r>
            <a:r>
              <a:rPr lang="en-GB" dirty="0" smtClean="0"/>
              <a:t>5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smtClean="0"/>
              <a:t>April </a:t>
            </a:r>
            <a:r>
              <a:rPr lang="en-GB" dirty="0" smtClean="0"/>
              <a:t>2017</a:t>
            </a:r>
            <a:endParaRPr lang="en-GB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GB" dirty="0" smtClean="0">
                <a:solidFill>
                  <a:srgbClr val="FFFF00"/>
                </a:solidFill>
              </a:rPr>
              <a:t>In some Schools, you MUST also include a copy of your approval letter or stamped form as an appendix in your dissertation </a:t>
            </a:r>
            <a:r>
              <a:rPr lang="en-GB" dirty="0" smtClean="0">
                <a:solidFill>
                  <a:srgbClr val="CCFFCC"/>
                </a:solidFill>
              </a:rPr>
              <a:t>(to demonstrate you received approval)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sz="280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Process for your dissertation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547664" y="3429000"/>
            <a:ext cx="2520280" cy="50405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rgbClr val="FFCC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2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repeatCount="2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uiExpand="1" build="p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1700386"/>
            <a:ext cx="5328592" cy="2952750"/>
          </a:xfrm>
        </p:spPr>
        <p:txBody>
          <a:bodyPr/>
          <a:lstStyle/>
          <a:p>
            <a:pPr marL="762000" indent="-762000" algn="l" eaLnBrk="1" hangingPunct="1"/>
            <a:r>
              <a:rPr lang="en-GB" b="1" dirty="0">
                <a:solidFill>
                  <a:schemeClr val="tx1"/>
                </a:solidFill>
              </a:rPr>
              <a:t>4</a:t>
            </a:r>
            <a:r>
              <a:rPr lang="en-GB" b="1" dirty="0" smtClean="0">
                <a:solidFill>
                  <a:schemeClr val="tx1"/>
                </a:solidFill>
              </a:rPr>
              <a:t>.	Access and confidentiality – some advice</a:t>
            </a:r>
            <a:endParaRPr lang="en-US" dirty="0" smtClean="0">
              <a:solidFill>
                <a:srgbClr val="FF6E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94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964488" cy="590465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onducting research may require access to data sources which requires ‘gatekeepers’ to give their permission, including:</a:t>
            </a:r>
          </a:p>
          <a:p>
            <a:pPr marL="0" indent="0">
              <a:buNone/>
            </a:pPr>
            <a:r>
              <a:rPr lang="en-GB" dirty="0" smtClean="0"/>
              <a:t>   </a:t>
            </a:r>
            <a:r>
              <a:rPr lang="en-GB" dirty="0" smtClean="0">
                <a:solidFill>
                  <a:srgbClr val="CCFFCC"/>
                </a:solidFill>
              </a:rPr>
              <a:t>-   Sites (e.g. public organizations, companies)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CCFFCC"/>
                </a:solidFill>
              </a:rPr>
              <a:t>   -   Participants (e.g. email list, interviewees)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CCFFCC"/>
                </a:solidFill>
              </a:rPr>
              <a:t>   -   Databases (e.g. company financial records)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CCFFCC"/>
                </a:solidFill>
              </a:rPr>
              <a:t>   -   Personal data (e.g. shared on Facebook)</a:t>
            </a:r>
          </a:p>
          <a:p>
            <a:r>
              <a:rPr lang="en-GB" dirty="0" smtClean="0"/>
              <a:t>Find out what the rules and procedures are, and who are gatekeepers for access decisions</a:t>
            </a:r>
          </a:p>
          <a:p>
            <a:r>
              <a:rPr lang="en-GB" dirty="0" smtClean="0">
                <a:solidFill>
                  <a:srgbClr val="CCFFCC"/>
                </a:solidFill>
              </a:rPr>
              <a:t>Plan how to approach gatekeepers ethically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>
                <a:solidFill>
                  <a:srgbClr val="66CCFF"/>
                </a:solidFill>
              </a:rPr>
              <a:t>G</a:t>
            </a:r>
            <a:r>
              <a:rPr lang="en-US" sz="4000" b="1" dirty="0" smtClean="0">
                <a:solidFill>
                  <a:srgbClr val="66CCFF"/>
                </a:solidFill>
              </a:rPr>
              <a:t>aining access</a:t>
            </a:r>
            <a:endParaRPr lang="en-US" sz="4000" b="1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2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764704"/>
            <a:ext cx="8280920" cy="5760640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I</a:t>
            </a:r>
            <a:r>
              <a:rPr lang="en-US" sz="3600" dirty="0" smtClean="0">
                <a:solidFill>
                  <a:srgbClr val="FFFF00"/>
                </a:solidFill>
              </a:rPr>
              <a:t>n your group, share in turn: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What (if any) access do you need for your proposed dissertation research?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  <a:latin typeface="Arial" charset="0"/>
              </a:rPr>
              <a:t>W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ho are the gatekeepers?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  <a:latin typeface="Arial" charset="0"/>
              </a:rPr>
              <a:t>W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hat risks might they worry about if they were to give you permission?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What could you do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to help pre-empt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or minimize such worries?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>
                <a:solidFill>
                  <a:srgbClr val="66CCFF"/>
                </a:solidFill>
              </a:rPr>
              <a:t>G</a:t>
            </a:r>
            <a:r>
              <a:rPr lang="en-US" sz="4000" b="1" dirty="0" smtClean="0">
                <a:solidFill>
                  <a:srgbClr val="66CCFF"/>
                </a:solidFill>
              </a:rPr>
              <a:t>aining access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07504" y="260648"/>
            <a:ext cx="8784976" cy="4104456"/>
          </a:xfrm>
          <a:prstGeom prst="wedgeEllipseCallout">
            <a:avLst>
              <a:gd name="adj1" fmla="val 51991"/>
              <a:gd name="adj2" fmla="val 109107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GB" sz="3200" b="1" dirty="0" smtClean="0">
                <a:solidFill>
                  <a:srgbClr val="FF0000"/>
                </a:solidFill>
              </a:rPr>
              <a:t>You can improve your chances of gaining access to people by showing that you will minimize commonly perceived risks, e.g.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FF0000"/>
                </a:solidFill>
              </a:rPr>
              <a:t>Seek informed consent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FF0000"/>
                </a:solidFill>
              </a:rPr>
              <a:t>Protect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17502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692696"/>
            <a:ext cx="8964488" cy="590465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r>
              <a:rPr lang="en-GB" dirty="0" smtClean="0"/>
              <a:t>Where possible, you must gain people’s written consent to be research participants</a:t>
            </a:r>
          </a:p>
          <a:p>
            <a:r>
              <a:rPr lang="en-GB" dirty="0" smtClean="0">
                <a:solidFill>
                  <a:srgbClr val="CCFFCC"/>
                </a:solidFill>
              </a:rPr>
              <a:t>Their consent must normally be</a:t>
            </a:r>
            <a:br>
              <a:rPr lang="en-GB" dirty="0" smtClean="0">
                <a:solidFill>
                  <a:srgbClr val="CCFFCC"/>
                </a:solidFill>
              </a:rPr>
            </a:br>
            <a:r>
              <a:rPr lang="en-GB" dirty="0" smtClean="0">
                <a:solidFill>
                  <a:srgbClr val="CCFFCC"/>
                </a:solidFill>
              </a:rPr>
              <a:t>-   </a:t>
            </a:r>
            <a:r>
              <a:rPr lang="en-GB" dirty="0" smtClean="0">
                <a:solidFill>
                  <a:srgbClr val="FFFF00"/>
                </a:solidFill>
              </a:rPr>
              <a:t>freely given </a:t>
            </a:r>
            <a:r>
              <a:rPr lang="en-GB" dirty="0" smtClean="0">
                <a:solidFill>
                  <a:srgbClr val="CCFFCC"/>
                </a:solidFill>
              </a:rPr>
              <a:t>(they may refuse, or withdraw</a:t>
            </a:r>
            <a:br>
              <a:rPr lang="en-GB" dirty="0" smtClean="0">
                <a:solidFill>
                  <a:srgbClr val="CCFFCC"/>
                </a:solidFill>
              </a:rPr>
            </a:br>
            <a:r>
              <a:rPr lang="en-GB" dirty="0" smtClean="0">
                <a:solidFill>
                  <a:srgbClr val="CCFFCC"/>
                </a:solidFill>
              </a:rPr>
              <a:t>    at any time, without giving a reason)</a:t>
            </a:r>
            <a:br>
              <a:rPr lang="en-GB" dirty="0" smtClean="0">
                <a:solidFill>
                  <a:srgbClr val="CCFFCC"/>
                </a:solidFill>
              </a:rPr>
            </a:br>
            <a:r>
              <a:rPr lang="en-GB" dirty="0" smtClean="0">
                <a:solidFill>
                  <a:srgbClr val="CCFFCC"/>
                </a:solidFill>
              </a:rPr>
              <a:t>-   </a:t>
            </a:r>
            <a:r>
              <a:rPr lang="en-GB" dirty="0" smtClean="0">
                <a:solidFill>
                  <a:srgbClr val="FFFF00"/>
                </a:solidFill>
              </a:rPr>
              <a:t>fully informed </a:t>
            </a:r>
            <a:r>
              <a:rPr lang="en-GB" dirty="0" smtClean="0">
                <a:solidFill>
                  <a:srgbClr val="CCFFCC"/>
                </a:solidFill>
              </a:rPr>
              <a:t>(about the purpose, methods,</a:t>
            </a:r>
            <a:br>
              <a:rPr lang="en-GB" dirty="0" smtClean="0">
                <a:solidFill>
                  <a:srgbClr val="CCFFCC"/>
                </a:solidFill>
              </a:rPr>
            </a:br>
            <a:r>
              <a:rPr lang="en-GB" dirty="0" smtClean="0">
                <a:solidFill>
                  <a:srgbClr val="CCFFCC"/>
                </a:solidFill>
              </a:rPr>
              <a:t>    intended uses of your research, any risks</a:t>
            </a:r>
            <a:br>
              <a:rPr lang="en-GB" dirty="0" smtClean="0">
                <a:solidFill>
                  <a:srgbClr val="CCFFCC"/>
                </a:solidFill>
              </a:rPr>
            </a:br>
            <a:r>
              <a:rPr lang="en-GB" dirty="0" smtClean="0">
                <a:solidFill>
                  <a:srgbClr val="CCFFCC"/>
                </a:solidFill>
              </a:rPr>
              <a:t>    involved for them)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Informed consent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07504" y="1844824"/>
            <a:ext cx="9001000" cy="1512168"/>
          </a:xfrm>
          <a:prstGeom prst="wedgeEllipseCallout">
            <a:avLst>
              <a:gd name="adj1" fmla="val 49122"/>
              <a:gd name="adj2" fmla="val 274804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Be transparent about your research purposes if possible… 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627784" y="4509120"/>
            <a:ext cx="6480720" cy="2348880"/>
          </a:xfrm>
          <a:prstGeom prst="wedgeEllipseCallout">
            <a:avLst>
              <a:gd name="adj1" fmla="val 49105"/>
              <a:gd name="adj2" fmla="val 72611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3200" b="1" dirty="0" smtClean="0">
                <a:solidFill>
                  <a:srgbClr val="FF00FF"/>
                </a:solidFill>
              </a:rPr>
              <a:t>…covert </a:t>
            </a:r>
            <a:r>
              <a:rPr lang="en-GB" sz="3200" b="1" dirty="0">
                <a:solidFill>
                  <a:srgbClr val="FF00FF"/>
                </a:solidFill>
              </a:rPr>
              <a:t>or deceptive research requires strong ethical justification!</a:t>
            </a:r>
          </a:p>
          <a:p>
            <a:pPr lvl="0"/>
            <a:endParaRPr lang="en-GB" sz="32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64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8856984" cy="590465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Respecting participants’ right to privacy:</a:t>
            </a:r>
          </a:p>
          <a:p>
            <a:r>
              <a:rPr lang="en-GB" dirty="0" smtClean="0">
                <a:solidFill>
                  <a:srgbClr val="CCFFCC"/>
                </a:solidFill>
              </a:rPr>
              <a:t> Confidentiality – restricting access to raw data, ensuring secure storage, destruction by set date</a:t>
            </a:r>
            <a:br>
              <a:rPr lang="en-GB" dirty="0" smtClean="0">
                <a:solidFill>
                  <a:srgbClr val="CCFFCC"/>
                </a:solidFill>
              </a:rPr>
            </a:br>
            <a:r>
              <a:rPr lang="en-GB" dirty="0" smtClean="0">
                <a:solidFill>
                  <a:srgbClr val="CCFFCC"/>
                </a:solidFill>
              </a:rPr>
              <a:t>-   Limits e.g. duty to report harmful behaviour,</a:t>
            </a:r>
            <a:br>
              <a:rPr lang="en-GB" dirty="0" smtClean="0">
                <a:solidFill>
                  <a:srgbClr val="CCFFCC"/>
                </a:solidFill>
              </a:rPr>
            </a:br>
            <a:r>
              <a:rPr lang="en-GB" dirty="0" smtClean="0">
                <a:solidFill>
                  <a:srgbClr val="CCFFCC"/>
                </a:solidFill>
              </a:rPr>
              <a:t>    elite participants may be identifiable</a:t>
            </a:r>
            <a:endParaRPr lang="en-GB" dirty="0">
              <a:solidFill>
                <a:srgbClr val="CCFFCC"/>
              </a:solidFill>
            </a:endParaRPr>
          </a:p>
          <a:p>
            <a:r>
              <a:rPr lang="en-GB" dirty="0" smtClean="0"/>
              <a:t>Anonymity – concealing participants’ identity (e.g. </a:t>
            </a:r>
            <a:r>
              <a:rPr lang="en-GB" dirty="0" err="1" smtClean="0"/>
              <a:t>fictionalalize</a:t>
            </a:r>
            <a:r>
              <a:rPr lang="en-GB" dirty="0" smtClean="0"/>
              <a:t> people’s names, places, events in transcripts and publications)</a:t>
            </a:r>
            <a:br>
              <a:rPr lang="en-GB" dirty="0" smtClean="0"/>
            </a:br>
            <a:r>
              <a:rPr lang="en-GB" dirty="0" smtClean="0"/>
              <a:t>-   Research participants are entitled to reject</a:t>
            </a:r>
            <a:br>
              <a:rPr lang="en-GB" dirty="0" smtClean="0"/>
            </a:br>
            <a:r>
              <a:rPr lang="en-GB" dirty="0" smtClean="0"/>
              <a:t>    means of data generation (e.g. recorder)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Confidentiality and anonymity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95536" y="116632"/>
            <a:ext cx="7920880" cy="3384376"/>
          </a:xfrm>
          <a:prstGeom prst="wedgeEllipseCallout">
            <a:avLst>
              <a:gd name="adj1" fmla="val 59047"/>
              <a:gd name="adj2" fmla="val 144408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State </a:t>
            </a:r>
            <a:r>
              <a:rPr lang="en-GB" sz="3200" b="1" dirty="0">
                <a:solidFill>
                  <a:srgbClr val="FF0000"/>
                </a:solidFill>
              </a:rPr>
              <a:t>exactly what you mean by confidentiality and anonymity (and any limits</a:t>
            </a:r>
            <a:r>
              <a:rPr lang="en-GB" sz="3200" b="1" dirty="0" smtClean="0">
                <a:solidFill>
                  <a:srgbClr val="FF0000"/>
                </a:solidFill>
              </a:rPr>
              <a:t>), </a:t>
            </a:r>
            <a:r>
              <a:rPr lang="en-GB" sz="3200" b="1" dirty="0">
                <a:solidFill>
                  <a:srgbClr val="FF0000"/>
                </a:solidFill>
              </a:rPr>
              <a:t>so participants can give fully informed consent</a:t>
            </a:r>
          </a:p>
          <a:p>
            <a:pPr marL="0" lvl="0" indent="0">
              <a:buNone/>
            </a:pPr>
            <a:endParaRPr lang="en-GB" sz="3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58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8856984" cy="590465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Implications of the UK Data Protection Act:</a:t>
            </a:r>
          </a:p>
          <a:p>
            <a:r>
              <a:rPr lang="en-GB" dirty="0" smtClean="0">
                <a:solidFill>
                  <a:srgbClr val="CCFFCC"/>
                </a:solidFill>
              </a:rPr>
              <a:t>Consent for data stored </a:t>
            </a:r>
            <a:r>
              <a:rPr lang="en-GB" i="1" dirty="0" smtClean="0">
                <a:solidFill>
                  <a:srgbClr val="CCFFCC"/>
                </a:solidFill>
              </a:rPr>
              <a:t>anonymously</a:t>
            </a:r>
            <a:r>
              <a:rPr lang="en-GB" dirty="0" smtClean="0">
                <a:solidFill>
                  <a:srgbClr val="CCFFCC"/>
                </a:solidFill>
              </a:rPr>
              <a:t> entails informing participants just about this (as their data cannot be traced to them)</a:t>
            </a:r>
          </a:p>
          <a:p>
            <a:r>
              <a:rPr lang="en-GB" dirty="0" smtClean="0"/>
              <a:t>Consent for data stored confidentially entails informing participants:</a:t>
            </a:r>
            <a:br>
              <a:rPr lang="en-GB" dirty="0" smtClean="0"/>
            </a:br>
            <a:r>
              <a:rPr lang="en-GB" dirty="0" smtClean="0"/>
              <a:t>-   who will have access to it</a:t>
            </a:r>
            <a:br>
              <a:rPr lang="en-GB" dirty="0" smtClean="0"/>
            </a:br>
            <a:r>
              <a:rPr lang="en-GB" dirty="0" smtClean="0"/>
              <a:t>-   how long it will be retained</a:t>
            </a:r>
            <a:br>
              <a:rPr lang="en-GB" dirty="0" smtClean="0"/>
            </a:br>
            <a:r>
              <a:rPr lang="en-GB" dirty="0" smtClean="0"/>
              <a:t>-   that they have the right to see or remove it,</a:t>
            </a:r>
            <a:br>
              <a:rPr lang="en-GB" dirty="0" smtClean="0"/>
            </a:br>
            <a:r>
              <a:rPr lang="en-GB" dirty="0" smtClean="0"/>
              <a:t>    and have it explained to them at any time</a:t>
            </a:r>
            <a:br>
              <a:rPr lang="en-GB" dirty="0" smtClean="0"/>
            </a:br>
            <a:r>
              <a:rPr lang="en-GB" dirty="0" smtClean="0"/>
              <a:t>   (as their data can still be traced to them)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Confidentiality and anonymity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79512" y="764704"/>
            <a:ext cx="8496944" cy="2808312"/>
          </a:xfrm>
          <a:prstGeom prst="wedgeEllipseCallout">
            <a:avLst>
              <a:gd name="adj1" fmla="val 54260"/>
              <a:gd name="adj2" fmla="val 162961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GB" sz="3200" b="1" dirty="0" smtClean="0">
                <a:solidFill>
                  <a:srgbClr val="FF0000"/>
                </a:solidFill>
              </a:rPr>
              <a:t>Consider storing data anonymously unless you need to return to participants for further study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1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8604448" cy="5400600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Forms differ between Schools in detail, but all comply with the University Guidelines and Governance Framework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CCFFCC"/>
                </a:solidFill>
              </a:rPr>
              <a:t>e.g. Business School three-stage approach:</a:t>
            </a:r>
          </a:p>
          <a:p>
            <a:r>
              <a:rPr lang="en-GB" dirty="0" smtClean="0"/>
              <a:t>Form for research using secondary data only (pre-existing data sources)</a:t>
            </a:r>
          </a:p>
          <a:p>
            <a:r>
              <a:rPr lang="en-GB" dirty="0" smtClean="0">
                <a:solidFill>
                  <a:srgbClr val="CCFFCC"/>
                </a:solidFill>
              </a:rPr>
              <a:t>Standard Ethical Approval form, summary detail, to check if a full application is required</a:t>
            </a:r>
          </a:p>
          <a:p>
            <a:r>
              <a:rPr lang="en-GB" dirty="0" smtClean="0"/>
              <a:t>Full Ethics Review form where there are </a:t>
            </a:r>
            <a:r>
              <a:rPr lang="en-GB" dirty="0"/>
              <a:t>significant </a:t>
            </a:r>
            <a:r>
              <a:rPr lang="en-GB" dirty="0" smtClean="0"/>
              <a:t>risks, requires more detail</a:t>
            </a:r>
            <a:endParaRPr lang="en-GB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School ethics approval </a:t>
            </a:r>
            <a:r>
              <a:rPr lang="en-US" sz="4000" b="1" dirty="0">
                <a:solidFill>
                  <a:srgbClr val="66CCFF"/>
                </a:solidFill>
              </a:rPr>
              <a:t>f</a:t>
            </a:r>
            <a:r>
              <a:rPr lang="en-US" sz="4000" b="1" dirty="0" smtClean="0">
                <a:solidFill>
                  <a:srgbClr val="66CCFF"/>
                </a:solidFill>
              </a:rPr>
              <a:t>orms</a:t>
            </a:r>
            <a:endParaRPr lang="en-US" sz="4000" b="1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86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764704"/>
            <a:ext cx="8712968" cy="554461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Access and consent are processes, not a one-off negotiation event! At any time:</a:t>
            </a:r>
          </a:p>
          <a:p>
            <a:r>
              <a:rPr lang="en-GB" dirty="0" smtClean="0"/>
              <a:t>Gatekeepers can withdraw their permission</a:t>
            </a:r>
          </a:p>
          <a:p>
            <a:r>
              <a:rPr lang="en-GB" dirty="0" smtClean="0"/>
              <a:t>Research participants can withdraw their co-operation and encourage others to do so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CCFFCC"/>
                </a:solidFill>
              </a:rPr>
              <a:t>To help sustain access and consent, act:</a:t>
            </a:r>
          </a:p>
          <a:p>
            <a:r>
              <a:rPr lang="en-GB" dirty="0">
                <a:solidFill>
                  <a:srgbClr val="FFFF00"/>
                </a:solidFill>
              </a:rPr>
              <a:t>E</a:t>
            </a:r>
            <a:r>
              <a:rPr lang="en-GB" dirty="0" smtClean="0">
                <a:solidFill>
                  <a:srgbClr val="FFFF00"/>
                </a:solidFill>
              </a:rPr>
              <a:t>thically</a:t>
            </a:r>
            <a:r>
              <a:rPr lang="en-GB" dirty="0" smtClean="0">
                <a:solidFill>
                  <a:srgbClr val="CCFFCC"/>
                </a:solidFill>
              </a:rPr>
              <a:t> (e.g. be respectful, protect confidentiality, provide generalized feedback)</a:t>
            </a:r>
          </a:p>
          <a:p>
            <a:r>
              <a:rPr lang="en-GB" dirty="0">
                <a:solidFill>
                  <a:srgbClr val="FFFF00"/>
                </a:solidFill>
              </a:rPr>
              <a:t>P</a:t>
            </a:r>
            <a:r>
              <a:rPr lang="en-GB" dirty="0" smtClean="0">
                <a:solidFill>
                  <a:srgbClr val="FFFF00"/>
                </a:solidFill>
              </a:rPr>
              <a:t>rudently</a:t>
            </a:r>
            <a:r>
              <a:rPr lang="en-GB" dirty="0" smtClean="0">
                <a:solidFill>
                  <a:srgbClr val="CCFFCC"/>
                </a:solidFill>
              </a:rPr>
              <a:t> (e.g. dress to ‘fit in’ with or respect others’ expectations, avoid invading privacy)</a:t>
            </a:r>
            <a:endParaRPr lang="en-GB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Sustaining access and consent</a:t>
            </a:r>
            <a:endParaRPr lang="en-US" sz="4000" b="1" dirty="0">
              <a:solidFill>
                <a:srgbClr val="66CCFF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07504" y="260648"/>
            <a:ext cx="8856984" cy="2736304"/>
          </a:xfrm>
          <a:prstGeom prst="wedgeEllipseCallout">
            <a:avLst>
              <a:gd name="adj1" fmla="val 50845"/>
              <a:gd name="adj2" fmla="val 185532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0" indent="0">
              <a:buNone/>
            </a:pPr>
            <a:r>
              <a:rPr lang="en-GB" sz="3200" b="1" dirty="0">
                <a:solidFill>
                  <a:srgbClr val="FF0000"/>
                </a:solidFill>
              </a:rPr>
              <a:t>K</a:t>
            </a:r>
            <a:r>
              <a:rPr lang="en-GB" sz="3200" b="1" dirty="0" smtClean="0">
                <a:solidFill>
                  <a:srgbClr val="FF0000"/>
                </a:solidFill>
              </a:rPr>
              <a:t>eep a record of the access and consent process, e.g.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0000"/>
                </a:solidFill>
              </a:rPr>
              <a:t>y</a:t>
            </a:r>
            <a:r>
              <a:rPr lang="en-GB" sz="3200" b="1" dirty="0" smtClean="0">
                <a:solidFill>
                  <a:srgbClr val="FF0000"/>
                </a:solidFill>
              </a:rPr>
              <a:t>our account of negotiations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0000"/>
                </a:solidFill>
              </a:rPr>
              <a:t>c</a:t>
            </a:r>
            <a:r>
              <a:rPr lang="en-GB" sz="3200" b="1" dirty="0" smtClean="0">
                <a:solidFill>
                  <a:srgbClr val="FF0000"/>
                </a:solidFill>
              </a:rPr>
              <a:t>opies of all documents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79512" y="3140968"/>
            <a:ext cx="8496944" cy="3312368"/>
          </a:xfrm>
          <a:prstGeom prst="wedgeEllipseCallout">
            <a:avLst>
              <a:gd name="adj1" fmla="val 54614"/>
              <a:gd name="adj2" fmla="val 59709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GB" sz="3200" b="1" dirty="0" smtClean="0">
                <a:solidFill>
                  <a:srgbClr val="FF00FF"/>
                </a:solidFill>
              </a:rPr>
              <a:t>You may need to refer to them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FF00FF"/>
                </a:solidFill>
              </a:rPr>
              <a:t>when writing your methods chapter</a:t>
            </a:r>
            <a:endParaRPr lang="en-GB" sz="3200" b="1" dirty="0">
              <a:solidFill>
                <a:srgbClr val="FF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FF00FF"/>
                </a:solidFill>
              </a:rPr>
              <a:t>if access or consent problems arise</a:t>
            </a:r>
            <a:endParaRPr lang="en-GB" sz="32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2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764704"/>
            <a:ext cx="8712968" cy="5544616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Links to websites:</a:t>
            </a:r>
          </a:p>
          <a:p>
            <a:r>
              <a:rPr lang="en-GB" dirty="0" smtClean="0">
                <a:solidFill>
                  <a:srgbClr val="CCFFCC"/>
                </a:solidFill>
              </a:rPr>
              <a:t>Cardiff university research ethics requirements and guidelines</a:t>
            </a:r>
          </a:p>
          <a:p>
            <a:r>
              <a:rPr lang="en-GB" dirty="0" smtClean="0"/>
              <a:t>Introduction to research ethics, sections on researching vulnerable people, using secondary data, web-based research</a:t>
            </a:r>
          </a:p>
          <a:p>
            <a:r>
              <a:rPr lang="en-GB" dirty="0" smtClean="0">
                <a:solidFill>
                  <a:srgbClr val="CCFFCC"/>
                </a:solidFill>
              </a:rPr>
              <a:t>Guidebook – resource for social scientists</a:t>
            </a:r>
          </a:p>
          <a:p>
            <a:r>
              <a:rPr lang="en-GB" dirty="0" smtClean="0"/>
              <a:t>ESRC research ethics </a:t>
            </a:r>
            <a:r>
              <a:rPr lang="en-GB" dirty="0" smtClean="0"/>
              <a:t>framework</a:t>
            </a:r>
          </a:p>
          <a:p>
            <a:r>
              <a:rPr lang="en-GB" dirty="0" smtClean="0"/>
              <a:t>Check ethics guidelines of </a:t>
            </a:r>
            <a:r>
              <a:rPr lang="en-GB" dirty="0" err="1" smtClean="0"/>
              <a:t>relevnat</a:t>
            </a:r>
            <a:r>
              <a:rPr lang="en-GB" dirty="0" smtClean="0"/>
              <a:t> societies (APA, ASA </a:t>
            </a:r>
            <a:r>
              <a:rPr lang="en-GB" dirty="0" err="1" smtClean="0"/>
              <a:t>etc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66CCFF"/>
                </a:solidFill>
              </a:rPr>
              <a:t>Further information </a:t>
            </a:r>
            <a:r>
              <a:rPr lang="en-US" sz="3200" dirty="0" smtClean="0">
                <a:solidFill>
                  <a:srgbClr val="FF6E01"/>
                </a:solidFill>
              </a:rPr>
              <a:t>(handout p2)</a:t>
            </a:r>
            <a:endParaRPr lang="en-US" sz="4000" dirty="0">
              <a:solidFill>
                <a:srgbClr val="FF6E01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809566" y="5733256"/>
            <a:ext cx="7344816" cy="1440160"/>
          </a:xfrm>
          <a:prstGeom prst="wedgeEllipseCallout">
            <a:avLst>
              <a:gd name="adj1" fmla="val 49887"/>
              <a:gd name="adj2" fmla="val 59243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0" indent="0">
              <a:buNone/>
            </a:pPr>
            <a:r>
              <a:rPr lang="en-GB" sz="3200" b="1" dirty="0" smtClean="0">
                <a:solidFill>
                  <a:srgbClr val="FF0000"/>
                </a:solidFill>
              </a:rPr>
              <a:t>Any questions on access, consent, confidentiality?</a:t>
            </a:r>
          </a:p>
        </p:txBody>
      </p:sp>
    </p:spTree>
    <p:extLst>
      <p:ext uri="{BB962C8B-B14F-4D97-AF65-F5344CB8AC3E}">
        <p14:creationId xmlns:p14="http://schemas.microsoft.com/office/powerpoint/2010/main" val="366989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4624"/>
            <a:ext cx="7920881" cy="1296144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hlink"/>
                </a:solidFill>
              </a:rPr>
              <a:t>School ethics approval processes and forms</a:t>
            </a:r>
            <a:endParaRPr lang="en-US" sz="4000" b="1" dirty="0">
              <a:solidFill>
                <a:schemeClr val="hlink"/>
              </a:solidFill>
            </a:endParaRP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84976" cy="5400600"/>
          </a:xfrm>
        </p:spPr>
        <p:txBody>
          <a:bodyPr/>
          <a:lstStyle/>
          <a:p>
            <a:pPr marL="542925" indent="-542925">
              <a:lnSpc>
                <a:spcPct val="90000"/>
              </a:lnSpc>
              <a:buFontTx/>
              <a:buNone/>
            </a:pPr>
            <a:r>
              <a:rPr lang="en-GB" sz="3600" dirty="0" smtClean="0"/>
              <a:t>	</a:t>
            </a:r>
            <a:endParaRPr lang="en-GB" sz="3600" dirty="0" smtClean="0">
              <a:solidFill>
                <a:srgbClr val="CCFFCC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2060848"/>
            <a:ext cx="8090074" cy="517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en-GB" sz="3600" kern="0" dirty="0" smtClean="0">
                <a:solidFill>
                  <a:srgbClr val="FFFF00"/>
                </a:solidFill>
              </a:rPr>
              <a:t>Share in your group:</a:t>
            </a:r>
          </a:p>
          <a:p>
            <a:pPr marL="542925" indent="-542925">
              <a:lnSpc>
                <a:spcPct val="90000"/>
              </a:lnSpc>
              <a:buFont typeface="+mj-lt"/>
              <a:buAutoNum type="arabicPeriod"/>
            </a:pPr>
            <a:r>
              <a:rPr lang="en-GB" sz="3600" kern="0" dirty="0" smtClean="0">
                <a:solidFill>
                  <a:srgbClr val="FFFF00"/>
                </a:solidFill>
              </a:rPr>
              <a:t>What are the different components of your School’s ethics approval process that covers masters dissertations?</a:t>
            </a:r>
          </a:p>
          <a:p>
            <a:pPr marL="542925" indent="-542925">
              <a:lnSpc>
                <a:spcPct val="90000"/>
              </a:lnSpc>
              <a:buFont typeface="+mj-lt"/>
              <a:buAutoNum type="arabicPeriod"/>
            </a:pPr>
            <a:r>
              <a:rPr lang="en-GB" sz="3600" kern="0" dirty="0" smtClean="0">
                <a:solidFill>
                  <a:srgbClr val="FFFF00"/>
                </a:solidFill>
              </a:rPr>
              <a:t>Where is the relevant information located?</a:t>
            </a:r>
          </a:p>
          <a:p>
            <a:pPr marL="542925" indent="-542925">
              <a:lnSpc>
                <a:spcPct val="90000"/>
              </a:lnSpc>
              <a:buFont typeface="+mj-lt"/>
              <a:buAutoNum type="arabicPeriod"/>
            </a:pPr>
            <a:r>
              <a:rPr lang="en-GB" sz="3600" kern="0" dirty="0" smtClean="0">
                <a:solidFill>
                  <a:srgbClr val="FFFF00"/>
                </a:solidFill>
              </a:rPr>
              <a:t>If there are different ethics approval forms, why is this?</a:t>
            </a:r>
          </a:p>
          <a:p>
            <a:pPr marL="542925" indent="-542925">
              <a:lnSpc>
                <a:spcPct val="90000"/>
              </a:lnSpc>
              <a:buFontTx/>
              <a:buNone/>
            </a:pPr>
            <a:r>
              <a:rPr lang="en-GB" sz="3600" kern="0" dirty="0" smtClean="0"/>
              <a:t>	</a:t>
            </a:r>
            <a:endParaRPr lang="en-GB" sz="3600" kern="0" dirty="0" smtClean="0">
              <a:solidFill>
                <a:srgbClr val="CCFFCC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22958" y="-171400"/>
            <a:ext cx="8640960" cy="2067556"/>
          </a:xfrm>
          <a:prstGeom prst="wedgeEllipseCallout">
            <a:avLst>
              <a:gd name="adj1" fmla="val 51983"/>
              <a:gd name="adj2" fmla="val 265962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0" indent="0">
              <a:buNone/>
            </a:pPr>
            <a:r>
              <a:rPr lang="en-GB" sz="3200" b="1" dirty="0" smtClean="0">
                <a:solidFill>
                  <a:srgbClr val="FF0000"/>
                </a:solidFill>
              </a:rPr>
              <a:t>Why bother with all this ethics approval business – it’s just a tiresome form-filling exercise! 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779912" y="2708920"/>
            <a:ext cx="5082428" cy="1512168"/>
          </a:xfrm>
          <a:prstGeom prst="wedgeEllipseCallout">
            <a:avLst>
              <a:gd name="adj1" fmla="val 53833"/>
              <a:gd name="adj2" fmla="val 219991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0" indent="0">
              <a:buNone/>
            </a:pPr>
            <a:r>
              <a:rPr lang="en-GB" sz="3200" b="1" dirty="0" smtClean="0">
                <a:solidFill>
                  <a:srgbClr val="FF00FF"/>
                </a:solidFill>
              </a:rPr>
              <a:t>Do you agree?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83164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648072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hlink"/>
                </a:solidFill>
              </a:rPr>
              <a:t>Which </a:t>
            </a:r>
            <a:r>
              <a:rPr lang="en-US" sz="4000" b="1" i="1" dirty="0" smtClean="0">
                <a:solidFill>
                  <a:schemeClr val="hlink"/>
                </a:solidFill>
              </a:rPr>
              <a:t>sources</a:t>
            </a:r>
            <a:r>
              <a:rPr lang="en-US" sz="4000" b="1" dirty="0" smtClean="0">
                <a:solidFill>
                  <a:schemeClr val="hlink"/>
                </a:solidFill>
              </a:rPr>
              <a:t> of risk are covered?</a:t>
            </a:r>
            <a:endParaRPr lang="en-US" sz="4000" b="1" dirty="0">
              <a:solidFill>
                <a:schemeClr val="hlink"/>
              </a:solidFill>
            </a:endParaRP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84976" cy="5400600"/>
          </a:xfrm>
        </p:spPr>
        <p:txBody>
          <a:bodyPr/>
          <a:lstStyle/>
          <a:p>
            <a:pPr marL="542925" indent="-542925">
              <a:lnSpc>
                <a:spcPct val="90000"/>
              </a:lnSpc>
              <a:buFontTx/>
              <a:buNone/>
            </a:pPr>
            <a:r>
              <a:rPr lang="en-GB" sz="3600" dirty="0" smtClean="0"/>
              <a:t>	</a:t>
            </a:r>
            <a:endParaRPr lang="en-GB" sz="3600" dirty="0" smtClean="0">
              <a:solidFill>
                <a:srgbClr val="CCFFCC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764704"/>
            <a:ext cx="8856984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36575" indent="-536575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Any </a:t>
            </a:r>
            <a:r>
              <a:rPr lang="en-US" sz="3600" dirty="0">
                <a:solidFill>
                  <a:srgbClr val="FFFF00"/>
                </a:solidFill>
                <a:latin typeface="Arial" charset="0"/>
              </a:rPr>
              <a:t>conflicts of interest (e.g. personal relationship with people involved)</a:t>
            </a:r>
          </a:p>
          <a:p>
            <a:pPr marL="536575" indent="-536575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  <a:latin typeface="Arial" charset="0"/>
              </a:rPr>
              <a:t>Gaining access to people, data, writing</a:t>
            </a:r>
          </a:p>
          <a:p>
            <a:pPr marL="536575" indent="-536575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  <a:latin typeface="Arial" charset="0"/>
              </a:rPr>
              <a:t>Studying children or vulnerable groups</a:t>
            </a:r>
          </a:p>
          <a:p>
            <a:pPr marL="536575" indent="-536575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  <a:latin typeface="Arial" charset="0"/>
              </a:rPr>
              <a:t>Informing research participants (or not) about what you’re seeking to find out</a:t>
            </a:r>
          </a:p>
          <a:p>
            <a:pPr marL="536575" indent="-536575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  <a:latin typeface="Arial" charset="0"/>
              </a:rPr>
              <a:t>Writing up what you find out</a:t>
            </a:r>
          </a:p>
          <a:p>
            <a:pPr marL="536575" indent="-536575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  <a:latin typeface="Arial" charset="0"/>
              </a:rPr>
              <a:t>Keeping your data securely</a:t>
            </a:r>
          </a:p>
          <a:p>
            <a:pPr marL="536575" indent="-536575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  <a:latin typeface="Arial" charset="0"/>
              </a:rPr>
              <a:t>Protecting yourself from risk of harm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GB" sz="3600" kern="0" dirty="0" smtClean="0">
              <a:solidFill>
                <a:srgbClr val="FFFF00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051720" y="15124"/>
            <a:ext cx="8026372" cy="1501830"/>
          </a:xfrm>
          <a:prstGeom prst="wedgeEllipseCallout">
            <a:avLst>
              <a:gd name="adj1" fmla="val 51089"/>
              <a:gd name="adj2" fmla="val 386155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0" indent="0">
              <a:buNone/>
            </a:pPr>
            <a:r>
              <a:rPr lang="en-GB" sz="3200" b="1" dirty="0" smtClean="0">
                <a:solidFill>
                  <a:srgbClr val="FF0000"/>
                </a:solidFill>
              </a:rPr>
              <a:t>Do your School’s processes cover other sources of risk?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63688" y="3140968"/>
            <a:ext cx="8178772" cy="2088232"/>
          </a:xfrm>
          <a:prstGeom prst="wedgeEllipseCallout">
            <a:avLst>
              <a:gd name="adj1" fmla="val 50338"/>
              <a:gd name="adj2" fmla="val 164885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0" indent="0">
              <a:buNone/>
            </a:pPr>
            <a:r>
              <a:rPr lang="en-GB" sz="3200" b="1" dirty="0" smtClean="0">
                <a:solidFill>
                  <a:srgbClr val="FF00FF"/>
                </a:solidFill>
              </a:rPr>
              <a:t>What potential risks of harm to people are connected with each source?</a:t>
            </a:r>
          </a:p>
        </p:txBody>
      </p:sp>
    </p:spTree>
    <p:extLst>
      <p:ext uri="{BB962C8B-B14F-4D97-AF65-F5344CB8AC3E}">
        <p14:creationId xmlns:p14="http://schemas.microsoft.com/office/powerpoint/2010/main" val="374298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4624"/>
            <a:ext cx="7920881" cy="1296144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hlink"/>
                </a:solidFill>
              </a:rPr>
              <a:t>School ethics approval processes and forms</a:t>
            </a:r>
            <a:endParaRPr lang="en-US" sz="4000" b="1" dirty="0">
              <a:solidFill>
                <a:schemeClr val="hlink"/>
              </a:solidFill>
            </a:endParaRP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84976" cy="5400600"/>
          </a:xfrm>
        </p:spPr>
        <p:txBody>
          <a:bodyPr/>
          <a:lstStyle/>
          <a:p>
            <a:pPr marL="542925" indent="-542925">
              <a:lnSpc>
                <a:spcPct val="90000"/>
              </a:lnSpc>
              <a:buFontTx/>
              <a:buNone/>
            </a:pPr>
            <a:r>
              <a:rPr lang="en-GB" sz="3600" dirty="0" smtClean="0"/>
              <a:t>	</a:t>
            </a:r>
            <a:endParaRPr lang="en-GB" sz="3600" dirty="0" smtClean="0">
              <a:solidFill>
                <a:srgbClr val="CCFFCC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3568" y="1556792"/>
            <a:ext cx="773003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en-GB" sz="3600" kern="0" dirty="0" smtClean="0">
                <a:solidFill>
                  <a:srgbClr val="FFFF00"/>
                </a:solidFill>
              </a:rPr>
              <a:t>In your group:</a:t>
            </a:r>
          </a:p>
          <a:p>
            <a:pPr marL="542925" indent="-542925">
              <a:lnSpc>
                <a:spcPct val="90000"/>
              </a:lnSpc>
              <a:buFont typeface="+mj-lt"/>
              <a:buAutoNum type="arabicPeriod"/>
            </a:pPr>
            <a:r>
              <a:rPr lang="en-GB" sz="3600" kern="0" dirty="0" smtClean="0">
                <a:solidFill>
                  <a:srgbClr val="FFFF00"/>
                </a:solidFill>
              </a:rPr>
              <a:t>Identify the main procedures that researchers are expected to follow when generating data from people</a:t>
            </a:r>
          </a:p>
          <a:p>
            <a:pPr marL="542925" indent="-542925">
              <a:lnSpc>
                <a:spcPct val="90000"/>
              </a:lnSpc>
              <a:buFont typeface="+mj-lt"/>
              <a:buAutoNum type="arabicPeriod"/>
            </a:pPr>
            <a:r>
              <a:rPr lang="en-GB" sz="3600" kern="0" dirty="0" smtClean="0">
                <a:solidFill>
                  <a:srgbClr val="FFFF00"/>
                </a:solidFill>
              </a:rPr>
              <a:t>Discuss whether you all agree that you should follow these procedures – why or why not?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403648" y="692696"/>
            <a:ext cx="7560840" cy="2088232"/>
          </a:xfrm>
          <a:prstGeom prst="wedgeEllipseCallout">
            <a:avLst>
              <a:gd name="adj1" fmla="val 51060"/>
              <a:gd name="adj2" fmla="val 238324"/>
            </a:avLst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lvl="0" indent="0">
              <a:buNone/>
            </a:pPr>
            <a:r>
              <a:rPr lang="en-GB" sz="3200" b="1" dirty="0" smtClean="0">
                <a:solidFill>
                  <a:srgbClr val="FF0000"/>
                </a:solidFill>
              </a:rPr>
              <a:t>Are any of these procedures unnecessary – if so, why?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5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648072"/>
          </a:xfrm>
        </p:spPr>
        <p:txBody>
          <a:bodyPr/>
          <a:lstStyle/>
          <a:p>
            <a:r>
              <a:rPr lang="en-US" sz="3800" b="1" dirty="0">
                <a:solidFill>
                  <a:srgbClr val="66CCFF"/>
                </a:solidFill>
              </a:rPr>
              <a:t>Y</a:t>
            </a:r>
            <a:r>
              <a:rPr lang="en-US" sz="3800" b="1" dirty="0" smtClean="0">
                <a:solidFill>
                  <a:srgbClr val="66CCFF"/>
                </a:solidFill>
              </a:rPr>
              <a:t>our dissertation and sources of risk</a:t>
            </a:r>
            <a:endParaRPr lang="en-US" sz="3800" b="1" dirty="0">
              <a:solidFill>
                <a:srgbClr val="66CCFF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7920880" cy="4536504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Share </a:t>
            </a:r>
            <a:r>
              <a:rPr lang="en-US" sz="3600" dirty="0">
                <a:solidFill>
                  <a:srgbClr val="FFFF00"/>
                </a:solidFill>
              </a:rPr>
              <a:t>in </a:t>
            </a:r>
            <a:r>
              <a:rPr lang="en-US" sz="3600" dirty="0" smtClean="0">
                <a:solidFill>
                  <a:srgbClr val="FFFF00"/>
                </a:solidFill>
              </a:rPr>
              <a:t>your group: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What are you each proposing to do for your dissertation research?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</a:rPr>
              <a:t>What, if any, sources of risk do you need to guard against?</a:t>
            </a:r>
          </a:p>
        </p:txBody>
      </p:sp>
    </p:spTree>
    <p:extLst>
      <p:ext uri="{BB962C8B-B14F-4D97-AF65-F5344CB8AC3E}">
        <p14:creationId xmlns:p14="http://schemas.microsoft.com/office/powerpoint/2010/main" val="414063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56792"/>
            <a:ext cx="7200800" cy="2952750"/>
          </a:xfrm>
        </p:spPr>
        <p:txBody>
          <a:bodyPr/>
          <a:lstStyle/>
          <a:p>
            <a:pPr marL="762000" indent="-762000" algn="l" eaLnBrk="1" hangingPunct="1"/>
            <a:r>
              <a:rPr lang="en-GB" b="1" dirty="0">
                <a:solidFill>
                  <a:schemeClr val="tx1"/>
                </a:solidFill>
              </a:rPr>
              <a:t>2</a:t>
            </a:r>
            <a:r>
              <a:rPr lang="en-GB" b="1" dirty="0" smtClean="0">
                <a:solidFill>
                  <a:schemeClr val="tx1"/>
                </a:solidFill>
              </a:rPr>
              <a:t>.	Principles of ethically justifiable research</a:t>
            </a:r>
            <a:endParaRPr lang="en-US" dirty="0" smtClean="0">
              <a:solidFill>
                <a:srgbClr val="FF6E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3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336699"/>
      </a:dk1>
      <a:lt1>
        <a:srgbClr val="FFFFFF"/>
      </a:lt1>
      <a:dk2>
        <a:srgbClr val="6600CC"/>
      </a:dk2>
      <a:lt2>
        <a:srgbClr val="00CCFF"/>
      </a:lt2>
      <a:accent1>
        <a:srgbClr val="003399"/>
      </a:accent1>
      <a:accent2>
        <a:srgbClr val="468A4B"/>
      </a:accent2>
      <a:accent3>
        <a:srgbClr val="B8AAE2"/>
      </a:accent3>
      <a:accent4>
        <a:srgbClr val="DADADA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CC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CC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336699"/>
        </a:dk1>
        <a:lt1>
          <a:srgbClr val="FFFFFF"/>
        </a:lt1>
        <a:dk2>
          <a:srgbClr val="6600CC"/>
        </a:dk2>
        <a:lt2>
          <a:srgbClr val="00CCFF"/>
        </a:lt2>
        <a:accent1>
          <a:srgbClr val="003399"/>
        </a:accent1>
        <a:accent2>
          <a:srgbClr val="468A4B"/>
        </a:accent2>
        <a:accent3>
          <a:srgbClr val="B8AAE2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22053</TotalTime>
  <Words>2650</Words>
  <Application>Microsoft Macintosh PowerPoint</Application>
  <PresentationFormat>On-screen Show (4:3)</PresentationFormat>
  <Paragraphs>273</Paragraphs>
  <Slides>41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 Design</vt:lpstr>
      <vt:lpstr>PowerPoint Presentation</vt:lpstr>
      <vt:lpstr>Aims of this session</vt:lpstr>
      <vt:lpstr>1. Guarding against risks of causing harm to people</vt:lpstr>
      <vt:lpstr>School ethics approval forms</vt:lpstr>
      <vt:lpstr>School ethics approval processes and forms</vt:lpstr>
      <vt:lpstr>Which sources of risk are covered?</vt:lpstr>
      <vt:lpstr>School ethics approval processes and forms</vt:lpstr>
      <vt:lpstr>Your dissertation and sources of risk</vt:lpstr>
      <vt:lpstr>2. Principles of ethically justifiable research</vt:lpstr>
      <vt:lpstr>Ethical research matters – why?</vt:lpstr>
      <vt:lpstr>Reminder: induction into a western academic tradition</vt:lpstr>
      <vt:lpstr>UK laws relevant to research</vt:lpstr>
      <vt:lpstr>Reminder: common expectations</vt:lpstr>
      <vt:lpstr>Research ethics evolution</vt:lpstr>
      <vt:lpstr>Research ethics evolution</vt:lpstr>
      <vt:lpstr>Research ethics evolution</vt:lpstr>
      <vt:lpstr>Research ethics evolution</vt:lpstr>
      <vt:lpstr>Research ethics evolution</vt:lpstr>
      <vt:lpstr>Was Milgram’s research unethical?</vt:lpstr>
      <vt:lpstr>Research ethics evolution</vt:lpstr>
      <vt:lpstr>Research ethics evolution</vt:lpstr>
      <vt:lpstr>A research methods innovation –  Collaborative Online Media Observatory (COSMOS)</vt:lpstr>
      <vt:lpstr>COSMOS ethics statement</vt:lpstr>
      <vt:lpstr>Ethical research – what’s in it for you?</vt:lpstr>
      <vt:lpstr>Codes of ethical research practice</vt:lpstr>
      <vt:lpstr>Codes of ethical research practice</vt:lpstr>
      <vt:lpstr>Exploring a Code of Research Ethics</vt:lpstr>
      <vt:lpstr>Exploring a Code of Research Ethics</vt:lpstr>
      <vt:lpstr>3. Research ethics approval processes</vt:lpstr>
      <vt:lpstr>Ethical research assurance</vt:lpstr>
      <vt:lpstr>When is ethical approval required?</vt:lpstr>
      <vt:lpstr>Process for your dissertation</vt:lpstr>
      <vt:lpstr>Process for your dissertation</vt:lpstr>
      <vt:lpstr>4. Access and confidentiality – some advice</vt:lpstr>
      <vt:lpstr>Gaining access</vt:lpstr>
      <vt:lpstr>Gaining access</vt:lpstr>
      <vt:lpstr>Informed consent</vt:lpstr>
      <vt:lpstr>Confidentiality and anonymity</vt:lpstr>
      <vt:lpstr>Confidentiality and anonymity</vt:lpstr>
      <vt:lpstr>Sustaining access and consent</vt:lpstr>
      <vt:lpstr>Further information (handout p2)</vt:lpstr>
    </vt:vector>
  </TitlesOfParts>
  <Company>UOB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 Wallace</dc:creator>
  <cp:lastModifiedBy>Dirk Lindebaum</cp:lastModifiedBy>
  <cp:revision>1663</cp:revision>
  <dcterms:created xsi:type="dcterms:W3CDTF">2004-03-29T20:52:12Z</dcterms:created>
  <dcterms:modified xsi:type="dcterms:W3CDTF">2017-01-31T09:01:43Z</dcterms:modified>
</cp:coreProperties>
</file>