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21" r:id="rId2"/>
    <p:sldId id="544" r:id="rId3"/>
    <p:sldId id="793" r:id="rId4"/>
    <p:sldId id="867" r:id="rId5"/>
    <p:sldId id="876" r:id="rId6"/>
    <p:sldId id="878" r:id="rId7"/>
    <p:sldId id="880" r:id="rId8"/>
    <p:sldId id="879" r:id="rId9"/>
    <p:sldId id="877" r:id="rId10"/>
    <p:sldId id="924" r:id="rId11"/>
    <p:sldId id="859" r:id="rId12"/>
    <p:sldId id="883" r:id="rId13"/>
    <p:sldId id="860" r:id="rId14"/>
    <p:sldId id="934" r:id="rId15"/>
    <p:sldId id="869" r:id="rId16"/>
    <p:sldId id="929" r:id="rId17"/>
    <p:sldId id="931" r:id="rId18"/>
    <p:sldId id="932" r:id="rId19"/>
    <p:sldId id="933" r:id="rId20"/>
    <p:sldId id="937" r:id="rId21"/>
    <p:sldId id="925" r:id="rId22"/>
    <p:sldId id="882" r:id="rId23"/>
    <p:sldId id="862" r:id="rId24"/>
    <p:sldId id="884" r:id="rId25"/>
    <p:sldId id="885" r:id="rId26"/>
    <p:sldId id="886" r:id="rId27"/>
    <p:sldId id="919" r:id="rId28"/>
    <p:sldId id="93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66CCFF"/>
    <a:srgbClr val="00FF00"/>
    <a:srgbClr val="CCFFCC"/>
    <a:srgbClr val="FF6E01"/>
    <a:srgbClr val="FFFFFF"/>
    <a:srgbClr val="FF00FF"/>
    <a:srgbClr val="000000"/>
    <a:srgbClr val="FF0000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85507" autoAdjust="0"/>
  </p:normalViewPr>
  <p:slideViewPr>
    <p:cSldViewPr>
      <p:cViewPr varScale="1">
        <p:scale>
          <a:sx n="106" d="100"/>
          <a:sy n="106" d="100"/>
        </p:scale>
        <p:origin x="-1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FDC1B-7BAC-B149-B81D-49D6456B49DD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1A0EE-D483-3C41-BE2B-1FC6AEEC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4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004A-0933-48E9-AAD0-801BAFD23FBF}" type="datetimeFigureOut">
              <a:rPr lang="en-GB" smtClean="0"/>
              <a:pPr/>
              <a:t>23/01/17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A077-4CE5-4E33-A338-91CCC3E3A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8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96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71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25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67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9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2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8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44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0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37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9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2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1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8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8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8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3B2A0-3347-488D-8344-7D3AE83DB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B1C03-D9B9-4CD4-B4D9-F64A9678B6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89E57-A020-4AED-9BA5-1F913F76A3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7A2510-8C2D-4517-A9EB-FCAD4F358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282E64-433F-4CC7-80AE-7EA9E11D66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BB159-77CC-45F2-B244-19F9565224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934E6-8C4D-4770-8C00-B716B01F97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F933D-1261-4EAD-83E8-72AE362DB7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A03D2-C9FF-4BC5-9FC2-808501C45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42A24-B6D3-425A-887A-D9CA32AD83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6A3DB-00DC-42D9-93B1-40165EC1F5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9CF53-0F55-442B-8921-C86C06F62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0305C-F082-4AA6-BDF3-7209C4A6F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6B13FE17-4541-489C-8F23-2A794ACBBF3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earning.cf.ac.uk/quality/pgr/co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539750" y="3357563"/>
            <a:ext cx="820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43767" y="260648"/>
            <a:ext cx="87487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MSc in Social Science Research Methods</a:t>
            </a:r>
          </a:p>
          <a:p>
            <a:pPr algn="ctr"/>
            <a:endParaRPr lang="en-GB" sz="2400" dirty="0" smtClean="0">
              <a:solidFill>
                <a:srgbClr val="FFFF00"/>
              </a:solidFill>
            </a:endParaRPr>
          </a:p>
          <a:p>
            <a:pPr algn="ctr"/>
            <a:r>
              <a:rPr lang="en-GB" sz="2800" b="1" cap="all" dirty="0" smtClean="0">
                <a:solidFill>
                  <a:srgbClr val="FFFF00"/>
                </a:solidFill>
              </a:rPr>
              <a:t>Developing core research skills</a:t>
            </a:r>
          </a:p>
          <a:p>
            <a:pPr algn="ctr"/>
            <a:endParaRPr lang="en-GB" sz="2800" b="1" cap="all" dirty="0">
              <a:solidFill>
                <a:srgbClr val="FFFF00"/>
              </a:solidFill>
            </a:endParaRPr>
          </a:p>
          <a:p>
            <a:pPr algn="ctr"/>
            <a:r>
              <a:rPr lang="en-GB" sz="2800" dirty="0" smtClean="0">
                <a:solidFill>
                  <a:srgbClr val="FFFF00"/>
                </a:solidFill>
              </a:rPr>
              <a:t>Semester 2 - Week 1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43767" y="3135739"/>
            <a:ext cx="889273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1"/>
                </a:solidFill>
              </a:rPr>
              <a:t>Working with your Supervisors</a:t>
            </a:r>
          </a:p>
          <a:p>
            <a:pPr algn="ctr"/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hlink"/>
                </a:solidFill>
              </a:rPr>
              <a:t>Dirk Lindebaum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733256"/>
            <a:ext cx="1008112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33256"/>
            <a:ext cx="259228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084168" y="3501008"/>
            <a:ext cx="2952328" cy="648072"/>
          </a:xfrm>
          <a:prstGeom prst="rect">
            <a:avLst/>
          </a:prstGeom>
          <a:solidFill>
            <a:schemeClr val="accent4">
              <a:lumMod val="1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13" descr="Model of Social Science Researcher Development MW18.6.09 [Compatibility Mode]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4012" r="5113" b="41279"/>
          <a:stretch/>
        </p:blipFill>
        <p:spPr>
          <a:xfrm>
            <a:off x="107504" y="692696"/>
            <a:ext cx="8928992" cy="2448271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16024" y="3284984"/>
            <a:ext cx="860444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CCFFCC"/>
                </a:solidFill>
              </a:rPr>
              <a:t>The combination of these opportunities offers an </a:t>
            </a:r>
            <a:r>
              <a:rPr lang="en-US" i="1" kern="0" dirty="0" smtClean="0">
                <a:solidFill>
                  <a:srgbClr val="FFFF00"/>
                </a:solidFill>
              </a:rPr>
              <a:t>integrated</a:t>
            </a:r>
            <a:r>
              <a:rPr lang="en-US" kern="0" dirty="0" smtClean="0">
                <a:solidFill>
                  <a:srgbClr val="FFFF00"/>
                </a:solidFill>
              </a:rPr>
              <a:t> </a:t>
            </a:r>
            <a:r>
              <a:rPr lang="en-US" kern="0" dirty="0" smtClean="0">
                <a:solidFill>
                  <a:srgbClr val="CCFFCC"/>
                </a:solidFill>
              </a:rPr>
              <a:t>experience of guided learning</a:t>
            </a:r>
          </a:p>
          <a:p>
            <a:r>
              <a:rPr lang="en-US" i="1" kern="0" dirty="0" smtClean="0">
                <a:solidFill>
                  <a:srgbClr val="FFFF00"/>
                </a:solidFill>
              </a:rPr>
              <a:t>about </a:t>
            </a:r>
            <a:r>
              <a:rPr lang="en-US" kern="0" dirty="0" smtClean="0"/>
              <a:t>a substantive topic, research methodology, and the supervision process</a:t>
            </a:r>
          </a:p>
          <a:p>
            <a:r>
              <a:rPr lang="en-US" i="1" kern="0" dirty="0" smtClean="0">
                <a:solidFill>
                  <a:srgbClr val="FFFF00"/>
                </a:solidFill>
              </a:rPr>
              <a:t>how </a:t>
            </a:r>
            <a:r>
              <a:rPr lang="en-US" kern="0" dirty="0" smtClean="0">
                <a:solidFill>
                  <a:srgbClr val="CCFFCC"/>
                </a:solidFill>
              </a:rPr>
              <a:t>to do research and develop yourself as a researcher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724128" y="836712"/>
            <a:ext cx="1728192" cy="1728192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rgbClr val="FFCCFF"/>
              </a:solidFill>
              <a:effectLst/>
              <a:latin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r>
              <a:rPr lang="en-US" sz="3700" dirty="0" smtClean="0">
                <a:solidFill>
                  <a:srgbClr val="66CCFF"/>
                </a:solidFill>
              </a:rPr>
              <a:t>A vital opportunity for development</a:t>
            </a:r>
            <a:endParaRPr lang="en-US" sz="3700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0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90563"/>
          </a:xfrm>
        </p:spPr>
        <p:txBody>
          <a:bodyPr/>
          <a:lstStyle/>
          <a:p>
            <a:r>
              <a:rPr lang="en-US" sz="3700" b="1" dirty="0" smtClean="0">
                <a:solidFill>
                  <a:srgbClr val="66CCFF"/>
                </a:solidFill>
              </a:rPr>
              <a:t>What do you expect, how do you know?</a:t>
            </a:r>
            <a:endParaRPr lang="en-US" sz="37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820472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Reflect on your previous experiences of working under guidance, and any experiences of being supervised here…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Share in </a:t>
            </a:r>
            <a:r>
              <a:rPr lang="en-US" sz="3600" dirty="0" smtClean="0">
                <a:solidFill>
                  <a:srgbClr val="FFFF00"/>
                </a:solidFill>
              </a:rPr>
              <a:t>your group: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541338" indent="-5413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 do you expect the experience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will be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like of learning through a supervised process of planning, conducting, and writing-up your dissertation project?</a:t>
            </a:r>
          </a:p>
          <a:p>
            <a:pPr marL="541338" indent="-5413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 official and other sources have informed your expectations?</a:t>
            </a:r>
          </a:p>
        </p:txBody>
      </p:sp>
    </p:spTree>
    <p:extLst>
      <p:ext uri="{BB962C8B-B14F-4D97-AF65-F5344CB8AC3E}">
        <p14:creationId xmlns:p14="http://schemas.microsoft.com/office/powerpoint/2010/main" val="64070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556792"/>
            <a:ext cx="5688632" cy="2952750"/>
          </a:xfrm>
        </p:spPr>
        <p:txBody>
          <a:bodyPr/>
          <a:lstStyle/>
          <a:p>
            <a:pPr marL="762000" indent="-762000" algn="l" eaLnBrk="1" hangingPunct="1"/>
            <a:r>
              <a:rPr lang="en-GB" b="1" dirty="0">
                <a:solidFill>
                  <a:schemeClr val="tx1"/>
                </a:solidFill>
              </a:rPr>
              <a:t>2</a:t>
            </a:r>
            <a:r>
              <a:rPr lang="en-GB" b="1" dirty="0" smtClean="0">
                <a:solidFill>
                  <a:schemeClr val="tx1"/>
                </a:solidFill>
              </a:rPr>
              <a:t>.	Arrangements – what and why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6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4330"/>
            <a:ext cx="8928992" cy="67037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Information: SSRM </a:t>
            </a:r>
            <a:r>
              <a:rPr lang="en-US" sz="4000" b="1" dirty="0" err="1" smtClean="0">
                <a:solidFill>
                  <a:srgbClr val="66CCFF"/>
                </a:solidFill>
              </a:rPr>
              <a:t>programme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784976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charset="0"/>
              </a:rPr>
              <a:t>S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tudent handbook for SSRM </a:t>
            </a:r>
            <a:r>
              <a:rPr lang="en-US" dirty="0" smtClean="0">
                <a:latin typeface="Arial" charset="0"/>
              </a:rPr>
              <a:t>and other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taught masters </a:t>
            </a:r>
            <a:r>
              <a:rPr lang="en-US" dirty="0" err="1" smtClean="0">
                <a:latin typeface="Arial" charset="0"/>
              </a:rPr>
              <a:t>programmes</a:t>
            </a:r>
            <a:r>
              <a:rPr lang="en-US" dirty="0" smtClean="0">
                <a:latin typeface="Arial" charset="0"/>
              </a:rPr>
              <a:t> in the School of Social Sciences</a:t>
            </a:r>
          </a:p>
          <a:p>
            <a:r>
              <a:rPr lang="en-US" dirty="0" smtClean="0">
                <a:latin typeface="Arial" charset="0"/>
              </a:rPr>
              <a:t>outlines your supervisor’s responsibilities </a:t>
            </a:r>
            <a:r>
              <a:rPr lang="en-US" sz="2800" dirty="0" smtClean="0">
                <a:solidFill>
                  <a:srgbClr val="FF6E01"/>
                </a:solidFill>
                <a:latin typeface="Arial" charset="0"/>
              </a:rPr>
              <a:t>(handout p1)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Associated student handbook for dissertation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details what your and the supervisor’s responsibilities include </a:t>
            </a:r>
            <a:r>
              <a:rPr lang="en-US" sz="2800" dirty="0" smtClean="0">
                <a:solidFill>
                  <a:srgbClr val="FF6E01"/>
                </a:solidFill>
                <a:latin typeface="Arial" charset="0"/>
              </a:rPr>
              <a:t>(handout p1-2)</a:t>
            </a:r>
          </a:p>
          <a:p>
            <a:r>
              <a:rPr lang="en-US" sz="2800" dirty="0">
                <a:solidFill>
                  <a:srgbClr val="CCFFCC"/>
                </a:solidFill>
                <a:latin typeface="Arial" charset="0"/>
              </a:rPr>
              <a:t>i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ncludes a log of your supervision meetings – you keep it, supervisor signs after each meeting, you submit it with the dissertation </a:t>
            </a:r>
            <a:r>
              <a:rPr lang="en-US" sz="2800" dirty="0" smtClean="0">
                <a:solidFill>
                  <a:srgbClr val="FF6E01"/>
                </a:solidFill>
                <a:latin typeface="Arial" charset="0"/>
              </a:rPr>
              <a:t>(handout p3)</a:t>
            </a:r>
            <a:endParaRPr lang="en-US" dirty="0" smtClean="0">
              <a:solidFill>
                <a:srgbClr val="FF6E0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6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4330"/>
            <a:ext cx="8928992" cy="67037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Information: SSRM </a:t>
            </a:r>
            <a:r>
              <a:rPr lang="en-US" sz="4000" b="1" dirty="0" err="1" smtClean="0">
                <a:solidFill>
                  <a:srgbClr val="66CCFF"/>
                </a:solidFill>
              </a:rPr>
              <a:t>programme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784976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charset="0"/>
              </a:rPr>
              <a:t>S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tudent handbook for SSRM </a:t>
            </a:r>
            <a:r>
              <a:rPr lang="en-US" dirty="0" smtClean="0">
                <a:latin typeface="Arial" charset="0"/>
              </a:rPr>
              <a:t>and other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taught masters </a:t>
            </a:r>
            <a:r>
              <a:rPr lang="en-US" dirty="0" err="1" smtClean="0">
                <a:latin typeface="Arial" charset="0"/>
              </a:rPr>
              <a:t>programmes</a:t>
            </a:r>
            <a:r>
              <a:rPr lang="en-US" dirty="0" smtClean="0">
                <a:latin typeface="Arial" charset="0"/>
              </a:rPr>
              <a:t> in the School of Social Sciences</a:t>
            </a:r>
          </a:p>
          <a:p>
            <a:r>
              <a:rPr lang="en-US" dirty="0" smtClean="0">
                <a:latin typeface="Arial" charset="0"/>
              </a:rPr>
              <a:t>outlines your supervisor’s responsibilities </a:t>
            </a:r>
            <a:r>
              <a:rPr lang="en-US" sz="2800" dirty="0" smtClean="0">
                <a:solidFill>
                  <a:srgbClr val="FF6E01"/>
                </a:solidFill>
                <a:latin typeface="Arial" charset="0"/>
              </a:rPr>
              <a:t>(handout p1)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Associated student handbook for dissertation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details what your and the supervisor’s responsibilities include </a:t>
            </a:r>
            <a:r>
              <a:rPr lang="en-US" sz="2800" dirty="0" smtClean="0">
                <a:solidFill>
                  <a:srgbClr val="FF6E01"/>
                </a:solidFill>
                <a:latin typeface="Arial" charset="0"/>
              </a:rPr>
              <a:t>(handout p1-2)</a:t>
            </a:r>
          </a:p>
          <a:p>
            <a:r>
              <a:rPr lang="en-US" sz="2800" dirty="0">
                <a:solidFill>
                  <a:srgbClr val="CCFFCC"/>
                </a:solidFill>
                <a:latin typeface="Arial" charset="0"/>
              </a:rPr>
              <a:t>i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ncludes a log of your supervision meetings – you keep it, supervisor signs after each meeting, you submit it with the dissertation </a:t>
            </a:r>
            <a:r>
              <a:rPr lang="en-US" sz="2800" dirty="0" smtClean="0">
                <a:solidFill>
                  <a:srgbClr val="FF6E01"/>
                </a:solidFill>
                <a:latin typeface="Arial" charset="0"/>
              </a:rPr>
              <a:t>(handout p3)</a:t>
            </a:r>
            <a:endParaRPr lang="en-US" dirty="0" smtClean="0">
              <a:solidFill>
                <a:srgbClr val="FF6E01"/>
              </a:solidFill>
              <a:latin typeface="Arial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259632" y="188640"/>
            <a:ext cx="7632848" cy="1512169"/>
          </a:xfrm>
          <a:prstGeom prst="wedgeEllipseCallout">
            <a:avLst>
              <a:gd name="adj1" fmla="val 51540"/>
              <a:gd name="adj2" fmla="val 38194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Have you received one or both of these handbooks?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95936" y="1988840"/>
            <a:ext cx="4392488" cy="1512168"/>
          </a:xfrm>
          <a:prstGeom prst="wedgeEllipseCallout">
            <a:avLst>
              <a:gd name="adj1" fmla="val 64697"/>
              <a:gd name="adj2" fmla="val 262509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If so, have you read them?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3861047"/>
            <a:ext cx="7632848" cy="2232249"/>
          </a:xfrm>
          <a:prstGeom prst="wedgeEllipseCallout">
            <a:avLst>
              <a:gd name="adj1" fmla="val 66199"/>
              <a:gd name="adj2" fmla="val 81754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You can download these handbooks from Learning Central (SSRM webpages)</a:t>
            </a:r>
          </a:p>
        </p:txBody>
      </p:sp>
    </p:spTree>
    <p:extLst>
      <p:ext uri="{BB962C8B-B14F-4D97-AF65-F5344CB8AC3E}">
        <p14:creationId xmlns:p14="http://schemas.microsoft.com/office/powerpoint/2010/main" val="89418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141064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What must go right?</a:t>
            </a:r>
            <a:br>
              <a:rPr lang="en-US" sz="4000" b="1" dirty="0" smtClean="0">
                <a:solidFill>
                  <a:srgbClr val="66CCFF"/>
                </a:solidFill>
              </a:rPr>
            </a:br>
            <a:r>
              <a:rPr lang="en-US" sz="4000" b="1" dirty="0">
                <a:solidFill>
                  <a:srgbClr val="66CCFF"/>
                </a:solidFill>
              </a:rPr>
              <a:t>W</a:t>
            </a:r>
            <a:r>
              <a:rPr lang="en-US" sz="4000" b="1" dirty="0" smtClean="0">
                <a:solidFill>
                  <a:srgbClr val="66CCFF"/>
                </a:solidFill>
              </a:rPr>
              <a:t>hat could go wrong?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352928" cy="446449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</a:rPr>
              <a:t>hare in your group:</a:t>
            </a:r>
            <a:endParaRPr lang="en-US" sz="3600" dirty="0" smtClean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For each </a:t>
            </a:r>
            <a:r>
              <a:rPr lang="en-US" sz="3600" i="1" dirty="0" smtClean="0">
                <a:solidFill>
                  <a:srgbClr val="FFFF00"/>
                </a:solidFill>
                <a:latin typeface="Arial" charset="0"/>
              </a:rPr>
              <a:t>student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 responsibility listed </a:t>
            </a:r>
            <a:r>
              <a:rPr lang="en-US" sz="3600" dirty="0">
                <a:solidFill>
                  <a:srgbClr val="FF6E01"/>
                </a:solidFill>
                <a:latin typeface="Arial" charset="0"/>
              </a:rPr>
              <a:t>(handout </a:t>
            </a:r>
            <a:r>
              <a:rPr lang="en-US" sz="3600" dirty="0" smtClean="0">
                <a:solidFill>
                  <a:srgbClr val="FF6E01"/>
                </a:solidFill>
                <a:latin typeface="Arial" charset="0"/>
              </a:rPr>
              <a:t>p1-3</a:t>
            </a:r>
            <a:r>
              <a:rPr lang="en-US" sz="3600" dirty="0">
                <a:solidFill>
                  <a:srgbClr val="FF6E01"/>
                </a:solidFill>
                <a:latin typeface="Arial" charset="0"/>
              </a:rPr>
              <a:t>) </a:t>
            </a:r>
            <a:endParaRPr lang="en-US" sz="3600" dirty="0" smtClean="0">
              <a:solidFill>
                <a:srgbClr val="FFFF00"/>
              </a:solidFill>
              <a:latin typeface="Arial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How could it help you to do your dissertation project (and pass) well?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 (if any) potential problems is it designed to help prevent or resolve?</a:t>
            </a:r>
          </a:p>
        </p:txBody>
      </p:sp>
    </p:spTree>
    <p:extLst>
      <p:ext uri="{BB962C8B-B14F-4D97-AF65-F5344CB8AC3E}">
        <p14:creationId xmlns:p14="http://schemas.microsoft.com/office/powerpoint/2010/main" val="306409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928992" cy="144016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Our expectations about the limits of supervisors’ responsibilities</a:t>
            </a:r>
            <a:br>
              <a:rPr lang="en-US" sz="4000" b="1" dirty="0" smtClean="0">
                <a:solidFill>
                  <a:srgbClr val="66CCFF"/>
                </a:solidFill>
              </a:rPr>
            </a:br>
            <a:r>
              <a:rPr lang="en-US" sz="2800" dirty="0" smtClean="0">
                <a:solidFill>
                  <a:srgbClr val="FF6E01"/>
                </a:solidFill>
              </a:rPr>
              <a:t>(handout p2)</a:t>
            </a:r>
            <a:endParaRPr lang="en-US" sz="2800" dirty="0">
              <a:solidFill>
                <a:srgbClr val="FF6E0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808203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Supervisors </a:t>
            </a:r>
            <a:r>
              <a:rPr lang="en-GB" dirty="0"/>
              <a:t>are expected to be accessible to students at reasonable times.  However, it is important to understand that they have a wide range of other duties; it is therefore important that you agree a schedule of meetings.  The actual number and frequency of meetings is not stipulated, but should be a matter of negotiation, taking into account the support needs of the student.</a:t>
            </a:r>
            <a:endParaRPr lang="en-US" dirty="0">
              <a:latin typeface="Arial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619672" y="404664"/>
            <a:ext cx="8784976" cy="2104565"/>
          </a:xfrm>
          <a:prstGeom prst="wedgeEllipseCallout">
            <a:avLst>
              <a:gd name="adj1" fmla="val 49731"/>
              <a:gd name="adj2" fmla="val 20135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Reminder: how do students’ </a:t>
            </a:r>
            <a:r>
              <a:rPr lang="en-GB" sz="3200" b="1" i="1" dirty="0" smtClean="0">
                <a:solidFill>
                  <a:srgbClr val="FF0000"/>
                </a:solidFill>
              </a:rPr>
              <a:t>support</a:t>
            </a:r>
            <a:r>
              <a:rPr lang="en-GB" sz="3200" b="1" dirty="0" smtClean="0">
                <a:solidFill>
                  <a:srgbClr val="FF0000"/>
                </a:solidFill>
              </a:rPr>
              <a:t> needs differ from their </a:t>
            </a:r>
            <a:r>
              <a:rPr lang="en-GB" sz="3200" b="1" i="1" dirty="0" smtClean="0">
                <a:solidFill>
                  <a:srgbClr val="FF0000"/>
                </a:solidFill>
              </a:rPr>
              <a:t>learning</a:t>
            </a:r>
            <a:r>
              <a:rPr lang="en-GB" sz="3200" b="1" dirty="0" smtClean="0">
                <a:solidFill>
                  <a:srgbClr val="FF0000"/>
                </a:solidFill>
              </a:rPr>
              <a:t> needs?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5536" y="5157192"/>
            <a:ext cx="8568952" cy="1512168"/>
          </a:xfrm>
          <a:prstGeom prst="wedgeEllipseCallout">
            <a:avLst>
              <a:gd name="adj1" fmla="val 51255"/>
              <a:gd name="adj2" fmla="val 15252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What support needs might </a:t>
            </a:r>
            <a:r>
              <a:rPr lang="en-GB" sz="3200" b="1" dirty="0">
                <a:solidFill>
                  <a:srgbClr val="FF00FF"/>
                </a:solidFill>
              </a:rPr>
              <a:t>a student </a:t>
            </a:r>
            <a:r>
              <a:rPr lang="en-GB" sz="3200" b="1" i="1" dirty="0" smtClean="0">
                <a:solidFill>
                  <a:srgbClr val="FF00FF"/>
                </a:solidFill>
              </a:rPr>
              <a:t>unreasonably</a:t>
            </a:r>
            <a:r>
              <a:rPr lang="en-GB" sz="3200" b="1" dirty="0" smtClean="0">
                <a:solidFill>
                  <a:srgbClr val="FF00FF"/>
                </a:solidFill>
              </a:rPr>
              <a:t> have?</a:t>
            </a:r>
            <a:endParaRPr lang="en-GB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8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928992" cy="144016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Our expectations about the limits of supervisors’ responsibilities</a:t>
            </a:r>
            <a:br>
              <a:rPr lang="en-US" sz="4000" b="1" dirty="0" smtClean="0">
                <a:solidFill>
                  <a:srgbClr val="66CCFF"/>
                </a:solidFill>
              </a:rPr>
            </a:br>
            <a:r>
              <a:rPr lang="en-US" sz="2800" dirty="0" smtClean="0">
                <a:solidFill>
                  <a:srgbClr val="FF6E01"/>
                </a:solidFill>
              </a:rPr>
              <a:t>(handout p2)</a:t>
            </a:r>
            <a:endParaRPr lang="en-US" sz="2800" dirty="0">
              <a:solidFill>
                <a:srgbClr val="FF6E0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640960" cy="41044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Your supervisor is the key source of advice on your dissertation.  He/she will advise you whether your dissertation is of sufficient quality to be examined.  However, your dissertation is a piece of work that you carry out.  Accordingly, the ultimate responsibility for the content and quality of your dissertation is your </a:t>
            </a:r>
            <a:r>
              <a:rPr lang="en-GB" dirty="0" smtClean="0"/>
              <a:t>own.</a:t>
            </a:r>
            <a:endParaRPr lang="en-US" dirty="0">
              <a:latin typeface="Arial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43608" y="5301208"/>
            <a:ext cx="7992888" cy="1401117"/>
          </a:xfrm>
          <a:prstGeom prst="wedgeEllipseCallout">
            <a:avLst>
              <a:gd name="adj1" fmla="val 50041"/>
              <a:gd name="adj2" fmla="val 5592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Supervisors can help, but it’s your dissertation</a:t>
            </a:r>
            <a:r>
              <a:rPr lang="en-GB" sz="32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42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7564" y="908720"/>
            <a:ext cx="7848872" cy="2232248"/>
          </a:xfrm>
          <a:prstGeom prst="wedgeEllipseCallout">
            <a:avLst>
              <a:gd name="adj1" fmla="val 63356"/>
              <a:gd name="adj2" fmla="val 189983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Look again at the list of students’ responsibilities </a:t>
            </a:r>
            <a:r>
              <a:rPr lang="en-GB" sz="3200" b="1" dirty="0" smtClean="0">
                <a:solidFill>
                  <a:srgbClr val="FF6E01"/>
                </a:solidFill>
              </a:rPr>
              <a:t>(</a:t>
            </a:r>
            <a:r>
              <a:rPr lang="en-GB" sz="3200" b="1" dirty="0" err="1" smtClean="0">
                <a:solidFill>
                  <a:srgbClr val="FF6E01"/>
                </a:solidFill>
              </a:rPr>
              <a:t>handout</a:t>
            </a:r>
            <a:r>
              <a:rPr lang="en-GB" sz="3200" b="1" dirty="0" smtClean="0">
                <a:solidFill>
                  <a:srgbClr val="FF6E01"/>
                </a:solidFill>
              </a:rPr>
              <a:t> p1-3)</a:t>
            </a:r>
            <a:endParaRPr lang="en-GB" sz="3200" b="1" dirty="0">
              <a:solidFill>
                <a:srgbClr val="FF6E01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141064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What must go right?</a:t>
            </a:r>
            <a:br>
              <a:rPr lang="en-US" sz="4000" b="1" dirty="0" smtClean="0">
                <a:solidFill>
                  <a:srgbClr val="66CCFF"/>
                </a:solidFill>
              </a:rPr>
            </a:br>
            <a:r>
              <a:rPr lang="en-US" sz="4000" b="1" dirty="0">
                <a:solidFill>
                  <a:srgbClr val="66CCFF"/>
                </a:solidFill>
              </a:rPr>
              <a:t>W</a:t>
            </a:r>
            <a:r>
              <a:rPr lang="en-US" sz="4000" b="1" dirty="0" smtClean="0">
                <a:solidFill>
                  <a:srgbClr val="66CCFF"/>
                </a:solidFill>
              </a:rPr>
              <a:t>hat could go wrong?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11560" y="2780929"/>
            <a:ext cx="7848872" cy="2088231"/>
          </a:xfrm>
          <a:prstGeom prst="wedgeEllipseCallout">
            <a:avLst>
              <a:gd name="adj1" fmla="val 57378"/>
              <a:gd name="adj2" fmla="val 13906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What’s missing from the list – could additional responsibilities help?</a:t>
            </a:r>
            <a:endParaRPr lang="en-GB" sz="3200" b="1" dirty="0">
              <a:solidFill>
                <a:srgbClr val="FF00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187624" y="4581128"/>
            <a:ext cx="7848872" cy="2045043"/>
          </a:xfrm>
          <a:prstGeom prst="wedgeEllipseCallout">
            <a:avLst>
              <a:gd name="adj1" fmla="val 50019"/>
              <a:gd name="adj2" fmla="val 5542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e.g</a:t>
            </a:r>
            <a:r>
              <a:rPr lang="en-GB" sz="3200" b="1" dirty="0">
                <a:solidFill>
                  <a:srgbClr val="FF0000"/>
                </a:solidFill>
              </a:rPr>
              <a:t>. </a:t>
            </a:r>
            <a:r>
              <a:rPr lang="en-GB" sz="3200" b="1" dirty="0" smtClean="0">
                <a:solidFill>
                  <a:srgbClr val="FF0000"/>
                </a:solidFill>
              </a:rPr>
              <a:t>taking </a:t>
            </a:r>
            <a:r>
              <a:rPr lang="en-GB" sz="3200" b="1" dirty="0">
                <a:solidFill>
                  <a:srgbClr val="FF0000"/>
                </a:solidFill>
              </a:rPr>
              <a:t>responsibility for learning how to maximize your </a:t>
            </a:r>
            <a:r>
              <a:rPr lang="en-GB" sz="3200" b="1" dirty="0" smtClean="0">
                <a:solidFill>
                  <a:srgbClr val="FF0000"/>
                </a:solidFill>
              </a:rPr>
              <a:t>learning?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6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928992" cy="144016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Our expectations of our supervisors</a:t>
            </a:r>
            <a:br>
              <a:rPr lang="en-US" sz="4000" b="1" dirty="0" smtClean="0">
                <a:solidFill>
                  <a:srgbClr val="66CCFF"/>
                </a:solidFill>
              </a:rPr>
            </a:br>
            <a:r>
              <a:rPr lang="en-US" sz="2800" dirty="0" smtClean="0">
                <a:solidFill>
                  <a:srgbClr val="FF6E01"/>
                </a:solidFill>
              </a:rPr>
              <a:t>(handout p2)</a:t>
            </a:r>
            <a:endParaRPr lang="en-US" sz="2800" dirty="0">
              <a:solidFill>
                <a:srgbClr val="FF6E0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059" y="1844824"/>
            <a:ext cx="8365405" cy="432048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Share in </a:t>
            </a:r>
            <a:r>
              <a:rPr lang="en-US" sz="3600" dirty="0" smtClean="0">
                <a:solidFill>
                  <a:srgbClr val="FFFF00"/>
                </a:solidFill>
              </a:rPr>
              <a:t>your group: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For each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supervisor responsibility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–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How could it help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supervisors to help you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to do the dissertation project (and pass) well?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What (if any) potential problems is it designed to help prevent or resolve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?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4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108019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Aims of this session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7920880" cy="511256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Review your current expectations of being supervised in learning to conduct research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>
                <a:solidFill>
                  <a:srgbClr val="CCFFCC"/>
                </a:solidFill>
              </a:rPr>
              <a:t>O</a:t>
            </a:r>
            <a:r>
              <a:rPr lang="en-GB" dirty="0" smtClean="0">
                <a:solidFill>
                  <a:srgbClr val="CCFFCC"/>
                </a:solidFill>
              </a:rPr>
              <a:t>utline arrangements and the rationale for them at Cardiff University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Explore how you can help to maximize the potential of the student-supervisor relationship for meeting your priority learning needs</a:t>
            </a:r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832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 bwMode="auto">
          <a:xfrm>
            <a:off x="0" y="0"/>
            <a:ext cx="9144000" cy="6858000"/>
          </a:xfrm>
          <a:prstGeom prst="irregularSeal2">
            <a:avLst/>
          </a:prstGeom>
          <a:solidFill>
            <a:schemeClr val="bg1"/>
          </a:solidFill>
          <a:ln w="762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4000" dirty="0" smtClean="0">
              <a:solidFill>
                <a:srgbClr val="FF00F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 rot="20485508">
            <a:off x="1863755" y="1892840"/>
            <a:ext cx="4832425" cy="282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Looking ahead – </a:t>
            </a:r>
            <a:r>
              <a:rPr lang="en-GB" sz="4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if you are accepted to study for a PhD degree…</a:t>
            </a:r>
          </a:p>
        </p:txBody>
      </p:sp>
    </p:spTree>
    <p:extLst>
      <p:ext uri="{BB962C8B-B14F-4D97-AF65-F5344CB8AC3E}">
        <p14:creationId xmlns:p14="http://schemas.microsoft.com/office/powerpoint/2010/main" val="15157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66338"/>
            <a:ext cx="8928992" cy="95840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Information about PhD supervision: Cardiff University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340768"/>
            <a:ext cx="9108504" cy="518457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Postgraduate research: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Code of Practice for </a:t>
            </a:r>
            <a:r>
              <a:rPr lang="en-US" dirty="0">
                <a:latin typeface="Arial" charset="0"/>
              </a:rPr>
              <a:t>research </a:t>
            </a:r>
            <a:r>
              <a:rPr lang="en-US" dirty="0" smtClean="0">
                <a:latin typeface="Arial" charset="0"/>
              </a:rPr>
              <a:t>degrees (e.g. PhD)</a:t>
            </a:r>
            <a:r>
              <a:rPr lang="en-US" dirty="0">
                <a:solidFill>
                  <a:srgbClr val="CCFFCC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CCFFCC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(</a:t>
            </a:r>
            <a:r>
              <a:rPr lang="en-US" dirty="0" smtClean="0">
                <a:latin typeface="Arial" charset="0"/>
                <a:hlinkClick r:id="rId3"/>
              </a:rPr>
              <a:t>http://learning.cf.ac.uk/quality/pgr/code/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solidFill>
                <a:srgbClr val="CCFFCC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Includes:</a:t>
            </a:r>
          </a:p>
          <a:p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What research students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are entitled to expect </a:t>
            </a:r>
            <a:r>
              <a:rPr lang="en-US" dirty="0" smtClean="0">
                <a:solidFill>
                  <a:srgbClr val="FF6E01"/>
                </a:solidFill>
                <a:latin typeface="Arial" charset="0"/>
              </a:rPr>
              <a:t>(handout p4)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Key information for supervisors </a:t>
            </a:r>
            <a:r>
              <a:rPr lang="en-US" dirty="0" smtClean="0">
                <a:solidFill>
                  <a:srgbClr val="FF6E01"/>
                </a:solidFill>
                <a:latin typeface="Arial" charset="0"/>
              </a:rPr>
              <a:t>(p5)</a:t>
            </a:r>
          </a:p>
          <a:p>
            <a:r>
              <a:rPr lang="en-US" dirty="0" smtClean="0">
                <a:latin typeface="Arial" charset="0"/>
              </a:rPr>
              <a:t>Supervisors’ responsibilities </a:t>
            </a:r>
            <a:r>
              <a:rPr lang="en-US" dirty="0" smtClean="0">
                <a:solidFill>
                  <a:srgbClr val="FF6E01"/>
                </a:solidFill>
                <a:latin typeface="Arial" charset="0"/>
              </a:rPr>
              <a:t>(p6)</a:t>
            </a:r>
            <a:endParaRPr lang="en-US" dirty="0">
              <a:solidFill>
                <a:srgbClr val="CCFFCC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Research </a:t>
            </a:r>
            <a:r>
              <a:rPr lang="en-US" dirty="0">
                <a:solidFill>
                  <a:srgbClr val="CCFFCC"/>
                </a:solidFill>
                <a:latin typeface="Arial" charset="0"/>
              </a:rPr>
              <a:t>students’ responsibilities </a:t>
            </a:r>
            <a:r>
              <a:rPr lang="en-US" dirty="0">
                <a:solidFill>
                  <a:srgbClr val="FF6E01"/>
                </a:solidFill>
                <a:latin typeface="Arial" charset="0"/>
              </a:rPr>
              <a:t>(</a:t>
            </a:r>
            <a:r>
              <a:rPr lang="en-US" dirty="0" smtClean="0">
                <a:solidFill>
                  <a:srgbClr val="FF6E01"/>
                </a:solidFill>
                <a:latin typeface="Arial" charset="0"/>
              </a:rPr>
              <a:t>p7)</a:t>
            </a:r>
            <a:endParaRPr lang="en-US" dirty="0">
              <a:solidFill>
                <a:srgbClr val="FF6E0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7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628378"/>
            <a:ext cx="7200800" cy="2952750"/>
          </a:xfrm>
        </p:spPr>
        <p:txBody>
          <a:bodyPr/>
          <a:lstStyle/>
          <a:p>
            <a:pPr marL="762000" indent="-762000" algn="l" eaLnBrk="1" hangingPunct="1"/>
            <a:r>
              <a:rPr lang="en-GB" b="1" dirty="0">
                <a:solidFill>
                  <a:schemeClr val="tx1"/>
                </a:solidFill>
              </a:rPr>
              <a:t>3</a:t>
            </a:r>
            <a:r>
              <a:rPr lang="en-GB" b="1" dirty="0" smtClean="0">
                <a:solidFill>
                  <a:schemeClr val="tx1"/>
                </a:solidFill>
              </a:rPr>
              <a:t>.  Maximizing learning through the student-supervisor relationship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8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6912768" cy="1152128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A low risk (not no risk), high gain relationship 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640960" cy="5400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Arial" charset="0"/>
              </a:rPr>
              <a:t>Learning by doing a supervised project depends on developing and sustaining a productive professional relationship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Very small risk of student-supervisor relationships going wrong</a:t>
            </a:r>
          </a:p>
          <a:p>
            <a:r>
              <a:rPr lang="en-US" dirty="0" smtClean="0">
                <a:latin typeface="Arial" charset="0"/>
              </a:rPr>
              <a:t>Risk minimized by transparent regulations, progress monitoring (e.g. dissertation log), procedures for voicing concerns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Success record at Cardiff University is evidence of low risk, high gain for students</a:t>
            </a:r>
          </a:p>
        </p:txBody>
      </p:sp>
    </p:spTree>
    <p:extLst>
      <p:ext uri="{BB962C8B-B14F-4D97-AF65-F5344CB8AC3E}">
        <p14:creationId xmlns:p14="http://schemas.microsoft.com/office/powerpoint/2010/main" val="130196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036496" cy="122413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Three characteristics of the student-supervisor professional relationship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784976" cy="525658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Always evolving (a ‘journey’)</a:t>
            </a:r>
          </a:p>
          <a:p>
            <a:pPr marL="901700"/>
            <a:r>
              <a:rPr lang="en-US" dirty="0" smtClean="0">
                <a:latin typeface="Arial" charset="0"/>
              </a:rPr>
              <a:t>You and your supervisor become more familiar with each other’s existing knowledge, experience, expectations, working style, reliability, worries, intellectual passions</a:t>
            </a:r>
          </a:p>
          <a:p>
            <a:pPr marL="901700"/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You gradually acquire more specific knowledge about your project</a:t>
            </a:r>
          </a:p>
          <a:p>
            <a:pPr marL="901700"/>
            <a:r>
              <a:rPr lang="en-US" dirty="0" smtClean="0">
                <a:latin typeface="Arial" charset="0"/>
              </a:rPr>
              <a:t>Work on the project continually changes from getting started to submitting report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9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036496" cy="122413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Three characteristics of the student-supervisor professional relationship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928992" cy="551723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Asymmetrical (students have most to learn)</a:t>
            </a:r>
          </a:p>
          <a:p>
            <a:pPr marL="901700"/>
            <a:r>
              <a:rPr lang="en-US" dirty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upervisors are likely to have learned from their own student experience of doing supervised research, plus more recent experience of supervising other students</a:t>
            </a:r>
          </a:p>
          <a:p>
            <a:pPr marL="901700"/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Supervisors are likely to know more about relevant literature, strengths and weaknesses of methods</a:t>
            </a:r>
          </a:p>
          <a:p>
            <a:pPr marL="901700"/>
            <a:r>
              <a:rPr lang="en-US" dirty="0" smtClean="0">
                <a:latin typeface="Arial" charset="0"/>
              </a:rPr>
              <a:t>You are likely to be less sure about pacing work, less aware of potential problems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3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036496" cy="122413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Three characteristics of the student-supervisor professional relationship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784976" cy="525658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Mutual dependence (each needs the other for the supervised project to be successful)</a:t>
            </a:r>
          </a:p>
          <a:p>
            <a:pPr marL="901700"/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You depend on your supervisor for sound guidance, timely feedback on the project, advice on publishing, careers, networking (you may also be accountable to a funder)</a:t>
            </a:r>
          </a:p>
          <a:p>
            <a:pPr marL="901700"/>
            <a:r>
              <a:rPr lang="en-US" dirty="0" smtClean="0">
                <a:latin typeface="Arial" charset="0"/>
              </a:rPr>
              <a:t>Your supervisor depends on you to do the work well, honestly, on time, and learn from feedback (supervisors are accountable for timely progress, quality)</a:t>
            </a:r>
          </a:p>
        </p:txBody>
      </p:sp>
    </p:spTree>
    <p:extLst>
      <p:ext uri="{BB962C8B-B14F-4D97-AF65-F5344CB8AC3E}">
        <p14:creationId xmlns:p14="http://schemas.microsoft.com/office/powerpoint/2010/main" val="71235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7992889" cy="482453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In your group, discuss: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How can you </a:t>
            </a:r>
            <a:r>
              <a:rPr lang="en-GB" sz="3600" dirty="0">
                <a:solidFill>
                  <a:srgbClr val="FFFF00"/>
                </a:solidFill>
              </a:rPr>
              <a:t>help to </a:t>
            </a:r>
            <a:r>
              <a:rPr lang="en-GB" sz="3600" dirty="0" smtClean="0">
                <a:solidFill>
                  <a:srgbClr val="FFFF00"/>
                </a:solidFill>
              </a:rPr>
              <a:t>make the student-supervisor relationship work from start to finish, given these characteristics?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List three general points of advice for students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1296144"/>
          </a:xfrm>
        </p:spPr>
        <p:txBody>
          <a:bodyPr/>
          <a:lstStyle/>
          <a:p>
            <a:r>
              <a:rPr lang="en-US" sz="4000" b="1" dirty="0">
                <a:solidFill>
                  <a:srgbClr val="66CCFF"/>
                </a:solidFill>
              </a:rPr>
              <a:t>E</a:t>
            </a:r>
            <a:r>
              <a:rPr lang="en-US" sz="4000" b="1" dirty="0" smtClean="0">
                <a:solidFill>
                  <a:srgbClr val="66CCFF"/>
                </a:solidFill>
              </a:rPr>
              <a:t>volution, asymmetry, mutual dependence – so what?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6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893175" cy="115212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hlink"/>
                </a:solidFill>
              </a:rPr>
              <a:t>Preparation for Week </a:t>
            </a:r>
            <a:r>
              <a:rPr lang="en-US" sz="4000" b="1" dirty="0" smtClean="0">
                <a:solidFill>
                  <a:schemeClr val="hlink"/>
                </a:solidFill>
              </a:rPr>
              <a:t>2:</a:t>
            </a:r>
            <a:r>
              <a:rPr lang="en-US" sz="4000" b="1" dirty="0" smtClean="0">
                <a:solidFill>
                  <a:schemeClr val="hlink"/>
                </a:solidFill>
              </a:rPr>
              <a:t/>
            </a:r>
            <a:br>
              <a:rPr lang="en-US" sz="4000" b="1" dirty="0" smtClean="0">
                <a:solidFill>
                  <a:schemeClr val="hlink"/>
                </a:solidFill>
              </a:rPr>
            </a:br>
            <a:r>
              <a:rPr lang="en-US" sz="4000" b="1" dirty="0" smtClean="0">
                <a:solidFill>
                  <a:schemeClr val="hlink"/>
                </a:solidFill>
              </a:rPr>
              <a:t>School ethics approval procedure</a:t>
            </a:r>
            <a:endParaRPr lang="en-US" sz="4000" b="1" dirty="0">
              <a:solidFill>
                <a:schemeClr val="hlink"/>
              </a:solidFill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3600" dirty="0" smtClean="0">
                <a:solidFill>
                  <a:srgbClr val="FFFF00"/>
                </a:solidFill>
              </a:rPr>
              <a:t>Individually, find out </a:t>
            </a:r>
            <a:r>
              <a:rPr lang="en-GB" sz="3600" i="1" dirty="0" smtClean="0">
                <a:solidFill>
                  <a:srgbClr val="FFFF00"/>
                </a:solidFill>
              </a:rPr>
              <a:t>for yourself </a:t>
            </a:r>
            <a:r>
              <a:rPr lang="en-GB" sz="3600" dirty="0" smtClean="0">
                <a:solidFill>
                  <a:srgbClr val="FFFF00"/>
                </a:solidFill>
              </a:rPr>
              <a:t>what your School’s ethics approval process is that covers all masters dissertation research</a:t>
            </a:r>
          </a:p>
          <a:p>
            <a:pPr>
              <a:lnSpc>
                <a:spcPct val="90000"/>
              </a:lnSpc>
            </a:pPr>
            <a:r>
              <a:rPr lang="en-GB" sz="3600" dirty="0" smtClean="0">
                <a:solidFill>
                  <a:srgbClr val="FFFF00"/>
                </a:solidFill>
              </a:rPr>
              <a:t>Locate and access the relevant information (e.g. on Learning Central)</a:t>
            </a:r>
          </a:p>
          <a:p>
            <a:pPr>
              <a:lnSpc>
                <a:spcPct val="90000"/>
              </a:lnSpc>
            </a:pPr>
            <a:r>
              <a:rPr lang="en-GB" sz="3600" dirty="0" smtClean="0">
                <a:solidFill>
                  <a:srgbClr val="FFFF00"/>
                </a:solidFill>
              </a:rPr>
              <a:t>Read and print out the standard ethics approval form (for research where you collect data from people, involving low risk to them, yourself and others affected</a:t>
            </a:r>
          </a:p>
          <a:p>
            <a:pPr>
              <a:lnSpc>
                <a:spcPct val="90000"/>
              </a:lnSpc>
            </a:pPr>
            <a:r>
              <a:rPr lang="en-GB" sz="3600" dirty="0" smtClean="0">
                <a:solidFill>
                  <a:srgbClr val="FFFF00"/>
                </a:solidFill>
              </a:rPr>
              <a:t>Bring this form to the workshop!</a:t>
            </a:r>
          </a:p>
          <a:p>
            <a:pPr marL="542925" indent="-542925">
              <a:lnSpc>
                <a:spcPct val="90000"/>
              </a:lnSpc>
              <a:buFontTx/>
              <a:buNone/>
            </a:pPr>
            <a:r>
              <a:rPr lang="en-GB" sz="3600" dirty="0" smtClean="0"/>
              <a:t>	</a:t>
            </a:r>
            <a:endParaRPr lang="en-GB" sz="3600" dirty="0" smtClean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8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56792"/>
            <a:ext cx="7200800" cy="2952750"/>
          </a:xfrm>
        </p:spPr>
        <p:txBody>
          <a:bodyPr/>
          <a:lstStyle/>
          <a:p>
            <a:pPr marL="762000" indent="-762000" algn="l" eaLnBrk="1" hangingPunct="1"/>
            <a:r>
              <a:rPr lang="en-GB" b="1" dirty="0">
                <a:solidFill>
                  <a:schemeClr val="tx1"/>
                </a:solidFill>
              </a:rPr>
              <a:t>1</a:t>
            </a:r>
            <a:r>
              <a:rPr lang="en-GB" b="1" dirty="0" smtClean="0">
                <a:solidFill>
                  <a:schemeClr val="tx1"/>
                </a:solidFill>
              </a:rPr>
              <a:t>.	Current expectations of being supervised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3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928992" cy="86409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Supervision prospects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992888" cy="482453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If you have been accepted to study for</a:t>
            </a:r>
          </a:p>
          <a:p>
            <a:r>
              <a:rPr lang="en-US" dirty="0">
                <a:solidFill>
                  <a:srgbClr val="CCFFCC"/>
                </a:solidFill>
                <a:latin typeface="Arial" charset="0"/>
              </a:rPr>
              <a:t>T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he </a:t>
            </a:r>
            <a:r>
              <a:rPr lang="en-US" dirty="0">
                <a:solidFill>
                  <a:srgbClr val="CCFFCC"/>
                </a:solidFill>
                <a:latin typeface="Arial" charset="0"/>
              </a:rPr>
              <a:t>SSRM </a:t>
            </a:r>
            <a:r>
              <a:rPr lang="en-US" dirty="0" err="1">
                <a:solidFill>
                  <a:srgbClr val="CCFFCC"/>
                </a:solidFill>
                <a:latin typeface="Arial" charset="0"/>
              </a:rPr>
              <a:t>programme</a:t>
            </a:r>
            <a:r>
              <a:rPr lang="en-US" dirty="0">
                <a:solidFill>
                  <a:srgbClr val="CCFFCC"/>
                </a:solidFill>
                <a:latin typeface="Arial" charset="0"/>
              </a:rPr>
              <a:t> for 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an </a:t>
            </a:r>
            <a:r>
              <a:rPr lang="en-US" dirty="0">
                <a:solidFill>
                  <a:srgbClr val="CCFFCC"/>
                </a:solidFill>
                <a:latin typeface="Arial" charset="0"/>
              </a:rPr>
              <a:t>MSc degree, you are allocated a supervisor when your dissertation proposal has been sent to your School</a:t>
            </a:r>
          </a:p>
          <a:p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 PhD degree, you may already have supervisors – the lead supervisor normally supervises your SSRM dissertation</a:t>
            </a:r>
          </a:p>
        </p:txBody>
      </p:sp>
    </p:spTree>
    <p:extLst>
      <p:ext uri="{BB962C8B-B14F-4D97-AF65-F5344CB8AC3E}">
        <p14:creationId xmlns:p14="http://schemas.microsoft.com/office/powerpoint/2010/main" val="47123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8157"/>
            <a:ext cx="9144000" cy="69056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What’s the use of being supervised?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12168"/>
            <a:ext cx="8352928" cy="443711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Share </a:t>
            </a:r>
            <a:r>
              <a:rPr lang="en-US" sz="3600" dirty="0">
                <a:solidFill>
                  <a:srgbClr val="FFFF00"/>
                </a:solidFill>
              </a:rPr>
              <a:t>in </a:t>
            </a:r>
            <a:r>
              <a:rPr lang="en-US" sz="3600" dirty="0" smtClean="0">
                <a:solidFill>
                  <a:srgbClr val="FFFF00"/>
                </a:solidFill>
              </a:rPr>
              <a:t>your group: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Which would you prefer (and why):</a:t>
            </a:r>
          </a:p>
          <a:p>
            <a:r>
              <a:rPr lang="en-US" sz="3600" dirty="0">
                <a:solidFill>
                  <a:srgbClr val="FFFF00"/>
                </a:solidFill>
                <a:latin typeface="Arial" charset="0"/>
              </a:rPr>
              <a:t>T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o be allowed to do your dissertation (and PhD) project on your own?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Or to be required to do your research project(s) under academic supervision?</a:t>
            </a:r>
          </a:p>
        </p:txBody>
      </p:sp>
    </p:spTree>
    <p:extLst>
      <p:ext uri="{BB962C8B-B14F-4D97-AF65-F5344CB8AC3E}">
        <p14:creationId xmlns:p14="http://schemas.microsoft.com/office/powerpoint/2010/main" val="175388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640960" cy="489654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I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n your group:</a:t>
            </a:r>
          </a:p>
          <a:p>
            <a:pPr marL="541338" indent="-5413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Write down five ways in which being supervised in doing your dissertation or PhD project could help you </a:t>
            </a:r>
            <a:r>
              <a:rPr lang="en-US" sz="3600" i="1" dirty="0" smtClean="0">
                <a:solidFill>
                  <a:srgbClr val="FFFF00"/>
                </a:solidFill>
                <a:latin typeface="Arial" charset="0"/>
              </a:rPr>
              <a:t>learn about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research and </a:t>
            </a:r>
            <a:r>
              <a:rPr lang="en-US" sz="3600" i="1" dirty="0" smtClean="0">
                <a:solidFill>
                  <a:srgbClr val="FFFF00"/>
                </a:solidFill>
                <a:latin typeface="Arial" charset="0"/>
              </a:rPr>
              <a:t>learn how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 to do it</a:t>
            </a:r>
          </a:p>
          <a:p>
            <a:pPr marL="541338" indent="-541338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hy could each of these ways help?</a:t>
            </a:r>
          </a:p>
          <a:p>
            <a:pPr marL="541338" indent="-5413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 would </a:t>
            </a:r>
            <a:r>
              <a:rPr lang="en-US" sz="3600" i="1" dirty="0" smtClean="0">
                <a:solidFill>
                  <a:srgbClr val="FFFF00"/>
                </a:solidFill>
                <a:latin typeface="Arial" charset="0"/>
              </a:rPr>
              <a:t>you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 have to contribute to make them work?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6732"/>
            <a:ext cx="8784976" cy="174748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What can you learn from a doing a </a:t>
            </a:r>
            <a:r>
              <a:rPr lang="en-US" sz="4000" b="1" i="1" dirty="0" smtClean="0">
                <a:solidFill>
                  <a:srgbClr val="66CCFF"/>
                </a:solidFill>
              </a:rPr>
              <a:t>supervised </a:t>
            </a:r>
            <a:r>
              <a:rPr lang="en-US" sz="4000" b="1" dirty="0" smtClean="0">
                <a:solidFill>
                  <a:srgbClr val="66CCFF"/>
                </a:solidFill>
              </a:rPr>
              <a:t>dissertation (or PhD) project?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0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084168" y="3501008"/>
            <a:ext cx="2952328" cy="648072"/>
          </a:xfrm>
          <a:prstGeom prst="rect">
            <a:avLst/>
          </a:prstGeom>
          <a:solidFill>
            <a:schemeClr val="accent4">
              <a:lumMod val="1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13" descr="Model of Social Science Researcher Development MW18.6.09 [Compatibility Mode]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4012" r="5113" b="41279"/>
          <a:stretch/>
        </p:blipFill>
        <p:spPr>
          <a:xfrm>
            <a:off x="84167" y="836712"/>
            <a:ext cx="8928992" cy="2448271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520" y="3284984"/>
            <a:ext cx="878497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Sources of your learning needs arise from your learning goals, career aspirations, and </a:t>
            </a:r>
            <a:r>
              <a:rPr lang="en-US" sz="2800" i="1" kern="0" dirty="0" smtClean="0"/>
              <a:t>expectations</a:t>
            </a:r>
            <a:r>
              <a:rPr lang="en-US" sz="2800" kern="0" dirty="0" smtClean="0"/>
              <a:t> of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>
                <a:solidFill>
                  <a:srgbClr val="CCFFCC"/>
                </a:solidFill>
              </a:rPr>
              <a:t>What you should </a:t>
            </a:r>
            <a:r>
              <a:rPr lang="en-US" sz="2800" kern="0" dirty="0" smtClean="0">
                <a:solidFill>
                  <a:srgbClr val="FFFF00"/>
                </a:solidFill>
              </a:rPr>
              <a:t>know about </a:t>
            </a:r>
            <a:r>
              <a:rPr lang="en-US" sz="2800" kern="0" dirty="0" smtClean="0">
                <a:solidFill>
                  <a:srgbClr val="CCFFCC"/>
                </a:solidFill>
              </a:rPr>
              <a:t>(</a:t>
            </a:r>
            <a:r>
              <a:rPr lang="en-US" sz="2800" i="1" kern="0" dirty="0" smtClean="0">
                <a:solidFill>
                  <a:srgbClr val="CCFFCC"/>
                </a:solidFill>
              </a:rPr>
              <a:t>knowledge</a:t>
            </a:r>
            <a:r>
              <a:rPr lang="en-US" sz="2800" kern="0" dirty="0" smtClean="0">
                <a:solidFill>
                  <a:srgbClr val="CCFFCC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>
                <a:solidFill>
                  <a:srgbClr val="CCFFCC"/>
                </a:solidFill>
              </a:rPr>
              <a:t>What you should </a:t>
            </a:r>
            <a:r>
              <a:rPr lang="en-US" sz="2800" kern="0" dirty="0" smtClean="0">
                <a:solidFill>
                  <a:srgbClr val="FFFF00"/>
                </a:solidFill>
              </a:rPr>
              <a:t>know how </a:t>
            </a:r>
            <a:r>
              <a:rPr lang="en-US" sz="2800" kern="0" dirty="0" smtClean="0">
                <a:solidFill>
                  <a:srgbClr val="CCFFCC"/>
                </a:solidFill>
              </a:rPr>
              <a:t>to do (</a:t>
            </a:r>
            <a:r>
              <a:rPr lang="en-US" sz="2800" i="1" kern="0" dirty="0" smtClean="0">
                <a:solidFill>
                  <a:srgbClr val="CCFFCC"/>
                </a:solidFill>
              </a:rPr>
              <a:t>skills</a:t>
            </a:r>
            <a:r>
              <a:rPr lang="en-US" sz="2800" kern="0" dirty="0" smtClean="0">
                <a:solidFill>
                  <a:srgbClr val="CCFFCC"/>
                </a:solidFill>
              </a:rPr>
              <a:t>)</a:t>
            </a:r>
            <a:endParaRPr lang="en-US" sz="2800" kern="0" dirty="0">
              <a:solidFill>
                <a:srgbClr val="CCFF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>
                <a:solidFill>
                  <a:srgbClr val="CCFFCC"/>
                </a:solidFill>
              </a:rPr>
              <a:t>What values you should have (</a:t>
            </a:r>
            <a:r>
              <a:rPr lang="en-US" sz="2800" i="1" kern="0" dirty="0" smtClean="0">
                <a:solidFill>
                  <a:srgbClr val="CCFFCC"/>
                </a:solidFill>
              </a:rPr>
              <a:t>attitudes</a:t>
            </a:r>
            <a:r>
              <a:rPr lang="en-US" sz="2800" kern="0" dirty="0" smtClean="0">
                <a:solidFill>
                  <a:srgbClr val="CCFFCC"/>
                </a:solidFill>
              </a:rPr>
              <a:t>)</a:t>
            </a:r>
          </a:p>
          <a:p>
            <a:pPr marL="0" indent="0">
              <a:buFontTx/>
              <a:buNone/>
            </a:pPr>
            <a:r>
              <a:rPr lang="en-US" sz="2800" kern="0" dirty="0" smtClean="0"/>
              <a:t>at your </a:t>
            </a:r>
            <a:r>
              <a:rPr lang="en-US" sz="2800" i="1" kern="0" dirty="0" smtClean="0"/>
              <a:t>career stage </a:t>
            </a:r>
            <a:r>
              <a:rPr lang="en-US" sz="2800" kern="0" dirty="0" smtClean="0"/>
              <a:t>to carry out research </a:t>
            </a:r>
            <a:r>
              <a:rPr lang="en-US" sz="2800" i="1" kern="0" dirty="0" smtClean="0"/>
              <a:t>tasks</a:t>
            </a:r>
            <a:r>
              <a:rPr lang="en-US" sz="2800" kern="0" dirty="0" smtClean="0"/>
              <a:t> effectively and continue developing your expertise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635896" y="836712"/>
            <a:ext cx="1512168" cy="14401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rgbClr val="FFCCFF"/>
              </a:solidFill>
              <a:effectLst/>
              <a:latin typeface="Arial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r>
              <a:rPr lang="en-US" sz="3700" b="1" dirty="0">
                <a:solidFill>
                  <a:srgbClr val="66CCFF"/>
                </a:solidFill>
              </a:rPr>
              <a:t>M</a:t>
            </a:r>
            <a:r>
              <a:rPr lang="en-US" sz="3700" b="1" dirty="0" smtClean="0">
                <a:solidFill>
                  <a:srgbClr val="66CCFF"/>
                </a:solidFill>
              </a:rPr>
              <a:t>odelling your development process</a:t>
            </a:r>
            <a:endParaRPr lang="en-US" sz="3700" dirty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2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2664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66CCFF"/>
                </a:solidFill>
              </a:rPr>
              <a:t>Common e</a:t>
            </a:r>
            <a:r>
              <a:rPr lang="en-US" sz="3200" b="1" dirty="0" smtClean="0">
                <a:solidFill>
                  <a:srgbClr val="66CCFF"/>
                </a:solidFill>
              </a:rPr>
              <a:t>xpectations of PG researchers</a:t>
            </a:r>
            <a:endParaRPr lang="en-US" sz="32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949280"/>
            <a:ext cx="8928992" cy="64807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How can you learn how to do all these tasks?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84168" y="3501008"/>
            <a:ext cx="2952328" cy="648072"/>
          </a:xfrm>
          <a:prstGeom prst="rect">
            <a:avLst/>
          </a:prstGeom>
          <a:solidFill>
            <a:schemeClr val="accent4">
              <a:lumMod val="1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 descr="Model of Social Science Researcher Development MW18.6.09 [Compatibility Mode]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4" t="26744" r="2750" b="16570"/>
          <a:stretch/>
        </p:blipFill>
        <p:spPr>
          <a:xfrm>
            <a:off x="107504" y="764704"/>
            <a:ext cx="8928993" cy="496855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-108520" y="764704"/>
            <a:ext cx="2448272" cy="410445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rgbClr val="FFCC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0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084168" y="3501008"/>
            <a:ext cx="2952328" cy="648072"/>
          </a:xfrm>
          <a:prstGeom prst="rect">
            <a:avLst/>
          </a:prstGeom>
          <a:solidFill>
            <a:schemeClr val="accent4">
              <a:lumMod val="1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13" descr="Model of Social Science Researcher Development MW18.6.09 [Compatibility Mode]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4012" r="5113" b="41279"/>
          <a:stretch/>
        </p:blipFill>
        <p:spPr>
          <a:xfrm>
            <a:off x="107504" y="692696"/>
            <a:ext cx="8928992" cy="2448271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16024" y="3284984"/>
            <a:ext cx="87484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CCFFCC"/>
                </a:solidFill>
              </a:rPr>
              <a:t>A </a:t>
            </a:r>
            <a:r>
              <a:rPr lang="en-US" kern="0" dirty="0">
                <a:solidFill>
                  <a:srgbClr val="CCFFCC"/>
                </a:solidFill>
              </a:rPr>
              <a:t>supervised dissertation (or PhD) </a:t>
            </a:r>
            <a:r>
              <a:rPr lang="en-US" kern="0" dirty="0" smtClean="0">
                <a:solidFill>
                  <a:srgbClr val="CCFFCC"/>
                </a:solidFill>
              </a:rPr>
              <a:t>project offers many individual learning opportunities, support and resources</a:t>
            </a:r>
          </a:p>
          <a:p>
            <a:r>
              <a:rPr lang="en-US" kern="0" dirty="0" smtClean="0"/>
              <a:t>And much, much more…</a:t>
            </a:r>
            <a:endParaRPr lang="en-US" kern="0" dirty="0" smtClean="0">
              <a:solidFill>
                <a:srgbClr val="FFFF00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724128" y="836712"/>
            <a:ext cx="1728192" cy="1728192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rgbClr val="FFCCFF"/>
              </a:solidFill>
              <a:effectLst/>
              <a:latin typeface="Arial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576064"/>
          </a:xfrm>
        </p:spPr>
        <p:txBody>
          <a:bodyPr/>
          <a:lstStyle/>
          <a:p>
            <a:r>
              <a:rPr lang="en-US" sz="3700" dirty="0" smtClean="0">
                <a:solidFill>
                  <a:srgbClr val="66CCFF"/>
                </a:solidFill>
              </a:rPr>
              <a:t>A vital opportunity for development</a:t>
            </a:r>
            <a:endParaRPr lang="en-US" sz="3700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4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336699"/>
      </a:dk1>
      <a:lt1>
        <a:srgbClr val="FFFFFF"/>
      </a:lt1>
      <a:dk2>
        <a:srgbClr val="6600CC"/>
      </a:dk2>
      <a:lt2>
        <a:srgbClr val="00CCFF"/>
      </a:lt2>
      <a:accent1>
        <a:srgbClr val="003399"/>
      </a:accent1>
      <a:accent2>
        <a:srgbClr val="468A4B"/>
      </a:accent2>
      <a:accent3>
        <a:srgbClr val="B8AAE2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6600CC"/>
        </a:dk2>
        <a:lt2>
          <a:srgbClr val="00CCFF"/>
        </a:lt2>
        <a:accent1>
          <a:srgbClr val="003399"/>
        </a:accent1>
        <a:accent2>
          <a:srgbClr val="468A4B"/>
        </a:accent2>
        <a:accent3>
          <a:srgbClr val="B8AAE2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18752</TotalTime>
  <Words>1440</Words>
  <Application>Microsoft Macintosh PowerPoint</Application>
  <PresentationFormat>On-screen Show (4:3)</PresentationFormat>
  <Paragraphs>148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Aims of this session</vt:lpstr>
      <vt:lpstr>1. Current expectations of being supervised</vt:lpstr>
      <vt:lpstr>Supervision prospects</vt:lpstr>
      <vt:lpstr>What’s the use of being supervised?</vt:lpstr>
      <vt:lpstr>What can you learn from a doing a supervised dissertation (or PhD) project?</vt:lpstr>
      <vt:lpstr>Modelling your development process</vt:lpstr>
      <vt:lpstr>Common expectations of PG researchers</vt:lpstr>
      <vt:lpstr>A vital opportunity for development</vt:lpstr>
      <vt:lpstr>A vital opportunity for development</vt:lpstr>
      <vt:lpstr>What do you expect, how do you know?</vt:lpstr>
      <vt:lpstr>2. Arrangements – what and why</vt:lpstr>
      <vt:lpstr>Information: SSRM programme</vt:lpstr>
      <vt:lpstr>Information: SSRM programme</vt:lpstr>
      <vt:lpstr>What must go right? What could go wrong?</vt:lpstr>
      <vt:lpstr>Our expectations about the limits of supervisors’ responsibilities (handout p2)</vt:lpstr>
      <vt:lpstr>Our expectations about the limits of supervisors’ responsibilities (handout p2)</vt:lpstr>
      <vt:lpstr>What must go right? What could go wrong?</vt:lpstr>
      <vt:lpstr>Our expectations of our supervisors (handout p2)</vt:lpstr>
      <vt:lpstr>PowerPoint Presentation</vt:lpstr>
      <vt:lpstr>Information about PhD supervision: Cardiff University</vt:lpstr>
      <vt:lpstr>3.  Maximizing learning through the student-supervisor relationship</vt:lpstr>
      <vt:lpstr>A low risk (not no risk), high gain relationship </vt:lpstr>
      <vt:lpstr>Three characteristics of the student-supervisor professional relationship</vt:lpstr>
      <vt:lpstr>Three characteristics of the student-supervisor professional relationship</vt:lpstr>
      <vt:lpstr>Three characteristics of the student-supervisor professional relationship</vt:lpstr>
      <vt:lpstr>Evolution, asymmetry, mutual dependence – so what?</vt:lpstr>
      <vt:lpstr>Preparation for Week 2: School ethics approval procedure</vt:lpstr>
    </vt:vector>
  </TitlesOfParts>
  <Company>UOB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Wallace</dc:creator>
  <cp:lastModifiedBy>Dirk Lindebaum</cp:lastModifiedBy>
  <cp:revision>1423</cp:revision>
  <cp:lastPrinted>2017-01-23T15:18:20Z</cp:lastPrinted>
  <dcterms:created xsi:type="dcterms:W3CDTF">2004-03-29T20:52:12Z</dcterms:created>
  <dcterms:modified xsi:type="dcterms:W3CDTF">2017-01-23T15:39:47Z</dcterms:modified>
</cp:coreProperties>
</file>