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14" r:id="rId2"/>
    <p:sldId id="334" r:id="rId3"/>
    <p:sldId id="258" r:id="rId4"/>
    <p:sldId id="259" r:id="rId5"/>
    <p:sldId id="260" r:id="rId6"/>
    <p:sldId id="261" r:id="rId7"/>
    <p:sldId id="262" r:id="rId8"/>
    <p:sldId id="306" r:id="rId9"/>
    <p:sldId id="263" r:id="rId10"/>
    <p:sldId id="341" r:id="rId11"/>
    <p:sldId id="342" r:id="rId12"/>
    <p:sldId id="264" r:id="rId13"/>
    <p:sldId id="265" r:id="rId14"/>
    <p:sldId id="266" r:id="rId15"/>
    <p:sldId id="269" r:id="rId16"/>
    <p:sldId id="315" r:id="rId17"/>
    <p:sldId id="308" r:id="rId18"/>
    <p:sldId id="271" r:id="rId19"/>
    <p:sldId id="316" r:id="rId20"/>
    <p:sldId id="309" r:id="rId21"/>
    <p:sldId id="273" r:id="rId22"/>
    <p:sldId id="335" r:id="rId23"/>
    <p:sldId id="338" r:id="rId24"/>
    <p:sldId id="339" r:id="rId25"/>
    <p:sldId id="340" r:id="rId26"/>
    <p:sldId id="343" r:id="rId27"/>
    <p:sldId id="305" r:id="rId28"/>
    <p:sldId id="282" r:id="rId29"/>
    <p:sldId id="283" r:id="rId30"/>
    <p:sldId id="321" r:id="rId31"/>
    <p:sldId id="322" r:id="rId32"/>
    <p:sldId id="287" r:id="rId33"/>
    <p:sldId id="323" r:id="rId34"/>
    <p:sldId id="345" r:id="rId35"/>
    <p:sldId id="346" r:id="rId36"/>
    <p:sldId id="347" r:id="rId37"/>
    <p:sldId id="348" r:id="rId38"/>
    <p:sldId id="349" r:id="rId39"/>
    <p:sldId id="351" r:id="rId40"/>
    <p:sldId id="354" r:id="rId4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9" autoAdjust="0"/>
  </p:normalViewPr>
  <p:slideViewPr>
    <p:cSldViewPr snapToGrid="0" snapToObjects="1">
      <p:cViewPr varScale="1">
        <p:scale>
          <a:sx n="85" d="100"/>
          <a:sy n="85" d="100"/>
        </p:scale>
        <p:origin x="13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SOCSIPOOL1\SOCSIH\SSONB3\A%20-%20NB%20-%20LLOYDS%20REGISTER\PERCEPTIONS%20OF%20RISK\PHASE%202%20-%20QUESTIONNAIRE\Phase%202%20-%20REPORTS\Report%20-%20Ship%20Level\Graphs%20and%20data%20for%20Ship%20Level%20Report\Extra%20graphs%20for%20ship%20level%20report%2020-5-06.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SOCSIPOOL1\SOCSIH\SSONB3\A%20-%20NB%20-%20LLOYDS%20REGISTER\PERCEPTIONS%20OF%20RISK\PHASE%202%20-%20QUESTIONNAIRE\Phase%202%20-%20Questionnaire%20Analysis\Phase%202%20-%20Question%202\Q2%20GRAPH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aseline="0"/>
              <a:t>Perceived likelihood of incident</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'3D Overall Perceptions'!$F$32:$F$37</c:f>
              <c:strCache>
                <c:ptCount val="6"/>
                <c:pt idx="0">
                  <c:v>Fire</c:v>
                </c:pt>
                <c:pt idx="1">
                  <c:v>Contact: structure</c:v>
                </c:pt>
                <c:pt idx="2">
                  <c:v>Grounding</c:v>
                </c:pt>
                <c:pt idx="3">
                  <c:v>Collision: ship</c:v>
                </c:pt>
                <c:pt idx="4">
                  <c:v>Explosion</c:v>
                </c:pt>
                <c:pt idx="5">
                  <c:v>Sinking</c:v>
                </c:pt>
              </c:strCache>
            </c:strRef>
          </c:cat>
          <c:val>
            <c:numRef>
              <c:f>'3D Overall Perceptions'!$G$32:$G$37</c:f>
              <c:numCache>
                <c:formatCode>General</c:formatCode>
                <c:ptCount val="6"/>
                <c:pt idx="0">
                  <c:v>18.426678067550235</c:v>
                </c:pt>
                <c:pt idx="1">
                  <c:v>16.680997420464315</c:v>
                </c:pt>
                <c:pt idx="2">
                  <c:v>13.270142180094787</c:v>
                </c:pt>
                <c:pt idx="3">
                  <c:v>12.161581435324452</c:v>
                </c:pt>
                <c:pt idx="4">
                  <c:v>8.2973206568712179</c:v>
                </c:pt>
                <c:pt idx="5">
                  <c:v>6.4069264069264076</c:v>
                </c:pt>
              </c:numCache>
            </c:numRef>
          </c:val>
        </c:ser>
        <c:dLbls>
          <c:showLegendKey val="0"/>
          <c:showVal val="0"/>
          <c:showCatName val="0"/>
          <c:showSerName val="0"/>
          <c:showPercent val="0"/>
          <c:showBubbleSize val="0"/>
        </c:dLbls>
        <c:gapWidth val="219"/>
        <c:overlap val="-27"/>
        <c:axId val="282855976"/>
        <c:axId val="281775416"/>
      </c:barChart>
      <c:catAx>
        <c:axId val="282855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81775416"/>
        <c:crosses val="autoZero"/>
        <c:auto val="1"/>
        <c:lblAlgn val="ctr"/>
        <c:lblOffset val="100"/>
        <c:noMultiLvlLbl val="0"/>
      </c:catAx>
      <c:valAx>
        <c:axId val="28177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855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'Rank 3'!$J$126:$J$129</c:f>
              <c:strCache>
                <c:ptCount val="4"/>
                <c:pt idx="0">
                  <c:v>Managers</c:v>
                </c:pt>
                <c:pt idx="1">
                  <c:v>Snr Officers</c:v>
                </c:pt>
                <c:pt idx="2">
                  <c:v>Jnr Officers</c:v>
                </c:pt>
                <c:pt idx="3">
                  <c:v>Ratings</c:v>
                </c:pt>
              </c:strCache>
            </c:strRef>
          </c:cat>
          <c:val>
            <c:numRef>
              <c:f>'Rank 3'!$K$126:$K$129</c:f>
              <c:numCache>
                <c:formatCode>General</c:formatCode>
                <c:ptCount val="4"/>
                <c:pt idx="0">
                  <c:v>41.4</c:v>
                </c:pt>
                <c:pt idx="1">
                  <c:v>43</c:v>
                </c:pt>
                <c:pt idx="2">
                  <c:v>38.200000000000003</c:v>
                </c:pt>
                <c:pt idx="3">
                  <c:v>31.6</c:v>
                </c:pt>
              </c:numCache>
            </c:numRef>
          </c:val>
        </c:ser>
        <c:dLbls>
          <c:showLegendKey val="0"/>
          <c:showVal val="0"/>
          <c:showCatName val="0"/>
          <c:showSerName val="0"/>
          <c:showPercent val="0"/>
          <c:showBubbleSize val="0"/>
        </c:dLbls>
        <c:gapWidth val="219"/>
        <c:overlap val="-27"/>
        <c:axId val="281776200"/>
        <c:axId val="203693520"/>
      </c:barChart>
      <c:catAx>
        <c:axId val="281776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3693520"/>
        <c:crosses val="autoZero"/>
        <c:auto val="1"/>
        <c:lblAlgn val="ctr"/>
        <c:lblOffset val="100"/>
        <c:noMultiLvlLbl val="0"/>
      </c:catAx>
      <c:valAx>
        <c:axId val="203693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81776200"/>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4747055E-B576-4B0B-A36D-55CD2B401DAE}" type="datetimeFigureOut">
              <a:rPr lang="en-GB" smtClean="0"/>
              <a:t>16/11/2016</a:t>
            </a:fld>
            <a:endParaRPr lang="en-GB"/>
          </a:p>
        </p:txBody>
      </p:sp>
      <p:sp>
        <p:nvSpPr>
          <p:cNvPr id="4" name="Slide Image Placeholder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75D998A5-4A7A-4A65-9247-C4A60BEFC37A}" type="slidenum">
              <a:rPr lang="en-GB" smtClean="0"/>
              <a:t>‹#›</a:t>
            </a:fld>
            <a:endParaRPr lang="en-GB"/>
          </a:p>
        </p:txBody>
      </p:sp>
    </p:spTree>
    <p:extLst>
      <p:ext uri="{BB962C8B-B14F-4D97-AF65-F5344CB8AC3E}">
        <p14:creationId xmlns:p14="http://schemas.microsoft.com/office/powerpoint/2010/main" val="232049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D998A5-4A7A-4A65-9247-C4A60BEFC37A}" type="slidenum">
              <a:rPr lang="en-GB" smtClean="0"/>
              <a:t>2</a:t>
            </a:fld>
            <a:endParaRPr lang="en-GB"/>
          </a:p>
        </p:txBody>
      </p:sp>
    </p:spTree>
    <p:extLst>
      <p:ext uri="{BB962C8B-B14F-4D97-AF65-F5344CB8AC3E}">
        <p14:creationId xmlns:p14="http://schemas.microsoft.com/office/powerpoint/2010/main" val="29131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658516-66AB-47E0-8549-0C24E65B4C08}" type="slidenum">
              <a:rPr lang="en-GB" smtClean="0"/>
              <a:t>12</a:t>
            </a:fld>
            <a:endParaRPr lang="en-GB"/>
          </a:p>
        </p:txBody>
      </p:sp>
    </p:spTree>
    <p:extLst>
      <p:ext uri="{BB962C8B-B14F-4D97-AF65-F5344CB8AC3E}">
        <p14:creationId xmlns:p14="http://schemas.microsoft.com/office/powerpoint/2010/main" val="198160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6658516-66AB-47E0-8549-0C24E65B4C08}" type="slidenum">
              <a:rPr lang="en-GB" smtClean="0"/>
              <a:t>13</a:t>
            </a:fld>
            <a:endParaRPr lang="en-GB"/>
          </a:p>
        </p:txBody>
      </p:sp>
    </p:spTree>
    <p:extLst>
      <p:ext uri="{BB962C8B-B14F-4D97-AF65-F5344CB8AC3E}">
        <p14:creationId xmlns:p14="http://schemas.microsoft.com/office/powerpoint/2010/main" val="329754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D998A5-4A7A-4A65-9247-C4A60BEFC37A}" type="slidenum">
              <a:rPr lang="en-GB" smtClean="0"/>
              <a:t>22</a:t>
            </a:fld>
            <a:endParaRPr lang="en-GB"/>
          </a:p>
        </p:txBody>
      </p:sp>
    </p:spTree>
    <p:extLst>
      <p:ext uri="{BB962C8B-B14F-4D97-AF65-F5344CB8AC3E}">
        <p14:creationId xmlns:p14="http://schemas.microsoft.com/office/powerpoint/2010/main" val="129285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Previous literature suggested that open plan offices facilitate employee interaction improving personal satisfaction, motivation and performance.</a:t>
            </a:r>
          </a:p>
          <a:p>
            <a:endParaRPr lang="en-GB" dirty="0"/>
          </a:p>
        </p:txBody>
      </p:sp>
      <p:sp>
        <p:nvSpPr>
          <p:cNvPr id="4" name="Slide Number Placeholder 3"/>
          <p:cNvSpPr>
            <a:spLocks noGrp="1"/>
          </p:cNvSpPr>
          <p:nvPr>
            <p:ph type="sldNum" sz="quarter" idx="10"/>
          </p:nvPr>
        </p:nvSpPr>
        <p:spPr/>
        <p:txBody>
          <a:bodyPr/>
          <a:lstStyle/>
          <a:p>
            <a:fld id="{B6658516-66AB-47E0-8549-0C24E65B4C08}" type="slidenum">
              <a:rPr lang="en-GB" smtClean="0"/>
              <a:t>33</a:t>
            </a:fld>
            <a:endParaRPr lang="en-GB"/>
          </a:p>
        </p:txBody>
      </p:sp>
    </p:spTree>
    <p:extLst>
      <p:ext uri="{BB962C8B-B14F-4D97-AF65-F5344CB8AC3E}">
        <p14:creationId xmlns:p14="http://schemas.microsoft.com/office/powerpoint/2010/main" val="1674718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11/16/2016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4649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11/16/2016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300465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11/16/2016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251234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11/16/2016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82290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1612BAA-7A0F-8F48-A584-444E723F7B39}" type="datetimeFigureOut">
              <a:rPr lang="en-US" smtClean="0"/>
              <a:t>11/16/2016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56043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81612BAA-7A0F-8F48-A584-444E723F7B39}" type="datetimeFigureOut">
              <a:rPr lang="en-US" smtClean="0"/>
              <a:t>11/16/2016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986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81612BAA-7A0F-8F48-A584-444E723F7B39}" type="datetimeFigureOut">
              <a:rPr lang="en-US" smtClean="0"/>
              <a:t>11/16/2016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7509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81612BAA-7A0F-8F48-A584-444E723F7B39}" type="datetimeFigureOut">
              <a:rPr lang="en-US" smtClean="0"/>
              <a:t>11/16/2016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67264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12BAA-7A0F-8F48-A584-444E723F7B39}" type="datetimeFigureOut">
              <a:rPr lang="en-US" smtClean="0"/>
              <a:t>11/16/2016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97398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1612BAA-7A0F-8F48-A584-444E723F7B39}" type="datetimeFigureOut">
              <a:rPr lang="en-US" smtClean="0"/>
              <a:t>11/16/2016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325925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1612BAA-7A0F-8F48-A584-444E723F7B39}" type="datetimeFigureOut">
              <a:rPr lang="en-US" smtClean="0"/>
              <a:t>11/16/2016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245216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12BAA-7A0F-8F48-A584-444E723F7B39}" type="datetimeFigureOut">
              <a:rPr lang="en-US" smtClean="0"/>
              <a:t>11/16/2016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033BE-FA6A-D142-B165-005D851EE707}" type="slidenum">
              <a:rPr lang="en-GB" smtClean="0"/>
              <a:t>‹#›</a:t>
            </a:fld>
            <a:endParaRPr lang="en-GB"/>
          </a:p>
        </p:txBody>
      </p:sp>
    </p:spTree>
    <p:extLst>
      <p:ext uri="{BB962C8B-B14F-4D97-AF65-F5344CB8AC3E}">
        <p14:creationId xmlns:p14="http://schemas.microsoft.com/office/powerpoint/2010/main" val="202749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ep.lse.ac.uk/pubs/download/dp0700.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412776"/>
            <a:ext cx="7772400" cy="1470025"/>
          </a:xfrm>
          <a:noFill/>
          <a:ln>
            <a:noFill/>
          </a:ln>
        </p:spPr>
        <p:style>
          <a:lnRef idx="1">
            <a:schemeClr val="accent3"/>
          </a:lnRef>
          <a:fillRef idx="2">
            <a:schemeClr val="accent3"/>
          </a:fillRef>
          <a:effectRef idx="1">
            <a:schemeClr val="accent3"/>
          </a:effectRef>
          <a:fontRef idx="minor">
            <a:schemeClr val="dk1"/>
          </a:fontRef>
        </p:style>
        <p:txBody>
          <a:bodyPr>
            <a:noAutofit/>
          </a:bodyPr>
          <a:lstStyle/>
          <a:p>
            <a:r>
              <a:rPr lang="en-GB" sz="3600" dirty="0" smtClean="0">
                <a:solidFill>
                  <a:schemeClr val="tx2">
                    <a:lumMod val="75000"/>
                  </a:schemeClr>
                </a:solidFill>
              </a:rPr>
              <a:t/>
            </a:r>
            <a:br>
              <a:rPr lang="en-GB" sz="3600" dirty="0" smtClean="0">
                <a:solidFill>
                  <a:schemeClr val="tx2">
                    <a:lumMod val="75000"/>
                  </a:schemeClr>
                </a:solidFill>
              </a:rPr>
            </a:br>
            <a:r>
              <a:rPr lang="en-GB" sz="3600" dirty="0" smtClean="0">
                <a:solidFill>
                  <a:schemeClr val="tx2">
                    <a:lumMod val="75000"/>
                  </a:schemeClr>
                </a:solidFill>
              </a:rPr>
              <a:t>CPT898:</a:t>
            </a:r>
            <a:br>
              <a:rPr lang="en-GB" sz="3600" dirty="0" smtClean="0">
                <a:solidFill>
                  <a:schemeClr val="tx2">
                    <a:lumMod val="75000"/>
                  </a:schemeClr>
                </a:solidFill>
              </a:rPr>
            </a:br>
            <a:r>
              <a:rPr lang="en-GB" sz="3600" dirty="0" smtClean="0">
                <a:solidFill>
                  <a:schemeClr val="tx2">
                    <a:lumMod val="75000"/>
                  </a:schemeClr>
                </a:solidFill>
              </a:rPr>
              <a:t>Foundations of Social Science Research</a:t>
            </a:r>
            <a:br>
              <a:rPr lang="en-GB" sz="3600" dirty="0" smtClean="0">
                <a:solidFill>
                  <a:schemeClr val="tx2">
                    <a:lumMod val="75000"/>
                  </a:schemeClr>
                </a:solidFill>
              </a:rPr>
            </a:br>
            <a:r>
              <a:rPr lang="en-GB" sz="3600" dirty="0" smtClean="0">
                <a:solidFill>
                  <a:schemeClr val="tx2">
                    <a:lumMod val="75000"/>
                  </a:schemeClr>
                </a:solidFill>
              </a:rPr>
              <a:t/>
            </a:r>
            <a:br>
              <a:rPr lang="en-GB" sz="3600" dirty="0" smtClean="0">
                <a:solidFill>
                  <a:schemeClr val="tx2">
                    <a:lumMod val="75000"/>
                  </a:schemeClr>
                </a:solidFill>
              </a:rPr>
            </a:br>
            <a:r>
              <a:rPr lang="en-GB" sz="2800" dirty="0" smtClean="0">
                <a:solidFill>
                  <a:schemeClr val="tx2">
                    <a:lumMod val="75000"/>
                  </a:schemeClr>
                </a:solidFill>
              </a:rPr>
              <a:t>Nov </a:t>
            </a:r>
            <a:r>
              <a:rPr lang="en-GB" sz="2800" dirty="0" smtClean="0">
                <a:solidFill>
                  <a:schemeClr val="tx2">
                    <a:lumMod val="75000"/>
                  </a:schemeClr>
                </a:solidFill>
              </a:rPr>
              <a:t>2016</a:t>
            </a:r>
            <a:endParaRPr lang="en-GB" sz="2800" dirty="0">
              <a:solidFill>
                <a:schemeClr val="tx2">
                  <a:lumMod val="75000"/>
                </a:schemeClr>
              </a:solidFill>
            </a:endParaRPr>
          </a:p>
        </p:txBody>
      </p:sp>
      <p:sp>
        <p:nvSpPr>
          <p:cNvPr id="3" name="Subtitle 2"/>
          <p:cNvSpPr>
            <a:spLocks noGrp="1"/>
          </p:cNvSpPr>
          <p:nvPr>
            <p:ph type="subTitle" idx="1"/>
          </p:nvPr>
        </p:nvSpPr>
        <p:spPr>
          <a:xfrm>
            <a:off x="1313336" y="3914423"/>
            <a:ext cx="6400800" cy="1752600"/>
          </a:xfrm>
          <a:noFill/>
          <a:ln>
            <a:noFill/>
          </a:ln>
        </p:spPr>
        <p:style>
          <a:lnRef idx="1">
            <a:schemeClr val="accent1"/>
          </a:lnRef>
          <a:fillRef idx="2">
            <a:schemeClr val="accent1"/>
          </a:fillRef>
          <a:effectRef idx="1">
            <a:schemeClr val="accent1"/>
          </a:effectRef>
          <a:fontRef idx="minor">
            <a:schemeClr val="dk1"/>
          </a:fontRef>
        </p:style>
        <p:txBody>
          <a:bodyPr>
            <a:normAutofit/>
          </a:bodyPr>
          <a:lstStyle/>
          <a:p>
            <a:endParaRPr lang="en-GB" dirty="0" smtClean="0"/>
          </a:p>
          <a:p>
            <a:r>
              <a:rPr lang="en-GB" dirty="0" smtClean="0">
                <a:solidFill>
                  <a:schemeClr val="tx2"/>
                </a:solidFill>
              </a:rPr>
              <a:t>Cross-sectional, Longitudinal and Experimental Research </a:t>
            </a:r>
            <a:r>
              <a:rPr lang="en-GB" dirty="0" smtClean="0">
                <a:solidFill>
                  <a:schemeClr val="tx2"/>
                </a:solidFill>
              </a:rPr>
              <a:t>Designs</a:t>
            </a:r>
            <a:endParaRPr lang="en-GB" dirty="0">
              <a:solidFill>
                <a:schemeClr val="tx2"/>
              </a:solidFill>
            </a:endParaRPr>
          </a:p>
        </p:txBody>
      </p:sp>
    </p:spTree>
    <p:extLst>
      <p:ext uri="{BB962C8B-B14F-4D97-AF65-F5344CB8AC3E}">
        <p14:creationId xmlns:p14="http://schemas.microsoft.com/office/powerpoint/2010/main" val="220867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Spurious Correlation 1</a:t>
            </a:r>
            <a:endParaRPr lang="en-GB" sz="3600" dirty="0">
              <a:solidFill>
                <a:schemeClr val="tx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75" y="2054579"/>
            <a:ext cx="9106003" cy="3589866"/>
          </a:xfrm>
        </p:spPr>
      </p:pic>
    </p:spTree>
    <p:extLst>
      <p:ext uri="{BB962C8B-B14F-4D97-AF65-F5344CB8AC3E}">
        <p14:creationId xmlns:p14="http://schemas.microsoft.com/office/powerpoint/2010/main" val="3219782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solidFill>
                  <a:schemeClr val="tx2">
                    <a:lumMod val="75000"/>
                  </a:schemeClr>
                </a:solidFill>
              </a:rPr>
              <a:t>Spurious Correlation </a:t>
            </a:r>
            <a:r>
              <a:rPr lang="en-GB" sz="3600" dirty="0" smtClean="0">
                <a:solidFill>
                  <a:schemeClr val="tx2">
                    <a:lumMod val="75000"/>
                  </a:schemeClr>
                </a:solidFill>
              </a:rPr>
              <a:t>2</a:t>
            </a:r>
            <a:endParaRPr lang="en-GB"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07" y="2077157"/>
            <a:ext cx="9020099" cy="3556000"/>
          </a:xfrm>
        </p:spPr>
      </p:pic>
      <p:sp>
        <p:nvSpPr>
          <p:cNvPr id="5" name="Rectangle 4"/>
          <p:cNvSpPr/>
          <p:nvPr/>
        </p:nvSpPr>
        <p:spPr>
          <a:xfrm>
            <a:off x="782530" y="6108010"/>
            <a:ext cx="4884492" cy="369332"/>
          </a:xfrm>
          <a:prstGeom prst="rect">
            <a:avLst/>
          </a:prstGeom>
        </p:spPr>
        <p:txBody>
          <a:bodyPr wrap="square">
            <a:spAutoFit/>
          </a:bodyPr>
          <a:lstStyle/>
          <a:p>
            <a:r>
              <a:rPr lang="en-GB" dirty="0"/>
              <a:t>http://tylervigen.com/spurious-correlations</a:t>
            </a:r>
          </a:p>
        </p:txBody>
      </p:sp>
    </p:spTree>
    <p:extLst>
      <p:ext uri="{BB962C8B-B14F-4D97-AF65-F5344CB8AC3E}">
        <p14:creationId xmlns:p14="http://schemas.microsoft.com/office/powerpoint/2010/main" val="423702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Frequencies</a:t>
            </a:r>
            <a:endParaRPr lang="en-GB" sz="3600" dirty="0">
              <a:solidFill>
                <a:schemeClr val="accent1">
                  <a:lumMod val="50000"/>
                </a:schemeClr>
              </a:solidFill>
            </a:endParaRPr>
          </a:p>
        </p:txBody>
      </p:sp>
      <p:graphicFrame>
        <p:nvGraphicFramePr>
          <p:cNvPr id="8" name="Chart 7"/>
          <p:cNvGraphicFramePr>
            <a:graphicFrameLocks/>
          </p:cNvGraphicFramePr>
          <p:nvPr>
            <p:extLst/>
          </p:nvPr>
        </p:nvGraphicFramePr>
        <p:xfrm>
          <a:off x="539552" y="1628800"/>
          <a:ext cx="7992888" cy="4896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5408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Comparisons: Likelihood of Fire</a:t>
            </a:r>
            <a:endParaRPr lang="en-GB" sz="3600" dirty="0">
              <a:solidFill>
                <a:schemeClr val="accent1">
                  <a:lumMod val="50000"/>
                </a:schemeClr>
              </a:solidFill>
            </a:endParaRPr>
          </a:p>
        </p:txBody>
      </p:sp>
      <p:graphicFrame>
        <p:nvGraphicFramePr>
          <p:cNvPr id="8" name="Chart 7"/>
          <p:cNvGraphicFramePr>
            <a:graphicFrameLocks/>
          </p:cNvGraphicFramePr>
          <p:nvPr>
            <p:extLst>
              <p:ext uri="{D42A27DB-BD31-4B8C-83A1-F6EECF244321}">
                <p14:modId xmlns:p14="http://schemas.microsoft.com/office/powerpoint/2010/main" val="132905103"/>
              </p:ext>
            </p:extLst>
          </p:nvPr>
        </p:nvGraphicFramePr>
        <p:xfrm>
          <a:off x="882203" y="1555123"/>
          <a:ext cx="7379594" cy="4639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9367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525344"/>
          </a:xfrm>
        </p:spPr>
        <p:txBody>
          <a:bodyPr>
            <a:normAutofit fontScale="47500" lnSpcReduction="20000"/>
          </a:bodyPr>
          <a:lstStyle/>
          <a:p>
            <a:pPr marL="0" indent="0">
              <a:buNone/>
            </a:pPr>
            <a:r>
              <a:rPr lang="en-GB" sz="6700" dirty="0" smtClean="0">
                <a:solidFill>
                  <a:schemeClr val="tx2">
                    <a:lumMod val="60000"/>
                    <a:lumOff val="40000"/>
                  </a:schemeClr>
                </a:solidFill>
              </a:rPr>
              <a:t>Why is risk of fire perceived to be a major risk by seafarers aboard ship?</a:t>
            </a:r>
          </a:p>
          <a:p>
            <a:pPr marL="0" indent="0">
              <a:buNone/>
            </a:pPr>
            <a:endParaRPr lang="en-GB" sz="2500" dirty="0" smtClean="0"/>
          </a:p>
          <a:p>
            <a:r>
              <a:rPr lang="en-GB" sz="4200" dirty="0" smtClean="0"/>
              <a:t>I mean if it’s a major fire, then we’ve got the equipment but we don’t have the manpower for a major fire.  That’s why we’ve got a lifeboat so we can all just get off. (</a:t>
            </a:r>
            <a:r>
              <a:rPr lang="en-GB" sz="4200" dirty="0"/>
              <a:t>C</a:t>
            </a:r>
            <a:r>
              <a:rPr lang="en-GB" sz="4200" dirty="0" smtClean="0"/>
              <a:t>aptain )</a:t>
            </a:r>
          </a:p>
          <a:p>
            <a:endParaRPr lang="en-GB" sz="2500" dirty="0"/>
          </a:p>
          <a:p>
            <a:r>
              <a:rPr lang="en-GB" sz="4200" dirty="0"/>
              <a:t>Well we’re such a small crew.  If there was a fire in the engine </a:t>
            </a:r>
            <a:r>
              <a:rPr lang="en-GB" sz="4200" dirty="0" smtClean="0"/>
              <a:t>room…You </a:t>
            </a:r>
            <a:r>
              <a:rPr lang="en-GB" sz="4200" dirty="0"/>
              <a:t>probably have no </a:t>
            </a:r>
            <a:r>
              <a:rPr lang="en-GB" sz="4200" dirty="0" smtClean="0"/>
              <a:t>chance … Not </a:t>
            </a:r>
            <a:r>
              <a:rPr lang="en-GB" sz="4200" dirty="0"/>
              <a:t>enough people</a:t>
            </a:r>
            <a:r>
              <a:rPr lang="en-GB" sz="4200" dirty="0" smtClean="0"/>
              <a:t>.  (chief officer)</a:t>
            </a:r>
          </a:p>
          <a:p>
            <a:endParaRPr lang="en-GB" sz="2500" dirty="0"/>
          </a:p>
          <a:p>
            <a:r>
              <a:rPr lang="en-GB" sz="4200" dirty="0"/>
              <a:t>a ship this size, if we had a big fire, how many fire fighters would you have down on the quay to fight it, there would just be hundreds of people round, there’d be all kinds, specialists, but we’re expected to fight it with what, 24 people on board, of which you’re going to have 2 people on the bridge, you’ve got to have 2 people in the engine room, the </a:t>
            </a:r>
            <a:r>
              <a:rPr lang="en-GB" sz="4200" dirty="0" smtClean="0"/>
              <a:t>electricians </a:t>
            </a:r>
            <a:r>
              <a:rPr lang="en-GB" sz="4200" dirty="0"/>
              <a:t>going to be running around, there goes 5, you’ve got 19 </a:t>
            </a:r>
            <a:r>
              <a:rPr lang="en-GB" sz="4200" dirty="0" smtClean="0"/>
              <a:t>left - 4 </a:t>
            </a:r>
            <a:r>
              <a:rPr lang="en-GB" sz="4200" dirty="0"/>
              <a:t>of them are out of the game because they’re cooks and stewards and they’re just not interested, they’ve got no experience of what’s going on.  </a:t>
            </a:r>
            <a:r>
              <a:rPr lang="en-GB" sz="4200" dirty="0" smtClean="0"/>
              <a:t>… so you’re </a:t>
            </a:r>
            <a:r>
              <a:rPr lang="en-GB" sz="4200" dirty="0"/>
              <a:t>down to very few, realistically what equipment have we got as well to fight an incident, a dangerous cargo fire on </a:t>
            </a:r>
            <a:r>
              <a:rPr lang="en-GB" sz="4200" dirty="0" smtClean="0"/>
              <a:t>deck  (Navigator)</a:t>
            </a:r>
            <a:endParaRPr lang="en-GB" sz="4200" dirty="0"/>
          </a:p>
          <a:p>
            <a:endParaRPr lang="en-GB" sz="2100" dirty="0"/>
          </a:p>
          <a:p>
            <a:r>
              <a:rPr lang="en-GB" sz="4200" dirty="0"/>
              <a:t>if you had to go in and fight a fire I think you would struggle.  The first wave would be fine, but once you got in there it’s maybe the third attack when you’re going in you’d start to get a bit thin on the </a:t>
            </a:r>
            <a:r>
              <a:rPr lang="en-GB" sz="4200" dirty="0" smtClean="0"/>
              <a:t>ground  (Chief Engineer)</a:t>
            </a:r>
            <a:endParaRPr lang="en-GB" sz="4200"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104127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accent1">
                    <a:lumMod val="50000"/>
                  </a:schemeClr>
                </a:solidFill>
              </a:rPr>
              <a:t>Cross-Sectional Designs:</a:t>
            </a:r>
            <a:br>
              <a:rPr lang="en-GB" sz="3600" dirty="0" smtClean="0">
                <a:solidFill>
                  <a:schemeClr val="accent1">
                    <a:lumMod val="50000"/>
                  </a:schemeClr>
                </a:solidFill>
              </a:rPr>
            </a:br>
            <a:r>
              <a:rPr lang="en-GB" sz="3600" dirty="0" smtClean="0">
                <a:solidFill>
                  <a:schemeClr val="accent1">
                    <a:lumMod val="50000"/>
                  </a:schemeClr>
                </a:solidFill>
              </a:rPr>
              <a:t>Limitations</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GB" sz="1000" dirty="0" smtClean="0"/>
          </a:p>
          <a:p>
            <a:r>
              <a:rPr lang="en-GB" sz="2600" dirty="0" smtClean="0"/>
              <a:t>Cannot measure temporal elements: asking someone what something was like before as compared to now is not capturing temporal change</a:t>
            </a:r>
          </a:p>
          <a:p>
            <a:endParaRPr lang="en-GB" sz="1400" dirty="0" smtClean="0"/>
          </a:p>
          <a:p>
            <a:r>
              <a:rPr lang="en-GB" sz="2600" dirty="0" smtClean="0"/>
              <a:t>Cannot measure causal relations only associations</a:t>
            </a:r>
          </a:p>
          <a:p>
            <a:endParaRPr lang="en-GB" sz="1400" dirty="0" smtClean="0"/>
          </a:p>
          <a:p>
            <a:r>
              <a:rPr lang="en-GB" sz="2600" dirty="0" smtClean="0"/>
              <a:t>Cannot be used to measure the effects of social policies or interventions although </a:t>
            </a:r>
            <a:r>
              <a:rPr lang="en-GB" sz="2600" dirty="0" smtClean="0"/>
              <a:t>frequently </a:t>
            </a:r>
            <a:r>
              <a:rPr lang="en-GB" sz="2600" dirty="0" smtClean="0"/>
              <a:t>(e.g. poor educational evaluation post-event)</a:t>
            </a:r>
          </a:p>
          <a:p>
            <a:endParaRPr lang="en-GB" dirty="0"/>
          </a:p>
        </p:txBody>
      </p:sp>
    </p:spTree>
    <p:extLst>
      <p:ext uri="{BB962C8B-B14F-4D97-AF65-F5344CB8AC3E}">
        <p14:creationId xmlns:p14="http://schemas.microsoft.com/office/powerpoint/2010/main" val="435200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noAutofit/>
          </a:bodyPr>
          <a:lstStyle/>
          <a:p>
            <a:r>
              <a:rPr lang="en-GB" sz="3600" dirty="0" smtClean="0">
                <a:solidFill>
                  <a:schemeClr val="accent1">
                    <a:lumMod val="50000"/>
                  </a:schemeClr>
                </a:solidFill>
              </a:rPr>
              <a:t>Cross-Sectional Designs: Examples</a:t>
            </a:r>
            <a:endParaRPr lang="en-GB" sz="3600" dirty="0">
              <a:solidFill>
                <a:schemeClr val="accent1">
                  <a:lumMod val="50000"/>
                </a:schemeClr>
              </a:solidFill>
            </a:endParaRPr>
          </a:p>
        </p:txBody>
      </p:sp>
      <p:sp>
        <p:nvSpPr>
          <p:cNvPr id="3" name="Content Placeholder 2"/>
          <p:cNvSpPr>
            <a:spLocks noGrp="1"/>
          </p:cNvSpPr>
          <p:nvPr>
            <p:ph idx="1"/>
          </p:nvPr>
        </p:nvSpPr>
        <p:spPr>
          <a:xfrm>
            <a:off x="467544" y="1700808"/>
            <a:ext cx="8229600" cy="4525963"/>
          </a:xfrm>
        </p:spPr>
        <p:txBody>
          <a:bodyPr>
            <a:normAutofit/>
          </a:bodyPr>
          <a:lstStyle/>
          <a:p>
            <a:r>
              <a:rPr lang="en-GB" sz="3000" dirty="0" smtClean="0"/>
              <a:t>Despite the problems, cross-sectional designs are very common and used in many studies including:</a:t>
            </a:r>
          </a:p>
          <a:p>
            <a:pPr lvl="1"/>
            <a:endParaRPr lang="en-GB" sz="1700" dirty="0" smtClean="0"/>
          </a:p>
          <a:p>
            <a:pPr lvl="1"/>
            <a:r>
              <a:rPr lang="en-GB" dirty="0" smtClean="0"/>
              <a:t>Evaluation and customer service research</a:t>
            </a:r>
          </a:p>
          <a:p>
            <a:pPr marL="914400" lvl="2" indent="0">
              <a:buNone/>
            </a:pPr>
            <a:endParaRPr lang="en-GB" sz="1700" dirty="0" smtClean="0"/>
          </a:p>
          <a:p>
            <a:pPr marL="457200" lvl="1" indent="0">
              <a:buNone/>
            </a:pPr>
            <a:r>
              <a:rPr lang="en-GB" dirty="0" smtClean="0"/>
              <a:t>	e.g. National Students Survey (NSS)</a:t>
            </a:r>
          </a:p>
          <a:p>
            <a:pPr lvl="2"/>
            <a:r>
              <a:rPr lang="en-GB" dirty="0" smtClean="0"/>
              <a:t>All undergraduate final year students in UK HEIs</a:t>
            </a:r>
          </a:p>
          <a:p>
            <a:pPr lvl="2"/>
            <a:r>
              <a:rPr lang="en-GB" dirty="0" smtClean="0"/>
              <a:t>Online, postal and telephone</a:t>
            </a:r>
          </a:p>
          <a:p>
            <a:endParaRPr lang="en-GB" dirty="0"/>
          </a:p>
        </p:txBody>
      </p:sp>
    </p:spTree>
    <p:extLst>
      <p:ext uri="{BB962C8B-B14F-4D97-AF65-F5344CB8AC3E}">
        <p14:creationId xmlns:p14="http://schemas.microsoft.com/office/powerpoint/2010/main" val="826636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pPr marL="0" indent="0" algn="ctr">
              <a:buNone/>
            </a:pPr>
            <a:r>
              <a:rPr lang="en-GB" sz="4000" dirty="0" smtClean="0">
                <a:solidFill>
                  <a:schemeClr val="accent1">
                    <a:lumMod val="50000"/>
                  </a:schemeClr>
                </a:solidFill>
              </a:rPr>
              <a:t>Repeated Cross-Sectional </a:t>
            </a:r>
          </a:p>
          <a:p>
            <a:pPr marL="0" indent="0" algn="ctr">
              <a:buNone/>
            </a:pPr>
            <a:r>
              <a:rPr lang="en-GB" sz="4000" dirty="0" smtClean="0">
                <a:solidFill>
                  <a:schemeClr val="accent1">
                    <a:lumMod val="50000"/>
                  </a:schemeClr>
                </a:solidFill>
              </a:rPr>
              <a:t>Research Designs</a:t>
            </a:r>
            <a:endParaRPr lang="en-GB" sz="4000" dirty="0">
              <a:solidFill>
                <a:schemeClr val="accent1">
                  <a:lumMod val="50000"/>
                </a:schemeClr>
              </a:solidFill>
            </a:endParaRP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044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Repeated Cross-Sectional Designs</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77500" lnSpcReduction="20000"/>
          </a:bodyPr>
          <a:lstStyle/>
          <a:p>
            <a:endParaRPr lang="en-GB" dirty="0" smtClean="0"/>
          </a:p>
          <a:p>
            <a:r>
              <a:rPr lang="en-GB" dirty="0" smtClean="0"/>
              <a:t>We can get a better understanding of change if we repeat cross-sectional studies over time</a:t>
            </a:r>
          </a:p>
          <a:p>
            <a:endParaRPr lang="en-GB" dirty="0" smtClean="0"/>
          </a:p>
          <a:p>
            <a:r>
              <a:rPr lang="en-GB" dirty="0" smtClean="0"/>
              <a:t>However this would involve surveying different samples at each time point (multiple independent samples)</a:t>
            </a:r>
          </a:p>
          <a:p>
            <a:endParaRPr lang="en-GB" dirty="0" smtClean="0"/>
          </a:p>
          <a:p>
            <a:r>
              <a:rPr lang="en-GB" dirty="0" smtClean="0"/>
              <a:t>Danger of confusing changes over historical periods with changes in the life of individuals. </a:t>
            </a:r>
          </a:p>
          <a:p>
            <a:pPr lvl="1"/>
            <a:r>
              <a:rPr lang="en-GB" dirty="0" smtClean="0"/>
              <a:t>That is, repeated cross-sectional surveys allow you to answer questions about social change (but not individual changes over time which requires a ‘cohort’ study)</a:t>
            </a:r>
          </a:p>
          <a:p>
            <a:endParaRPr lang="en-GB" dirty="0" smtClean="0"/>
          </a:p>
        </p:txBody>
      </p:sp>
    </p:spTree>
    <p:extLst>
      <p:ext uri="{BB962C8B-B14F-4D97-AF65-F5344CB8AC3E}">
        <p14:creationId xmlns:p14="http://schemas.microsoft.com/office/powerpoint/2010/main" val="933955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243" y="1456267"/>
            <a:ext cx="5904065" cy="4637029"/>
          </a:xfrm>
        </p:spPr>
        <p:txBody>
          <a:bodyPr>
            <a:normAutofit fontScale="85000" lnSpcReduction="20000"/>
          </a:bodyPr>
          <a:lstStyle/>
          <a:p>
            <a:pPr>
              <a:buNone/>
            </a:pPr>
            <a:endParaRPr lang="en-GB" sz="900" dirty="0" smtClean="0"/>
          </a:p>
          <a:p>
            <a:pPr lvl="1"/>
            <a:r>
              <a:rPr lang="en-GB" sz="2600" dirty="0" smtClean="0"/>
              <a:t>British Social Attitudes Survey</a:t>
            </a:r>
          </a:p>
          <a:p>
            <a:pPr lvl="2"/>
            <a:r>
              <a:rPr lang="en-GB" sz="2200" dirty="0" smtClean="0"/>
              <a:t>Conducted annually since 1983 (exc. 1988 and 1992)</a:t>
            </a:r>
          </a:p>
          <a:p>
            <a:pPr lvl="2"/>
            <a:r>
              <a:rPr lang="en-GB" sz="2200" dirty="0" smtClean="0"/>
              <a:t>Samples around 3,000 people every year</a:t>
            </a:r>
          </a:p>
          <a:p>
            <a:pPr lvl="2"/>
            <a:r>
              <a:rPr lang="en-GB" sz="2200" dirty="0" smtClean="0"/>
              <a:t>Over 80,000 participants so far</a:t>
            </a:r>
          </a:p>
          <a:p>
            <a:pPr lvl="2"/>
            <a:r>
              <a:rPr lang="en-GB" sz="2200" dirty="0" smtClean="0"/>
              <a:t>Topical issues (social, political and moral attitudes)</a:t>
            </a:r>
          </a:p>
          <a:p>
            <a:pPr lvl="2">
              <a:buNone/>
            </a:pPr>
            <a:endParaRPr lang="en-GB" sz="1400" dirty="0" smtClean="0"/>
          </a:p>
          <a:p>
            <a:pPr lvl="1"/>
            <a:r>
              <a:rPr lang="en-GB" sz="2600" dirty="0" smtClean="0"/>
              <a:t>General Lifestyle (Household) Survey</a:t>
            </a:r>
          </a:p>
          <a:p>
            <a:pPr lvl="2"/>
            <a:r>
              <a:rPr lang="en-GB" sz="2200" dirty="0" smtClean="0"/>
              <a:t>Conducted annually since 1971 (exc. 1997/8 and 1999/2000)</a:t>
            </a:r>
          </a:p>
          <a:p>
            <a:pPr lvl="2"/>
            <a:r>
              <a:rPr lang="en-GB" sz="2200" dirty="0" smtClean="0"/>
              <a:t>Consists of a continuous component (constant 2000-2004)</a:t>
            </a:r>
          </a:p>
          <a:p>
            <a:pPr lvl="2"/>
            <a:r>
              <a:rPr lang="en-GB" sz="2200" dirty="0" smtClean="0"/>
              <a:t>Also a ‘modular’ component which can change</a:t>
            </a:r>
          </a:p>
          <a:p>
            <a:pPr lvl="2"/>
            <a:r>
              <a:rPr lang="en-GB" dirty="0" smtClean="0"/>
              <a:t>Introduced a longitudinal component in 2005/06</a:t>
            </a:r>
          </a:p>
          <a:p>
            <a:pPr lvl="2"/>
            <a:endParaRPr lang="en-GB" dirty="0" smtClean="0"/>
          </a:p>
          <a:p>
            <a:pPr lvl="2"/>
            <a:endParaRPr lang="en-GB" dirty="0"/>
          </a:p>
        </p:txBody>
      </p:sp>
      <p:sp>
        <p:nvSpPr>
          <p:cNvPr id="8" name="Title 1"/>
          <p:cNvSpPr>
            <a:spLocks noGrp="1"/>
          </p:cNvSpPr>
          <p:nvPr>
            <p:ph type="title"/>
          </p:nvPr>
        </p:nvSpPr>
        <p:spPr>
          <a:xfrm>
            <a:off x="493204" y="116632"/>
            <a:ext cx="8229600" cy="1143000"/>
          </a:xfrm>
          <a:noFill/>
          <a:ln>
            <a:noFill/>
          </a:ln>
        </p:spPr>
        <p:style>
          <a:lnRef idx="1">
            <a:schemeClr val="accent1"/>
          </a:lnRef>
          <a:fillRef idx="2">
            <a:schemeClr val="accent1"/>
          </a:fillRef>
          <a:effectRef idx="1">
            <a:schemeClr val="accent1"/>
          </a:effectRef>
          <a:fontRef idx="minor">
            <a:schemeClr val="dk1"/>
          </a:fontRef>
        </p:style>
        <p:txBody>
          <a:bodyPr>
            <a:normAutofit/>
          </a:bodyPr>
          <a:lstStyle/>
          <a:p>
            <a:pPr marL="0" indent="0"/>
            <a:r>
              <a:rPr lang="en-GB" sz="2800" dirty="0"/>
              <a:t>Examples of repeated cross-sectional designs include:</a:t>
            </a:r>
          </a:p>
        </p:txBody>
      </p:sp>
      <p:pic>
        <p:nvPicPr>
          <p:cNvPr id="5" name="Picture 2" descr="Image result for Images for British Social Attitudes surv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220" y="2044758"/>
            <a:ext cx="2457495" cy="345095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14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Lecture Overview</a:t>
            </a:r>
            <a:endParaRPr lang="en-GB" sz="3600"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GB" dirty="0" smtClean="0"/>
              <a:t>What is research design?</a:t>
            </a:r>
          </a:p>
          <a:p>
            <a:endParaRPr lang="en-GB" sz="1800" dirty="0" smtClean="0"/>
          </a:p>
          <a:p>
            <a:r>
              <a:rPr lang="en-GB" dirty="0" smtClean="0"/>
              <a:t>Cross-Sectional </a:t>
            </a:r>
          </a:p>
          <a:p>
            <a:r>
              <a:rPr lang="en-GB" dirty="0" smtClean="0"/>
              <a:t>Repeat-Cross-sectional</a:t>
            </a:r>
          </a:p>
          <a:p>
            <a:r>
              <a:rPr lang="en-GB" dirty="0" smtClean="0"/>
              <a:t>Longitudinal  </a:t>
            </a:r>
          </a:p>
          <a:p>
            <a:r>
              <a:rPr lang="en-GB" dirty="0" smtClean="0"/>
              <a:t>Experimental Designs</a:t>
            </a:r>
          </a:p>
        </p:txBody>
      </p:sp>
    </p:spTree>
    <p:extLst>
      <p:ext uri="{BB962C8B-B14F-4D97-AF65-F5344CB8AC3E}">
        <p14:creationId xmlns:p14="http://schemas.microsoft.com/office/powerpoint/2010/main" val="3090522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pPr marL="0" indent="0" algn="ctr">
              <a:buNone/>
            </a:pPr>
            <a:endParaRPr lang="en-GB" sz="1200" dirty="0" smtClean="0">
              <a:solidFill>
                <a:schemeClr val="accent1">
                  <a:lumMod val="50000"/>
                </a:schemeClr>
              </a:solidFill>
            </a:endParaRPr>
          </a:p>
          <a:p>
            <a:pPr marL="0" indent="0" algn="ctr">
              <a:buNone/>
            </a:pPr>
            <a:r>
              <a:rPr lang="en-GB" sz="4000" dirty="0" smtClean="0">
                <a:solidFill>
                  <a:schemeClr val="accent1">
                    <a:lumMod val="50000"/>
                  </a:schemeClr>
                </a:solidFill>
              </a:rPr>
              <a:t>Longitudinal Research Designs</a:t>
            </a:r>
            <a:endParaRPr lang="en-GB" sz="4000" dirty="0">
              <a:solidFill>
                <a:schemeClr val="accent1">
                  <a:lumMod val="50000"/>
                </a:schemeClr>
              </a:solidFill>
            </a:endParaRP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333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smtClean="0">
                <a:solidFill>
                  <a:schemeClr val="accent1">
                    <a:lumMod val="50000"/>
                  </a:schemeClr>
                </a:solidFill>
              </a:rPr>
              <a:t>Longitudinal Designs </a:t>
            </a:r>
            <a:endParaRPr lang="en-GB" sz="3600" dirty="0">
              <a:solidFill>
                <a:schemeClr val="accent1">
                  <a:lumMod val="50000"/>
                </a:schemeClr>
              </a:solidFill>
            </a:endParaRPr>
          </a:p>
        </p:txBody>
      </p:sp>
      <p:sp>
        <p:nvSpPr>
          <p:cNvPr id="3" name="Content Placeholder 2"/>
          <p:cNvSpPr>
            <a:spLocks noGrp="1"/>
          </p:cNvSpPr>
          <p:nvPr>
            <p:ph idx="1"/>
          </p:nvPr>
        </p:nvSpPr>
        <p:spPr>
          <a:xfrm>
            <a:off x="515155" y="1417638"/>
            <a:ext cx="8229600" cy="4734685"/>
          </a:xfrm>
        </p:spPr>
        <p:txBody>
          <a:bodyPr>
            <a:normAutofit/>
          </a:bodyPr>
          <a:lstStyle/>
          <a:p>
            <a:endParaRPr lang="en-GB" sz="2600" dirty="0" smtClean="0"/>
          </a:p>
          <a:p>
            <a:r>
              <a:rPr lang="en-GB" sz="2600" dirty="0" smtClean="0"/>
              <a:t>Longitudinal </a:t>
            </a:r>
            <a:r>
              <a:rPr lang="en-GB" sz="2600" dirty="0" smtClean="0"/>
              <a:t>designs repeatedly collect data from the same sample of individuals (or families) at repeated (&gt;2) time points</a:t>
            </a:r>
            <a:endParaRPr lang="en-GB" dirty="0" smtClean="0"/>
          </a:p>
          <a:p>
            <a:endParaRPr lang="en-GB" sz="1100" dirty="0" smtClean="0"/>
          </a:p>
          <a:p>
            <a:r>
              <a:rPr lang="en-GB" dirty="0" smtClean="0"/>
              <a:t> </a:t>
            </a:r>
            <a:r>
              <a:rPr lang="en-GB" sz="2600" dirty="0" smtClean="0"/>
              <a:t>Allow us to measure changes in this ‘cohort’ of individuals over time </a:t>
            </a:r>
          </a:p>
          <a:p>
            <a:endParaRPr lang="en-GB" sz="1100" dirty="0" smtClean="0"/>
          </a:p>
          <a:p>
            <a:endParaRPr lang="en-GB" dirty="0" smtClean="0"/>
          </a:p>
          <a:p>
            <a:pPr marL="0" indent="0">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700" y="4522340"/>
            <a:ext cx="4182462" cy="1867171"/>
          </a:xfrm>
          <a:prstGeom prst="rect">
            <a:avLst/>
          </a:prstGeom>
        </p:spPr>
      </p:pic>
    </p:spTree>
    <p:extLst>
      <p:ext uri="{BB962C8B-B14F-4D97-AF65-F5344CB8AC3E}">
        <p14:creationId xmlns:p14="http://schemas.microsoft.com/office/powerpoint/2010/main" val="2626618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tx2">
                    <a:lumMod val="75000"/>
                  </a:schemeClr>
                </a:solidFill>
              </a:rPr>
              <a:t>Longitudinal Designs: Examples</a:t>
            </a:r>
            <a:endParaRPr lang="en-GB" sz="3600" dirty="0">
              <a:solidFill>
                <a:schemeClr val="tx2">
                  <a:lumMod val="75000"/>
                </a:schemeClr>
              </a:solidFill>
            </a:endParaRPr>
          </a:p>
        </p:txBody>
      </p:sp>
      <p:sp>
        <p:nvSpPr>
          <p:cNvPr id="3" name="Content Placeholder 2"/>
          <p:cNvSpPr>
            <a:spLocks noGrp="1"/>
          </p:cNvSpPr>
          <p:nvPr>
            <p:ph idx="1"/>
          </p:nvPr>
        </p:nvSpPr>
        <p:spPr>
          <a:xfrm>
            <a:off x="457200" y="1600200"/>
            <a:ext cx="8229600" cy="5037667"/>
          </a:xfrm>
        </p:spPr>
        <p:txBody>
          <a:bodyPr>
            <a:normAutofit fontScale="70000" lnSpcReduction="20000"/>
          </a:bodyPr>
          <a:lstStyle/>
          <a:p>
            <a:r>
              <a:rPr lang="en-GB" dirty="0" smtClean="0"/>
              <a:t>Studies that follow the same group (‘cohort’) over an extended period of time include:</a:t>
            </a:r>
          </a:p>
          <a:p>
            <a:endParaRPr lang="en-GB" dirty="0" smtClean="0"/>
          </a:p>
          <a:p>
            <a:pPr lvl="1"/>
            <a:r>
              <a:rPr lang="en-GB" dirty="0" smtClean="0"/>
              <a:t>1958 National Child Development Study (17,500 people born in 1958)</a:t>
            </a:r>
          </a:p>
          <a:p>
            <a:pPr lvl="2"/>
            <a:r>
              <a:rPr lang="en-GB" dirty="0" smtClean="0"/>
              <a:t>Children surveyed at 7, 11, 16, 23, 33, 42, 46 and 50</a:t>
            </a:r>
          </a:p>
          <a:p>
            <a:pPr lvl="2"/>
            <a:r>
              <a:rPr lang="en-GB" dirty="0" smtClean="0"/>
              <a:t>Includes DNA data</a:t>
            </a:r>
          </a:p>
          <a:p>
            <a:pPr lvl="2"/>
            <a:r>
              <a:rPr lang="en-GB" dirty="0" smtClean="0"/>
              <a:t>Supplementary data from 1971 and 1981 Censuses</a:t>
            </a:r>
          </a:p>
          <a:p>
            <a:pPr lvl="2"/>
            <a:r>
              <a:rPr lang="en-GB" dirty="0" smtClean="0"/>
              <a:t>School leaving examination results collected in 1978</a:t>
            </a:r>
          </a:p>
          <a:p>
            <a:pPr lvl="2"/>
            <a:endParaRPr lang="en-GB" dirty="0" smtClean="0"/>
          </a:p>
          <a:p>
            <a:pPr lvl="1"/>
            <a:r>
              <a:rPr lang="en-GB" dirty="0" smtClean="0"/>
              <a:t>Millennium Cohort Study (18,000 people born in 2000/01)</a:t>
            </a:r>
          </a:p>
          <a:p>
            <a:pPr lvl="2"/>
            <a:r>
              <a:rPr lang="en-GB" dirty="0" smtClean="0"/>
              <a:t>Allowed for seasonal effects (whole year sample)</a:t>
            </a:r>
          </a:p>
          <a:p>
            <a:pPr lvl="2"/>
            <a:r>
              <a:rPr lang="en-GB" dirty="0" smtClean="0"/>
              <a:t>Covers whole of UK </a:t>
            </a:r>
            <a:r>
              <a:rPr lang="en-GB" dirty="0" err="1" smtClean="0"/>
              <a:t>inc.</a:t>
            </a:r>
            <a:r>
              <a:rPr lang="en-GB" dirty="0" smtClean="0"/>
              <a:t> N. Ireland</a:t>
            </a:r>
          </a:p>
          <a:p>
            <a:pPr lvl="2"/>
            <a:r>
              <a:rPr lang="en-GB" dirty="0" smtClean="0"/>
              <a:t>Fathers interviewed as well as mothers (more than 1 respondent)</a:t>
            </a:r>
          </a:p>
          <a:p>
            <a:pPr lvl="2"/>
            <a:r>
              <a:rPr lang="en-GB" dirty="0" smtClean="0"/>
              <a:t>Children surveyed at 9 months, 3, 5 and 7 years</a:t>
            </a:r>
          </a:p>
          <a:p>
            <a:pPr lvl="2"/>
            <a:r>
              <a:rPr lang="en-GB" dirty="0" smtClean="0"/>
              <a:t>Includes saliva samples</a:t>
            </a:r>
          </a:p>
          <a:p>
            <a:pPr lvl="2"/>
            <a:r>
              <a:rPr lang="en-GB" dirty="0" smtClean="0"/>
              <a:t>Linked to routinely collected data (e.g. National Pupil Database)</a:t>
            </a:r>
          </a:p>
          <a:p>
            <a:pPr lvl="2"/>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3178108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tx2">
                    <a:lumMod val="75000"/>
                  </a:schemeClr>
                </a:solidFill>
              </a:rPr>
              <a:t>An example: </a:t>
            </a:r>
            <a:br>
              <a:rPr lang="en-GB" sz="3600" dirty="0" smtClean="0">
                <a:solidFill>
                  <a:schemeClr val="tx2">
                    <a:lumMod val="75000"/>
                  </a:schemeClr>
                </a:solidFill>
              </a:rPr>
            </a:br>
            <a:r>
              <a:rPr lang="en-GB" sz="3600" dirty="0" smtClean="0">
                <a:solidFill>
                  <a:schemeClr val="tx2">
                    <a:lumMod val="75000"/>
                  </a:schemeClr>
                </a:solidFill>
              </a:rPr>
              <a:t>Changes over time &amp; between groups</a:t>
            </a:r>
            <a:endParaRPr lang="en-GB" sz="3600" dirty="0">
              <a:solidFill>
                <a:schemeClr val="tx2">
                  <a:lumMod val="75000"/>
                </a:schemeClr>
              </a:solidFill>
            </a:endParaRPr>
          </a:p>
        </p:txBody>
      </p:sp>
      <p:sp>
        <p:nvSpPr>
          <p:cNvPr id="3" name="Content Placeholder 2"/>
          <p:cNvSpPr>
            <a:spLocks noGrp="1"/>
          </p:cNvSpPr>
          <p:nvPr>
            <p:ph idx="1"/>
          </p:nvPr>
        </p:nvSpPr>
        <p:spPr>
          <a:xfrm>
            <a:off x="457200" y="1916289"/>
            <a:ext cx="8229600" cy="4525963"/>
          </a:xfrm>
        </p:spPr>
        <p:txBody>
          <a:bodyPr>
            <a:normAutofit fontScale="62500" lnSpcReduction="20000"/>
          </a:bodyPr>
          <a:lstStyle/>
          <a:p>
            <a:r>
              <a:rPr lang="en-GB" dirty="0" smtClean="0"/>
              <a:t>While the pay gap between men and women is reducing, the rate of reduction is slowing and varies over the lifecycle</a:t>
            </a:r>
          </a:p>
          <a:p>
            <a:endParaRPr lang="en-GB" dirty="0" smtClean="0"/>
          </a:p>
          <a:p>
            <a:r>
              <a:rPr lang="en-GB" dirty="0" smtClean="0"/>
              <a:t>For those women born in the years 1965-74, the current pay gap is 8% less than it is for those born 10yrs earlier</a:t>
            </a:r>
          </a:p>
          <a:p>
            <a:endParaRPr lang="en-GB" dirty="0" smtClean="0"/>
          </a:p>
          <a:p>
            <a:r>
              <a:rPr lang="en-GB" dirty="0" smtClean="0"/>
              <a:t>By contrast, those born 1977-84 are only 2% better off than women born in 1965-74</a:t>
            </a:r>
          </a:p>
          <a:p>
            <a:endParaRPr lang="en-GB" dirty="0" smtClean="0"/>
          </a:p>
          <a:p>
            <a:r>
              <a:rPr lang="en-GB" dirty="0" smtClean="0"/>
              <a:t>If the pace of change continues at this rate = equal pay achieved in 150 years</a:t>
            </a:r>
          </a:p>
          <a:p>
            <a:endParaRPr lang="en-GB" dirty="0" smtClean="0"/>
          </a:p>
          <a:p>
            <a:r>
              <a:rPr lang="en-GB" dirty="0" smtClean="0"/>
              <a:t>Manning, A. (2006) ‘The gender pay gap’, </a:t>
            </a:r>
            <a:r>
              <a:rPr lang="en-GB" dirty="0" err="1" smtClean="0"/>
              <a:t>CentrePiece</a:t>
            </a:r>
            <a:r>
              <a:rPr lang="en-GB" dirty="0" smtClean="0"/>
              <a:t>, Summer. London: CEP Discussion Paper, 700. </a:t>
            </a:r>
            <a:r>
              <a:rPr lang="en-GB" dirty="0" smtClean="0">
                <a:hlinkClick r:id="rId2"/>
              </a:rPr>
              <a:t>http://cep.lse.ac.uk/pubs/download/dp0700.pdf</a:t>
            </a:r>
            <a:endParaRPr lang="en-GB" dirty="0" smtClean="0"/>
          </a:p>
          <a:p>
            <a:endParaRPr lang="en-GB" dirty="0"/>
          </a:p>
        </p:txBody>
      </p:sp>
    </p:spTree>
    <p:extLst>
      <p:ext uri="{BB962C8B-B14F-4D97-AF65-F5344CB8AC3E}">
        <p14:creationId xmlns:p14="http://schemas.microsoft.com/office/powerpoint/2010/main" val="4053576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Variations in inequality over the lifecycle</a:t>
            </a:r>
            <a:endParaRPr lang="en-GB" sz="3600" dirty="0">
              <a:solidFill>
                <a:schemeClr val="tx2">
                  <a:lumMod val="75000"/>
                </a:scheme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8280" y="1370866"/>
            <a:ext cx="6387439" cy="5487134"/>
          </a:xfrm>
        </p:spPr>
      </p:pic>
    </p:spTree>
    <p:extLst>
      <p:ext uri="{BB962C8B-B14F-4D97-AF65-F5344CB8AC3E}">
        <p14:creationId xmlns:p14="http://schemas.microsoft.com/office/powerpoint/2010/main" val="706952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A glass ceiling in late 20s?</a:t>
            </a:r>
            <a:endParaRPr lang="en-GB" sz="3600" dirty="0">
              <a:solidFill>
                <a:schemeClr val="tx2">
                  <a:lumMod val="75000"/>
                </a:schemeClr>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40089" y="1365741"/>
            <a:ext cx="6039555" cy="5198951"/>
          </a:xfrm>
        </p:spPr>
      </p:pic>
    </p:spTree>
    <p:extLst>
      <p:ext uri="{BB962C8B-B14F-4D97-AF65-F5344CB8AC3E}">
        <p14:creationId xmlns:p14="http://schemas.microsoft.com/office/powerpoint/2010/main" val="4089851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00" y="620688"/>
            <a:ext cx="8229600" cy="1152128"/>
          </a:xfr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a:normAutofit/>
          </a:bodyPr>
          <a:lstStyle/>
          <a:p>
            <a:pPr marL="0" indent="0" algn="ctr">
              <a:buNone/>
            </a:pPr>
            <a:r>
              <a:rPr lang="en-GB" dirty="0" smtClean="0">
                <a:solidFill>
                  <a:schemeClr val="tx2">
                    <a:lumMod val="75000"/>
                  </a:schemeClr>
                </a:solidFill>
              </a:rPr>
              <a:t>As social scientists we need to be very careful about claiming causal links…</a:t>
            </a:r>
            <a:endParaRPr lang="en-GB" dirty="0">
              <a:solidFill>
                <a:schemeClr val="tx2">
                  <a:lumMod val="75000"/>
                </a:schemeClr>
              </a:solidFill>
            </a:endParaRPr>
          </a:p>
        </p:txBody>
      </p:sp>
      <p:sp>
        <p:nvSpPr>
          <p:cNvPr id="5" name="TextBox 4"/>
          <p:cNvSpPr txBox="1"/>
          <p:nvPr/>
        </p:nvSpPr>
        <p:spPr>
          <a:xfrm>
            <a:off x="1115616" y="2780928"/>
            <a:ext cx="115212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Sex</a:t>
            </a:r>
            <a:endParaRPr lang="en-GB" dirty="0"/>
          </a:p>
        </p:txBody>
      </p:sp>
      <p:sp>
        <p:nvSpPr>
          <p:cNvPr id="6" name="TextBox 5"/>
          <p:cNvSpPr txBox="1"/>
          <p:nvPr/>
        </p:nvSpPr>
        <p:spPr>
          <a:xfrm>
            <a:off x="7380312" y="2636912"/>
            <a:ext cx="1152128"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GB" dirty="0" smtClean="0"/>
              <a:t>Income Level</a:t>
            </a:r>
            <a:endParaRPr lang="en-GB" dirty="0"/>
          </a:p>
        </p:txBody>
      </p:sp>
      <p:cxnSp>
        <p:nvCxnSpPr>
          <p:cNvPr id="8" name="Straight Arrow Connector 7"/>
          <p:cNvCxnSpPr>
            <a:stCxn id="5" idx="3"/>
            <a:endCxn id="6" idx="1"/>
          </p:cNvCxnSpPr>
          <p:nvPr/>
        </p:nvCxnSpPr>
        <p:spPr>
          <a:xfrm flipV="1">
            <a:off x="2267744" y="2960078"/>
            <a:ext cx="5112568"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3717032"/>
            <a:ext cx="115212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Sex</a:t>
            </a:r>
            <a:endParaRPr lang="en-GB" dirty="0"/>
          </a:p>
        </p:txBody>
      </p:sp>
      <p:sp>
        <p:nvSpPr>
          <p:cNvPr id="11" name="TextBox 10"/>
          <p:cNvSpPr txBox="1"/>
          <p:nvPr/>
        </p:nvSpPr>
        <p:spPr>
          <a:xfrm>
            <a:off x="7380312" y="3573016"/>
            <a:ext cx="1152128"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GB" dirty="0" smtClean="0"/>
              <a:t>Income Level</a:t>
            </a:r>
            <a:endParaRPr lang="en-GB" dirty="0"/>
          </a:p>
        </p:txBody>
      </p:sp>
      <p:sp>
        <p:nvSpPr>
          <p:cNvPr id="12" name="TextBox 11"/>
          <p:cNvSpPr txBox="1"/>
          <p:nvPr/>
        </p:nvSpPr>
        <p:spPr>
          <a:xfrm>
            <a:off x="2555776" y="3573016"/>
            <a:ext cx="1152128"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Field of Training</a:t>
            </a:r>
            <a:endParaRPr lang="en-GB" dirty="0"/>
          </a:p>
        </p:txBody>
      </p:sp>
      <p:sp>
        <p:nvSpPr>
          <p:cNvPr id="13" name="TextBox 12"/>
          <p:cNvSpPr txBox="1"/>
          <p:nvPr/>
        </p:nvSpPr>
        <p:spPr>
          <a:xfrm>
            <a:off x="3995936" y="3717032"/>
            <a:ext cx="12961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Occupation</a:t>
            </a:r>
            <a:endParaRPr lang="en-GB" dirty="0"/>
          </a:p>
        </p:txBody>
      </p:sp>
      <p:sp>
        <p:nvSpPr>
          <p:cNvPr id="14" name="TextBox 13"/>
          <p:cNvSpPr txBox="1"/>
          <p:nvPr/>
        </p:nvSpPr>
        <p:spPr>
          <a:xfrm>
            <a:off x="5580112" y="3573016"/>
            <a:ext cx="1512168"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Promotion Opportunities</a:t>
            </a:r>
            <a:endParaRPr lang="en-GB" dirty="0"/>
          </a:p>
        </p:txBody>
      </p:sp>
      <p:cxnSp>
        <p:nvCxnSpPr>
          <p:cNvPr id="29" name="Straight Arrow Connector 28"/>
          <p:cNvCxnSpPr>
            <a:stCxn id="9" idx="3"/>
            <a:endCxn id="12" idx="1"/>
          </p:cNvCxnSpPr>
          <p:nvPr/>
        </p:nvCxnSpPr>
        <p:spPr>
          <a:xfrm flipV="1">
            <a:off x="2267744" y="3896182"/>
            <a:ext cx="288032"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13" idx="1"/>
          </p:cNvCxnSpPr>
          <p:nvPr/>
        </p:nvCxnSpPr>
        <p:spPr>
          <a:xfrm>
            <a:off x="3707904" y="3896182"/>
            <a:ext cx="288032"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4" idx="1"/>
          </p:cNvCxnSpPr>
          <p:nvPr/>
        </p:nvCxnSpPr>
        <p:spPr>
          <a:xfrm flipV="1">
            <a:off x="5292080" y="3896182"/>
            <a:ext cx="288032"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11" idx="1"/>
          </p:cNvCxnSpPr>
          <p:nvPr/>
        </p:nvCxnSpPr>
        <p:spPr>
          <a:xfrm>
            <a:off x="7092280" y="3896182"/>
            <a:ext cx="288032" cy="0"/>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15616" y="5229200"/>
            <a:ext cx="115212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dirty="0" smtClean="0"/>
              <a:t>Sex</a:t>
            </a:r>
            <a:endParaRPr lang="en-GB" dirty="0"/>
          </a:p>
        </p:txBody>
      </p:sp>
      <p:sp>
        <p:nvSpPr>
          <p:cNvPr id="42" name="TextBox 41"/>
          <p:cNvSpPr txBox="1"/>
          <p:nvPr/>
        </p:nvSpPr>
        <p:spPr>
          <a:xfrm>
            <a:off x="7380312" y="5085184"/>
            <a:ext cx="1152128"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GB" dirty="0" smtClean="0"/>
              <a:t>Income Level</a:t>
            </a:r>
            <a:endParaRPr lang="en-GB" dirty="0"/>
          </a:p>
        </p:txBody>
      </p:sp>
      <p:sp>
        <p:nvSpPr>
          <p:cNvPr id="43" name="TextBox 42"/>
          <p:cNvSpPr txBox="1"/>
          <p:nvPr/>
        </p:nvSpPr>
        <p:spPr>
          <a:xfrm>
            <a:off x="2987824" y="4509120"/>
            <a:ext cx="1152128"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Field of Training</a:t>
            </a:r>
            <a:endParaRPr lang="en-GB" dirty="0"/>
          </a:p>
        </p:txBody>
      </p:sp>
      <p:sp>
        <p:nvSpPr>
          <p:cNvPr id="44" name="TextBox 43"/>
          <p:cNvSpPr txBox="1"/>
          <p:nvPr/>
        </p:nvSpPr>
        <p:spPr>
          <a:xfrm>
            <a:off x="5148064" y="4653136"/>
            <a:ext cx="12961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Occupation</a:t>
            </a:r>
            <a:endParaRPr lang="en-GB" dirty="0"/>
          </a:p>
        </p:txBody>
      </p:sp>
      <p:sp>
        <p:nvSpPr>
          <p:cNvPr id="45" name="TextBox 44"/>
          <p:cNvSpPr txBox="1"/>
          <p:nvPr/>
        </p:nvSpPr>
        <p:spPr>
          <a:xfrm>
            <a:off x="2555776" y="5589240"/>
            <a:ext cx="165618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Childcare Responsibilities</a:t>
            </a:r>
            <a:endParaRPr lang="en-GB" dirty="0"/>
          </a:p>
        </p:txBody>
      </p:sp>
      <p:cxnSp>
        <p:nvCxnSpPr>
          <p:cNvPr id="46" name="Straight Arrow Connector 45"/>
          <p:cNvCxnSpPr>
            <a:stCxn id="41" idx="3"/>
            <a:endCxn id="43" idx="1"/>
          </p:cNvCxnSpPr>
          <p:nvPr/>
        </p:nvCxnSpPr>
        <p:spPr>
          <a:xfrm flipV="1">
            <a:off x="2267744" y="4832286"/>
            <a:ext cx="720080" cy="581580"/>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3"/>
            <a:endCxn id="44" idx="1"/>
          </p:cNvCxnSpPr>
          <p:nvPr/>
        </p:nvCxnSpPr>
        <p:spPr>
          <a:xfrm>
            <a:off x="4139952" y="4832286"/>
            <a:ext cx="1008112"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3"/>
            <a:endCxn id="45" idx="1"/>
          </p:cNvCxnSpPr>
          <p:nvPr/>
        </p:nvCxnSpPr>
        <p:spPr>
          <a:xfrm>
            <a:off x="2267744" y="5413866"/>
            <a:ext cx="288032" cy="498540"/>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3"/>
          </p:cNvCxnSpPr>
          <p:nvPr/>
        </p:nvCxnSpPr>
        <p:spPr>
          <a:xfrm>
            <a:off x="6444208" y="4837802"/>
            <a:ext cx="864096" cy="46340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32040" y="5589240"/>
            <a:ext cx="165618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GB" dirty="0" smtClean="0"/>
              <a:t>Part-time or Full-time Work</a:t>
            </a:r>
            <a:endParaRPr lang="en-GB" dirty="0"/>
          </a:p>
        </p:txBody>
      </p:sp>
      <p:cxnSp>
        <p:nvCxnSpPr>
          <p:cNvPr id="62" name="Straight Arrow Connector 61"/>
          <p:cNvCxnSpPr>
            <a:stCxn id="45" idx="3"/>
            <a:endCxn id="61" idx="1"/>
          </p:cNvCxnSpPr>
          <p:nvPr/>
        </p:nvCxnSpPr>
        <p:spPr>
          <a:xfrm>
            <a:off x="4211960" y="5912406"/>
            <a:ext cx="720080" cy="0"/>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1" idx="3"/>
          </p:cNvCxnSpPr>
          <p:nvPr/>
        </p:nvCxnSpPr>
        <p:spPr>
          <a:xfrm flipV="1">
            <a:off x="6588224" y="5517232"/>
            <a:ext cx="720080" cy="395174"/>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1" idx="3"/>
            <a:endCxn id="42" idx="1"/>
          </p:cNvCxnSpPr>
          <p:nvPr/>
        </p:nvCxnSpPr>
        <p:spPr>
          <a:xfrm flipV="1">
            <a:off x="2267744" y="5408350"/>
            <a:ext cx="5112568" cy="551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3" idx="3"/>
            <a:endCxn id="61" idx="0"/>
          </p:cNvCxnSpPr>
          <p:nvPr/>
        </p:nvCxnSpPr>
        <p:spPr>
          <a:xfrm>
            <a:off x="4139952" y="4832286"/>
            <a:ext cx="1620180" cy="756954"/>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971600" y="2564904"/>
            <a:ext cx="7704856" cy="79208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971600" y="3501008"/>
            <a:ext cx="7704856" cy="79208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p:cNvSpPr/>
          <p:nvPr/>
        </p:nvSpPr>
        <p:spPr>
          <a:xfrm>
            <a:off x="971600" y="4437112"/>
            <a:ext cx="7704856" cy="187220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TextBox 90"/>
          <p:cNvSpPr txBox="1"/>
          <p:nvPr/>
        </p:nvSpPr>
        <p:spPr>
          <a:xfrm>
            <a:off x="107504" y="2708920"/>
            <a:ext cx="827584" cy="523220"/>
          </a:xfrm>
          <a:prstGeom prst="rect">
            <a:avLst/>
          </a:prstGeom>
          <a:noFill/>
        </p:spPr>
        <p:txBody>
          <a:bodyPr wrap="square" rtlCol="0">
            <a:spAutoFit/>
          </a:bodyPr>
          <a:lstStyle/>
          <a:p>
            <a:pPr algn="ctr"/>
            <a:r>
              <a:rPr lang="en-GB" sz="1400" b="1" dirty="0" smtClean="0"/>
              <a:t>DIRECT CAUSAL</a:t>
            </a:r>
            <a:endParaRPr lang="en-GB" sz="1400" b="1" dirty="0"/>
          </a:p>
        </p:txBody>
      </p:sp>
      <p:sp>
        <p:nvSpPr>
          <p:cNvPr id="93" name="TextBox 92"/>
          <p:cNvSpPr txBox="1"/>
          <p:nvPr/>
        </p:nvSpPr>
        <p:spPr>
          <a:xfrm>
            <a:off x="0" y="3645024"/>
            <a:ext cx="1007096" cy="523220"/>
          </a:xfrm>
          <a:prstGeom prst="rect">
            <a:avLst/>
          </a:prstGeom>
          <a:noFill/>
        </p:spPr>
        <p:txBody>
          <a:bodyPr wrap="square" rtlCol="0">
            <a:spAutoFit/>
          </a:bodyPr>
          <a:lstStyle/>
          <a:p>
            <a:pPr algn="ctr"/>
            <a:r>
              <a:rPr lang="en-GB" sz="1400" b="1" dirty="0" smtClean="0"/>
              <a:t>INDIRECT CAUSAL</a:t>
            </a:r>
            <a:endParaRPr lang="en-GB" sz="1400" b="1" dirty="0"/>
          </a:p>
        </p:txBody>
      </p:sp>
      <p:sp>
        <p:nvSpPr>
          <p:cNvPr id="94" name="TextBox 93"/>
          <p:cNvSpPr txBox="1"/>
          <p:nvPr/>
        </p:nvSpPr>
        <p:spPr>
          <a:xfrm>
            <a:off x="0" y="4941168"/>
            <a:ext cx="971600" cy="954107"/>
          </a:xfrm>
          <a:prstGeom prst="rect">
            <a:avLst/>
          </a:prstGeom>
          <a:noFill/>
        </p:spPr>
        <p:txBody>
          <a:bodyPr wrap="square" rtlCol="0">
            <a:spAutoFit/>
          </a:bodyPr>
          <a:lstStyle/>
          <a:p>
            <a:pPr algn="ctr"/>
            <a:r>
              <a:rPr lang="en-GB" sz="1400" b="1" dirty="0" smtClean="0"/>
              <a:t>COMPLEX DIRECT &amp; INDIRECT CAUSAL</a:t>
            </a:r>
            <a:endParaRPr lang="en-GB" sz="1400" b="1" dirty="0"/>
          </a:p>
        </p:txBody>
      </p:sp>
      <p:sp>
        <p:nvSpPr>
          <p:cNvPr id="95" name="TextBox 94"/>
          <p:cNvSpPr txBox="1"/>
          <p:nvPr/>
        </p:nvSpPr>
        <p:spPr>
          <a:xfrm>
            <a:off x="6372200" y="6381328"/>
            <a:ext cx="2304256" cy="338554"/>
          </a:xfrm>
          <a:prstGeom prst="rect">
            <a:avLst/>
          </a:prstGeom>
          <a:noFill/>
        </p:spPr>
        <p:txBody>
          <a:bodyPr wrap="square" rtlCol="0">
            <a:spAutoFit/>
          </a:bodyPr>
          <a:lstStyle/>
          <a:p>
            <a:pPr algn="r"/>
            <a:r>
              <a:rPr lang="en-GB" sz="1600" i="1" dirty="0" smtClean="0"/>
              <a:t>Source: de </a:t>
            </a:r>
            <a:r>
              <a:rPr lang="en-GB" sz="1600" i="1" dirty="0" err="1" smtClean="0"/>
              <a:t>Vaus</a:t>
            </a:r>
            <a:r>
              <a:rPr lang="en-GB" sz="1600" i="1" dirty="0" smtClean="0"/>
              <a:t>, 2011</a:t>
            </a:r>
            <a:endParaRPr lang="en-GB" sz="1600" i="1" dirty="0"/>
          </a:p>
        </p:txBody>
      </p:sp>
    </p:spTree>
    <p:extLst>
      <p:ext uri="{BB962C8B-B14F-4D97-AF65-F5344CB8AC3E}">
        <p14:creationId xmlns:p14="http://schemas.microsoft.com/office/powerpoint/2010/main" val="5877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dissolve">
                                      <p:cBhvr>
                                        <p:cTn id="16" dur="500"/>
                                        <p:tgtEl>
                                          <p:spTgt spid="8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dissolve">
                                      <p:cBhvr>
                                        <p:cTn id="19" dur="50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par>
                                <p:cTn id="37" presetID="9"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ssolve">
                                      <p:cBhvr>
                                        <p:cTn id="39" dur="500"/>
                                        <p:tgtEl>
                                          <p:spTgt spid="29"/>
                                        </p:tgtEl>
                                      </p:cBhvr>
                                    </p:animEffect>
                                  </p:childTnLst>
                                </p:cTn>
                              </p:par>
                              <p:par>
                                <p:cTn id="40" presetID="9"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dissolve">
                                      <p:cBhvr>
                                        <p:cTn id="42" dur="500"/>
                                        <p:tgtEl>
                                          <p:spTgt spid="32"/>
                                        </p:tgtEl>
                                      </p:cBhvr>
                                    </p:animEffect>
                                  </p:childTnLst>
                                </p:cTn>
                              </p:par>
                              <p:par>
                                <p:cTn id="43" presetID="9"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dissolve">
                                      <p:cBhvr>
                                        <p:cTn id="45" dur="500"/>
                                        <p:tgtEl>
                                          <p:spTgt spid="35"/>
                                        </p:tgtEl>
                                      </p:cBhvr>
                                    </p:animEffect>
                                  </p:childTnLst>
                                </p:cTn>
                              </p:par>
                              <p:par>
                                <p:cTn id="46" presetID="9"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dissolve">
                                      <p:cBhvr>
                                        <p:cTn id="51" dur="500"/>
                                        <p:tgtEl>
                                          <p:spTgt spid="8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dissolve">
                                      <p:cBhvr>
                                        <p:cTn id="54" dur="500"/>
                                        <p:tgtEl>
                                          <p:spTgt spid="9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dissolve">
                                      <p:cBhvr>
                                        <p:cTn id="65" dur="500"/>
                                        <p:tgtEl>
                                          <p:spTgt spid="4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dissolve">
                                      <p:cBhvr>
                                        <p:cTn id="68" dur="500"/>
                                        <p:tgtEl>
                                          <p:spTgt spid="4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dissolve">
                                      <p:cBhvr>
                                        <p:cTn id="71" dur="500"/>
                                        <p:tgtEl>
                                          <p:spTgt spid="45"/>
                                        </p:tgtEl>
                                      </p:cBhvr>
                                    </p:animEffect>
                                  </p:childTnLst>
                                </p:cTn>
                              </p:par>
                              <p:par>
                                <p:cTn id="72" presetID="9"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dissolve">
                                      <p:cBhvr>
                                        <p:cTn id="74" dur="500"/>
                                        <p:tgtEl>
                                          <p:spTgt spid="46"/>
                                        </p:tgtEl>
                                      </p:cBhvr>
                                    </p:animEffect>
                                  </p:childTnLst>
                                </p:cTn>
                              </p:par>
                              <p:par>
                                <p:cTn id="75" presetID="9"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dissolve">
                                      <p:cBhvr>
                                        <p:cTn id="77" dur="500"/>
                                        <p:tgtEl>
                                          <p:spTgt spid="47"/>
                                        </p:tgtEl>
                                      </p:cBhvr>
                                    </p:animEffect>
                                  </p:childTnLst>
                                </p:cTn>
                              </p:par>
                              <p:par>
                                <p:cTn id="78" presetID="9" presetClass="entr" presetSubtype="0"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dissolve">
                                      <p:cBhvr>
                                        <p:cTn id="80" dur="500"/>
                                        <p:tgtEl>
                                          <p:spTgt spid="48"/>
                                        </p:tgtEl>
                                      </p:cBhvr>
                                    </p:animEffect>
                                  </p:childTnLst>
                                </p:cTn>
                              </p:par>
                              <p:par>
                                <p:cTn id="81" presetID="9"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dissolve">
                                      <p:cBhvr>
                                        <p:cTn id="83" dur="500"/>
                                        <p:tgtEl>
                                          <p:spTgt spid="4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dissolve">
                                      <p:cBhvr>
                                        <p:cTn id="86" dur="500"/>
                                        <p:tgtEl>
                                          <p:spTgt spid="61"/>
                                        </p:tgtEl>
                                      </p:cBhvr>
                                    </p:animEffect>
                                  </p:childTnLst>
                                </p:cTn>
                              </p:par>
                              <p:par>
                                <p:cTn id="87" presetID="9"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dissolve">
                                      <p:cBhvr>
                                        <p:cTn id="89" dur="500"/>
                                        <p:tgtEl>
                                          <p:spTgt spid="62"/>
                                        </p:tgtEl>
                                      </p:cBhvr>
                                    </p:animEffect>
                                  </p:childTnLst>
                                </p:cTn>
                              </p:par>
                              <p:par>
                                <p:cTn id="90" presetID="9" presetClass="entr" presetSubtype="0" fill="hold"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dissolve">
                                      <p:cBhvr>
                                        <p:cTn id="92" dur="500"/>
                                        <p:tgtEl>
                                          <p:spTgt spid="65"/>
                                        </p:tgtEl>
                                      </p:cBhvr>
                                    </p:animEffect>
                                  </p:childTnLst>
                                </p:cTn>
                              </p:par>
                              <p:par>
                                <p:cTn id="93" presetID="9"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dissolve">
                                      <p:cBhvr>
                                        <p:cTn id="95" dur="500"/>
                                        <p:tgtEl>
                                          <p:spTgt spid="68"/>
                                        </p:tgtEl>
                                      </p:cBhvr>
                                    </p:animEffect>
                                  </p:childTnLst>
                                </p:cTn>
                              </p:par>
                              <p:par>
                                <p:cTn id="96" presetID="9" presetClass="entr" presetSubtype="0" fill="hold"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dissolve">
                                      <p:cBhvr>
                                        <p:cTn id="98" dur="500"/>
                                        <p:tgtEl>
                                          <p:spTgt spid="8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dissolve">
                                      <p:cBhvr>
                                        <p:cTn id="101" dur="500"/>
                                        <p:tgtEl>
                                          <p:spTgt spid="9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1" grpId="0" animBg="1"/>
      <p:bldP spid="12" grpId="0" animBg="1"/>
      <p:bldP spid="13" grpId="0" animBg="1"/>
      <p:bldP spid="14" grpId="0" animBg="1"/>
      <p:bldP spid="41" grpId="0" animBg="1"/>
      <p:bldP spid="42" grpId="0" animBg="1"/>
      <p:bldP spid="43" grpId="0" animBg="1"/>
      <p:bldP spid="44" grpId="0" animBg="1"/>
      <p:bldP spid="45" grpId="0" animBg="1"/>
      <p:bldP spid="61" grpId="0" animBg="1"/>
      <p:bldP spid="88" grpId="0" animBg="1"/>
      <p:bldP spid="89" grpId="0" animBg="1"/>
      <p:bldP spid="90" grpId="0" animBg="1"/>
      <p:bldP spid="91" grpId="0"/>
      <p:bldP spid="93" grpId="0"/>
      <p:bldP spid="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Experimental Research Designs</a:t>
            </a:r>
            <a:endParaRPr lang="en-GB" sz="4000" dirty="0">
              <a:solidFill>
                <a:schemeClr val="accent1">
                  <a:lumMod val="50000"/>
                </a:schemeClr>
              </a:solidFill>
            </a:endParaRPr>
          </a:p>
        </p:txBody>
      </p:sp>
      <p:sp>
        <p:nvSpPr>
          <p:cNvPr id="5" name="Rectangle 4"/>
          <p:cNvSpPr/>
          <p:nvPr/>
        </p:nvSpPr>
        <p:spPr bwMode="auto">
          <a:xfrm>
            <a:off x="476518" y="90650"/>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sp>
        <p:nvSpPr>
          <p:cNvPr id="7" name="Rectangle 6"/>
          <p:cNvSpPr/>
          <p:nvPr/>
        </p:nvSpPr>
        <p:spPr bwMode="auto">
          <a:xfrm>
            <a:off x="476518" y="107185"/>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8"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790" y="340097"/>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54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Experimental Designs </a:t>
            </a:r>
            <a:endParaRPr lang="en-GB" altLang="en-US" sz="3600" dirty="0">
              <a:solidFill>
                <a:schemeClr val="accent1">
                  <a:lumMod val="50000"/>
                </a:schemeClr>
              </a:solidFill>
            </a:endParaRPr>
          </a:p>
        </p:txBody>
      </p:sp>
      <p:sp>
        <p:nvSpPr>
          <p:cNvPr id="10243" name="Rectangle 3"/>
          <p:cNvSpPr>
            <a:spLocks noGrp="1" noChangeArrowheads="1"/>
          </p:cNvSpPr>
          <p:nvPr>
            <p:ph sz="half" idx="1"/>
          </p:nvPr>
        </p:nvSpPr>
        <p:spPr>
          <a:xfrm>
            <a:off x="457199" y="1600201"/>
            <a:ext cx="4745865" cy="3087710"/>
          </a:xfrm>
        </p:spPr>
        <p:txBody>
          <a:bodyPr>
            <a:normAutofit lnSpcReduction="10000"/>
          </a:bodyPr>
          <a:lstStyle/>
          <a:p>
            <a:endParaRPr lang="en-GB" sz="2400" dirty="0" smtClean="0"/>
          </a:p>
          <a:p>
            <a:r>
              <a:rPr lang="en-GB" sz="2400" dirty="0" smtClean="0"/>
              <a:t>Typically used in the natural sciences</a:t>
            </a:r>
          </a:p>
          <a:p>
            <a:endParaRPr lang="en-GB" sz="1800" dirty="0" smtClean="0"/>
          </a:p>
          <a:p>
            <a:r>
              <a:rPr lang="en-GB" sz="2400" dirty="0" smtClean="0"/>
              <a:t>In a controlled environment (usually a laboratory) a single variable is changed and the outcome measured</a:t>
            </a:r>
            <a:endParaRPr lang="en-GB" altLang="en-US" dirty="0" smtClean="0"/>
          </a:p>
          <a:p>
            <a:endParaRPr lang="en-GB" altLang="en-US" dirty="0"/>
          </a:p>
        </p:txBody>
      </p:sp>
      <p:pic>
        <p:nvPicPr>
          <p:cNvPr id="1026" name="Picture 2" descr="Image result for photos of scientific experi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19" y="2060619"/>
            <a:ext cx="3436614" cy="23077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85614" y="5011399"/>
            <a:ext cx="7688686" cy="830997"/>
          </a:xfrm>
          <a:prstGeom prst="rect">
            <a:avLst/>
          </a:prstGeom>
        </p:spPr>
        <p:txBody>
          <a:bodyPr wrap="square">
            <a:spAutoFit/>
          </a:bodyPr>
          <a:lstStyle/>
          <a:p>
            <a:r>
              <a:rPr lang="en-GB" altLang="en-US" sz="2400" dirty="0"/>
              <a:t>Experiments in the social world can only emulate those in the physical </a:t>
            </a:r>
            <a:r>
              <a:rPr lang="en-GB" altLang="en-US" sz="2400" dirty="0" smtClean="0"/>
              <a:t>world</a:t>
            </a:r>
            <a:endParaRPr lang="en-GB" altLang="en-US" sz="2400" dirty="0"/>
          </a:p>
        </p:txBody>
      </p:sp>
    </p:spTree>
    <p:extLst>
      <p:ext uri="{BB962C8B-B14F-4D97-AF65-F5344CB8AC3E}">
        <p14:creationId xmlns:p14="http://schemas.microsoft.com/office/powerpoint/2010/main" val="4028372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GB" altLang="en-US" sz="3600" dirty="0">
                <a:solidFill>
                  <a:schemeClr val="accent1">
                    <a:lumMod val="50000"/>
                  </a:schemeClr>
                </a:solidFill>
              </a:rPr>
              <a:t>Randomized Control Trials (RCTs)</a:t>
            </a:r>
          </a:p>
        </p:txBody>
      </p:sp>
      <p:sp>
        <p:nvSpPr>
          <p:cNvPr id="11267" name="Rectangle 3"/>
          <p:cNvSpPr>
            <a:spLocks noGrp="1" noChangeArrowheads="1"/>
          </p:cNvSpPr>
          <p:nvPr>
            <p:ph type="body" idx="1"/>
          </p:nvPr>
        </p:nvSpPr>
        <p:spPr>
          <a:xfrm>
            <a:off x="457200" y="1532586"/>
            <a:ext cx="8229600" cy="5325414"/>
          </a:xfrm>
        </p:spPr>
        <p:txBody>
          <a:bodyPr>
            <a:normAutofit fontScale="62500" lnSpcReduction="20000"/>
          </a:bodyPr>
          <a:lstStyle/>
          <a:p>
            <a:pPr marL="0" indent="0">
              <a:buNone/>
            </a:pPr>
            <a:r>
              <a:rPr lang="en-GB" altLang="en-US" sz="3500" dirty="0" smtClean="0"/>
              <a:t>Traditionally used in medicine and epidemiology, now commonly used in educational evaluations, gets closest to experiments in natural sciences by substituting randomisation for physical control</a:t>
            </a:r>
          </a:p>
          <a:p>
            <a:endParaRPr lang="en-GB" altLang="en-US" sz="2600" dirty="0" smtClean="0"/>
          </a:p>
          <a:p>
            <a:r>
              <a:rPr lang="en-GB" altLang="en-US" dirty="0"/>
              <a:t>RCT is a longitudinal study in which participants are randomly allocated into ‘study’ (or treatment) and ‘control’ groups</a:t>
            </a:r>
          </a:p>
          <a:p>
            <a:pPr marL="0" indent="0">
              <a:buNone/>
            </a:pPr>
            <a:endParaRPr lang="en-GB" sz="1600" dirty="0"/>
          </a:p>
          <a:p>
            <a:r>
              <a:rPr lang="en-GB" dirty="0"/>
              <a:t>The two groups must be the same in all relevant ways at the outset and </a:t>
            </a:r>
            <a:r>
              <a:rPr lang="en-GB" altLang="en-US" dirty="0"/>
              <a:t>participants, covered by random selection</a:t>
            </a:r>
          </a:p>
          <a:p>
            <a:endParaRPr lang="en-GB" sz="1600" dirty="0"/>
          </a:p>
          <a:p>
            <a:r>
              <a:rPr lang="en-GB" dirty="0"/>
              <a:t>Measure before and after intervention (</a:t>
            </a:r>
            <a:r>
              <a:rPr lang="en-GB" i="1" dirty="0"/>
              <a:t>t1</a:t>
            </a:r>
            <a:r>
              <a:rPr lang="en-GB" dirty="0"/>
              <a:t> and </a:t>
            </a:r>
            <a:r>
              <a:rPr lang="en-GB" i="1" dirty="0"/>
              <a:t>t2</a:t>
            </a:r>
            <a:r>
              <a:rPr lang="en-GB" dirty="0"/>
              <a:t>). You must measure the same thing before and after (i.e. use same questions)</a:t>
            </a:r>
          </a:p>
          <a:p>
            <a:endParaRPr lang="en-GB" sz="1600" dirty="0"/>
          </a:p>
          <a:p>
            <a:r>
              <a:rPr lang="en-GB" dirty="0"/>
              <a:t>You only change a single variable – everything else is constant</a:t>
            </a:r>
          </a:p>
          <a:p>
            <a:endParaRPr lang="en-GB" sz="1600" dirty="0"/>
          </a:p>
          <a:p>
            <a:r>
              <a:rPr lang="en-GB" b="1" dirty="0"/>
              <a:t>Any measurable difference between the two groups is either due to intervention or chance – this can be quantified</a:t>
            </a:r>
          </a:p>
          <a:p>
            <a:endParaRPr lang="en-GB" sz="1600" dirty="0"/>
          </a:p>
          <a:p>
            <a:r>
              <a:rPr lang="en-GB" dirty="0"/>
              <a:t>Hence, good for measuring the </a:t>
            </a:r>
            <a:r>
              <a:rPr lang="en-GB" b="1" dirty="0"/>
              <a:t>causal </a:t>
            </a:r>
            <a:r>
              <a:rPr lang="en-GB" dirty="0" smtClean="0"/>
              <a:t>effect</a:t>
            </a:r>
            <a:endParaRPr lang="en-GB"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131" y="5493310"/>
            <a:ext cx="1559646" cy="1364690"/>
          </a:xfrm>
          <a:prstGeom prst="rect">
            <a:avLst/>
          </a:prstGeom>
        </p:spPr>
      </p:pic>
    </p:spTree>
    <p:extLst>
      <p:ext uri="{BB962C8B-B14F-4D97-AF65-F5344CB8AC3E}">
        <p14:creationId xmlns:p14="http://schemas.microsoft.com/office/powerpoint/2010/main" val="2418672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What is Research Design?</a:t>
            </a:r>
            <a:endParaRPr lang="en-GB" sz="3600" dirty="0">
              <a:solidFill>
                <a:schemeClr val="accent1">
                  <a:lumMod val="50000"/>
                </a:schemeClr>
              </a:solidFill>
            </a:endParaRPr>
          </a:p>
        </p:txBody>
      </p:sp>
      <p:sp>
        <p:nvSpPr>
          <p:cNvPr id="3" name="Content Placeholder 2"/>
          <p:cNvSpPr>
            <a:spLocks noGrp="1"/>
          </p:cNvSpPr>
          <p:nvPr>
            <p:ph idx="1"/>
          </p:nvPr>
        </p:nvSpPr>
        <p:spPr>
          <a:xfrm>
            <a:off x="457200" y="1600200"/>
            <a:ext cx="8229600" cy="4903631"/>
          </a:xfrm>
        </p:spPr>
        <p:txBody>
          <a:bodyPr>
            <a:normAutofit fontScale="62500" lnSpcReduction="20000"/>
          </a:bodyPr>
          <a:lstStyle/>
          <a:p>
            <a:r>
              <a:rPr lang="en-GB" sz="3800" dirty="0" smtClean="0"/>
              <a:t>The research design provides a framework for the collection and analysis of data. A choice of research design reflects decisions about the priority being given to a range of dimensions of the research process. These include the importance attached to: </a:t>
            </a:r>
          </a:p>
          <a:p>
            <a:endParaRPr lang="en-GB" dirty="0" smtClean="0"/>
          </a:p>
          <a:p>
            <a:pPr lvl="1"/>
            <a:r>
              <a:rPr lang="en-GB" sz="3500" dirty="0" smtClean="0"/>
              <a:t>Expressing causal connections between the variables</a:t>
            </a:r>
          </a:p>
          <a:p>
            <a:pPr lvl="1"/>
            <a:endParaRPr lang="en-GB" sz="1600" dirty="0" smtClean="0"/>
          </a:p>
          <a:p>
            <a:pPr lvl="1"/>
            <a:r>
              <a:rPr lang="en-GB" sz="3500" dirty="0" smtClean="0"/>
              <a:t>Generalising to a larger group of individuals</a:t>
            </a:r>
          </a:p>
          <a:p>
            <a:pPr lvl="1"/>
            <a:endParaRPr lang="en-GB" sz="1600" dirty="0" smtClean="0"/>
          </a:p>
          <a:p>
            <a:pPr lvl="1"/>
            <a:r>
              <a:rPr lang="en-GB" sz="3500" dirty="0" smtClean="0"/>
              <a:t>Having a temporal appreciation of social phenomena and their interconnections</a:t>
            </a:r>
          </a:p>
          <a:p>
            <a:pPr lvl="1"/>
            <a:endParaRPr lang="en-GB" sz="1600" dirty="0" smtClean="0"/>
          </a:p>
          <a:p>
            <a:pPr lvl="1"/>
            <a:r>
              <a:rPr lang="en-GB" sz="3500" dirty="0" smtClean="0"/>
              <a:t>Understanding behaviour and the meaning of that behaviour in its specific social context   </a:t>
            </a:r>
            <a:r>
              <a:rPr lang="en-GB" dirty="0" smtClean="0"/>
              <a:t>			                                																															(Bryman, 2012:46)</a:t>
            </a:r>
          </a:p>
          <a:p>
            <a:endParaRPr lang="en-GB" dirty="0"/>
          </a:p>
        </p:txBody>
      </p:sp>
    </p:spTree>
    <p:extLst>
      <p:ext uri="{BB962C8B-B14F-4D97-AF65-F5344CB8AC3E}">
        <p14:creationId xmlns:p14="http://schemas.microsoft.com/office/powerpoint/2010/main" val="2591253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1">
            <a:schemeClr val="accent2"/>
          </a:lnRef>
          <a:fillRef idx="2">
            <a:schemeClr val="accent2"/>
          </a:fillRef>
          <a:effectRef idx="1">
            <a:schemeClr val="accent2"/>
          </a:effectRef>
          <a:fontRef idx="minor">
            <a:schemeClr val="dk1"/>
          </a:fontRef>
        </p:style>
        <p:txBody>
          <a:bodyPr>
            <a:normAutofit/>
          </a:bodyPr>
          <a:lstStyle/>
          <a:p>
            <a:r>
              <a:rPr lang="en-GB" sz="3600" dirty="0" smtClean="0">
                <a:solidFill>
                  <a:schemeClr val="accent1">
                    <a:lumMod val="50000"/>
                  </a:schemeClr>
                </a:solidFill>
              </a:rPr>
              <a:t>Stages of RCT</a:t>
            </a:r>
            <a:endParaRPr lang="en-GB" sz="3600" dirty="0">
              <a:solidFill>
                <a:schemeClr val="accent1">
                  <a:lumMod val="50000"/>
                </a:schemeClr>
              </a:solidFill>
            </a:endParaRPr>
          </a:p>
        </p:txBody>
      </p:sp>
      <p:sp>
        <p:nvSpPr>
          <p:cNvPr id="3" name="Content Placeholder 2"/>
          <p:cNvSpPr>
            <a:spLocks noGrp="1"/>
          </p:cNvSpPr>
          <p:nvPr>
            <p:ph idx="1"/>
          </p:nvPr>
        </p:nvSpPr>
        <p:spPr>
          <a:xfrm>
            <a:off x="457200" y="1600200"/>
            <a:ext cx="8229600" cy="5213176"/>
          </a:xfrm>
        </p:spPr>
        <p:txBody>
          <a:bodyPr>
            <a:normAutofit fontScale="85000" lnSpcReduction="20000"/>
          </a:bodyPr>
          <a:lstStyle/>
          <a:p>
            <a:pPr marL="0" indent="0">
              <a:buNone/>
            </a:pPr>
            <a:r>
              <a:rPr lang="en-GB" dirty="0" smtClean="0"/>
              <a:t>MRC guidelines recommend three pre-intervention stages in development of an intervention and RCT.</a:t>
            </a:r>
          </a:p>
          <a:p>
            <a:pPr marL="0" indent="0">
              <a:buNone/>
            </a:pPr>
            <a:endParaRPr lang="en-GB" sz="1400" dirty="0" smtClean="0"/>
          </a:p>
          <a:p>
            <a:pPr marL="514350" indent="-514350">
              <a:buFont typeface="+mj-lt"/>
              <a:buAutoNum type="arabicPeriod"/>
            </a:pPr>
            <a:r>
              <a:rPr lang="en-GB" dirty="0" smtClean="0"/>
              <a:t>Initial design of intervention</a:t>
            </a:r>
          </a:p>
          <a:p>
            <a:pPr lvl="1"/>
            <a:r>
              <a:rPr lang="en-GB" dirty="0" smtClean="0"/>
              <a:t>Ensure grounded in theory and have explicit interpretation of casual mechanism</a:t>
            </a:r>
          </a:p>
          <a:p>
            <a:pPr lvl="1"/>
            <a:endParaRPr lang="en-GB" sz="1300" dirty="0" smtClean="0"/>
          </a:p>
          <a:p>
            <a:pPr marL="514350" indent="-514350">
              <a:buFont typeface="+mj-lt"/>
              <a:buAutoNum type="arabicPeriod"/>
            </a:pPr>
            <a:r>
              <a:rPr lang="en-GB" dirty="0" smtClean="0"/>
              <a:t>Using primarily qualitative methods conduct formative evaluation intervention to identify how it is working, potential barriers and facilitators</a:t>
            </a:r>
          </a:p>
          <a:p>
            <a:pPr marL="514350" indent="-514350">
              <a:buFont typeface="+mj-lt"/>
              <a:buAutoNum type="arabicPeriod"/>
            </a:pPr>
            <a:endParaRPr lang="en-GB" sz="1400" dirty="0" smtClean="0"/>
          </a:p>
          <a:p>
            <a:pPr marL="514350" indent="-514350">
              <a:buFont typeface="+mj-lt"/>
              <a:buAutoNum type="arabicPeriod"/>
            </a:pPr>
            <a:r>
              <a:rPr lang="en-GB" dirty="0" smtClean="0"/>
              <a:t>Intervention tested in a feasibility study where implemented and tested for acceptability to providers (e.g. teachers) and target audience</a:t>
            </a:r>
          </a:p>
          <a:p>
            <a:pPr marL="0" indent="0">
              <a:buNone/>
            </a:pPr>
            <a:r>
              <a:rPr lang="en-GB" altLang="en-US" dirty="0" smtClean="0"/>
              <a:t>						</a:t>
            </a:r>
            <a:r>
              <a:rPr lang="en-GB" altLang="en-US" sz="2600" dirty="0" smtClean="0"/>
              <a:t>Moore</a:t>
            </a:r>
            <a:r>
              <a:rPr lang="en-GB" altLang="en-US" sz="2600" dirty="0"/>
              <a:t>, et al (2003</a:t>
            </a:r>
            <a:r>
              <a:rPr lang="en-GB" altLang="en-US" sz="2600" dirty="0" smtClean="0"/>
              <a:t>)</a:t>
            </a:r>
            <a:endParaRPr lang="en-GB" sz="1900" dirty="0" smtClean="0"/>
          </a:p>
        </p:txBody>
      </p:sp>
    </p:spTree>
    <p:extLst>
      <p:ext uri="{BB962C8B-B14F-4D97-AF65-F5344CB8AC3E}">
        <p14:creationId xmlns:p14="http://schemas.microsoft.com/office/powerpoint/2010/main" val="1786560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r>
              <a:rPr lang="en-GB" sz="4000" dirty="0" smtClean="0">
                <a:solidFill>
                  <a:schemeClr val="accent1">
                    <a:lumMod val="50000"/>
                  </a:schemeClr>
                </a:solidFill>
              </a:rPr>
              <a:t>Stages of RCT</a:t>
            </a:r>
            <a:endParaRPr lang="en-GB" sz="4000" dirty="0">
              <a:solidFill>
                <a:schemeClr val="accent1">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6" y="1340768"/>
            <a:ext cx="9047593" cy="5184576"/>
          </a:xfrm>
        </p:spPr>
      </p:pic>
    </p:spTree>
    <p:extLst>
      <p:ext uri="{BB962C8B-B14F-4D97-AF65-F5344CB8AC3E}">
        <p14:creationId xmlns:p14="http://schemas.microsoft.com/office/powerpoint/2010/main" val="2502577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GB" altLang="en-US" sz="3600" dirty="0" smtClean="0">
                <a:solidFill>
                  <a:schemeClr val="accent1">
                    <a:lumMod val="50000"/>
                  </a:schemeClr>
                </a:solidFill>
              </a:rPr>
              <a:t>Methodological issues in RCTS</a:t>
            </a:r>
            <a:endParaRPr lang="en-GB" altLang="en-US" sz="3600" dirty="0">
              <a:solidFill>
                <a:schemeClr val="accent1">
                  <a:lumMod val="50000"/>
                </a:schemeClr>
              </a:solidFill>
            </a:endParaRPr>
          </a:p>
        </p:txBody>
      </p:sp>
      <p:sp>
        <p:nvSpPr>
          <p:cNvPr id="14339" name="Rectangle 3"/>
          <p:cNvSpPr>
            <a:spLocks noGrp="1" noChangeArrowheads="1"/>
          </p:cNvSpPr>
          <p:nvPr>
            <p:ph type="body" idx="1"/>
          </p:nvPr>
        </p:nvSpPr>
        <p:spPr>
          <a:xfrm>
            <a:off x="457200" y="1600200"/>
            <a:ext cx="8229600" cy="4826358"/>
          </a:xfrm>
        </p:spPr>
        <p:txBody>
          <a:bodyPr>
            <a:normAutofit fontScale="62500" lnSpcReduction="20000"/>
          </a:bodyPr>
          <a:lstStyle/>
          <a:p>
            <a:r>
              <a:rPr lang="en-GB" altLang="en-US" sz="3800" dirty="0" smtClean="0"/>
              <a:t>Time consuming</a:t>
            </a:r>
          </a:p>
          <a:p>
            <a:endParaRPr lang="en-GB" altLang="en-US" sz="2500" dirty="0" smtClean="0"/>
          </a:p>
          <a:p>
            <a:r>
              <a:rPr lang="en-GB" altLang="en-US" sz="3800" dirty="0" smtClean="0"/>
              <a:t>Expensive</a:t>
            </a:r>
          </a:p>
          <a:p>
            <a:endParaRPr lang="en-GB" altLang="en-US" sz="2500" dirty="0" smtClean="0"/>
          </a:p>
          <a:p>
            <a:r>
              <a:rPr lang="en-GB" altLang="en-US" sz="3800" dirty="0" smtClean="0"/>
              <a:t>Maybe demanding of participants and researchers</a:t>
            </a:r>
          </a:p>
          <a:p>
            <a:endParaRPr lang="en-GB" altLang="en-US" sz="2500" dirty="0" smtClean="0"/>
          </a:p>
          <a:p>
            <a:r>
              <a:rPr lang="en-GB" altLang="en-US" sz="3800" dirty="0" smtClean="0"/>
              <a:t>The sampling issue (selection effects)</a:t>
            </a:r>
          </a:p>
          <a:p>
            <a:endParaRPr lang="en-GB" altLang="en-US" sz="2200" dirty="0" smtClean="0"/>
          </a:p>
          <a:p>
            <a:r>
              <a:rPr lang="en-GB" altLang="en-US" sz="3800" dirty="0" smtClean="0"/>
              <a:t>Drop out and non response</a:t>
            </a:r>
          </a:p>
          <a:p>
            <a:endParaRPr lang="en-GB" altLang="en-US" sz="2200" dirty="0" smtClean="0"/>
          </a:p>
          <a:p>
            <a:r>
              <a:rPr lang="en-GB" altLang="en-US" sz="3800" dirty="0" smtClean="0"/>
              <a:t>What is the treatment / intervention, can it be standardised</a:t>
            </a:r>
          </a:p>
          <a:p>
            <a:endParaRPr lang="en-GB" altLang="en-US" sz="2200" dirty="0" smtClean="0"/>
          </a:p>
          <a:p>
            <a:r>
              <a:rPr lang="en-GB" altLang="en-US" sz="3800" dirty="0" smtClean="0"/>
              <a:t>Violation of assumptions (interaction effects)</a:t>
            </a:r>
          </a:p>
          <a:p>
            <a:endParaRPr lang="en-GB" altLang="en-US" sz="2200" dirty="0" smtClean="0"/>
          </a:p>
          <a:p>
            <a:r>
              <a:rPr lang="en-GB" altLang="en-US" sz="3800" dirty="0" smtClean="0"/>
              <a:t>Ethical issues</a:t>
            </a:r>
          </a:p>
          <a:p>
            <a:endParaRPr lang="en-GB" altLang="en-US" dirty="0" smtClean="0"/>
          </a:p>
          <a:p>
            <a:endParaRPr lang="en-GB" altLang="en-US" dirty="0" smtClean="0"/>
          </a:p>
          <a:p>
            <a:endParaRPr lang="en-GB" altLang="en-US" dirty="0"/>
          </a:p>
        </p:txBody>
      </p:sp>
    </p:spTree>
    <p:extLst>
      <p:ext uri="{BB962C8B-B14F-4D97-AF65-F5344CB8AC3E}">
        <p14:creationId xmlns:p14="http://schemas.microsoft.com/office/powerpoint/2010/main" val="2319630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noFill/>
          </a:ln>
        </p:spPr>
        <p:style>
          <a:lnRef idx="1">
            <a:schemeClr val="accent2"/>
          </a:lnRef>
          <a:fillRef idx="2">
            <a:schemeClr val="accent2"/>
          </a:fillRef>
          <a:effectRef idx="1">
            <a:schemeClr val="accent2"/>
          </a:effectRef>
          <a:fontRef idx="minor">
            <a:schemeClr val="dk1"/>
          </a:fontRef>
        </p:style>
        <p:txBody>
          <a:bodyPr>
            <a:normAutofit/>
          </a:bodyPr>
          <a:lstStyle/>
          <a:p>
            <a:r>
              <a:rPr lang="en-GB" altLang="en-US" sz="4000" dirty="0" smtClean="0">
                <a:solidFill>
                  <a:schemeClr val="accent1">
                    <a:lumMod val="50000"/>
                  </a:schemeClr>
                </a:solidFill>
              </a:rPr>
              <a:t>Quasi (natural) Experiments</a:t>
            </a:r>
            <a:endParaRPr lang="en-GB" altLang="en-US" sz="4000" dirty="0">
              <a:solidFill>
                <a:schemeClr val="accent1">
                  <a:lumMod val="50000"/>
                </a:schemeClr>
              </a:solidFill>
            </a:endParaRPr>
          </a:p>
        </p:txBody>
      </p:sp>
      <p:sp>
        <p:nvSpPr>
          <p:cNvPr id="15363" name="Rectangle 3"/>
          <p:cNvSpPr>
            <a:spLocks noGrp="1" noChangeArrowheads="1"/>
          </p:cNvSpPr>
          <p:nvPr>
            <p:ph type="body" idx="1"/>
          </p:nvPr>
        </p:nvSpPr>
        <p:spPr>
          <a:xfrm>
            <a:off x="457200" y="1600200"/>
            <a:ext cx="8229600" cy="4781128"/>
          </a:xfrm>
        </p:spPr>
        <p:txBody>
          <a:bodyPr>
            <a:normAutofit lnSpcReduction="10000"/>
          </a:bodyPr>
          <a:lstStyle/>
          <a:p>
            <a:pPr>
              <a:lnSpc>
                <a:spcPct val="80000"/>
              </a:lnSpc>
            </a:pPr>
            <a:endParaRPr lang="en-GB" altLang="en-US" sz="1200" dirty="0"/>
          </a:p>
          <a:p>
            <a:pPr>
              <a:lnSpc>
                <a:spcPct val="80000"/>
              </a:lnSpc>
            </a:pPr>
            <a:r>
              <a:rPr lang="en-GB" altLang="en-US" sz="2600" dirty="0"/>
              <a:t>Similar principles but no random allocation and conducted in social </a:t>
            </a:r>
            <a:r>
              <a:rPr lang="en-GB" altLang="en-US" sz="2600" dirty="0" smtClean="0"/>
              <a:t>settings</a:t>
            </a:r>
          </a:p>
          <a:p>
            <a:pPr>
              <a:lnSpc>
                <a:spcPct val="80000"/>
              </a:lnSpc>
            </a:pPr>
            <a:endParaRPr lang="en-GB" altLang="en-US" sz="1200" dirty="0"/>
          </a:p>
          <a:p>
            <a:pPr>
              <a:lnSpc>
                <a:spcPct val="80000"/>
              </a:lnSpc>
            </a:pPr>
            <a:r>
              <a:rPr lang="en-GB" altLang="en-US" sz="2600" dirty="0"/>
              <a:t>Control may be </a:t>
            </a:r>
            <a:r>
              <a:rPr lang="en-GB" altLang="en-US" sz="2600" dirty="0" smtClean="0"/>
              <a:t>non-existent </a:t>
            </a:r>
            <a:r>
              <a:rPr lang="en-GB" altLang="en-US" sz="2600" dirty="0"/>
              <a:t>or </a:t>
            </a:r>
            <a:r>
              <a:rPr lang="en-GB" altLang="en-US" sz="2600" dirty="0" smtClean="0"/>
              <a:t>partial</a:t>
            </a:r>
          </a:p>
          <a:p>
            <a:pPr>
              <a:lnSpc>
                <a:spcPct val="80000"/>
              </a:lnSpc>
            </a:pPr>
            <a:endParaRPr lang="en-GB" altLang="en-US" sz="1200" dirty="0"/>
          </a:p>
          <a:p>
            <a:pPr>
              <a:lnSpc>
                <a:spcPct val="80000"/>
              </a:lnSpc>
            </a:pPr>
            <a:r>
              <a:rPr lang="en-GB" altLang="en-US" sz="2600" dirty="0" smtClean="0"/>
              <a:t>Interaction effects</a:t>
            </a:r>
          </a:p>
          <a:p>
            <a:pPr>
              <a:lnSpc>
                <a:spcPct val="80000"/>
              </a:lnSpc>
            </a:pPr>
            <a:endParaRPr lang="en-GB" altLang="en-US" sz="1200" dirty="0"/>
          </a:p>
          <a:p>
            <a:pPr>
              <a:lnSpc>
                <a:spcPct val="80000"/>
              </a:lnSpc>
            </a:pPr>
            <a:r>
              <a:rPr lang="en-GB" altLang="en-US" sz="2600" dirty="0"/>
              <a:t>The Hawthorne </a:t>
            </a:r>
            <a:r>
              <a:rPr lang="en-GB" altLang="en-US" sz="2600" dirty="0" smtClean="0"/>
              <a:t>effect</a:t>
            </a:r>
          </a:p>
          <a:p>
            <a:pPr>
              <a:lnSpc>
                <a:spcPct val="80000"/>
              </a:lnSpc>
            </a:pPr>
            <a:endParaRPr lang="en-GB" altLang="en-US" sz="1200" dirty="0"/>
          </a:p>
          <a:p>
            <a:pPr>
              <a:lnSpc>
                <a:spcPct val="80000"/>
              </a:lnSpc>
            </a:pPr>
            <a:r>
              <a:rPr lang="en-GB" altLang="en-US" sz="2600" dirty="0"/>
              <a:t>The small </a:t>
            </a:r>
            <a:r>
              <a:rPr lang="en-GB" altLang="en-US" sz="2600" i="1" dirty="0"/>
              <a:t>n</a:t>
            </a:r>
            <a:r>
              <a:rPr lang="en-GB" altLang="en-US" sz="2600" dirty="0"/>
              <a:t> </a:t>
            </a:r>
            <a:r>
              <a:rPr lang="en-GB" altLang="en-US" sz="2600" dirty="0" smtClean="0"/>
              <a:t>problem</a:t>
            </a:r>
          </a:p>
          <a:p>
            <a:pPr marL="0" indent="0">
              <a:lnSpc>
                <a:spcPct val="80000"/>
              </a:lnSpc>
              <a:buNone/>
            </a:pPr>
            <a:endParaRPr lang="en-GB" altLang="en-US" sz="2200" dirty="0" smtClean="0"/>
          </a:p>
          <a:p>
            <a:pPr marL="0" indent="0">
              <a:lnSpc>
                <a:spcPct val="80000"/>
              </a:lnSpc>
              <a:buNone/>
            </a:pPr>
            <a:r>
              <a:rPr lang="en-GB" altLang="en-US" sz="2600" dirty="0" smtClean="0"/>
              <a:t>Hence identification of causality more open to question</a:t>
            </a:r>
            <a:endParaRPr lang="en-GB" altLang="en-US" sz="2600" dirty="0"/>
          </a:p>
          <a:p>
            <a:pPr>
              <a:lnSpc>
                <a:spcPct val="80000"/>
              </a:lnSpc>
            </a:pPr>
            <a:endParaRPr lang="en-GB" altLang="en-US" sz="1900" dirty="0" smtClean="0"/>
          </a:p>
          <a:p>
            <a:pPr marL="0" indent="0">
              <a:buNone/>
            </a:pPr>
            <a:r>
              <a:rPr lang="en-GB" sz="2600" dirty="0" smtClean="0"/>
              <a:t>Example: Employee </a:t>
            </a:r>
            <a:r>
              <a:rPr lang="en-GB" sz="2600" dirty="0"/>
              <a:t>reactions to an open plan </a:t>
            </a:r>
            <a:r>
              <a:rPr lang="en-GB" sz="2600" dirty="0" smtClean="0"/>
              <a:t>office (</a:t>
            </a:r>
            <a:r>
              <a:rPr lang="en-GB" sz="2600" dirty="0"/>
              <a:t>Oldham and Brass, 1979) </a:t>
            </a:r>
            <a:endParaRPr lang="en-GB" sz="2600" b="1" dirty="0"/>
          </a:p>
          <a:p>
            <a:pPr marL="0" indent="0">
              <a:lnSpc>
                <a:spcPct val="80000"/>
              </a:lnSpc>
              <a:buNone/>
            </a:pPr>
            <a:endParaRPr lang="en-GB" altLang="en-US" sz="3200" dirty="0"/>
          </a:p>
        </p:txBody>
      </p:sp>
    </p:spTree>
    <p:extLst>
      <p:ext uri="{BB962C8B-B14F-4D97-AF65-F5344CB8AC3E}">
        <p14:creationId xmlns:p14="http://schemas.microsoft.com/office/powerpoint/2010/main" val="87428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GB" sz="3600" dirty="0" smtClean="0">
                <a:solidFill>
                  <a:schemeClr val="tx2">
                    <a:lumMod val="75000"/>
                  </a:schemeClr>
                </a:solidFill>
              </a:rPr>
              <a:t>An Example</a:t>
            </a:r>
            <a:endParaRPr lang="en-GB" sz="3600" dirty="0">
              <a:solidFill>
                <a:schemeClr val="tx2">
                  <a:lumMod val="75000"/>
                </a:schemeClr>
              </a:solidFill>
            </a:endParaRPr>
          </a:p>
        </p:txBody>
      </p:sp>
      <p:sp>
        <p:nvSpPr>
          <p:cNvPr id="3" name="Content Placeholder 2"/>
          <p:cNvSpPr>
            <a:spLocks noGrp="1"/>
          </p:cNvSpPr>
          <p:nvPr>
            <p:ph idx="1"/>
          </p:nvPr>
        </p:nvSpPr>
        <p:spPr>
          <a:xfrm>
            <a:off x="457200" y="1700808"/>
            <a:ext cx="8229600" cy="4425355"/>
          </a:xfrm>
        </p:spPr>
        <p:txBody>
          <a:bodyPr>
            <a:normAutofit/>
          </a:bodyPr>
          <a:lstStyle/>
          <a:p>
            <a:pPr marL="0" indent="0">
              <a:buNone/>
            </a:pPr>
            <a:r>
              <a:rPr lang="en-GB" sz="2800" b="1" dirty="0" smtClean="0"/>
              <a:t>Employee </a:t>
            </a:r>
            <a:r>
              <a:rPr lang="en-GB" sz="2800" b="1" dirty="0"/>
              <a:t>reactions to an open plan </a:t>
            </a:r>
            <a:r>
              <a:rPr lang="en-GB" sz="2800" b="1" dirty="0" smtClean="0"/>
              <a:t>office</a:t>
            </a:r>
          </a:p>
          <a:p>
            <a:pPr marL="0" indent="0">
              <a:buNone/>
            </a:pPr>
            <a:endParaRPr lang="en-GB" sz="1600" dirty="0" smtClean="0"/>
          </a:p>
          <a:p>
            <a:r>
              <a:rPr lang="en-GB" sz="2600" dirty="0" smtClean="0"/>
              <a:t>Previous literature suggested that open plan offices facilitate employee interaction improving personal satisfaction, motivation and performance</a:t>
            </a:r>
          </a:p>
          <a:p>
            <a:endParaRPr lang="en-GB" dirty="0"/>
          </a:p>
          <a:p>
            <a:r>
              <a:rPr lang="en-GB" sz="2200" dirty="0" smtClean="0"/>
              <a:t>Oldham, G., and Brass, D. (1979) ‘Employee Reactions to an Open-Plan Office: A Naturally Occurring Quasi-Experiment’, </a:t>
            </a:r>
            <a:r>
              <a:rPr lang="en-GB" sz="2200" i="1" dirty="0" smtClean="0"/>
              <a:t>Administrative Science Quarterly</a:t>
            </a:r>
            <a:r>
              <a:rPr lang="en-GB" sz="2200" dirty="0" smtClean="0"/>
              <a:t>, 24(2):267-284</a:t>
            </a:r>
          </a:p>
        </p:txBody>
      </p:sp>
    </p:spTree>
    <p:extLst>
      <p:ext uri="{BB962C8B-B14F-4D97-AF65-F5344CB8AC3E}">
        <p14:creationId xmlns:p14="http://schemas.microsoft.com/office/powerpoint/2010/main" val="1679425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Example: Context</a:t>
            </a:r>
            <a:endParaRPr lang="en-GB" sz="3600"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GB" sz="2600" dirty="0" smtClean="0"/>
              <a:t>Newspaper organisation move from conventional cellular offices connected by corridors to open plan office block</a:t>
            </a:r>
          </a:p>
          <a:p>
            <a:endParaRPr lang="en-GB" sz="2600" dirty="0" smtClean="0"/>
          </a:p>
          <a:p>
            <a:r>
              <a:rPr lang="en-GB" sz="2600" dirty="0" smtClean="0"/>
              <a:t>New office block approx. same square footage as original office space</a:t>
            </a:r>
          </a:p>
          <a:p>
            <a:endParaRPr lang="en-GB" sz="2600" dirty="0" smtClean="0"/>
          </a:p>
          <a:p>
            <a:r>
              <a:rPr lang="en-GB" sz="2600" dirty="0" smtClean="0"/>
              <a:t>No change in salaries, job classifications or duties</a:t>
            </a:r>
          </a:p>
          <a:p>
            <a:endParaRPr lang="en-GB" sz="2600" dirty="0" smtClean="0"/>
          </a:p>
          <a:p>
            <a:r>
              <a:rPr lang="en-GB" sz="2600" dirty="0" smtClean="0"/>
              <a:t>Workers informed of planned change from outset</a:t>
            </a:r>
            <a:endParaRPr lang="en-GB" sz="2600" dirty="0"/>
          </a:p>
        </p:txBody>
      </p:sp>
    </p:spTree>
    <p:extLst>
      <p:ext uri="{BB962C8B-B14F-4D97-AF65-F5344CB8AC3E}">
        <p14:creationId xmlns:p14="http://schemas.microsoft.com/office/powerpoint/2010/main" val="3048954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Example: Data collection</a:t>
            </a:r>
            <a:endParaRPr lang="en-GB" sz="3600" dirty="0">
              <a:solidFill>
                <a:schemeClr val="tx2">
                  <a:lumMod val="75000"/>
                </a:schemeClr>
              </a:solidFill>
            </a:endParaRPr>
          </a:p>
        </p:txBody>
      </p:sp>
      <p:sp>
        <p:nvSpPr>
          <p:cNvPr id="3" name="Content Placeholder 2"/>
          <p:cNvSpPr>
            <a:spLocks noGrp="1"/>
          </p:cNvSpPr>
          <p:nvPr>
            <p:ph idx="1"/>
          </p:nvPr>
        </p:nvSpPr>
        <p:spPr/>
        <p:txBody>
          <a:bodyPr/>
          <a:lstStyle/>
          <a:p>
            <a:r>
              <a:rPr lang="en-GB" sz="2800" dirty="0" smtClean="0"/>
              <a:t>3 data collection points:</a:t>
            </a:r>
          </a:p>
          <a:p>
            <a:pPr lvl="1"/>
            <a:r>
              <a:rPr lang="en-GB" sz="2600" dirty="0" smtClean="0"/>
              <a:t>T1: 8 weeks prior to move</a:t>
            </a:r>
          </a:p>
          <a:p>
            <a:pPr lvl="1"/>
            <a:r>
              <a:rPr lang="en-GB" sz="2600" dirty="0" smtClean="0"/>
              <a:t>T2: 9 weeks after move</a:t>
            </a:r>
          </a:p>
          <a:p>
            <a:pPr lvl="1"/>
            <a:r>
              <a:rPr lang="en-GB" sz="2600" dirty="0" smtClean="0"/>
              <a:t>T3: 18 weeks after move</a:t>
            </a:r>
          </a:p>
          <a:p>
            <a:pPr lvl="1"/>
            <a:endParaRPr lang="en-GB" dirty="0" smtClean="0"/>
          </a:p>
          <a:p>
            <a:pPr lvl="1"/>
            <a:r>
              <a:rPr lang="en-GB" sz="2600" dirty="0" smtClean="0"/>
              <a:t>Data collected via questionnaire, informal conversations and interviews</a:t>
            </a:r>
            <a:endParaRPr lang="en-GB" sz="2600" dirty="0"/>
          </a:p>
        </p:txBody>
      </p:sp>
    </p:spTree>
    <p:extLst>
      <p:ext uri="{BB962C8B-B14F-4D97-AF65-F5344CB8AC3E}">
        <p14:creationId xmlns:p14="http://schemas.microsoft.com/office/powerpoint/2010/main" val="1888240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Example: Measurement</a:t>
            </a:r>
            <a:endParaRPr lang="en-GB" sz="3600"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GB" sz="2600" dirty="0" smtClean="0"/>
              <a:t>Questionnaires measured 15 variables, including: work satisfaction, interpersonal satisfaction, internal motivation, autonomy, friendship opportunities, task feedback, etc. </a:t>
            </a:r>
          </a:p>
          <a:p>
            <a:endParaRPr lang="en-GB" sz="2600" dirty="0" smtClean="0"/>
          </a:p>
          <a:p>
            <a:r>
              <a:rPr lang="en-GB" sz="2600" dirty="0" smtClean="0"/>
              <a:t>Informal discussions:  to gather reactions to move</a:t>
            </a:r>
          </a:p>
          <a:p>
            <a:endParaRPr lang="en-GB" sz="2600" b="1" dirty="0" smtClean="0"/>
          </a:p>
          <a:p>
            <a:r>
              <a:rPr lang="en-GB" sz="2600" dirty="0" smtClean="0"/>
              <a:t>Interviews: to ascertain if any other major changes in working environment had occurred.</a:t>
            </a:r>
            <a:endParaRPr lang="en-GB" sz="2600" dirty="0"/>
          </a:p>
        </p:txBody>
      </p:sp>
    </p:spTree>
    <p:extLst>
      <p:ext uri="{BB962C8B-B14F-4D97-AF65-F5344CB8AC3E}">
        <p14:creationId xmlns:p14="http://schemas.microsoft.com/office/powerpoint/2010/main" val="3920258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Example: Participants</a:t>
            </a:r>
            <a:endParaRPr lang="en-GB" sz="3600" dirty="0">
              <a:solidFill>
                <a:schemeClr val="tx2">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GB" sz="2600" dirty="0" smtClean="0"/>
              <a:t>In organisation  = (n=140)</a:t>
            </a:r>
          </a:p>
          <a:p>
            <a:r>
              <a:rPr lang="en-GB" sz="2600" dirty="0" smtClean="0"/>
              <a:t>In study (n=128)</a:t>
            </a:r>
          </a:p>
          <a:p>
            <a:r>
              <a:rPr lang="en-GB" sz="2600" dirty="0" smtClean="0"/>
              <a:t>In all 3 data collection waves (n=76)</a:t>
            </a:r>
          </a:p>
          <a:p>
            <a:r>
              <a:rPr lang="en-GB" sz="2600" dirty="0" smtClean="0"/>
              <a:t>Drop out (n=21) </a:t>
            </a:r>
          </a:p>
          <a:p>
            <a:endParaRPr lang="en-GB" dirty="0" smtClean="0"/>
          </a:p>
          <a:p>
            <a:r>
              <a:rPr lang="en-GB" sz="2600" dirty="0" smtClean="0"/>
              <a:t>Control group (press office) (n=5)</a:t>
            </a:r>
          </a:p>
          <a:p>
            <a:pPr lvl="1"/>
            <a:r>
              <a:rPr lang="en-GB" sz="2600" dirty="0" smtClean="0"/>
              <a:t>Already working in an open plan space</a:t>
            </a:r>
          </a:p>
          <a:p>
            <a:pPr lvl="1"/>
            <a:endParaRPr lang="en-GB" dirty="0" smtClean="0"/>
          </a:p>
          <a:p>
            <a:r>
              <a:rPr lang="en-GB" sz="2600" dirty="0" smtClean="0"/>
              <a:t>Quasi control group (n=26)</a:t>
            </a:r>
          </a:p>
          <a:p>
            <a:pPr lvl="1"/>
            <a:r>
              <a:rPr lang="en-GB" sz="2600" dirty="0" smtClean="0"/>
              <a:t>Only completed T2 and T3</a:t>
            </a:r>
            <a:endParaRPr lang="en-GB" sz="2600" dirty="0"/>
          </a:p>
        </p:txBody>
      </p:sp>
    </p:spTree>
    <p:extLst>
      <p:ext uri="{BB962C8B-B14F-4D97-AF65-F5344CB8AC3E}">
        <p14:creationId xmlns:p14="http://schemas.microsoft.com/office/powerpoint/2010/main" val="3123636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GB" sz="3600" dirty="0" smtClean="0">
                <a:solidFill>
                  <a:schemeClr val="tx2">
                    <a:lumMod val="75000"/>
                  </a:schemeClr>
                </a:solidFill>
              </a:rPr>
              <a:t>Example: Findings</a:t>
            </a:r>
            <a:endParaRPr lang="en-GB" sz="3600" dirty="0">
              <a:solidFill>
                <a:schemeClr val="tx2">
                  <a:lumMod val="75000"/>
                </a:schemeClr>
              </a:solidFill>
            </a:endParaRPr>
          </a:p>
        </p:txBody>
      </p:sp>
      <p:sp>
        <p:nvSpPr>
          <p:cNvPr id="3" name="Content Placeholder 2"/>
          <p:cNvSpPr>
            <a:spLocks noGrp="1"/>
          </p:cNvSpPr>
          <p:nvPr>
            <p:ph idx="1"/>
          </p:nvPr>
        </p:nvSpPr>
        <p:spPr>
          <a:xfrm>
            <a:off x="457200" y="1306689"/>
            <a:ext cx="8229600" cy="5669844"/>
          </a:xfrm>
        </p:spPr>
        <p:txBody>
          <a:bodyPr>
            <a:noAutofit/>
          </a:bodyPr>
          <a:lstStyle/>
          <a:p>
            <a:r>
              <a:rPr lang="en-GB" sz="2200" dirty="0" smtClean="0"/>
              <a:t>Exposure to instrument did not affect results</a:t>
            </a:r>
          </a:p>
          <a:p>
            <a:endParaRPr lang="en-GB" sz="1000" dirty="0" smtClean="0"/>
          </a:p>
          <a:p>
            <a:r>
              <a:rPr lang="en-GB" sz="2200" dirty="0" smtClean="0"/>
              <a:t>Between T1 &amp; T2 motivation and satisfaction with work &amp; colleagues declined sharply</a:t>
            </a:r>
          </a:p>
          <a:p>
            <a:endParaRPr lang="en-GB" sz="1000" dirty="0" smtClean="0"/>
          </a:p>
          <a:p>
            <a:r>
              <a:rPr lang="en-GB" sz="2200" dirty="0" smtClean="0"/>
              <a:t>Control group showed no significant difference between T1 &amp; T2</a:t>
            </a:r>
          </a:p>
          <a:p>
            <a:endParaRPr lang="en-GB" sz="1000" dirty="0" smtClean="0"/>
          </a:p>
          <a:p>
            <a:r>
              <a:rPr lang="en-GB" sz="2200" dirty="0" smtClean="0"/>
              <a:t>No changes between T2 &amp; T3, so affects resulted from change T1-T2</a:t>
            </a:r>
          </a:p>
          <a:p>
            <a:endParaRPr lang="en-GB" sz="1000" dirty="0" smtClean="0"/>
          </a:p>
          <a:p>
            <a:r>
              <a:rPr lang="en-GB" sz="2200" dirty="0" smtClean="0"/>
              <a:t>Interview data supplemented findings: with employees describing new office space as: </a:t>
            </a:r>
          </a:p>
          <a:p>
            <a:pPr lvl="1"/>
            <a:r>
              <a:rPr lang="en-GB" sz="2200" dirty="0" smtClean="0"/>
              <a:t>‘Fishbowl’, ‘cage’ or ‘warehouse’</a:t>
            </a:r>
          </a:p>
          <a:p>
            <a:pPr lvl="1"/>
            <a:endParaRPr lang="en-GB" sz="1000" dirty="0" smtClean="0"/>
          </a:p>
          <a:p>
            <a:r>
              <a:rPr lang="en-GB" sz="2200" dirty="0" smtClean="0"/>
              <a:t>Reported difficult to have private conversations, give feedback, and to concentrate due to noise</a:t>
            </a:r>
            <a:endParaRPr lang="en-GB" sz="2200" dirty="0"/>
          </a:p>
        </p:txBody>
      </p:sp>
    </p:spTree>
    <p:extLst>
      <p:ext uri="{BB962C8B-B14F-4D97-AF65-F5344CB8AC3E}">
        <p14:creationId xmlns:p14="http://schemas.microsoft.com/office/powerpoint/2010/main" val="386941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Research Design &amp; Research Questions </a:t>
            </a:r>
            <a:endParaRPr lang="en-GB" sz="3600" dirty="0">
              <a:solidFill>
                <a:schemeClr val="accent1">
                  <a:lumMod val="50000"/>
                </a:schemeClr>
              </a:solidFill>
            </a:endParaRPr>
          </a:p>
        </p:txBody>
      </p:sp>
      <p:sp>
        <p:nvSpPr>
          <p:cNvPr id="3" name="Content Placeholder 2"/>
          <p:cNvSpPr>
            <a:spLocks noGrp="1"/>
          </p:cNvSpPr>
          <p:nvPr>
            <p:ph idx="1"/>
          </p:nvPr>
        </p:nvSpPr>
        <p:spPr>
          <a:xfrm>
            <a:off x="457200" y="1738648"/>
            <a:ext cx="8229600" cy="4387515"/>
          </a:xfrm>
        </p:spPr>
        <p:txBody>
          <a:bodyPr>
            <a:normAutofit/>
          </a:bodyPr>
          <a:lstStyle/>
          <a:p>
            <a:r>
              <a:rPr lang="en-GB" sz="2400" dirty="0" smtClean="0"/>
              <a:t>Research questions / hypotheses inform the choice of research design. The ability to answer most research questions is dependent on using the correct research design</a:t>
            </a:r>
          </a:p>
          <a:p>
            <a:endParaRPr lang="en-GB" sz="1400" dirty="0" smtClean="0"/>
          </a:p>
          <a:p>
            <a:r>
              <a:rPr lang="en-GB" sz="2400" dirty="0" smtClean="0"/>
              <a:t>The function of  research design is to ensure that the evidence obtained enables us to answer the initial questions as unambiguously as possible.  De Vaus (2001:9)</a:t>
            </a:r>
          </a:p>
          <a:p>
            <a:pPr marL="0" indent="0">
              <a:buNone/>
            </a:pPr>
            <a:r>
              <a:rPr lang="en-GB" sz="1300" dirty="0" smtClean="0"/>
              <a:t>			</a:t>
            </a:r>
          </a:p>
          <a:p>
            <a:r>
              <a:rPr lang="en-GB" sz="2400" dirty="0" smtClean="0"/>
              <a:t>For example, how can you measure changes over time with a one-off survey?</a:t>
            </a:r>
          </a:p>
        </p:txBody>
      </p:sp>
    </p:spTree>
    <p:extLst>
      <p:ext uri="{BB962C8B-B14F-4D97-AF65-F5344CB8AC3E}">
        <p14:creationId xmlns:p14="http://schemas.microsoft.com/office/powerpoint/2010/main" val="2866961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tx2">
                    <a:lumMod val="75000"/>
                  </a:schemeClr>
                </a:solidFill>
              </a:rPr>
              <a:t>Summary</a:t>
            </a:r>
            <a:endParaRPr lang="en-GB" sz="3600" dirty="0">
              <a:solidFill>
                <a:schemeClr val="tx2">
                  <a:lumMod val="75000"/>
                </a:schemeClr>
              </a:solidFill>
            </a:endParaRPr>
          </a:p>
        </p:txBody>
      </p:sp>
      <p:sp>
        <p:nvSpPr>
          <p:cNvPr id="3" name="Content Placeholder 2"/>
          <p:cNvSpPr>
            <a:spLocks noGrp="1"/>
          </p:cNvSpPr>
          <p:nvPr>
            <p:ph idx="1"/>
          </p:nvPr>
        </p:nvSpPr>
        <p:spPr>
          <a:xfrm>
            <a:off x="457200" y="1600200"/>
            <a:ext cx="8229600" cy="4958644"/>
          </a:xfrm>
        </p:spPr>
        <p:txBody>
          <a:bodyPr>
            <a:normAutofit fontScale="70000" lnSpcReduction="20000"/>
          </a:bodyPr>
          <a:lstStyle/>
          <a:p>
            <a:r>
              <a:rPr lang="en-GB" dirty="0" smtClean="0"/>
              <a:t>Research design is different to methods. Different designs allow you to make different types of claim relative to temporality and causality.</a:t>
            </a:r>
          </a:p>
          <a:p>
            <a:endParaRPr lang="en-GB" dirty="0" smtClean="0"/>
          </a:p>
          <a:p>
            <a:r>
              <a:rPr lang="en-GB" dirty="0" smtClean="0"/>
              <a:t>Cross-Sectional ‘survey’</a:t>
            </a:r>
          </a:p>
          <a:p>
            <a:pPr lvl="1"/>
            <a:r>
              <a:rPr lang="en-GB" dirty="0" smtClean="0"/>
              <a:t>Assess prevalence or average and/or how this varies by group</a:t>
            </a:r>
          </a:p>
          <a:p>
            <a:endParaRPr lang="en-GB" dirty="0" smtClean="0"/>
          </a:p>
          <a:p>
            <a:r>
              <a:rPr lang="en-GB" dirty="0" smtClean="0"/>
              <a:t>Repeated cross-sectional surveys</a:t>
            </a:r>
          </a:p>
          <a:p>
            <a:pPr lvl="1"/>
            <a:r>
              <a:rPr lang="en-GB" dirty="0" smtClean="0"/>
              <a:t>Assess trends / social changes</a:t>
            </a:r>
          </a:p>
          <a:p>
            <a:endParaRPr lang="en-GB" dirty="0" smtClean="0"/>
          </a:p>
          <a:p>
            <a:r>
              <a:rPr lang="en-GB" dirty="0" smtClean="0"/>
              <a:t>Longitudinal study (or ‘cohort’ study)</a:t>
            </a:r>
          </a:p>
          <a:p>
            <a:pPr lvl="1"/>
            <a:r>
              <a:rPr lang="en-GB" dirty="0" smtClean="0"/>
              <a:t>Examine individual changes over time &amp; ‘predictive’ variables</a:t>
            </a:r>
          </a:p>
          <a:p>
            <a:endParaRPr lang="en-GB" dirty="0" smtClean="0"/>
          </a:p>
          <a:p>
            <a:r>
              <a:rPr lang="en-GB" dirty="0" smtClean="0"/>
              <a:t>Experimental study / RCT</a:t>
            </a:r>
          </a:p>
          <a:p>
            <a:pPr lvl="1"/>
            <a:r>
              <a:rPr lang="en-GB" dirty="0" smtClean="0"/>
              <a:t>Measure effect of a policy or intervention</a:t>
            </a:r>
          </a:p>
          <a:p>
            <a:endParaRPr lang="en-GB" dirty="0"/>
          </a:p>
        </p:txBody>
      </p:sp>
    </p:spTree>
    <p:extLst>
      <p:ext uri="{BB962C8B-B14F-4D97-AF65-F5344CB8AC3E}">
        <p14:creationId xmlns:p14="http://schemas.microsoft.com/office/powerpoint/2010/main" val="919325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3600" dirty="0" smtClean="0">
                <a:solidFill>
                  <a:schemeClr val="accent1">
                    <a:lumMod val="50000"/>
                  </a:schemeClr>
                </a:solidFill>
              </a:rPr>
              <a:t>Good practice in developing a Design</a:t>
            </a:r>
            <a:endParaRPr lang="en-GB" sz="3600" dirty="0">
              <a:solidFill>
                <a:schemeClr val="accent1">
                  <a:lumMod val="50000"/>
                </a:schemeClr>
              </a:solidFill>
            </a:endParaRPr>
          </a:p>
        </p:txBody>
      </p:sp>
      <p:sp>
        <p:nvSpPr>
          <p:cNvPr id="3" name="Content Placeholder 2"/>
          <p:cNvSpPr>
            <a:spLocks noGrp="1"/>
          </p:cNvSpPr>
          <p:nvPr>
            <p:ph idx="1"/>
          </p:nvPr>
        </p:nvSpPr>
        <p:spPr>
          <a:xfrm>
            <a:off x="457200" y="1600200"/>
            <a:ext cx="8229600" cy="4774842"/>
          </a:xfrm>
        </p:spPr>
        <p:txBody>
          <a:bodyPr>
            <a:normAutofit fontScale="70000" lnSpcReduction="20000"/>
          </a:bodyPr>
          <a:lstStyle/>
          <a:p>
            <a:r>
              <a:rPr lang="en-AU" dirty="0" smtClean="0"/>
              <a:t>Anticipate alternative explanations before collecting data</a:t>
            </a:r>
          </a:p>
          <a:p>
            <a:endParaRPr lang="en-AU" dirty="0" smtClean="0"/>
          </a:p>
          <a:p>
            <a:r>
              <a:rPr lang="en-AU" dirty="0" smtClean="0"/>
              <a:t>For example, an observed increase in divorce rates following introduction of no fault divorce legislation may be explained as:</a:t>
            </a:r>
          </a:p>
          <a:p>
            <a:pPr lvl="1"/>
            <a:r>
              <a:rPr lang="en-AU" dirty="0" smtClean="0"/>
              <a:t>No fault divorce directly causes increase in divorce </a:t>
            </a:r>
          </a:p>
          <a:p>
            <a:pPr lvl="1"/>
            <a:endParaRPr lang="en-GB" dirty="0" smtClean="0"/>
          </a:p>
          <a:p>
            <a:r>
              <a:rPr lang="en-AU" dirty="0" smtClean="0"/>
              <a:t>Plausible rival explanations</a:t>
            </a:r>
            <a:endParaRPr lang="en-GB" dirty="0" smtClean="0"/>
          </a:p>
          <a:p>
            <a:pPr lvl="1"/>
            <a:r>
              <a:rPr lang="en-AU" dirty="0" smtClean="0"/>
              <a:t>NFD leads to devaluing of marriage</a:t>
            </a:r>
            <a:endParaRPr lang="en-GB" dirty="0" smtClean="0"/>
          </a:p>
          <a:p>
            <a:pPr lvl="1"/>
            <a:r>
              <a:rPr lang="en-AU" dirty="0" smtClean="0"/>
              <a:t>NFD is a response to increasing marriage breakdown</a:t>
            </a:r>
            <a:endParaRPr lang="en-GB" dirty="0" smtClean="0"/>
          </a:p>
          <a:p>
            <a:pPr lvl="1"/>
            <a:r>
              <a:rPr lang="en-AU" dirty="0" smtClean="0"/>
              <a:t>Any increase in divorce – simply a catch up in formalising ended marriages</a:t>
            </a:r>
            <a:endParaRPr lang="en-GB" dirty="0" smtClean="0"/>
          </a:p>
          <a:p>
            <a:pPr lvl="1"/>
            <a:r>
              <a:rPr lang="en-AU" dirty="0" smtClean="0"/>
              <a:t>Any increase – simply long term trend – would’ve happened anyway</a:t>
            </a:r>
            <a:endParaRPr lang="en-GB" dirty="0" smtClean="0"/>
          </a:p>
          <a:p>
            <a:endParaRPr lang="en-AU" dirty="0" smtClean="0"/>
          </a:p>
          <a:p>
            <a:r>
              <a:rPr lang="en-AU" dirty="0" smtClean="0"/>
              <a:t>Design the collection to obtain context and comparisons. This will reduce ambiguity of data</a:t>
            </a:r>
          </a:p>
        </p:txBody>
      </p:sp>
    </p:spTree>
    <p:extLst>
      <p:ext uri="{BB962C8B-B14F-4D97-AF65-F5344CB8AC3E}">
        <p14:creationId xmlns:p14="http://schemas.microsoft.com/office/powerpoint/2010/main" val="28870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Principal Types of Research Design</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GB" sz="2600" dirty="0" smtClean="0"/>
          </a:p>
          <a:p>
            <a:r>
              <a:rPr lang="en-GB" sz="2600" dirty="0" smtClean="0"/>
              <a:t>Cross Sectional</a:t>
            </a:r>
          </a:p>
          <a:p>
            <a:endParaRPr lang="en-GB" sz="1600" dirty="0" smtClean="0"/>
          </a:p>
          <a:p>
            <a:r>
              <a:rPr lang="en-GB" sz="2600" dirty="0" smtClean="0"/>
              <a:t>Longitudinal</a:t>
            </a:r>
          </a:p>
          <a:p>
            <a:endParaRPr lang="en-GB" sz="1600" dirty="0" smtClean="0"/>
          </a:p>
          <a:p>
            <a:r>
              <a:rPr lang="en-GB" sz="2600" dirty="0" smtClean="0"/>
              <a:t>Case studies</a:t>
            </a:r>
          </a:p>
          <a:p>
            <a:endParaRPr lang="en-GB" sz="1500" dirty="0" smtClean="0"/>
          </a:p>
          <a:p>
            <a:r>
              <a:rPr lang="en-GB" sz="2600" dirty="0" smtClean="0"/>
              <a:t>Experiments, Randomised Controlled Trials (RCTs)</a:t>
            </a:r>
            <a:endParaRPr lang="en-GB" sz="1500" dirty="0" smtClean="0"/>
          </a:p>
        </p:txBody>
      </p:sp>
    </p:spTree>
    <p:extLst>
      <p:ext uri="{BB962C8B-B14F-4D97-AF65-F5344CB8AC3E}">
        <p14:creationId xmlns:p14="http://schemas.microsoft.com/office/powerpoint/2010/main" val="45846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Research Design and Methods</a:t>
            </a:r>
            <a:endParaRPr lang="en-GB" sz="3600" dirty="0">
              <a:solidFill>
                <a:schemeClr val="accent1">
                  <a:lumMod val="50000"/>
                </a:schemeClr>
              </a:solidFill>
            </a:endParaRPr>
          </a:p>
        </p:txBody>
      </p:sp>
      <p:sp>
        <p:nvSpPr>
          <p:cNvPr id="3" name="Content Placeholder 2"/>
          <p:cNvSpPr>
            <a:spLocks noGrp="1"/>
          </p:cNvSpPr>
          <p:nvPr>
            <p:ph idx="1"/>
          </p:nvPr>
        </p:nvSpPr>
        <p:spPr>
          <a:xfrm>
            <a:off x="457200" y="1738648"/>
            <a:ext cx="8229600" cy="4387515"/>
          </a:xfrm>
        </p:spPr>
        <p:txBody>
          <a:bodyPr>
            <a:normAutofit fontScale="77500" lnSpcReduction="20000"/>
          </a:bodyPr>
          <a:lstStyle/>
          <a:p>
            <a:r>
              <a:rPr lang="en-GB" sz="3600" dirty="0" smtClean="0"/>
              <a:t>Research design is distinct from methods</a:t>
            </a:r>
          </a:p>
          <a:p>
            <a:endParaRPr lang="en-GB" dirty="0" smtClean="0"/>
          </a:p>
          <a:p>
            <a:r>
              <a:rPr lang="en-GB" dirty="0" smtClean="0"/>
              <a:t>“A study that followed infants from birth to adolescence weighing them on 1st January every year would be longitudinal in design. A study that followed infants from birth to adolescence, interviewing their parents about their happiness every year, would also be longitudinal. A study that did both of these would still be longitudinal, even though some commentators would, distractingly and pointlessly, categorise the first study as ‘quantitative’, the second as ‘qualitative’, and the third as ‘mixed methods’.”        		</a:t>
            </a:r>
          </a:p>
          <a:p>
            <a:pPr marL="0" indent="0">
              <a:buNone/>
            </a:pPr>
            <a:r>
              <a:rPr lang="en-GB" sz="2600" dirty="0"/>
              <a:t>	</a:t>
            </a:r>
            <a:r>
              <a:rPr lang="en-GB" sz="2600" dirty="0" smtClean="0"/>
              <a:t>							</a:t>
            </a:r>
            <a:r>
              <a:rPr lang="en-GB" sz="2600" dirty="0" err="1" smtClean="0"/>
              <a:t>Gorard</a:t>
            </a:r>
            <a:r>
              <a:rPr lang="en-GB" sz="2600" dirty="0" smtClean="0"/>
              <a:t>, S. (2013) Research Design. (p6-7)</a:t>
            </a:r>
            <a:endParaRPr lang="en-GB" sz="2600" dirty="0"/>
          </a:p>
        </p:txBody>
      </p:sp>
    </p:spTree>
    <p:extLst>
      <p:ext uri="{BB962C8B-B14F-4D97-AF65-F5344CB8AC3E}">
        <p14:creationId xmlns:p14="http://schemas.microsoft.com/office/powerpoint/2010/main" val="1593491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Cross-Sectional Research Designs</a:t>
            </a:r>
            <a:endParaRPr lang="en-GB" sz="4000" dirty="0">
              <a:solidFill>
                <a:schemeClr val="accent1">
                  <a:lumMod val="50000"/>
                </a:schemeClr>
              </a:solidFill>
            </a:endParaRP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70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Cross-Sectional Designs</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GB" sz="2600" dirty="0" smtClean="0"/>
              <a:t>Provide a snapshot at a point in time </a:t>
            </a:r>
          </a:p>
          <a:p>
            <a:endParaRPr lang="en-GB" sz="1700" dirty="0" smtClean="0"/>
          </a:p>
          <a:p>
            <a:r>
              <a:rPr lang="en-GB" sz="2600" dirty="0" smtClean="0"/>
              <a:t>Allow you to assess prevalence or average</a:t>
            </a:r>
          </a:p>
          <a:p>
            <a:pPr lvl="1"/>
            <a:r>
              <a:rPr lang="en-GB" sz="2400" dirty="0" smtClean="0"/>
              <a:t>For example:</a:t>
            </a:r>
          </a:p>
          <a:p>
            <a:pPr lvl="2"/>
            <a:r>
              <a:rPr lang="en-GB" dirty="0" smtClean="0"/>
              <a:t>What is the average income?</a:t>
            </a:r>
          </a:p>
          <a:p>
            <a:pPr lvl="2"/>
            <a:r>
              <a:rPr lang="en-GB" dirty="0" smtClean="0"/>
              <a:t>Are there differences between groups?</a:t>
            </a:r>
          </a:p>
          <a:p>
            <a:endParaRPr lang="en-GB" sz="1700" dirty="0" smtClean="0"/>
          </a:p>
          <a:p>
            <a:r>
              <a:rPr lang="en-GB" sz="2600" dirty="0" smtClean="0"/>
              <a:t>Identify existing </a:t>
            </a:r>
            <a:r>
              <a:rPr lang="en-GB" sz="2600" dirty="0" smtClean="0"/>
              <a:t>differences, relationships between </a:t>
            </a:r>
            <a:r>
              <a:rPr lang="en-GB" sz="2600" dirty="0" smtClean="0"/>
              <a:t>groups</a:t>
            </a:r>
          </a:p>
          <a:p>
            <a:pPr lvl="1"/>
            <a:r>
              <a:rPr lang="en-GB" sz="2400" dirty="0" smtClean="0"/>
              <a:t>Need to think about groups beforehand and be aware of sample size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439" y="1600200"/>
            <a:ext cx="2342993" cy="2342993"/>
          </a:xfrm>
          <a:prstGeom prst="rect">
            <a:avLst/>
          </a:prstGeom>
          <a:effectLst>
            <a:softEdge rad="254000"/>
          </a:effectLst>
        </p:spPr>
      </p:pic>
    </p:spTree>
    <p:extLst>
      <p:ext uri="{BB962C8B-B14F-4D97-AF65-F5344CB8AC3E}">
        <p14:creationId xmlns:p14="http://schemas.microsoft.com/office/powerpoint/2010/main" val="3477396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2135</Words>
  <Application>Microsoft Office PowerPoint</Application>
  <PresentationFormat>On-screen Show (4:3)</PresentationFormat>
  <Paragraphs>327</Paragraphs>
  <Slides>40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ＭＳ Ｐゴシック</vt:lpstr>
      <vt:lpstr>Arial</vt:lpstr>
      <vt:lpstr>Calibri</vt:lpstr>
      <vt:lpstr>Office Theme</vt:lpstr>
      <vt:lpstr> CPT898: Foundations of Social Science Research  Nov 2016</vt:lpstr>
      <vt:lpstr>Lecture Overview</vt:lpstr>
      <vt:lpstr>What is Research Design?</vt:lpstr>
      <vt:lpstr>Research Design &amp; Research Questions </vt:lpstr>
      <vt:lpstr>Good practice in developing a Design</vt:lpstr>
      <vt:lpstr>Principal Types of Research Design</vt:lpstr>
      <vt:lpstr>Research Design and Methods</vt:lpstr>
      <vt:lpstr>PowerPoint Presentation</vt:lpstr>
      <vt:lpstr>Cross-Sectional Designs</vt:lpstr>
      <vt:lpstr>Spurious Correlation 1</vt:lpstr>
      <vt:lpstr>Spurious Correlation 2</vt:lpstr>
      <vt:lpstr>Frequencies</vt:lpstr>
      <vt:lpstr>Comparisons: Likelihood of Fire</vt:lpstr>
      <vt:lpstr>PowerPoint Presentation</vt:lpstr>
      <vt:lpstr>Cross-Sectional Designs: Limitations</vt:lpstr>
      <vt:lpstr>Cross-Sectional Designs: Examples</vt:lpstr>
      <vt:lpstr>PowerPoint Presentation</vt:lpstr>
      <vt:lpstr>Repeated Cross-Sectional Designs</vt:lpstr>
      <vt:lpstr>Examples of repeated cross-sectional designs include:</vt:lpstr>
      <vt:lpstr>PowerPoint Presentation</vt:lpstr>
      <vt:lpstr>Longitudinal Designs </vt:lpstr>
      <vt:lpstr>Longitudinal Designs: Examples</vt:lpstr>
      <vt:lpstr>An example:  Changes over time &amp; between groups</vt:lpstr>
      <vt:lpstr>Variations in inequality over the lifecycle</vt:lpstr>
      <vt:lpstr>A glass ceiling in late 20s?</vt:lpstr>
      <vt:lpstr>PowerPoint Presentation</vt:lpstr>
      <vt:lpstr>PowerPoint Presentation</vt:lpstr>
      <vt:lpstr>Experimental Designs </vt:lpstr>
      <vt:lpstr>Randomized Control Trials (RCTs)</vt:lpstr>
      <vt:lpstr>Stages of RCT</vt:lpstr>
      <vt:lpstr>Stages of RCT</vt:lpstr>
      <vt:lpstr>Methodological issues in RCTS</vt:lpstr>
      <vt:lpstr>Quasi (natural) Experiments</vt:lpstr>
      <vt:lpstr>An Example</vt:lpstr>
      <vt:lpstr>Example: Context</vt:lpstr>
      <vt:lpstr>Example: Data collection</vt:lpstr>
      <vt:lpstr>Example: Measurement</vt:lpstr>
      <vt:lpstr>Example: Participants</vt:lpstr>
      <vt:lpstr>Example: Findings</vt:lpstr>
      <vt:lpstr>Summary</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SIT903</dc:title>
  <dc:creator>Sin Yi Cheung</dc:creator>
  <cp:lastModifiedBy>Nick Bailey</cp:lastModifiedBy>
  <cp:revision>31</cp:revision>
  <cp:lastPrinted>2016-03-08T15:02:24Z</cp:lastPrinted>
  <dcterms:created xsi:type="dcterms:W3CDTF">2016-02-25T17:14:33Z</dcterms:created>
  <dcterms:modified xsi:type="dcterms:W3CDTF">2016-11-16T17:19:44Z</dcterms:modified>
</cp:coreProperties>
</file>