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73" r:id="rId3"/>
    <p:sldId id="274" r:id="rId4"/>
    <p:sldId id="275" r:id="rId5"/>
    <p:sldId id="291" r:id="rId6"/>
    <p:sldId id="258" r:id="rId7"/>
    <p:sldId id="259" r:id="rId8"/>
    <p:sldId id="260" r:id="rId9"/>
    <p:sldId id="261" r:id="rId10"/>
    <p:sldId id="262" r:id="rId11"/>
    <p:sldId id="276" r:id="rId12"/>
    <p:sldId id="280" r:id="rId13"/>
    <p:sldId id="265" r:id="rId14"/>
    <p:sldId id="263" r:id="rId15"/>
    <p:sldId id="264" r:id="rId16"/>
    <p:sldId id="281" r:id="rId17"/>
    <p:sldId id="266" r:id="rId18"/>
    <p:sldId id="282" r:id="rId19"/>
    <p:sldId id="268" r:id="rId20"/>
    <p:sldId id="283" r:id="rId21"/>
    <p:sldId id="269" r:id="rId22"/>
    <p:sldId id="284" r:id="rId23"/>
    <p:sldId id="285" r:id="rId24"/>
    <p:sldId id="287" r:id="rId25"/>
    <p:sldId id="288" r:id="rId26"/>
    <p:sldId id="270" r:id="rId27"/>
    <p:sldId id="272" r:id="rId28"/>
    <p:sldId id="271" r:id="rId29"/>
    <p:sldId id="289" r:id="rId30"/>
    <p:sldId id="290" r:id="rId31"/>
    <p:sldId id="292" r:id="rId32"/>
    <p:sldId id="293" r:id="rId33"/>
    <p:sldId id="296" r:id="rId34"/>
    <p:sldId id="297" r:id="rId35"/>
    <p:sldId id="299" r:id="rId36"/>
    <p:sldId id="298" r:id="rId37"/>
    <p:sldId id="302" r:id="rId38"/>
    <p:sldId id="30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90" d="100"/>
          <a:sy n="90" d="100"/>
        </p:scale>
        <p:origin x="3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95BFC-44D8-4FDB-B86A-20B067074E1E}" type="datetimeFigureOut">
              <a:rPr lang="en-GB" smtClean="0"/>
              <a:t>23/11/2016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ECD69-91BF-487E-8768-86886C20165D}" type="slidenum">
              <a:rPr lang="en-GB" smtClean="0"/>
              <a:t>‹#›</a:t>
            </a:fld>
            <a:endParaRPr lang="en-GB"/>
          </a:p>
        </p:txBody>
      </p:sp>
    </p:spTree>
    <p:extLst>
      <p:ext uri="{BB962C8B-B14F-4D97-AF65-F5344CB8AC3E}">
        <p14:creationId xmlns:p14="http://schemas.microsoft.com/office/powerpoint/2010/main" val="145114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Bryman</a:t>
            </a:r>
            <a:r>
              <a:rPr lang="en-GB" dirty="0" smtClean="0"/>
              <a:t>:</a:t>
            </a:r>
            <a:r>
              <a:rPr lang="en-GB" baseline="0" dirty="0" smtClean="0"/>
              <a:t> it is important not to see as a sample of one. The aim is not to generalise but to provide intensive examination and then engage in theoretical analysis – not just description.  The crucial question is not whether the findings can be generalised but how well the researcher generates theory out of the findings.</a:t>
            </a:r>
          </a:p>
          <a:p>
            <a:endParaRPr lang="en-GB" baseline="0" dirty="0" smtClean="0"/>
          </a:p>
          <a:p>
            <a:r>
              <a:rPr lang="en-GB" baseline="0" dirty="0" smtClean="0"/>
              <a:t>Research tends to be highly fluid and iterative, develops as gain greater insights</a:t>
            </a:r>
          </a:p>
          <a:p>
            <a:endParaRPr lang="en-GB" dirty="0"/>
          </a:p>
        </p:txBody>
      </p:sp>
      <p:sp>
        <p:nvSpPr>
          <p:cNvPr id="4" name="Slide Number Placeholder 3"/>
          <p:cNvSpPr>
            <a:spLocks noGrp="1"/>
          </p:cNvSpPr>
          <p:nvPr>
            <p:ph type="sldNum" sz="quarter" idx="10"/>
          </p:nvPr>
        </p:nvSpPr>
        <p:spPr/>
        <p:txBody>
          <a:bodyPr/>
          <a:lstStyle/>
          <a:p>
            <a:fld id="{6AD5548D-B338-4347-8B82-A86550109CC2}" type="slidenum">
              <a:rPr lang="en-GB" smtClean="0"/>
              <a:pPr/>
              <a:t>6</a:t>
            </a:fld>
            <a:endParaRPr lang="en-GB"/>
          </a:p>
        </p:txBody>
      </p:sp>
    </p:spTree>
    <p:extLst>
      <p:ext uri="{BB962C8B-B14F-4D97-AF65-F5344CB8AC3E}">
        <p14:creationId xmlns:p14="http://schemas.microsoft.com/office/powerpoint/2010/main" val="1748856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765D1DE-0602-4995-8B6F-5B2F30B0F057}" type="slidenum">
              <a:rPr lang="en-GB" smtClean="0"/>
              <a:pPr>
                <a:defRPr/>
              </a:pPr>
              <a:t>34</a:t>
            </a:fld>
            <a:endParaRPr lang="en-GB"/>
          </a:p>
        </p:txBody>
      </p:sp>
    </p:spTree>
    <p:extLst>
      <p:ext uri="{BB962C8B-B14F-4D97-AF65-F5344CB8AC3E}">
        <p14:creationId xmlns:p14="http://schemas.microsoft.com/office/powerpoint/2010/main" val="318582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D998A5-4A7A-4A65-9247-C4A60BEFC37A}" type="slidenum">
              <a:rPr lang="en-GB" smtClean="0"/>
              <a:t>10</a:t>
            </a:fld>
            <a:endParaRPr lang="en-GB"/>
          </a:p>
        </p:txBody>
      </p:sp>
    </p:spTree>
    <p:extLst>
      <p:ext uri="{BB962C8B-B14F-4D97-AF65-F5344CB8AC3E}">
        <p14:creationId xmlns:p14="http://schemas.microsoft.com/office/powerpoint/2010/main" val="3861265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Aim was to both understand</a:t>
            </a:r>
            <a:r>
              <a:rPr lang="en-GB" baseline="0" dirty="0" smtClean="0"/>
              <a:t> how each company implemented H&amp;S policies and how seafarers aboard their ships saw risk</a:t>
            </a:r>
          </a:p>
          <a:p>
            <a:r>
              <a:rPr lang="en-GB" baseline="0" dirty="0" smtClean="0"/>
              <a:t>And to identify similarities and differences between companies and to determine whether size and type of cargo carried were significant factors </a:t>
            </a:r>
            <a:endParaRPr lang="en-GB" dirty="0"/>
          </a:p>
        </p:txBody>
      </p:sp>
      <p:sp>
        <p:nvSpPr>
          <p:cNvPr id="4" name="Slide Number Placeholder 3"/>
          <p:cNvSpPr>
            <a:spLocks noGrp="1"/>
          </p:cNvSpPr>
          <p:nvPr>
            <p:ph type="sldNum" sz="quarter" idx="10"/>
          </p:nvPr>
        </p:nvSpPr>
        <p:spPr/>
        <p:txBody>
          <a:bodyPr/>
          <a:lstStyle/>
          <a:p>
            <a:fld id="{6AD5548D-B338-4347-8B82-A86550109CC2}" type="slidenum">
              <a:rPr lang="en-GB" smtClean="0"/>
              <a:pPr/>
              <a:t>18</a:t>
            </a:fld>
            <a:endParaRPr lang="en-GB"/>
          </a:p>
        </p:txBody>
      </p:sp>
    </p:spTree>
    <p:extLst>
      <p:ext uri="{BB962C8B-B14F-4D97-AF65-F5344CB8AC3E}">
        <p14:creationId xmlns:p14="http://schemas.microsoft.com/office/powerpoint/2010/main" val="1968778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Similarly</a:t>
            </a:r>
            <a:r>
              <a:rPr lang="en-GB" baseline="0" dirty="0" smtClean="0"/>
              <a:t> once onboard spent time in different departments just being seen and explaining what doing.</a:t>
            </a:r>
            <a:endParaRPr lang="en-GB" dirty="0"/>
          </a:p>
        </p:txBody>
      </p:sp>
      <p:sp>
        <p:nvSpPr>
          <p:cNvPr id="4" name="Slide Number Placeholder 3"/>
          <p:cNvSpPr>
            <a:spLocks noGrp="1"/>
          </p:cNvSpPr>
          <p:nvPr>
            <p:ph type="sldNum" sz="quarter" idx="10"/>
          </p:nvPr>
        </p:nvSpPr>
        <p:spPr/>
        <p:txBody>
          <a:bodyPr/>
          <a:lstStyle/>
          <a:p>
            <a:fld id="{6AD5548D-B338-4347-8B82-A86550109CC2}" type="slidenum">
              <a:rPr lang="en-GB" smtClean="0"/>
              <a:pPr/>
              <a:t>20</a:t>
            </a:fld>
            <a:endParaRPr lang="en-GB"/>
          </a:p>
        </p:txBody>
      </p:sp>
    </p:spTree>
    <p:extLst>
      <p:ext uri="{BB962C8B-B14F-4D97-AF65-F5344CB8AC3E}">
        <p14:creationId xmlns:p14="http://schemas.microsoft.com/office/powerpoint/2010/main" val="508773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Triangulation – can provide multiple</a:t>
            </a:r>
            <a:r>
              <a:rPr lang="en-GB" baseline="0" dirty="0" smtClean="0"/>
              <a:t> perspectives, richer understanding. Can confirm / disconfirm</a:t>
            </a:r>
            <a:endParaRPr lang="en-GB" dirty="0"/>
          </a:p>
        </p:txBody>
      </p:sp>
      <p:sp>
        <p:nvSpPr>
          <p:cNvPr id="4" name="Slide Number Placeholder 3"/>
          <p:cNvSpPr>
            <a:spLocks noGrp="1"/>
          </p:cNvSpPr>
          <p:nvPr>
            <p:ph type="sldNum" sz="quarter" idx="10"/>
          </p:nvPr>
        </p:nvSpPr>
        <p:spPr/>
        <p:txBody>
          <a:bodyPr/>
          <a:lstStyle/>
          <a:p>
            <a:fld id="{6AD5548D-B338-4347-8B82-A86550109CC2}" type="slidenum">
              <a:rPr lang="en-GB" smtClean="0"/>
              <a:pPr/>
              <a:t>21</a:t>
            </a:fld>
            <a:endParaRPr lang="en-GB"/>
          </a:p>
        </p:txBody>
      </p:sp>
    </p:spTree>
    <p:extLst>
      <p:ext uri="{BB962C8B-B14F-4D97-AF65-F5344CB8AC3E}">
        <p14:creationId xmlns:p14="http://schemas.microsoft.com/office/powerpoint/2010/main" val="323748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B9B8292B-151F-450D-8F02-98027AD48AEE}" type="slidenum">
              <a:rPr kumimoji="0" lang="en-GB" altLang="en-US" smtClean="0"/>
              <a:pPr>
                <a:spcBef>
                  <a:spcPct val="0"/>
                </a:spcBef>
              </a:pPr>
              <a:t>22</a:t>
            </a:fld>
            <a:endParaRPr kumimoji="0" lang="en-GB" altLang="en-US" smtClean="0"/>
          </a:p>
        </p:txBody>
      </p:sp>
    </p:spTree>
    <p:extLst>
      <p:ext uri="{BB962C8B-B14F-4D97-AF65-F5344CB8AC3E}">
        <p14:creationId xmlns:p14="http://schemas.microsoft.com/office/powerpoint/2010/main" val="171679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AE842DC-5914-4B73-8477-CF0CEC60C1F2}" type="slidenum">
              <a:rPr kumimoji="0" lang="en-GB" altLang="en-US"/>
              <a:pPr>
                <a:spcBef>
                  <a:spcPct val="0"/>
                </a:spcBef>
              </a:pPr>
              <a:t>23</a:t>
            </a:fld>
            <a:endParaRPr kumimoji="0" lang="en-GB" altLang="en-US"/>
          </a:p>
        </p:txBody>
      </p:sp>
    </p:spTree>
    <p:extLst>
      <p:ext uri="{BB962C8B-B14F-4D97-AF65-F5344CB8AC3E}">
        <p14:creationId xmlns:p14="http://schemas.microsoft.com/office/powerpoint/2010/main" val="578624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Write up descriptive</a:t>
            </a:r>
            <a:r>
              <a:rPr lang="en-GB" baseline="0" dirty="0" smtClean="0"/>
              <a:t> report for each site to familiarise</a:t>
            </a:r>
            <a:endParaRPr lang="en-GB" dirty="0"/>
          </a:p>
        </p:txBody>
      </p:sp>
      <p:sp>
        <p:nvSpPr>
          <p:cNvPr id="4" name="Slide Number Placeholder 3"/>
          <p:cNvSpPr>
            <a:spLocks noGrp="1"/>
          </p:cNvSpPr>
          <p:nvPr>
            <p:ph type="sldNum" sz="quarter" idx="10"/>
          </p:nvPr>
        </p:nvSpPr>
        <p:spPr/>
        <p:txBody>
          <a:bodyPr/>
          <a:lstStyle/>
          <a:p>
            <a:fld id="{6AD5548D-B338-4347-8B82-A86550109CC2}" type="slidenum">
              <a:rPr lang="en-GB" smtClean="0"/>
              <a:pPr/>
              <a:t>24</a:t>
            </a:fld>
            <a:endParaRPr lang="en-GB"/>
          </a:p>
        </p:txBody>
      </p:sp>
    </p:spTree>
    <p:extLst>
      <p:ext uri="{BB962C8B-B14F-4D97-AF65-F5344CB8AC3E}">
        <p14:creationId xmlns:p14="http://schemas.microsoft.com/office/powerpoint/2010/main" val="256936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765D1DE-0602-4995-8B6F-5B2F30B0F057}" type="slidenum">
              <a:rPr lang="en-GB" smtClean="0"/>
              <a:pPr>
                <a:defRPr/>
              </a:pPr>
              <a:t>32</a:t>
            </a:fld>
            <a:endParaRPr lang="en-GB"/>
          </a:p>
        </p:txBody>
      </p:sp>
    </p:spTree>
    <p:extLst>
      <p:ext uri="{BB962C8B-B14F-4D97-AF65-F5344CB8AC3E}">
        <p14:creationId xmlns:p14="http://schemas.microsoft.com/office/powerpoint/2010/main" val="12757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AB4428E-C753-4A82-A54A-378C9F7BF3B6}" type="datetimeFigureOut">
              <a:rPr lang="en-GB" smtClean="0"/>
              <a:t>23/11/2016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137139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B4428E-C753-4A82-A54A-378C9F7BF3B6}" type="datetimeFigureOut">
              <a:rPr lang="en-GB" smtClean="0"/>
              <a:t>23/11/2016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168586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B4428E-C753-4A82-A54A-378C9F7BF3B6}" type="datetimeFigureOut">
              <a:rPr lang="en-GB" smtClean="0"/>
              <a:t>23/11/2016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368604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B4428E-C753-4A82-A54A-378C9F7BF3B6}" type="datetimeFigureOut">
              <a:rPr lang="en-GB" smtClean="0"/>
              <a:t>23/11/2016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11669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4428E-C753-4A82-A54A-378C9F7BF3B6}" type="datetimeFigureOut">
              <a:rPr lang="en-GB" smtClean="0"/>
              <a:t>23/11/2016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282921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AB4428E-C753-4A82-A54A-378C9F7BF3B6}" type="datetimeFigureOut">
              <a:rPr lang="en-GB" smtClean="0"/>
              <a:t>23/11/2016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358226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AB4428E-C753-4A82-A54A-378C9F7BF3B6}" type="datetimeFigureOut">
              <a:rPr lang="en-GB" smtClean="0"/>
              <a:t>23/11/2016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375725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AB4428E-C753-4A82-A54A-378C9F7BF3B6}" type="datetimeFigureOut">
              <a:rPr lang="en-GB" smtClean="0"/>
              <a:t>23/11/2016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21074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4428E-C753-4A82-A54A-378C9F7BF3B6}" type="datetimeFigureOut">
              <a:rPr lang="en-GB" smtClean="0"/>
              <a:t>23/11/2016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192463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4428E-C753-4A82-A54A-378C9F7BF3B6}" type="datetimeFigureOut">
              <a:rPr lang="en-GB" smtClean="0"/>
              <a:t>23/11/2016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387359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4428E-C753-4A82-A54A-378C9F7BF3B6}" type="datetimeFigureOut">
              <a:rPr lang="en-GB" smtClean="0"/>
              <a:t>23/11/2016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B2DF2D-6D31-4472-A639-7397C0766B8D}" type="slidenum">
              <a:rPr lang="en-GB" smtClean="0"/>
              <a:t>‹#›</a:t>
            </a:fld>
            <a:endParaRPr lang="en-GB"/>
          </a:p>
        </p:txBody>
      </p:sp>
    </p:spTree>
    <p:extLst>
      <p:ext uri="{BB962C8B-B14F-4D97-AF65-F5344CB8AC3E}">
        <p14:creationId xmlns:p14="http://schemas.microsoft.com/office/powerpoint/2010/main" val="169619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4428E-C753-4A82-A54A-378C9F7BF3B6}" type="datetimeFigureOut">
              <a:rPr lang="en-GB" smtClean="0"/>
              <a:t>23/11/2016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2DF2D-6D31-4472-A639-7397C0766B8D}" type="slidenum">
              <a:rPr lang="en-GB" smtClean="0"/>
              <a:t>‹#›</a:t>
            </a:fld>
            <a:endParaRPr lang="en-GB"/>
          </a:p>
        </p:txBody>
      </p:sp>
    </p:spTree>
    <p:extLst>
      <p:ext uri="{BB962C8B-B14F-4D97-AF65-F5344CB8AC3E}">
        <p14:creationId xmlns:p14="http://schemas.microsoft.com/office/powerpoint/2010/main" val="421868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pPr marL="0" indent="0" algn="ctr">
              <a:buNone/>
            </a:pPr>
            <a:r>
              <a:rPr lang="en-GB" dirty="0" smtClean="0"/>
              <a:t>CPT898 </a:t>
            </a:r>
          </a:p>
          <a:p>
            <a:pPr marL="0" indent="0" algn="ctr">
              <a:buNone/>
            </a:pPr>
            <a:r>
              <a:rPr lang="en-GB" dirty="0" smtClean="0"/>
              <a:t>Foundations of Social Science Research</a:t>
            </a:r>
          </a:p>
          <a:p>
            <a:pPr marL="0" indent="0" algn="ctr">
              <a:buNone/>
            </a:pPr>
            <a:r>
              <a:rPr lang="en-GB" dirty="0" smtClean="0"/>
              <a:t>Week 9</a:t>
            </a:r>
          </a:p>
          <a:p>
            <a:endParaRPr lang="en-GB" dirty="0" smtClean="0">
              <a:solidFill>
                <a:schemeClr val="tx2"/>
              </a:solidFill>
            </a:endParaRPr>
          </a:p>
          <a:p>
            <a:pPr marL="0" indent="0" algn="ctr">
              <a:buNone/>
            </a:pPr>
            <a:r>
              <a:rPr lang="en-GB" sz="3200" dirty="0" smtClean="0">
                <a:solidFill>
                  <a:schemeClr val="tx2"/>
                </a:solidFill>
              </a:rPr>
              <a:t>Case Studies /</a:t>
            </a:r>
          </a:p>
          <a:p>
            <a:pPr marL="0" indent="0" algn="ctr">
              <a:buNone/>
            </a:pPr>
            <a:r>
              <a:rPr lang="en-GB" sz="3200" dirty="0" smtClean="0">
                <a:solidFill>
                  <a:schemeClr val="tx2"/>
                </a:solidFill>
              </a:rPr>
              <a:t>Validity and Reliability</a:t>
            </a:r>
          </a:p>
          <a:p>
            <a:endParaRPr lang="en-GB" dirty="0" smtClean="0"/>
          </a:p>
        </p:txBody>
      </p:sp>
      <p:sp>
        <p:nvSpPr>
          <p:cNvPr id="5" name="Rectangle 4"/>
          <p:cNvSpPr/>
          <p:nvPr/>
        </p:nvSpPr>
        <p:spPr bwMode="auto">
          <a:xfrm>
            <a:off x="1524000" y="499"/>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2400">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513" y="233411"/>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465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chemeClr val="accent1">
                    <a:lumMod val="50000"/>
                  </a:schemeClr>
                </a:solidFill>
              </a:rPr>
              <a:t>A contested design?</a:t>
            </a:r>
          </a:p>
        </p:txBody>
      </p:sp>
      <p:sp>
        <p:nvSpPr>
          <p:cNvPr id="3" name="Content Placeholder 2"/>
          <p:cNvSpPr>
            <a:spLocks noGrp="1"/>
          </p:cNvSpPr>
          <p:nvPr>
            <p:ph idx="1"/>
          </p:nvPr>
        </p:nvSpPr>
        <p:spPr>
          <a:xfrm>
            <a:off x="838200" y="1804360"/>
            <a:ext cx="10515600" cy="4351338"/>
          </a:xfrm>
        </p:spPr>
        <p:txBody>
          <a:bodyPr>
            <a:normAutofit fontScale="92500"/>
          </a:bodyPr>
          <a:lstStyle/>
          <a:p>
            <a:r>
              <a:rPr lang="en-GB" dirty="0" smtClean="0"/>
              <a:t>Many </a:t>
            </a:r>
            <a:r>
              <a:rPr lang="en-GB" dirty="0"/>
              <a:t>social scientist still deeply believe that case studies are only appropriate for the explanatory phase of an investigation, that surveys and histories are appropriate for the exploratory phase and that experiments are the only way of doing explanatory or casual </a:t>
            </a:r>
            <a:r>
              <a:rPr lang="en-GB" dirty="0" smtClean="0"/>
              <a:t>inquiries (Yin, 2009: 6).</a:t>
            </a:r>
          </a:p>
          <a:p>
            <a:endParaRPr lang="en-GB" dirty="0" smtClean="0"/>
          </a:p>
          <a:p>
            <a:r>
              <a:rPr lang="en-GB" dirty="0" smtClean="0"/>
              <a:t>Yin </a:t>
            </a:r>
            <a:r>
              <a:rPr lang="en-GB" dirty="0"/>
              <a:t>(2009) considered an expert on case studies, claims that case studies are especially good at addressing explanatory research questions like ‘how?’ and ‘why’?. I can see no justification for this at all. …All such claims do is let poor researchers off the hook of having to consider decent designs for their questions. A case study is simply about collecting data for a description of one </a:t>
            </a:r>
            <a:r>
              <a:rPr lang="en-GB" dirty="0" smtClean="0"/>
              <a:t>case (</a:t>
            </a:r>
            <a:r>
              <a:rPr lang="en-GB" dirty="0" err="1" smtClean="0"/>
              <a:t>Gorard</a:t>
            </a:r>
            <a:r>
              <a:rPr lang="en-GB" dirty="0" smtClean="0"/>
              <a:t>, 2013:96).</a:t>
            </a:r>
          </a:p>
          <a:p>
            <a:endParaRPr lang="en-GB" dirty="0"/>
          </a:p>
        </p:txBody>
      </p:sp>
    </p:spTree>
    <p:extLst>
      <p:ext uri="{BB962C8B-B14F-4D97-AF65-F5344CB8AC3E}">
        <p14:creationId xmlns:p14="http://schemas.microsoft.com/office/powerpoint/2010/main" val="2162278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Comparing designs</a:t>
            </a:r>
            <a:endParaRPr lang="en-GB" sz="3600" dirty="0">
              <a:solidFill>
                <a:schemeClr val="accent1">
                  <a:lumMod val="50000"/>
                </a:schemeClr>
              </a:solidFill>
            </a:endParaRPr>
          </a:p>
        </p:txBody>
      </p:sp>
      <p:sp>
        <p:nvSpPr>
          <p:cNvPr id="3" name="Content Placeholder 2"/>
          <p:cNvSpPr>
            <a:spLocks noGrp="1"/>
          </p:cNvSpPr>
          <p:nvPr>
            <p:ph idx="1"/>
          </p:nvPr>
        </p:nvSpPr>
        <p:spPr/>
        <p:txBody>
          <a:bodyPr/>
          <a:lstStyle/>
          <a:p>
            <a:r>
              <a:rPr lang="en-GB" dirty="0" smtClean="0"/>
              <a:t>In comparison to Statistical Analysis </a:t>
            </a:r>
          </a:p>
          <a:p>
            <a:pPr lvl="1"/>
            <a:r>
              <a:rPr lang="en-GB" dirty="0" smtClean="0"/>
              <a:t>	n=1 is not generalisable</a:t>
            </a:r>
          </a:p>
          <a:p>
            <a:pPr lvl="1"/>
            <a:endParaRPr lang="en-GB" dirty="0" smtClean="0"/>
          </a:p>
          <a:p>
            <a:r>
              <a:rPr lang="en-GB" dirty="0" smtClean="0"/>
              <a:t>In comparison to experiments </a:t>
            </a:r>
          </a:p>
          <a:p>
            <a:pPr lvl="1"/>
            <a:r>
              <a:rPr lang="en-GB" dirty="0" smtClean="0"/>
              <a:t>‘real-life’ situations complex with multiple interacting factors = lack of control makes causal inference (i.e. internal validity) problematic</a:t>
            </a:r>
          </a:p>
          <a:p>
            <a:pPr lvl="1"/>
            <a:endParaRPr lang="en-GB" dirty="0" smtClean="0"/>
          </a:p>
          <a:p>
            <a:r>
              <a:rPr lang="en-GB" dirty="0" smtClean="0"/>
              <a:t>Use of qualitative methods (esp. observation) subjective compared to statistical evidence and laboratory results</a:t>
            </a:r>
          </a:p>
          <a:p>
            <a:pPr lvl="1"/>
            <a:endParaRPr lang="en-GB" dirty="0"/>
          </a:p>
        </p:txBody>
      </p:sp>
    </p:spTree>
    <p:extLst>
      <p:ext uri="{BB962C8B-B14F-4D97-AF65-F5344CB8AC3E}">
        <p14:creationId xmlns:p14="http://schemas.microsoft.com/office/powerpoint/2010/main" val="11700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Purpose of case?</a:t>
            </a:r>
            <a:endParaRPr lang="en-GB" sz="3600" dirty="0">
              <a:solidFill>
                <a:schemeClr val="accent1">
                  <a:lumMod val="50000"/>
                </a:schemeClr>
              </a:solidFill>
            </a:endParaRPr>
          </a:p>
        </p:txBody>
      </p:sp>
      <p:sp>
        <p:nvSpPr>
          <p:cNvPr id="3" name="Content Placeholder 2"/>
          <p:cNvSpPr>
            <a:spLocks noGrp="1"/>
          </p:cNvSpPr>
          <p:nvPr>
            <p:ph idx="1"/>
          </p:nvPr>
        </p:nvSpPr>
        <p:spPr/>
        <p:txBody>
          <a:bodyPr/>
          <a:lstStyle/>
          <a:p>
            <a:r>
              <a:rPr lang="en-GB" dirty="0" smtClean="0"/>
              <a:t>To reveal a social phenomenon in its full complexity and specificity?</a:t>
            </a:r>
          </a:p>
          <a:p>
            <a:endParaRPr lang="en-GB" dirty="0" smtClean="0"/>
          </a:p>
          <a:p>
            <a:r>
              <a:rPr lang="en-GB" dirty="0" smtClean="0"/>
              <a:t>To generalise?</a:t>
            </a:r>
          </a:p>
          <a:p>
            <a:endParaRPr lang="en-GB" dirty="0" smtClean="0"/>
          </a:p>
          <a:p>
            <a:r>
              <a:rPr lang="en-GB" dirty="0" smtClean="0"/>
              <a:t>To identify casual relations?</a:t>
            </a:r>
          </a:p>
          <a:p>
            <a:pPr marL="0" indent="0">
              <a:buNone/>
            </a:pPr>
            <a:endParaRPr lang="en-GB" dirty="0" smtClean="0"/>
          </a:p>
        </p:txBody>
      </p:sp>
    </p:spTree>
    <p:extLst>
      <p:ext uri="{BB962C8B-B14F-4D97-AF65-F5344CB8AC3E}">
        <p14:creationId xmlns:p14="http://schemas.microsoft.com/office/powerpoint/2010/main" val="3273663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chemeClr val="accent1">
                    <a:lumMod val="50000"/>
                  </a:schemeClr>
                </a:solidFill>
              </a:rPr>
              <a:t>Generalisation</a:t>
            </a:r>
          </a:p>
        </p:txBody>
      </p:sp>
      <p:sp>
        <p:nvSpPr>
          <p:cNvPr id="3" name="Content Placeholder 2"/>
          <p:cNvSpPr>
            <a:spLocks noGrp="1"/>
          </p:cNvSpPr>
          <p:nvPr>
            <p:ph idx="1"/>
          </p:nvPr>
        </p:nvSpPr>
        <p:spPr/>
        <p:txBody>
          <a:bodyPr/>
          <a:lstStyle/>
          <a:p>
            <a:endParaRPr lang="en-GB" dirty="0" smtClean="0"/>
          </a:p>
          <a:p>
            <a:r>
              <a:rPr lang="en-GB" dirty="0"/>
              <a:t>Statistical generalisation</a:t>
            </a:r>
          </a:p>
          <a:p>
            <a:endParaRPr lang="en-GB" dirty="0"/>
          </a:p>
          <a:p>
            <a:r>
              <a:rPr lang="en-GB" dirty="0"/>
              <a:t>Analytic generalisation</a:t>
            </a:r>
          </a:p>
        </p:txBody>
      </p:sp>
    </p:spTree>
    <p:extLst>
      <p:ext uri="{BB962C8B-B14F-4D97-AF65-F5344CB8AC3E}">
        <p14:creationId xmlns:p14="http://schemas.microsoft.com/office/powerpoint/2010/main" val="3887993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3600" dirty="0">
                <a:solidFill>
                  <a:schemeClr val="accent1">
                    <a:lumMod val="50000"/>
                  </a:schemeClr>
                </a:solidFill>
              </a:rPr>
              <a:t>Causation </a:t>
            </a:r>
            <a:r>
              <a:rPr lang="en-GB" sz="3600" i="1" dirty="0">
                <a:solidFill>
                  <a:schemeClr val="accent1">
                    <a:lumMod val="50000"/>
                  </a:schemeClr>
                </a:solidFill>
              </a:rPr>
              <a:t>in vivo</a:t>
            </a:r>
          </a:p>
        </p:txBody>
      </p:sp>
      <p:sp>
        <p:nvSpPr>
          <p:cNvPr id="3" name="Content Placeholder 2"/>
          <p:cNvSpPr>
            <a:spLocks noGrp="1"/>
          </p:cNvSpPr>
          <p:nvPr>
            <p:ph idx="1"/>
          </p:nvPr>
        </p:nvSpPr>
        <p:spPr/>
        <p:txBody>
          <a:bodyPr>
            <a:normAutofit/>
          </a:bodyPr>
          <a:lstStyle/>
          <a:p>
            <a:r>
              <a:rPr lang="en-GB" sz="2600" dirty="0"/>
              <a:t>Some writers argue that through case study research we can actually see casual relationships occurring in particular instances. Thus Glaser and Strauss (1967) claim that ‘in fieldwork…general relations are often discovered </a:t>
            </a:r>
            <a:r>
              <a:rPr lang="en-GB" sz="2600" i="1" dirty="0"/>
              <a:t>in vivo</a:t>
            </a:r>
            <a:r>
              <a:rPr lang="en-GB" sz="2600" dirty="0"/>
              <a:t>; that is, the fieldworker literally sees them occur’ (p40).</a:t>
            </a:r>
          </a:p>
          <a:p>
            <a:endParaRPr lang="en-GB" sz="1500" dirty="0"/>
          </a:p>
          <a:p>
            <a:r>
              <a:rPr lang="en-GB" sz="2600" dirty="0"/>
              <a:t>The argument is that since actions, institutions and societies are human products …they can be understood by human beings in a direct way that is not possible when it comes to physical objects….Understanding consists of ‘imagining what it would be like to be somebody else.</a:t>
            </a:r>
          </a:p>
          <a:p>
            <a:pPr marL="0" indent="0">
              <a:buNone/>
            </a:pPr>
            <a:r>
              <a:rPr lang="en-GB" sz="2600" dirty="0"/>
              <a:t>										</a:t>
            </a:r>
            <a:r>
              <a:rPr lang="en-GB" sz="2600" dirty="0" smtClean="0"/>
              <a:t>								  </a:t>
            </a:r>
            <a:r>
              <a:rPr lang="en-GB" sz="2200" dirty="0" smtClean="0"/>
              <a:t>Hammersley </a:t>
            </a:r>
            <a:r>
              <a:rPr lang="en-GB" sz="2200" dirty="0"/>
              <a:t>et al, 2000: 235-6</a:t>
            </a:r>
          </a:p>
        </p:txBody>
      </p:sp>
    </p:spTree>
    <p:extLst>
      <p:ext uri="{BB962C8B-B14F-4D97-AF65-F5344CB8AC3E}">
        <p14:creationId xmlns:p14="http://schemas.microsoft.com/office/powerpoint/2010/main" val="358152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chemeClr val="accent1">
                    <a:lumMod val="50000"/>
                  </a:schemeClr>
                </a:solidFill>
              </a:rPr>
              <a:t>An example: causation?</a:t>
            </a:r>
          </a:p>
        </p:txBody>
      </p:sp>
      <p:sp>
        <p:nvSpPr>
          <p:cNvPr id="3" name="Content Placeholder 2"/>
          <p:cNvSpPr>
            <a:spLocks noGrp="1"/>
          </p:cNvSpPr>
          <p:nvPr>
            <p:ph idx="1"/>
          </p:nvPr>
        </p:nvSpPr>
        <p:spPr/>
        <p:txBody>
          <a:bodyPr>
            <a:normAutofit lnSpcReduction="10000"/>
          </a:bodyPr>
          <a:lstStyle/>
          <a:p>
            <a:pPr marL="0" indent="0">
              <a:buNone/>
            </a:pPr>
            <a:r>
              <a:rPr lang="en-GB" dirty="0"/>
              <a:t>“Little is known about the lives of the men who work in the car plants. The concern of this book is to help make good this deficiency. It attempts to portray how the men who worked for Ford in Liverpool in the 1960s experienced working on the line, how they made sense of their lives and of the wider forces operating in society. The portrait is painted in their words and the dynamism of the story is taken from their actions. For I have been concerned not to write about these men as if they were the mechanical products of economic and technological forces. I have attempted to show how such forces limit and constrain people’s lives, yet how in the very constraint they reveal the seeds for an alternative.”</a:t>
            </a:r>
          </a:p>
          <a:p>
            <a:pPr marL="0" indent="0">
              <a:buNone/>
            </a:pPr>
            <a:r>
              <a:rPr lang="en-GB" dirty="0" smtClean="0"/>
              <a:t>		</a:t>
            </a:r>
            <a:r>
              <a:rPr lang="en-GB" dirty="0"/>
              <a:t> </a:t>
            </a:r>
            <a:r>
              <a:rPr lang="en-GB" dirty="0" smtClean="0"/>
              <a:t>                                         </a:t>
            </a:r>
            <a:r>
              <a:rPr lang="en-GB" sz="2200" dirty="0" smtClean="0"/>
              <a:t>Beynon, H. (1973:14) Working for Ford.</a:t>
            </a:r>
            <a:endParaRPr lang="en-GB" sz="2200" dirty="0"/>
          </a:p>
        </p:txBody>
      </p:sp>
    </p:spTree>
    <p:extLst>
      <p:ext uri="{BB962C8B-B14F-4D97-AF65-F5344CB8AC3E}">
        <p14:creationId xmlns:p14="http://schemas.microsoft.com/office/powerpoint/2010/main" val="2107031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sz="3600" dirty="0" smtClean="0">
                <a:solidFill>
                  <a:schemeClr val="accent1">
                    <a:lumMod val="50000"/>
                  </a:schemeClr>
                </a:solidFill>
              </a:rPr>
              <a:t>Causation from best Inference</a:t>
            </a:r>
            <a:endParaRPr lang="en-GB" sz="3600" dirty="0">
              <a:solidFill>
                <a:schemeClr val="accent1">
                  <a:lumMod val="50000"/>
                </a:schemeClr>
              </a:solidFill>
            </a:endParaRPr>
          </a:p>
        </p:txBody>
      </p:sp>
      <p:sp>
        <p:nvSpPr>
          <p:cNvPr id="3" name="Content Placeholder 2"/>
          <p:cNvSpPr>
            <a:spLocks noGrp="1"/>
          </p:cNvSpPr>
          <p:nvPr>
            <p:ph idx="1"/>
          </p:nvPr>
        </p:nvSpPr>
        <p:spPr>
          <a:xfrm>
            <a:off x="838200" y="1825624"/>
            <a:ext cx="10515600" cy="4724031"/>
          </a:xfrm>
        </p:spPr>
        <p:txBody>
          <a:bodyPr>
            <a:normAutofit fontScale="92500" lnSpcReduction="10000"/>
          </a:bodyPr>
          <a:lstStyle/>
          <a:p>
            <a:r>
              <a:rPr lang="en-GB" dirty="0" smtClean="0"/>
              <a:t>Statistical research (i.e., quantitative cross-sectional and longitudinal studies) include many comparable, numerically expressed observations on a small number of aspects of an object. </a:t>
            </a:r>
          </a:p>
          <a:p>
            <a:endParaRPr lang="en-GB" sz="1300" dirty="0" smtClean="0"/>
          </a:p>
          <a:p>
            <a:r>
              <a:rPr lang="en-GB" dirty="0" smtClean="0"/>
              <a:t>“Case studies provide multiple observations of many different forms on very many different aspects and elements of the whole”		            						  	                              </a:t>
            </a:r>
            <a:r>
              <a:rPr lang="en-GB" sz="2000" dirty="0" smtClean="0"/>
              <a:t>(Morgan, 2014: 295)</a:t>
            </a:r>
          </a:p>
          <a:p>
            <a:pPr marL="0" indent="0">
              <a:buNone/>
            </a:pPr>
            <a:r>
              <a:rPr lang="en-GB" dirty="0" smtClean="0"/>
              <a:t>As such:</a:t>
            </a:r>
          </a:p>
          <a:p>
            <a:r>
              <a:rPr lang="en-GB" sz="2600" dirty="0" smtClean="0"/>
              <a:t>Case study research produces the possibility of multiple interpretations of this detail, but few of them will be consistent with all</a:t>
            </a:r>
          </a:p>
          <a:p>
            <a:endParaRPr lang="en-GB" sz="1300" dirty="0" smtClean="0"/>
          </a:p>
          <a:p>
            <a:r>
              <a:rPr lang="en-GB" sz="2600" dirty="0" smtClean="0"/>
              <a:t>Internal validity – claims to causality has to be created by </a:t>
            </a:r>
            <a:r>
              <a:rPr lang="en-GB" sz="2600" u="sng" dirty="0" smtClean="0"/>
              <a:t>multiple evidential coherence </a:t>
            </a:r>
            <a:r>
              <a:rPr lang="en-GB" dirty="0" smtClean="0"/>
              <a:t>		</a:t>
            </a:r>
            <a:endParaRPr lang="en-GB" dirty="0"/>
          </a:p>
        </p:txBody>
      </p:sp>
    </p:spTree>
    <p:extLst>
      <p:ext uri="{BB962C8B-B14F-4D97-AF65-F5344CB8AC3E}">
        <p14:creationId xmlns:p14="http://schemas.microsoft.com/office/powerpoint/2010/main" val="2001491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accent1">
                    <a:lumMod val="50000"/>
                  </a:schemeClr>
                </a:solidFill>
              </a:rPr>
              <a:t>Choosing a case</a:t>
            </a:r>
          </a:p>
        </p:txBody>
      </p:sp>
      <p:sp>
        <p:nvSpPr>
          <p:cNvPr id="3" name="Content Placeholder 2"/>
          <p:cNvSpPr>
            <a:spLocks noGrp="1"/>
          </p:cNvSpPr>
          <p:nvPr>
            <p:ph idx="1"/>
          </p:nvPr>
        </p:nvSpPr>
        <p:spPr/>
        <p:txBody>
          <a:bodyPr>
            <a:normAutofit/>
          </a:bodyPr>
          <a:lstStyle/>
          <a:p>
            <a:r>
              <a:rPr lang="en-GB" dirty="0" smtClean="0"/>
              <a:t>One or many cases?</a:t>
            </a:r>
          </a:p>
          <a:p>
            <a:pPr lvl="1"/>
            <a:r>
              <a:rPr lang="en-GB" dirty="0" smtClean="0"/>
              <a:t>Is there a theoretical justification for more than one?</a:t>
            </a:r>
          </a:p>
          <a:p>
            <a:pPr lvl="1"/>
            <a:r>
              <a:rPr lang="en-GB" dirty="0" smtClean="0"/>
              <a:t>Do you have the resources?</a:t>
            </a:r>
          </a:p>
          <a:p>
            <a:pPr lvl="1"/>
            <a:r>
              <a:rPr lang="en-GB" dirty="0" smtClean="0"/>
              <a:t>Can you get access?</a:t>
            </a:r>
          </a:p>
          <a:p>
            <a:endParaRPr lang="en-GB" dirty="0" smtClean="0"/>
          </a:p>
          <a:p>
            <a:r>
              <a:rPr lang="en-GB" dirty="0" smtClean="0"/>
              <a:t>If choosing multiple cases need to be clearer about theoretical considerations from the start</a:t>
            </a:r>
          </a:p>
          <a:p>
            <a:pPr lvl="1"/>
            <a:endParaRPr lang="en-GB" dirty="0" smtClean="0"/>
          </a:p>
          <a:p>
            <a:pPr lvl="1"/>
            <a:r>
              <a:rPr lang="en-GB" dirty="0" smtClean="0"/>
              <a:t>Benefit is can compare, but risk that will only see things looking for difference / similarities and attend less to uniqueness of case</a:t>
            </a:r>
          </a:p>
          <a:p>
            <a:pPr lvl="2"/>
            <a:endParaRPr lang="en-GB" dirty="0" smtClean="0"/>
          </a:p>
        </p:txBody>
      </p:sp>
    </p:spTree>
    <p:extLst>
      <p:ext uri="{BB962C8B-B14F-4D97-AF65-F5344CB8AC3E}">
        <p14:creationId xmlns:p14="http://schemas.microsoft.com/office/powerpoint/2010/main" val="3171145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‘Perceptions of Risk’ Study</a:t>
            </a:r>
            <a:endParaRPr lang="en-GB" sz="3600" dirty="0">
              <a:solidFill>
                <a:schemeClr val="accent1">
                  <a:lumMod val="50000"/>
                </a:schemeClr>
              </a:solidFill>
            </a:endParaRPr>
          </a:p>
        </p:txBody>
      </p:sp>
      <p:sp>
        <p:nvSpPr>
          <p:cNvPr id="3" name="Content Placeholder 2"/>
          <p:cNvSpPr>
            <a:spLocks noGrp="1"/>
          </p:cNvSpPr>
          <p:nvPr>
            <p:ph idx="1"/>
          </p:nvPr>
        </p:nvSpPr>
        <p:spPr/>
        <p:txBody>
          <a:bodyPr/>
          <a:lstStyle/>
          <a:p>
            <a:r>
              <a:rPr lang="en-GB" dirty="0" smtClean="0"/>
              <a:t>Decision informed by existing research </a:t>
            </a:r>
          </a:p>
          <a:p>
            <a:pPr lvl="1"/>
            <a:r>
              <a:rPr lang="en-GB" dirty="0" smtClean="0"/>
              <a:t>different workgroups perceive risk differently</a:t>
            </a:r>
          </a:p>
          <a:p>
            <a:pPr lvl="1"/>
            <a:r>
              <a:rPr lang="en-GB" dirty="0" smtClean="0"/>
              <a:t>size of firm important in implementing H&amp;S</a:t>
            </a:r>
          </a:p>
          <a:p>
            <a:pPr lvl="1"/>
            <a:r>
              <a:rPr lang="en-GB" dirty="0" smtClean="0"/>
              <a:t>dry and wet a key division in sector for number of  reasons</a:t>
            </a:r>
          </a:p>
          <a:p>
            <a:pPr lvl="1"/>
            <a:endParaRPr lang="en-GB" dirty="0" smtClean="0"/>
          </a:p>
          <a:p>
            <a:r>
              <a:rPr lang="en-GB" dirty="0" smtClean="0"/>
              <a:t>Identified 4 Companies</a:t>
            </a:r>
          </a:p>
          <a:p>
            <a:pPr lvl="1"/>
            <a:r>
              <a:rPr lang="en-GB" dirty="0" smtClean="0"/>
              <a:t>2 Large multinationals  		Dry and Wet Cargoes</a:t>
            </a:r>
          </a:p>
          <a:p>
            <a:pPr lvl="1"/>
            <a:r>
              <a:rPr lang="en-GB" dirty="0" smtClean="0"/>
              <a:t>2 Small nationally based	Dry and Wet Cargoes</a:t>
            </a:r>
          </a:p>
          <a:p>
            <a:pPr lvl="1"/>
            <a:endParaRPr lang="en-GB" dirty="0"/>
          </a:p>
        </p:txBody>
      </p:sp>
    </p:spTree>
    <p:extLst>
      <p:ext uri="{BB962C8B-B14F-4D97-AF65-F5344CB8AC3E}">
        <p14:creationId xmlns:p14="http://schemas.microsoft.com/office/powerpoint/2010/main" val="1526333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accent1">
                    <a:lumMod val="50000"/>
                  </a:schemeClr>
                </a:solidFill>
              </a:rPr>
              <a:t>Familiarisation</a:t>
            </a:r>
          </a:p>
        </p:txBody>
      </p:sp>
      <p:sp>
        <p:nvSpPr>
          <p:cNvPr id="3" name="Content Placeholder 2"/>
          <p:cNvSpPr>
            <a:spLocks noGrp="1"/>
          </p:cNvSpPr>
          <p:nvPr>
            <p:ph idx="1"/>
          </p:nvPr>
        </p:nvSpPr>
        <p:spPr/>
        <p:txBody>
          <a:bodyPr>
            <a:normAutofit/>
          </a:bodyPr>
          <a:lstStyle/>
          <a:p>
            <a:r>
              <a:rPr lang="en-GB" sz="2600" dirty="0" smtClean="0"/>
              <a:t>Useful to get a general overview of organisation</a:t>
            </a:r>
          </a:p>
          <a:p>
            <a:endParaRPr lang="en-GB" sz="1200" dirty="0" smtClean="0"/>
          </a:p>
          <a:p>
            <a:r>
              <a:rPr lang="en-GB" sz="2600" dirty="0" smtClean="0"/>
              <a:t>The aim is to get a general understanding of how the organisation works, the key processes and when and where one might want to collect data</a:t>
            </a:r>
          </a:p>
          <a:p>
            <a:endParaRPr lang="en-GB" sz="1200" dirty="0" smtClean="0"/>
          </a:p>
          <a:p>
            <a:pPr lvl="2"/>
            <a:r>
              <a:rPr lang="en-GB" sz="2200" dirty="0" smtClean="0"/>
              <a:t>Walk round different departments</a:t>
            </a:r>
          </a:p>
          <a:p>
            <a:pPr lvl="2"/>
            <a:r>
              <a:rPr lang="en-GB" sz="2200" dirty="0" smtClean="0"/>
              <a:t>Meet key personnel</a:t>
            </a:r>
          </a:p>
          <a:p>
            <a:pPr lvl="2"/>
            <a:r>
              <a:rPr lang="en-GB" sz="2200" dirty="0" smtClean="0"/>
              <a:t>Factories, warehouses, offices, etc., follow work flow</a:t>
            </a:r>
          </a:p>
          <a:p>
            <a:pPr lvl="5"/>
            <a:r>
              <a:rPr lang="en-GB" dirty="0" smtClean="0"/>
              <a:t>i.e. visit main areas of work</a:t>
            </a:r>
          </a:p>
          <a:p>
            <a:pPr lvl="5"/>
            <a:r>
              <a:rPr lang="en-GB" dirty="0" smtClean="0"/>
              <a:t>Identify best times for data collection, e.g. when are coffee breaks etc.?</a:t>
            </a:r>
          </a:p>
          <a:p>
            <a:pPr lvl="2"/>
            <a:r>
              <a:rPr lang="en-GB" sz="2200" dirty="0" smtClean="0"/>
              <a:t>Identify external partners / stakeholders</a:t>
            </a:r>
          </a:p>
          <a:p>
            <a:pPr lvl="5"/>
            <a:endParaRPr lang="en-GB" dirty="0" smtClean="0"/>
          </a:p>
        </p:txBody>
      </p:sp>
    </p:spTree>
    <p:extLst>
      <p:ext uri="{BB962C8B-B14F-4D97-AF65-F5344CB8AC3E}">
        <p14:creationId xmlns:p14="http://schemas.microsoft.com/office/powerpoint/2010/main" val="1621124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smtClean="0">
                <a:solidFill>
                  <a:schemeClr val="accent1">
                    <a:lumMod val="50000"/>
                  </a:schemeClr>
                </a:solidFill>
              </a:rPr>
              <a:t>Overview of Lecture</a:t>
            </a:r>
            <a:endParaRPr lang="en-GB" sz="3600" dirty="0">
              <a:solidFill>
                <a:schemeClr val="accent1">
                  <a:lumMod val="50000"/>
                </a:schemeClr>
              </a:solidFill>
            </a:endParaRPr>
          </a:p>
        </p:txBody>
      </p:sp>
      <p:sp>
        <p:nvSpPr>
          <p:cNvPr id="3" name="Content Placeholder 2"/>
          <p:cNvSpPr>
            <a:spLocks noGrp="1"/>
          </p:cNvSpPr>
          <p:nvPr>
            <p:ph idx="1"/>
          </p:nvPr>
        </p:nvSpPr>
        <p:spPr/>
        <p:txBody>
          <a:bodyPr/>
          <a:lstStyle/>
          <a:p>
            <a:endParaRPr lang="en-GB" dirty="0" smtClean="0"/>
          </a:p>
          <a:p>
            <a:r>
              <a:rPr lang="en-GB" dirty="0" smtClean="0"/>
              <a:t>A brief recap of the role of design in developing research</a:t>
            </a:r>
          </a:p>
          <a:p>
            <a:endParaRPr lang="en-GB" dirty="0" smtClean="0"/>
          </a:p>
          <a:p>
            <a:r>
              <a:rPr lang="en-GB" dirty="0" smtClean="0"/>
              <a:t>Case studies</a:t>
            </a:r>
          </a:p>
          <a:p>
            <a:endParaRPr lang="en-GB" dirty="0" smtClean="0"/>
          </a:p>
          <a:p>
            <a:r>
              <a:rPr lang="en-GB" dirty="0" smtClean="0"/>
              <a:t>Validity, Reliability, Generalisation</a:t>
            </a:r>
          </a:p>
          <a:p>
            <a:endParaRPr lang="en-GB" dirty="0"/>
          </a:p>
        </p:txBody>
      </p:sp>
    </p:spTree>
    <p:extLst>
      <p:ext uri="{BB962C8B-B14F-4D97-AF65-F5344CB8AC3E}">
        <p14:creationId xmlns:p14="http://schemas.microsoft.com/office/powerpoint/2010/main" val="3453731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‘Perceptions of Risk’ study… continued</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fontScale="85000" lnSpcReduction="20000"/>
          </a:bodyPr>
          <a:lstStyle/>
          <a:p>
            <a:pPr lvl="1"/>
            <a:r>
              <a:rPr lang="en-GB" dirty="0" smtClean="0"/>
              <a:t>Gave an introductory presentation to managers on the research and intended aims</a:t>
            </a:r>
          </a:p>
          <a:p>
            <a:pPr lvl="1"/>
            <a:endParaRPr lang="en-GB" dirty="0" smtClean="0"/>
          </a:p>
          <a:p>
            <a:pPr lvl="1"/>
            <a:r>
              <a:rPr lang="en-GB" dirty="0" smtClean="0"/>
              <a:t>Interviewed 3 senior managers to get an overview of company </a:t>
            </a:r>
          </a:p>
          <a:p>
            <a:pPr lvl="3"/>
            <a:r>
              <a:rPr lang="en-GB" dirty="0" smtClean="0"/>
              <a:t>History of company</a:t>
            </a:r>
          </a:p>
          <a:p>
            <a:pPr lvl="3"/>
            <a:r>
              <a:rPr lang="en-GB" dirty="0" smtClean="0"/>
              <a:t>Size </a:t>
            </a:r>
          </a:p>
          <a:p>
            <a:pPr lvl="3"/>
            <a:r>
              <a:rPr lang="en-GB" dirty="0" smtClean="0"/>
              <a:t>Number of ships  and seafarers</a:t>
            </a:r>
          </a:p>
          <a:p>
            <a:pPr lvl="3"/>
            <a:r>
              <a:rPr lang="en-GB" dirty="0" smtClean="0"/>
              <a:t>Different departments and functions </a:t>
            </a:r>
          </a:p>
          <a:p>
            <a:pPr lvl="3"/>
            <a:r>
              <a:rPr lang="en-GB" dirty="0" smtClean="0"/>
              <a:t>Walked around and met key individuals </a:t>
            </a:r>
          </a:p>
          <a:p>
            <a:pPr lvl="3"/>
            <a:r>
              <a:rPr lang="en-GB" dirty="0" smtClean="0"/>
              <a:t>Company approach to safety management</a:t>
            </a:r>
          </a:p>
          <a:p>
            <a:pPr lvl="3"/>
            <a:r>
              <a:rPr lang="en-GB" dirty="0" smtClean="0"/>
              <a:t>Key factors influencing safety, including relationship to external actors</a:t>
            </a:r>
          </a:p>
          <a:p>
            <a:pPr lvl="3"/>
            <a:endParaRPr lang="en-GB" dirty="0" smtClean="0"/>
          </a:p>
          <a:p>
            <a:pPr lvl="1"/>
            <a:r>
              <a:rPr lang="en-GB" dirty="0" smtClean="0"/>
              <a:t>Examined documents relating to company Safety Management System and followed up with further interviews</a:t>
            </a:r>
          </a:p>
          <a:p>
            <a:pPr lvl="3"/>
            <a:r>
              <a:rPr lang="en-GB" dirty="0" smtClean="0"/>
              <a:t>Organogram show lines of authority</a:t>
            </a:r>
          </a:p>
          <a:p>
            <a:pPr lvl="3"/>
            <a:r>
              <a:rPr lang="en-GB" dirty="0" smtClean="0"/>
              <a:t>Negotiated access to other relevant documents, including accident data</a:t>
            </a:r>
          </a:p>
          <a:p>
            <a:pPr lvl="3"/>
            <a:endParaRPr lang="en-GB" dirty="0" smtClean="0"/>
          </a:p>
          <a:p>
            <a:pPr lvl="1"/>
            <a:r>
              <a:rPr lang="en-GB" dirty="0" smtClean="0"/>
              <a:t>Negotiated access to ships and personnel and set up site visits</a:t>
            </a:r>
            <a:endParaRPr lang="en-GB" dirty="0"/>
          </a:p>
        </p:txBody>
      </p:sp>
    </p:spTree>
    <p:extLst>
      <p:ext uri="{BB962C8B-B14F-4D97-AF65-F5344CB8AC3E}">
        <p14:creationId xmlns:p14="http://schemas.microsoft.com/office/powerpoint/2010/main" val="2634704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Collecting Data</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fontScale="85000" lnSpcReduction="20000"/>
          </a:bodyPr>
          <a:lstStyle/>
          <a:p>
            <a:r>
              <a:rPr lang="en-GB" dirty="0" smtClean="0"/>
              <a:t>Be open and reflexive but systematic, keep good research diary</a:t>
            </a:r>
          </a:p>
          <a:p>
            <a:pPr lvl="1"/>
            <a:r>
              <a:rPr lang="en-GB" dirty="0" smtClean="0"/>
              <a:t>Need to record musings and reflections  as well as observations &amp; elicited data</a:t>
            </a:r>
          </a:p>
          <a:p>
            <a:endParaRPr lang="en-GB" dirty="0" smtClean="0"/>
          </a:p>
          <a:p>
            <a:r>
              <a:rPr lang="en-GB" dirty="0" smtClean="0"/>
              <a:t>Engage in analysis from start, not separate from data collection</a:t>
            </a:r>
          </a:p>
          <a:p>
            <a:pPr lvl="1"/>
            <a:endParaRPr lang="en-GB" dirty="0" smtClean="0"/>
          </a:p>
          <a:p>
            <a:pPr lvl="1"/>
            <a:r>
              <a:rPr lang="en-GB" dirty="0" smtClean="0"/>
              <a:t>	It is legitimate to alter and even add to data collection methods during a study…because investigators are trying to understand each case individually and in as much depth as feasible… this flexibility is not a license to be unsystematic” (</a:t>
            </a:r>
            <a:r>
              <a:rPr lang="en-GB" dirty="0" err="1" smtClean="0"/>
              <a:t>Eisenhadrt</a:t>
            </a:r>
            <a:r>
              <a:rPr lang="en-GB" dirty="0" smtClean="0"/>
              <a:t>, 1989:539)</a:t>
            </a:r>
          </a:p>
          <a:p>
            <a:pPr lvl="1"/>
            <a:endParaRPr lang="en-GB" dirty="0" smtClean="0"/>
          </a:p>
          <a:p>
            <a:r>
              <a:rPr lang="en-GB" dirty="0" smtClean="0"/>
              <a:t>Mixed methods?</a:t>
            </a:r>
          </a:p>
          <a:p>
            <a:pPr lvl="1"/>
            <a:r>
              <a:rPr lang="en-GB" dirty="0" smtClean="0"/>
              <a:t>How can you understand how things work, get a deep insight into the activities / processes and culture? </a:t>
            </a:r>
          </a:p>
          <a:p>
            <a:pPr lvl="2"/>
            <a:r>
              <a:rPr lang="en-GB" dirty="0" smtClean="0"/>
              <a:t>Documents / Interviews / Observation /Attend meetings / Participate in activities / Informal conversations</a:t>
            </a:r>
          </a:p>
          <a:p>
            <a:pPr lvl="1"/>
            <a:endParaRPr lang="en-GB" dirty="0" smtClean="0"/>
          </a:p>
          <a:p>
            <a:endParaRPr lang="en-GB" dirty="0"/>
          </a:p>
        </p:txBody>
      </p:sp>
    </p:spTree>
    <p:extLst>
      <p:ext uri="{BB962C8B-B14F-4D97-AF65-F5344CB8AC3E}">
        <p14:creationId xmlns:p14="http://schemas.microsoft.com/office/powerpoint/2010/main" val="668258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normAutofit/>
          </a:bodyPr>
          <a:lstStyle/>
          <a:p>
            <a:r>
              <a:rPr lang="en-GB" altLang="en-US" sz="3600" dirty="0" smtClean="0">
                <a:solidFill>
                  <a:schemeClr val="accent1">
                    <a:lumMod val="50000"/>
                  </a:schemeClr>
                </a:solidFill>
              </a:rPr>
              <a:t>Combining Data: Saying &amp; Doing</a:t>
            </a:r>
            <a:endParaRPr lang="en-GB" altLang="en-US" sz="3600" dirty="0">
              <a:solidFill>
                <a:schemeClr val="accent1">
                  <a:lumMod val="50000"/>
                </a:schemeClr>
              </a:solidFill>
            </a:endParaRPr>
          </a:p>
        </p:txBody>
      </p:sp>
      <p:sp>
        <p:nvSpPr>
          <p:cNvPr id="5" name="Content Placeholder 4"/>
          <p:cNvSpPr>
            <a:spLocks noGrp="1"/>
          </p:cNvSpPr>
          <p:nvPr>
            <p:ph sz="half" idx="1"/>
          </p:nvPr>
        </p:nvSpPr>
        <p:spPr/>
        <p:txBody>
          <a:bodyPr>
            <a:normAutofit fontScale="70000" lnSpcReduction="20000"/>
          </a:bodyPr>
          <a:lstStyle/>
          <a:p>
            <a:r>
              <a:rPr lang="en-GB" i="1" dirty="0" smtClean="0"/>
              <a:t>So when you’re cleaning, do you use chemicals?</a:t>
            </a:r>
          </a:p>
          <a:p>
            <a:pPr marL="0" indent="0">
              <a:buNone/>
            </a:pPr>
            <a:endParaRPr lang="en-GB" sz="1300" dirty="0" smtClean="0"/>
          </a:p>
          <a:p>
            <a:r>
              <a:rPr lang="en-GB" dirty="0" smtClean="0"/>
              <a:t>Yes, </a:t>
            </a:r>
            <a:r>
              <a:rPr lang="en-GB" dirty="0" err="1" smtClean="0"/>
              <a:t>Aquatap</a:t>
            </a:r>
            <a:endParaRPr lang="en-GB" dirty="0" smtClean="0"/>
          </a:p>
          <a:p>
            <a:endParaRPr lang="en-GB" sz="1300" dirty="0" smtClean="0"/>
          </a:p>
          <a:p>
            <a:r>
              <a:rPr lang="en-GB" i="1" dirty="0" smtClean="0"/>
              <a:t>Is that dangerous?</a:t>
            </a:r>
          </a:p>
          <a:p>
            <a:pPr marL="0" indent="0">
              <a:buNone/>
            </a:pPr>
            <a:endParaRPr lang="en-GB" sz="1300" dirty="0" smtClean="0"/>
          </a:p>
          <a:p>
            <a:r>
              <a:rPr lang="en-GB" dirty="0" smtClean="0"/>
              <a:t>It is corrosive Nick</a:t>
            </a:r>
          </a:p>
          <a:p>
            <a:endParaRPr lang="en-GB" sz="1300" dirty="0" smtClean="0"/>
          </a:p>
          <a:p>
            <a:r>
              <a:rPr lang="en-GB" i="1" dirty="0" smtClean="0"/>
              <a:t>So do you use gloves or goggles or anything when your doing this?</a:t>
            </a:r>
          </a:p>
          <a:p>
            <a:pPr marL="0" indent="0">
              <a:buNone/>
            </a:pPr>
            <a:endParaRPr lang="en-GB" sz="1300" dirty="0"/>
          </a:p>
          <a:p>
            <a:r>
              <a:rPr lang="en-GB" dirty="0" smtClean="0"/>
              <a:t>Yes use gloves, use gloves, sometimes burns your hands, so it is better just gloves.    </a:t>
            </a:r>
            <a:r>
              <a:rPr lang="en-GB" sz="1000" dirty="0"/>
              <a:t>	</a:t>
            </a:r>
            <a:r>
              <a:rPr lang="en-GB" dirty="0" smtClean="0"/>
              <a:t>		</a:t>
            </a:r>
            <a:endParaRPr lang="en-GB" sz="1300" dirty="0" smtClean="0"/>
          </a:p>
          <a:p>
            <a:pPr marL="0" indent="0">
              <a:buNone/>
            </a:pPr>
            <a:r>
              <a:rPr lang="en-GB" sz="2600" dirty="0" smtClean="0"/>
              <a:t>			(Fitter, Company B, S2)</a:t>
            </a:r>
            <a:endParaRPr lang="en-GB" sz="2600" dirty="0"/>
          </a:p>
        </p:txBody>
      </p:sp>
      <p:sp>
        <p:nvSpPr>
          <p:cNvPr id="6" name="Content Placeholder 5"/>
          <p:cNvSpPr>
            <a:spLocks noGrp="1"/>
          </p:cNvSpPr>
          <p:nvPr>
            <p:ph sz="half" idx="2"/>
          </p:nvPr>
        </p:nvSpPr>
        <p:spPr/>
        <p:txBody>
          <a:bodyPr/>
          <a:lstStyle/>
          <a:p>
            <a:endParaRPr lang="en-GB"/>
          </a:p>
        </p:txBody>
      </p:sp>
    </p:spTree>
    <p:extLst>
      <p:ext uri="{BB962C8B-B14F-4D97-AF65-F5344CB8AC3E}">
        <p14:creationId xmlns:p14="http://schemas.microsoft.com/office/powerpoint/2010/main" val="1196124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
            </a:r>
            <a:br>
              <a:rPr lang="en-GB" dirty="0" smtClean="0"/>
            </a:br>
            <a:r>
              <a:rPr lang="en-GB" sz="4000" dirty="0" smtClean="0">
                <a:solidFill>
                  <a:schemeClr val="accent1">
                    <a:lumMod val="50000"/>
                  </a:schemeClr>
                </a:solidFill>
              </a:rPr>
              <a:t>The Challenge of Multiple Groups / Locations / Times</a:t>
            </a:r>
            <a:r>
              <a:rPr lang="en-GB" sz="4000" dirty="0" smtClean="0"/>
              <a:t/>
            </a:r>
            <a:br>
              <a:rPr lang="en-GB" sz="4000" dirty="0" smtClean="0"/>
            </a:br>
            <a:endParaRPr lang="en-GB" sz="4000" dirty="0"/>
          </a:p>
        </p:txBody>
      </p:sp>
    </p:spTree>
    <p:extLst>
      <p:ext uri="{BB962C8B-B14F-4D97-AF65-F5344CB8AC3E}">
        <p14:creationId xmlns:p14="http://schemas.microsoft.com/office/powerpoint/2010/main" val="2594312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The Exit</a:t>
            </a:r>
            <a:endParaRPr lang="en-GB" sz="3600" dirty="0">
              <a:solidFill>
                <a:schemeClr val="accent1">
                  <a:lumMod val="50000"/>
                </a:schemeClr>
              </a:solidFill>
            </a:endParaRPr>
          </a:p>
        </p:txBody>
      </p:sp>
      <p:sp>
        <p:nvSpPr>
          <p:cNvPr id="3" name="Content Placeholder 2"/>
          <p:cNvSpPr>
            <a:spLocks noGrp="1"/>
          </p:cNvSpPr>
          <p:nvPr>
            <p:ph idx="1"/>
          </p:nvPr>
        </p:nvSpPr>
        <p:spPr/>
        <p:txBody>
          <a:bodyPr/>
          <a:lstStyle/>
          <a:p>
            <a:r>
              <a:rPr lang="en-GB" sz="2600" dirty="0" smtClean="0"/>
              <a:t>When to stop collecting data?</a:t>
            </a:r>
          </a:p>
          <a:p>
            <a:pPr lvl="1"/>
            <a:r>
              <a:rPr lang="en-GB" sz="2600" dirty="0" smtClean="0"/>
              <a:t>Data saturation</a:t>
            </a:r>
          </a:p>
          <a:p>
            <a:pPr lvl="1"/>
            <a:r>
              <a:rPr lang="en-GB" sz="2600" dirty="0" smtClean="0"/>
              <a:t>Check findings with participants</a:t>
            </a:r>
          </a:p>
          <a:p>
            <a:pPr lvl="1"/>
            <a:r>
              <a:rPr lang="en-GB" sz="2600" dirty="0" smtClean="0"/>
              <a:t>Compare with existing empirical data</a:t>
            </a:r>
          </a:p>
          <a:p>
            <a:endParaRPr lang="en-GB" sz="2600" dirty="0" smtClean="0"/>
          </a:p>
          <a:p>
            <a:r>
              <a:rPr lang="en-GB" sz="2600" dirty="0" smtClean="0"/>
              <a:t>Exiting the field</a:t>
            </a:r>
          </a:p>
          <a:p>
            <a:pPr lvl="1"/>
            <a:r>
              <a:rPr lang="en-GB" sz="2600" dirty="0" smtClean="0"/>
              <a:t>Relationships</a:t>
            </a:r>
          </a:p>
          <a:p>
            <a:pPr lvl="1"/>
            <a:r>
              <a:rPr lang="en-GB" sz="2600" dirty="0" smtClean="0"/>
              <a:t>Commitments</a:t>
            </a:r>
          </a:p>
          <a:p>
            <a:pPr lvl="1"/>
            <a:endParaRPr lang="en-GB" dirty="0" smtClean="0"/>
          </a:p>
          <a:p>
            <a:pPr lvl="2"/>
            <a:endParaRPr lang="en-GB" dirty="0"/>
          </a:p>
        </p:txBody>
      </p:sp>
    </p:spTree>
    <p:extLst>
      <p:ext uri="{BB962C8B-B14F-4D97-AF65-F5344CB8AC3E}">
        <p14:creationId xmlns:p14="http://schemas.microsoft.com/office/powerpoint/2010/main" val="3619399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Writing up</a:t>
            </a:r>
            <a:endParaRPr lang="en-GB" sz="3600" dirty="0">
              <a:solidFill>
                <a:schemeClr val="accent1">
                  <a:lumMod val="50000"/>
                </a:schemeClr>
              </a:solidFill>
            </a:endParaRPr>
          </a:p>
        </p:txBody>
      </p:sp>
      <p:sp>
        <p:nvSpPr>
          <p:cNvPr id="3" name="Content Placeholder 2"/>
          <p:cNvSpPr>
            <a:spLocks noGrp="1"/>
          </p:cNvSpPr>
          <p:nvPr>
            <p:ph idx="1"/>
          </p:nvPr>
        </p:nvSpPr>
        <p:spPr/>
        <p:txBody>
          <a:bodyPr/>
          <a:lstStyle/>
          <a:p>
            <a:pPr lvl="1"/>
            <a:r>
              <a:rPr lang="en-GB" sz="2600" dirty="0" smtClean="0"/>
              <a:t>Within case analysis</a:t>
            </a:r>
          </a:p>
          <a:p>
            <a:pPr lvl="2"/>
            <a:r>
              <a:rPr lang="en-GB" sz="2400" dirty="0" smtClean="0"/>
              <a:t>What categories </a:t>
            </a:r>
          </a:p>
          <a:p>
            <a:pPr lvl="2"/>
            <a:r>
              <a:rPr lang="en-GB" sz="2400" dirty="0" smtClean="0"/>
              <a:t>How organised</a:t>
            </a:r>
          </a:p>
          <a:p>
            <a:pPr lvl="2"/>
            <a:r>
              <a:rPr lang="en-GB" sz="2400" dirty="0" smtClean="0"/>
              <a:t>Initially descriptive</a:t>
            </a:r>
          </a:p>
          <a:p>
            <a:pPr lvl="2"/>
            <a:r>
              <a:rPr lang="en-GB" sz="2400" dirty="0" smtClean="0"/>
              <a:t>Need to analyse systematically and be reflexive to avoid being influenced by particular data</a:t>
            </a:r>
          </a:p>
          <a:p>
            <a:pPr lvl="2"/>
            <a:r>
              <a:rPr lang="en-GB" sz="2400" dirty="0" smtClean="0"/>
              <a:t>Challenge of combining multiple sources and forms of data</a:t>
            </a:r>
          </a:p>
          <a:p>
            <a:pPr lvl="1"/>
            <a:endParaRPr lang="en-GB" dirty="0" smtClean="0"/>
          </a:p>
          <a:p>
            <a:pPr lvl="1"/>
            <a:r>
              <a:rPr lang="en-GB" sz="2600" dirty="0" smtClean="0"/>
              <a:t>Cross case comparisons?</a:t>
            </a:r>
          </a:p>
          <a:p>
            <a:endParaRPr lang="en-GB" dirty="0"/>
          </a:p>
        </p:txBody>
      </p:sp>
    </p:spTree>
    <p:extLst>
      <p:ext uri="{BB962C8B-B14F-4D97-AF65-F5344CB8AC3E}">
        <p14:creationId xmlns:p14="http://schemas.microsoft.com/office/powerpoint/2010/main" val="644683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chemeClr val="accent1">
                    <a:lumMod val="50000"/>
                  </a:schemeClr>
                </a:solidFill>
              </a:rPr>
              <a:t>Case Studies: Summary</a:t>
            </a:r>
          </a:p>
        </p:txBody>
      </p:sp>
      <p:sp>
        <p:nvSpPr>
          <p:cNvPr id="3" name="Content Placeholder 2"/>
          <p:cNvSpPr>
            <a:spLocks noGrp="1"/>
          </p:cNvSpPr>
          <p:nvPr>
            <p:ph idx="1"/>
          </p:nvPr>
        </p:nvSpPr>
        <p:spPr/>
        <p:txBody>
          <a:bodyPr>
            <a:normAutofit fontScale="85000" lnSpcReduction="20000"/>
          </a:bodyPr>
          <a:lstStyle/>
          <a:p>
            <a:endParaRPr lang="en-GB" dirty="0" smtClean="0"/>
          </a:p>
          <a:p>
            <a:r>
              <a:rPr lang="en-GB" dirty="0" smtClean="0"/>
              <a:t>Case studies as a design are contested</a:t>
            </a:r>
          </a:p>
          <a:p>
            <a:endParaRPr lang="en-GB" dirty="0" smtClean="0"/>
          </a:p>
          <a:p>
            <a:r>
              <a:rPr lang="en-GB" dirty="0" smtClean="0"/>
              <a:t>Case studies can be single or multiple</a:t>
            </a:r>
          </a:p>
          <a:p>
            <a:endParaRPr lang="en-GB" dirty="0" smtClean="0"/>
          </a:p>
          <a:p>
            <a:r>
              <a:rPr lang="en-GB" dirty="0" smtClean="0"/>
              <a:t>Focus on a single entity </a:t>
            </a:r>
          </a:p>
          <a:p>
            <a:endParaRPr lang="en-GB" dirty="0" smtClean="0"/>
          </a:p>
          <a:p>
            <a:r>
              <a:rPr lang="en-GB" dirty="0" smtClean="0"/>
              <a:t>Provide intensive in-depth theoretical insight into the case</a:t>
            </a:r>
          </a:p>
          <a:p>
            <a:endParaRPr lang="en-GB" dirty="0" smtClean="0"/>
          </a:p>
          <a:p>
            <a:r>
              <a:rPr lang="en-GB" dirty="0" smtClean="0"/>
              <a:t>Tend to be inductive used to develop theories that may be generalisable, but cannot generalise from case.</a:t>
            </a:r>
            <a:endParaRPr lang="en-GB" dirty="0"/>
          </a:p>
        </p:txBody>
      </p:sp>
    </p:spTree>
    <p:extLst>
      <p:ext uri="{BB962C8B-B14F-4D97-AF65-F5344CB8AC3E}">
        <p14:creationId xmlns:p14="http://schemas.microsoft.com/office/powerpoint/2010/main" val="537846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GB" altLang="en-US" sz="3600" dirty="0" smtClean="0">
                <a:solidFill>
                  <a:schemeClr val="accent1">
                    <a:lumMod val="50000"/>
                  </a:schemeClr>
                </a:solidFill>
              </a:rPr>
              <a:t>Overall Summary</a:t>
            </a:r>
            <a:endParaRPr lang="en-GB" altLang="en-US" sz="3600" dirty="0">
              <a:solidFill>
                <a:schemeClr val="accent1">
                  <a:lumMod val="50000"/>
                </a:schemeClr>
              </a:solidFill>
            </a:endParaRPr>
          </a:p>
        </p:txBody>
      </p:sp>
      <p:sp>
        <p:nvSpPr>
          <p:cNvPr id="14339" name="Rectangle 3"/>
          <p:cNvSpPr>
            <a:spLocks noGrp="1" noChangeArrowheads="1"/>
          </p:cNvSpPr>
          <p:nvPr>
            <p:ph type="body" idx="1"/>
          </p:nvPr>
        </p:nvSpPr>
        <p:spPr/>
        <p:txBody>
          <a:bodyPr>
            <a:normAutofit lnSpcReduction="10000"/>
          </a:bodyPr>
          <a:lstStyle/>
          <a:p>
            <a:endParaRPr lang="en-GB" altLang="en-US" sz="1200" dirty="0"/>
          </a:p>
          <a:p>
            <a:r>
              <a:rPr lang="en-GB" altLang="en-US" sz="2600" dirty="0"/>
              <a:t>Key elements of research design relate to: causality, temporality, generalisability, depth</a:t>
            </a:r>
          </a:p>
          <a:p>
            <a:endParaRPr lang="en-GB" altLang="en-US" sz="2200" dirty="0"/>
          </a:p>
          <a:p>
            <a:r>
              <a:rPr lang="en-GB" altLang="en-US" sz="2600" dirty="0"/>
              <a:t>Four main design are: experiment</a:t>
            </a:r>
            <a:r>
              <a:rPr lang="en-GB" altLang="en-US" dirty="0"/>
              <a:t>, cross sectional, </a:t>
            </a:r>
            <a:r>
              <a:rPr lang="en-GB" altLang="en-US" sz="2600" dirty="0"/>
              <a:t>longitudinal and case study</a:t>
            </a:r>
          </a:p>
          <a:p>
            <a:endParaRPr lang="en-GB" altLang="en-US" sz="2200" dirty="0"/>
          </a:p>
          <a:p>
            <a:r>
              <a:rPr lang="en-GB" altLang="en-US" sz="2600" dirty="0"/>
              <a:t>Studies may use one or more designs </a:t>
            </a:r>
          </a:p>
          <a:p>
            <a:endParaRPr lang="en-GB" altLang="en-US" sz="2200" dirty="0"/>
          </a:p>
          <a:p>
            <a:r>
              <a:rPr lang="en-GB" altLang="en-US" sz="2600" dirty="0"/>
              <a:t>The choice of research design and methods relates to the need to answer the research question</a:t>
            </a:r>
          </a:p>
        </p:txBody>
      </p:sp>
    </p:spTree>
    <p:extLst>
      <p:ext uri="{BB962C8B-B14F-4D97-AF65-F5344CB8AC3E}">
        <p14:creationId xmlns:p14="http://schemas.microsoft.com/office/powerpoint/2010/main" val="127015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642350" cy="936749"/>
          </a:xfrm>
        </p:spPr>
        <p:style>
          <a:lnRef idx="1">
            <a:schemeClr val="accent1"/>
          </a:lnRef>
          <a:fillRef idx="2">
            <a:schemeClr val="accent1"/>
          </a:fillRef>
          <a:effectRef idx="1">
            <a:schemeClr val="accent1"/>
          </a:effectRef>
          <a:fontRef idx="minor">
            <a:schemeClr val="dk1"/>
          </a:fontRef>
        </p:style>
        <p:txBody>
          <a:bodyPr rtlCol="0">
            <a:normAutofit/>
          </a:bodyPr>
          <a:lstStyle/>
          <a:p>
            <a:pPr>
              <a:defRPr/>
            </a:pPr>
            <a:r>
              <a:rPr lang="en-GB" sz="3600" b="1" smtClean="0"/>
              <a:t>Research Design Summary</a:t>
            </a:r>
            <a:endParaRPr lang="en-GB" sz="3600" dirty="0"/>
          </a:p>
        </p:txBody>
      </p:sp>
      <p:graphicFrame>
        <p:nvGraphicFramePr>
          <p:cNvPr id="5" name="Table 4"/>
          <p:cNvGraphicFramePr>
            <a:graphicFrameLocks noGrp="1"/>
          </p:cNvGraphicFramePr>
          <p:nvPr>
            <p:extLst/>
          </p:nvPr>
        </p:nvGraphicFramePr>
        <p:xfrm>
          <a:off x="1774826" y="1341439"/>
          <a:ext cx="8640763" cy="5354825"/>
        </p:xfrm>
        <a:graphic>
          <a:graphicData uri="http://schemas.openxmlformats.org/drawingml/2006/table">
            <a:tbl>
              <a:tblPr firstRow="1" bandRow="1">
                <a:tableStyleId>{5C22544A-7EE6-4342-B048-85BDC9FD1C3A}</a:tableStyleId>
              </a:tblPr>
              <a:tblGrid>
                <a:gridCol w="1785909"/>
                <a:gridCol w="1928782"/>
                <a:gridCol w="2071655"/>
                <a:gridCol w="2854417"/>
              </a:tblGrid>
              <a:tr h="751737">
                <a:tc>
                  <a:txBody>
                    <a:bodyPr/>
                    <a:lstStyle/>
                    <a:p>
                      <a:pPr algn="ctr"/>
                      <a:r>
                        <a:rPr lang="en-GB" sz="1800" dirty="0" smtClean="0"/>
                        <a:t>Research Design</a:t>
                      </a:r>
                      <a:endParaRPr lang="en-GB" sz="1800" dirty="0"/>
                    </a:p>
                  </a:txBody>
                  <a:tcPr marL="91438" marR="91438" marT="45728" marB="45728"/>
                </a:tc>
                <a:tc>
                  <a:txBody>
                    <a:bodyPr/>
                    <a:lstStyle/>
                    <a:p>
                      <a:pPr algn="ctr"/>
                      <a:r>
                        <a:rPr lang="en-GB" sz="1800" dirty="0" smtClean="0"/>
                        <a:t>Aim</a:t>
                      </a:r>
                      <a:endParaRPr lang="en-GB" sz="1800" dirty="0"/>
                    </a:p>
                  </a:txBody>
                  <a:tcPr marL="91438" marR="91438" marT="45728" marB="45728"/>
                </a:tc>
                <a:tc>
                  <a:txBody>
                    <a:bodyPr/>
                    <a:lstStyle/>
                    <a:p>
                      <a:pPr algn="ctr"/>
                      <a:r>
                        <a:rPr lang="en-GB" sz="1800" dirty="0" smtClean="0"/>
                        <a:t>Example Question</a:t>
                      </a:r>
                      <a:endParaRPr lang="en-GB" sz="1800" dirty="0"/>
                    </a:p>
                  </a:txBody>
                  <a:tcPr marL="91438" marR="91438" marT="45728" marB="45728"/>
                </a:tc>
                <a:tc>
                  <a:txBody>
                    <a:bodyPr/>
                    <a:lstStyle/>
                    <a:p>
                      <a:pPr algn="ctr"/>
                      <a:r>
                        <a:rPr lang="en-GB" sz="1800" dirty="0" smtClean="0"/>
                        <a:t>Data Collection</a:t>
                      </a:r>
                      <a:endParaRPr lang="en-GB" sz="1800" dirty="0"/>
                    </a:p>
                  </a:txBody>
                  <a:tcPr marL="91438" marR="91438" marT="45728" marB="45728"/>
                </a:tc>
              </a:tr>
              <a:tr h="823108">
                <a:tc>
                  <a:txBody>
                    <a:bodyPr/>
                    <a:lstStyle/>
                    <a:p>
                      <a:r>
                        <a:rPr lang="en-GB" sz="1600" b="1" dirty="0" smtClean="0"/>
                        <a:t>Cross-Sectional ‘survey’</a:t>
                      </a:r>
                      <a:endParaRPr lang="en-GB" sz="1600" b="1" dirty="0"/>
                    </a:p>
                  </a:txBody>
                  <a:tcPr marL="91438" marR="91438" marT="45728" marB="45728"/>
                </a:tc>
                <a:tc>
                  <a:txBody>
                    <a:bodyPr/>
                    <a:lstStyle/>
                    <a:p>
                      <a:r>
                        <a:rPr lang="en-GB" sz="1600" dirty="0" smtClean="0"/>
                        <a:t>Assess prevalence or average and/or how this varies by group</a:t>
                      </a:r>
                      <a:endParaRPr lang="en-GB" sz="1600" dirty="0"/>
                    </a:p>
                  </a:txBody>
                  <a:tcPr marL="91438" marR="91438" marT="45728" marB="45728"/>
                </a:tc>
                <a:tc>
                  <a:txBody>
                    <a:bodyPr/>
                    <a:lstStyle/>
                    <a:p>
                      <a:r>
                        <a:rPr lang="en-GB" sz="1600" i="1" dirty="0" smtClean="0"/>
                        <a:t>What is the average income?</a:t>
                      </a:r>
                      <a:r>
                        <a:rPr lang="en-GB" sz="1600" i="1" baseline="0" dirty="0" smtClean="0"/>
                        <a:t> </a:t>
                      </a:r>
                      <a:r>
                        <a:rPr lang="en-GB" sz="1600" i="1" dirty="0" smtClean="0"/>
                        <a:t>Are there gender differences?</a:t>
                      </a:r>
                      <a:endParaRPr lang="en-GB" sz="1600" i="1" dirty="0"/>
                    </a:p>
                  </a:txBody>
                  <a:tcPr marL="91438" marR="91438" marT="45728" marB="45728"/>
                </a:tc>
                <a:tc>
                  <a:txBody>
                    <a:bodyPr/>
                    <a:lstStyle/>
                    <a:p>
                      <a:r>
                        <a:rPr lang="en-GB" sz="1600" dirty="0" smtClean="0"/>
                        <a:t>To gather information from a large representative sample (</a:t>
                      </a:r>
                      <a:r>
                        <a:rPr lang="en-GB" sz="1600" b="1" dirty="0" smtClean="0"/>
                        <a:t>most common use of surveys</a:t>
                      </a:r>
                      <a:r>
                        <a:rPr lang="en-GB" sz="1600" dirty="0" smtClean="0"/>
                        <a:t>)</a:t>
                      </a:r>
                      <a:endParaRPr lang="en-GB" sz="1600" dirty="0"/>
                    </a:p>
                  </a:txBody>
                  <a:tcPr marL="91438" marR="91438" marT="45728" marB="45728"/>
                </a:tc>
              </a:tr>
              <a:tr h="823108">
                <a:tc>
                  <a:txBody>
                    <a:bodyPr/>
                    <a:lstStyle/>
                    <a:p>
                      <a:r>
                        <a:rPr lang="en-GB" sz="1600" b="1" dirty="0" smtClean="0"/>
                        <a:t>Repeated cross-sectional surveys</a:t>
                      </a:r>
                      <a:endParaRPr lang="en-GB" sz="1600" b="1" dirty="0"/>
                    </a:p>
                  </a:txBody>
                  <a:tcPr marL="91438" marR="91438" marT="45728" marB="45728"/>
                </a:tc>
                <a:tc>
                  <a:txBody>
                    <a:bodyPr/>
                    <a:lstStyle/>
                    <a:p>
                      <a:r>
                        <a:rPr lang="en-GB" sz="1600" dirty="0" smtClean="0"/>
                        <a:t>Assess trends / social changes</a:t>
                      </a:r>
                      <a:endParaRPr lang="en-GB" sz="1600" dirty="0"/>
                    </a:p>
                  </a:txBody>
                  <a:tcPr marL="91438" marR="91438" marT="45728" marB="45728"/>
                </a:tc>
                <a:tc>
                  <a:txBody>
                    <a:bodyPr/>
                    <a:lstStyle/>
                    <a:p>
                      <a:r>
                        <a:rPr lang="en-GB" sz="1600" i="1" dirty="0" smtClean="0"/>
                        <a:t>Have </a:t>
                      </a:r>
                      <a:r>
                        <a:rPr lang="en-GB" sz="1600" i="1" baseline="0" dirty="0" smtClean="0"/>
                        <a:t>smoking rates declined among Welsh school-children?</a:t>
                      </a:r>
                      <a:endParaRPr lang="en-GB" sz="1600" i="1" dirty="0"/>
                    </a:p>
                  </a:txBody>
                  <a:tcPr marL="91438" marR="91438" marT="45728" marB="45728"/>
                </a:tc>
                <a:tc>
                  <a:txBody>
                    <a:bodyPr/>
                    <a:lstStyle/>
                    <a:p>
                      <a:r>
                        <a:rPr lang="en-GB" sz="1600" dirty="0" smtClean="0"/>
                        <a:t>Compare</a:t>
                      </a:r>
                      <a:r>
                        <a:rPr lang="en-GB" sz="1600" baseline="0" dirty="0" smtClean="0"/>
                        <a:t> information from </a:t>
                      </a:r>
                      <a:r>
                        <a:rPr lang="en-GB" sz="1600" dirty="0" smtClean="0"/>
                        <a:t>large representative samples over time (e.g.</a:t>
                      </a:r>
                      <a:r>
                        <a:rPr lang="en-GB" sz="1600" baseline="0" dirty="0" smtClean="0"/>
                        <a:t> 1985, 1995, 2005)</a:t>
                      </a:r>
                      <a:endParaRPr lang="en-GB" sz="1600" b="1" dirty="0"/>
                    </a:p>
                  </a:txBody>
                  <a:tcPr marL="91438" marR="91438" marT="45728" marB="45728"/>
                </a:tc>
              </a:tr>
              <a:tr h="823108">
                <a:tc>
                  <a:txBody>
                    <a:bodyPr/>
                    <a:lstStyle/>
                    <a:p>
                      <a:r>
                        <a:rPr lang="en-GB" sz="1600" b="1" dirty="0" smtClean="0"/>
                        <a:t>Longitudinal study</a:t>
                      </a:r>
                    </a:p>
                    <a:p>
                      <a:r>
                        <a:rPr lang="en-GB" sz="1600" b="1" dirty="0" smtClean="0"/>
                        <a:t>(or</a:t>
                      </a:r>
                      <a:r>
                        <a:rPr lang="en-GB" sz="1600" b="1" baseline="0" dirty="0" smtClean="0"/>
                        <a:t> ‘cohort’ study)</a:t>
                      </a:r>
                      <a:endParaRPr lang="en-GB" sz="1600" b="1" dirty="0"/>
                    </a:p>
                  </a:txBody>
                  <a:tcPr marL="91438" marR="91438" marT="45728" marB="45728"/>
                </a:tc>
                <a:tc>
                  <a:txBody>
                    <a:bodyPr/>
                    <a:lstStyle/>
                    <a:p>
                      <a:r>
                        <a:rPr lang="en-GB" sz="1600" dirty="0" smtClean="0"/>
                        <a:t>Examine individual </a:t>
                      </a:r>
                      <a:r>
                        <a:rPr lang="en-GB" sz="1600" baseline="0" dirty="0" smtClean="0"/>
                        <a:t>changes over time &amp; ‘predictive’ variables</a:t>
                      </a:r>
                      <a:endParaRPr lang="en-GB" sz="1600" dirty="0"/>
                    </a:p>
                  </a:txBody>
                  <a:tcPr marL="91438" marR="91438" marT="45728" marB="45728"/>
                </a:tc>
                <a:tc>
                  <a:txBody>
                    <a:bodyPr/>
                    <a:lstStyle/>
                    <a:p>
                      <a:r>
                        <a:rPr lang="en-GB" sz="1600" i="1" dirty="0" smtClean="0"/>
                        <a:t>How do individuals</a:t>
                      </a:r>
                      <a:r>
                        <a:rPr lang="en-GB" sz="1600" i="1" baseline="0" dirty="0" smtClean="0"/>
                        <a:t> change? </a:t>
                      </a:r>
                      <a:r>
                        <a:rPr lang="en-GB" sz="1600" i="1" dirty="0" smtClean="0"/>
                        <a:t>What predicts</a:t>
                      </a:r>
                      <a:r>
                        <a:rPr lang="en-GB" sz="1600" i="1" baseline="0" dirty="0" smtClean="0"/>
                        <a:t> high income?</a:t>
                      </a:r>
                      <a:endParaRPr lang="en-GB" sz="1600" i="1" dirty="0"/>
                    </a:p>
                  </a:txBody>
                  <a:tcPr marL="91438" marR="91438" marT="45728" marB="45728"/>
                </a:tc>
                <a:tc>
                  <a:txBody>
                    <a:bodyPr/>
                    <a:lstStyle/>
                    <a:p>
                      <a:r>
                        <a:rPr lang="en-GB" sz="1600" dirty="0" smtClean="0"/>
                        <a:t>To</a:t>
                      </a:r>
                      <a:r>
                        <a:rPr lang="en-GB" sz="1600" baseline="0" dirty="0" smtClean="0"/>
                        <a:t> collect different data at different points in time from the </a:t>
                      </a:r>
                      <a:r>
                        <a:rPr lang="en-GB" sz="1600" u="sng" baseline="0" dirty="0" smtClean="0"/>
                        <a:t>same individuals</a:t>
                      </a:r>
                      <a:r>
                        <a:rPr lang="en-GB" sz="1600" u="none" baseline="0" dirty="0" smtClean="0"/>
                        <a:t> </a:t>
                      </a:r>
                      <a:r>
                        <a:rPr lang="en-GB" sz="1600" baseline="0" dirty="0" smtClean="0"/>
                        <a:t>(‘cohort’)</a:t>
                      </a:r>
                      <a:endParaRPr lang="en-GB" sz="1600" dirty="0"/>
                    </a:p>
                  </a:txBody>
                  <a:tcPr marL="91438" marR="91438" marT="45728" marB="45728"/>
                </a:tc>
              </a:tr>
              <a:tr h="823108">
                <a:tc>
                  <a:txBody>
                    <a:bodyPr/>
                    <a:lstStyle/>
                    <a:p>
                      <a:r>
                        <a:rPr lang="en-GB" sz="1600" b="1" dirty="0" smtClean="0"/>
                        <a:t>Experimental study</a:t>
                      </a:r>
                      <a:r>
                        <a:rPr lang="en-GB" sz="1600" b="1" baseline="0" dirty="0" smtClean="0"/>
                        <a:t> / RCT</a:t>
                      </a:r>
                      <a:endParaRPr lang="en-GB" sz="1600" b="1" dirty="0"/>
                    </a:p>
                  </a:txBody>
                  <a:tcPr marL="91438" marR="91438" marT="45728" marB="45728"/>
                </a:tc>
                <a:tc>
                  <a:txBody>
                    <a:bodyPr/>
                    <a:lstStyle/>
                    <a:p>
                      <a:r>
                        <a:rPr lang="en-GB" sz="1600" u="none" dirty="0" smtClean="0"/>
                        <a:t>Measure</a:t>
                      </a:r>
                      <a:r>
                        <a:rPr lang="en-GB" sz="1600" u="none" baseline="0" dirty="0" smtClean="0"/>
                        <a:t> effect </a:t>
                      </a:r>
                      <a:r>
                        <a:rPr lang="en-GB" sz="1600" baseline="0" dirty="0" smtClean="0"/>
                        <a:t>of a policy or intervention</a:t>
                      </a:r>
                      <a:endParaRPr lang="en-GB" sz="1600" dirty="0"/>
                    </a:p>
                  </a:txBody>
                  <a:tcPr marL="91438" marR="91438" marT="45728" marB="45728"/>
                </a:tc>
                <a:tc>
                  <a:txBody>
                    <a:bodyPr/>
                    <a:lstStyle/>
                    <a:p>
                      <a:r>
                        <a:rPr lang="en-GB" sz="1600" i="1" dirty="0" smtClean="0"/>
                        <a:t>Do</a:t>
                      </a:r>
                      <a:r>
                        <a:rPr lang="en-GB" sz="1600" i="1" baseline="0" dirty="0" smtClean="0"/>
                        <a:t> free breakfasts at school improve child learning &amp; health?</a:t>
                      </a:r>
                      <a:endParaRPr lang="en-GB" sz="1600" i="1" dirty="0"/>
                    </a:p>
                  </a:txBody>
                  <a:tcPr marL="91438" marR="91438" marT="45728" marB="45728"/>
                </a:tc>
                <a:tc>
                  <a:txBody>
                    <a:bodyPr/>
                    <a:lstStyle/>
                    <a:p>
                      <a:r>
                        <a:rPr lang="en-GB" sz="1600" dirty="0" smtClean="0"/>
                        <a:t>To measure characteristics before and after (e.g. IQ tests,</a:t>
                      </a:r>
                      <a:r>
                        <a:rPr lang="en-GB" sz="1600" baseline="0" dirty="0" smtClean="0"/>
                        <a:t> BMI, mental health score, etc.)</a:t>
                      </a:r>
                      <a:endParaRPr lang="en-GB" sz="1600" dirty="0"/>
                    </a:p>
                  </a:txBody>
                  <a:tcPr marL="91438" marR="91438" marT="45728" marB="45728"/>
                </a:tc>
              </a:tr>
              <a:tr h="823108">
                <a:tc>
                  <a:txBody>
                    <a:bodyPr/>
                    <a:lstStyle/>
                    <a:p>
                      <a:r>
                        <a:rPr lang="en-GB" sz="1600" b="1" dirty="0" smtClean="0"/>
                        <a:t>Case</a:t>
                      </a:r>
                      <a:r>
                        <a:rPr lang="en-GB" sz="1600" b="1" baseline="0" dirty="0" smtClean="0"/>
                        <a:t> Studies</a:t>
                      </a:r>
                      <a:endParaRPr lang="en-GB" sz="1600" b="1" dirty="0"/>
                    </a:p>
                  </a:txBody>
                  <a:tcPr marL="91438" marR="91438" marT="45728" marB="45728"/>
                </a:tc>
                <a:tc>
                  <a:txBody>
                    <a:bodyPr/>
                    <a:lstStyle/>
                    <a:p>
                      <a:r>
                        <a:rPr lang="en-GB" sz="1600" dirty="0" smtClean="0"/>
                        <a:t>Provide in-depth understanding,</a:t>
                      </a:r>
                      <a:r>
                        <a:rPr lang="en-GB" sz="1600" baseline="0" dirty="0" smtClean="0"/>
                        <a:t> concerned with complexity and specificity</a:t>
                      </a:r>
                      <a:endParaRPr lang="en-GB" sz="1600" dirty="0"/>
                    </a:p>
                  </a:txBody>
                  <a:tcPr marL="91438" marR="91438" marT="45728" marB="45728"/>
                </a:tc>
                <a:tc>
                  <a:txBody>
                    <a:bodyPr/>
                    <a:lstStyle/>
                    <a:p>
                      <a:r>
                        <a:rPr lang="en-GB" sz="1600" i="1" dirty="0" smtClean="0"/>
                        <a:t>How is health and safety managed in organisation x?</a:t>
                      </a:r>
                      <a:endParaRPr lang="en-GB" sz="1600" i="1" dirty="0"/>
                    </a:p>
                  </a:txBody>
                  <a:tcPr marL="91438" marR="91438" marT="45728" marB="45728"/>
                </a:tc>
                <a:tc>
                  <a:txBody>
                    <a:bodyPr/>
                    <a:lstStyle/>
                    <a:p>
                      <a:r>
                        <a:rPr lang="en-GB" sz="1600" dirty="0" smtClean="0"/>
                        <a:t>To gather detailed</a:t>
                      </a:r>
                      <a:r>
                        <a:rPr lang="en-GB" sz="1600" baseline="0" dirty="0" smtClean="0"/>
                        <a:t> information sufficient to elucidate in  a holistic manner the unique features of the case</a:t>
                      </a:r>
                      <a:endParaRPr lang="en-GB" sz="1600" dirty="0"/>
                    </a:p>
                  </a:txBody>
                  <a:tcPr marL="91438" marR="91438" marT="45728" marB="45728"/>
                </a:tc>
              </a:tr>
            </a:tbl>
          </a:graphicData>
        </a:graphic>
      </p:graphicFrame>
    </p:spTree>
    <p:extLst>
      <p:ext uri="{BB962C8B-B14F-4D97-AF65-F5344CB8AC3E}">
        <p14:creationId xmlns:p14="http://schemas.microsoft.com/office/powerpoint/2010/main" val="3557539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GB" altLang="en-US" sz="3600" dirty="0" smtClean="0">
                <a:solidFill>
                  <a:schemeClr val="accent1">
                    <a:lumMod val="50000"/>
                  </a:schemeClr>
                </a:solidFill>
              </a:rPr>
              <a:t>Further Reading</a:t>
            </a:r>
            <a:endParaRPr lang="en-GB" altLang="en-US" sz="3600" dirty="0">
              <a:solidFill>
                <a:schemeClr val="accent1">
                  <a:lumMod val="50000"/>
                </a:schemeClr>
              </a:solidFill>
            </a:endParaRPr>
          </a:p>
        </p:txBody>
      </p:sp>
      <p:sp>
        <p:nvSpPr>
          <p:cNvPr id="15363" name="Rectangle 3"/>
          <p:cNvSpPr>
            <a:spLocks noGrp="1" noChangeArrowheads="1"/>
          </p:cNvSpPr>
          <p:nvPr>
            <p:ph type="body" idx="1"/>
          </p:nvPr>
        </p:nvSpPr>
        <p:spPr>
          <a:xfrm>
            <a:off x="838200" y="1839433"/>
            <a:ext cx="10515600" cy="4231758"/>
          </a:xfrm>
        </p:spPr>
        <p:txBody>
          <a:bodyPr>
            <a:normAutofit fontScale="70000" lnSpcReduction="20000"/>
          </a:bodyPr>
          <a:lstStyle/>
          <a:p>
            <a:r>
              <a:rPr lang="en-GB" altLang="en-US" sz="3500" dirty="0" smtClean="0"/>
              <a:t>De Vaus. D.A. (2001) Research Design in Social Research.  London: Sage</a:t>
            </a:r>
          </a:p>
          <a:p>
            <a:r>
              <a:rPr lang="en-GB" altLang="en-US" sz="3500" dirty="0" smtClean="0"/>
              <a:t>Williams, M. (2003) Making Sense of Social Research. London: Sage.</a:t>
            </a:r>
          </a:p>
          <a:p>
            <a:r>
              <a:rPr lang="en-GB" sz="3500" dirty="0" smtClean="0"/>
              <a:t>Hakim, C. (2000) Research Design: successful designs for social and economic research (2nd Edition). Routledge. </a:t>
            </a:r>
          </a:p>
          <a:p>
            <a:endParaRPr lang="en-GB" altLang="en-US" dirty="0" smtClean="0"/>
          </a:p>
          <a:p>
            <a:pPr marL="0" indent="0">
              <a:buNone/>
            </a:pPr>
            <a:r>
              <a:rPr lang="en-GB" sz="4000" dirty="0" smtClean="0"/>
              <a:t>RCT examples</a:t>
            </a:r>
          </a:p>
          <a:p>
            <a:r>
              <a:rPr lang="en-GB" altLang="en-US" sz="3500" dirty="0" smtClean="0"/>
              <a:t>Moore, L., Graham, A., and Diamond, I. (2003) ‘On the feasibility of Conducting Randomised trials in Education: case study of a sex education intervention’, British Educational Research Journal, 29(5): 673-89.</a:t>
            </a:r>
          </a:p>
          <a:p>
            <a:endParaRPr lang="en-GB" altLang="en-US" sz="800" dirty="0" smtClean="0"/>
          </a:p>
          <a:p>
            <a:r>
              <a:rPr lang="en-GB" sz="3500" dirty="0" smtClean="0"/>
              <a:t>Campbell, M., Fitzpatrick, A., </a:t>
            </a:r>
            <a:r>
              <a:rPr lang="en-GB" sz="3500" dirty="0" err="1" smtClean="0"/>
              <a:t>Kinmonth</a:t>
            </a:r>
            <a:r>
              <a:rPr lang="en-GB" sz="3500" dirty="0" smtClean="0"/>
              <a:t>, A., </a:t>
            </a:r>
            <a:r>
              <a:rPr lang="en-GB" sz="3500" dirty="0" err="1" smtClean="0"/>
              <a:t>Sandercock</a:t>
            </a:r>
            <a:r>
              <a:rPr lang="en-GB" sz="3500" dirty="0" smtClean="0"/>
              <a:t>, P., </a:t>
            </a:r>
            <a:r>
              <a:rPr lang="en-GB" sz="3500" dirty="0" err="1" smtClean="0"/>
              <a:t>Spiegelhalter</a:t>
            </a:r>
            <a:r>
              <a:rPr lang="en-GB" sz="3500" dirty="0" smtClean="0"/>
              <a:t>, D., And </a:t>
            </a:r>
            <a:r>
              <a:rPr lang="en-GB" sz="3500" dirty="0" err="1" smtClean="0"/>
              <a:t>Tyrer</a:t>
            </a:r>
            <a:r>
              <a:rPr lang="en-GB" sz="3500" dirty="0" smtClean="0"/>
              <a:t>, P. (2000) Framework for design and evaluation of complex interventions to improve health’. British Medical Journal, 321: 694-6 (16 Sept)</a:t>
            </a:r>
          </a:p>
          <a:p>
            <a:endParaRPr lang="en-GB" altLang="en-US" sz="3500" dirty="0" smtClean="0"/>
          </a:p>
          <a:p>
            <a:endParaRPr lang="en-GB" altLang="en-US" dirty="0"/>
          </a:p>
        </p:txBody>
      </p:sp>
    </p:spTree>
    <p:extLst>
      <p:ext uri="{BB962C8B-B14F-4D97-AF65-F5344CB8AC3E}">
        <p14:creationId xmlns:p14="http://schemas.microsoft.com/office/powerpoint/2010/main" val="2978727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smtClean="0">
                <a:solidFill>
                  <a:schemeClr val="accent1">
                    <a:lumMod val="50000"/>
                  </a:schemeClr>
                </a:solidFill>
              </a:rPr>
              <a:t>What is Research Design?</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GB" sz="3100" dirty="0" smtClean="0"/>
              <a:t>The research design provides a framework for the collection and analysis of data. </a:t>
            </a:r>
          </a:p>
          <a:p>
            <a:endParaRPr lang="en-GB" sz="2000" dirty="0" smtClean="0"/>
          </a:p>
          <a:p>
            <a:r>
              <a:rPr lang="en-GB" sz="3100" dirty="0" smtClean="0"/>
              <a:t>A choice of research design reflects decisions about the priority being given to a range of dimensions of the research process. These include the importance attached to: </a:t>
            </a:r>
          </a:p>
          <a:p>
            <a:endParaRPr lang="en-GB" sz="1400" dirty="0" smtClean="0"/>
          </a:p>
          <a:p>
            <a:pPr lvl="1"/>
            <a:r>
              <a:rPr lang="en-GB" sz="2900" dirty="0" smtClean="0"/>
              <a:t>Expressing causal connections between the variables</a:t>
            </a:r>
          </a:p>
          <a:p>
            <a:pPr lvl="1"/>
            <a:endParaRPr lang="en-GB" sz="1400" dirty="0" smtClean="0"/>
          </a:p>
          <a:p>
            <a:pPr lvl="1"/>
            <a:r>
              <a:rPr lang="en-GB" sz="2900" dirty="0" smtClean="0"/>
              <a:t>Generalising to a larger group of individuals</a:t>
            </a:r>
          </a:p>
          <a:p>
            <a:pPr lvl="1"/>
            <a:endParaRPr lang="en-GB" sz="1400" dirty="0" smtClean="0"/>
          </a:p>
          <a:p>
            <a:pPr lvl="1"/>
            <a:r>
              <a:rPr lang="en-GB" sz="2900" dirty="0" smtClean="0"/>
              <a:t>Having a temporal appreciation of social phenomena and their interconnections</a:t>
            </a:r>
          </a:p>
          <a:p>
            <a:pPr lvl="1"/>
            <a:endParaRPr lang="en-GB" sz="1400" dirty="0" smtClean="0"/>
          </a:p>
          <a:p>
            <a:pPr lvl="1"/>
            <a:r>
              <a:rPr lang="en-GB" sz="2900" dirty="0" smtClean="0"/>
              <a:t>Understanding behaviour and the meaning of that behaviour in its specific social context   </a:t>
            </a:r>
            <a:r>
              <a:rPr lang="en-GB" dirty="0" smtClean="0"/>
              <a:t>			                              							    </a:t>
            </a:r>
          </a:p>
          <a:p>
            <a:pPr marL="457200" lvl="1" indent="0">
              <a:buNone/>
            </a:pPr>
            <a:r>
              <a:rPr lang="en-GB" dirty="0"/>
              <a:t>	</a:t>
            </a:r>
            <a:r>
              <a:rPr lang="en-GB" dirty="0" smtClean="0"/>
              <a:t>								     (Bryman, 2012:46)                                						</a:t>
            </a:r>
          </a:p>
          <a:p>
            <a:r>
              <a:rPr lang="en-GB" sz="3100" dirty="0" smtClean="0"/>
              <a:t>The ability to answer most research questions is dependent on using the correct research design.</a:t>
            </a:r>
            <a:endParaRPr lang="en-GB" sz="3100" dirty="0"/>
          </a:p>
        </p:txBody>
      </p:sp>
    </p:spTree>
    <p:extLst>
      <p:ext uri="{BB962C8B-B14F-4D97-AF65-F5344CB8AC3E}">
        <p14:creationId xmlns:p14="http://schemas.microsoft.com/office/powerpoint/2010/main" val="301285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Further References</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fontScale="77500" lnSpcReduction="20000"/>
          </a:bodyPr>
          <a:lstStyle/>
          <a:p>
            <a:r>
              <a:rPr lang="en-GB" dirty="0" err="1" smtClean="0"/>
              <a:t>Anckar</a:t>
            </a:r>
            <a:r>
              <a:rPr lang="en-GB" dirty="0" smtClean="0"/>
              <a:t>, D. (2007) ‘Selecting Cases in Cross-National Political Research’ International Journal of Social Research Methodology, 10 (1): 49-61</a:t>
            </a:r>
          </a:p>
          <a:p>
            <a:endParaRPr lang="en-GB" sz="500" dirty="0" smtClean="0"/>
          </a:p>
          <a:p>
            <a:r>
              <a:rPr lang="en-GB" dirty="0" smtClean="0"/>
              <a:t>Morgan, M. (2014) ‘Case Studies’ in Nancy Cartwright and Eleanor </a:t>
            </a:r>
            <a:r>
              <a:rPr lang="en-GB" dirty="0" err="1" smtClean="0"/>
              <a:t>Montuschi</a:t>
            </a:r>
            <a:r>
              <a:rPr lang="en-GB" dirty="0" smtClean="0"/>
              <a:t> (eds.) Philosophy of Social Science. Oxford: OUP</a:t>
            </a:r>
          </a:p>
          <a:p>
            <a:endParaRPr lang="en-GB" sz="500" dirty="0" smtClean="0"/>
          </a:p>
          <a:p>
            <a:r>
              <a:rPr lang="en-GB" dirty="0" smtClean="0"/>
              <a:t>Hammersley, M, </a:t>
            </a:r>
            <a:r>
              <a:rPr lang="en-GB" dirty="0" err="1" smtClean="0"/>
              <a:t>Gomm</a:t>
            </a:r>
            <a:r>
              <a:rPr lang="en-GB" dirty="0" smtClean="0"/>
              <a:t>, R. and Foster, P. (2000) ‘Case Study and Theory’ in </a:t>
            </a:r>
            <a:r>
              <a:rPr lang="en-GB" dirty="0" err="1" smtClean="0"/>
              <a:t>Gomm</a:t>
            </a:r>
            <a:r>
              <a:rPr lang="en-GB" dirty="0" smtClean="0"/>
              <a:t>, Hammersley and Foster (</a:t>
            </a:r>
            <a:r>
              <a:rPr lang="en-GB" dirty="0" err="1" smtClean="0"/>
              <a:t>ed</a:t>
            </a:r>
            <a:r>
              <a:rPr lang="en-GB" dirty="0" smtClean="0"/>
              <a:t>) Case Study Method. London: Sage</a:t>
            </a:r>
          </a:p>
          <a:p>
            <a:endParaRPr lang="en-GB" sz="600" dirty="0"/>
          </a:p>
          <a:p>
            <a:r>
              <a:rPr lang="en-GB" dirty="0" err="1" smtClean="0"/>
              <a:t>Verschuren</a:t>
            </a:r>
            <a:r>
              <a:rPr lang="en-GB" dirty="0" smtClean="0"/>
              <a:t>, P. (2003) ‘Case study as a research strategy: some ambiguities and opportunities’, International Journal of Social Research Methodology, 6 (2): 121-139</a:t>
            </a:r>
          </a:p>
          <a:p>
            <a:endParaRPr lang="en-GB" sz="500" dirty="0" smtClean="0"/>
          </a:p>
          <a:p>
            <a:r>
              <a:rPr lang="en-GB" dirty="0" err="1" smtClean="0"/>
              <a:t>Verschuren</a:t>
            </a:r>
            <a:r>
              <a:rPr lang="en-GB" dirty="0" smtClean="0"/>
              <a:t>, P. (2001) ‘Holism versus Reductionism in Modern Social Science Research’, Quality &amp; Quantity, 35: 389–405</a:t>
            </a:r>
          </a:p>
          <a:p>
            <a:endParaRPr lang="en-GB" sz="600" dirty="0" smtClean="0"/>
          </a:p>
          <a:p>
            <a:r>
              <a:rPr lang="en-GB" dirty="0" smtClean="0"/>
              <a:t>Yin, R.K. (2009) Case Study Research. Design and Methods. (4th Edition) London: Sage</a:t>
            </a:r>
            <a:endParaRPr lang="en-GB" dirty="0"/>
          </a:p>
        </p:txBody>
      </p:sp>
    </p:spTree>
    <p:extLst>
      <p:ext uri="{BB962C8B-B14F-4D97-AF65-F5344CB8AC3E}">
        <p14:creationId xmlns:p14="http://schemas.microsoft.com/office/powerpoint/2010/main" val="42614675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78788"/>
            <a:ext cx="10515600" cy="4351338"/>
          </a:xfrm>
        </p:spPr>
        <p:txBody>
          <a:bodyPr/>
          <a:lstStyle/>
          <a:p>
            <a:endParaRPr lang="en-GB" dirty="0" smtClean="0"/>
          </a:p>
          <a:p>
            <a:endParaRPr lang="en-GB" dirty="0"/>
          </a:p>
          <a:p>
            <a:endParaRPr lang="en-GB" dirty="0" smtClean="0"/>
          </a:p>
          <a:p>
            <a:pPr marL="0" indent="0" algn="ctr">
              <a:buNone/>
            </a:pPr>
            <a:r>
              <a:rPr lang="en-GB" sz="4000" dirty="0" smtClean="0">
                <a:solidFill>
                  <a:schemeClr val="accent1">
                    <a:lumMod val="50000"/>
                  </a:schemeClr>
                </a:solidFill>
              </a:rPr>
              <a:t>Validity, Reliability &amp; Generalisation</a:t>
            </a:r>
            <a:endParaRPr lang="en-GB" sz="4000" dirty="0">
              <a:solidFill>
                <a:schemeClr val="accent1">
                  <a:lumMod val="50000"/>
                </a:schemeClr>
              </a:solidFill>
            </a:endParaRPr>
          </a:p>
        </p:txBody>
      </p:sp>
      <p:sp>
        <p:nvSpPr>
          <p:cNvPr id="5" name="Rectangle 4"/>
          <p:cNvSpPr/>
          <p:nvPr/>
        </p:nvSpPr>
        <p:spPr bwMode="auto">
          <a:xfrm>
            <a:off x="1524000" y="499"/>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2400">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513" y="233411"/>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949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Reliability</a:t>
            </a:r>
            <a:endParaRPr lang="en-GB" sz="3600" dirty="0">
              <a:solidFill>
                <a:schemeClr val="accent1">
                  <a:lumMod val="50000"/>
                </a:schemeClr>
              </a:solidFill>
            </a:endParaRPr>
          </a:p>
        </p:txBody>
      </p:sp>
      <p:sp>
        <p:nvSpPr>
          <p:cNvPr id="3" name="Content Placeholder 2"/>
          <p:cNvSpPr>
            <a:spLocks noGrp="1"/>
          </p:cNvSpPr>
          <p:nvPr>
            <p:ph idx="1"/>
          </p:nvPr>
        </p:nvSpPr>
        <p:spPr/>
        <p:txBody>
          <a:bodyPr/>
          <a:lstStyle/>
          <a:p>
            <a:r>
              <a:rPr lang="en-GB" dirty="0" smtClean="0"/>
              <a:t>Consistent results, time after time.  (Like a reliable car)</a:t>
            </a:r>
          </a:p>
          <a:p>
            <a:endParaRPr lang="en-GB" sz="1200" dirty="0" smtClean="0"/>
          </a:p>
          <a:p>
            <a:r>
              <a:rPr lang="en-GB" dirty="0" smtClean="0"/>
              <a:t>Are the different measures used, say in a questionnaire consistent?</a:t>
            </a:r>
          </a:p>
          <a:p>
            <a:pPr lvl="1"/>
            <a:endParaRPr lang="en-GB" sz="1200" dirty="0" smtClean="0"/>
          </a:p>
          <a:p>
            <a:r>
              <a:rPr lang="en-GB" dirty="0" smtClean="0"/>
              <a:t>Inter-observer consistency – are concepts applied consistently?  E.g. content analysis, coding open questions…</a:t>
            </a:r>
          </a:p>
          <a:p>
            <a:endParaRPr lang="en-GB" sz="1200" dirty="0" smtClean="0"/>
          </a:p>
          <a:p>
            <a:r>
              <a:rPr lang="en-GB" dirty="0" smtClean="0"/>
              <a:t>Related to Measurement Validity</a:t>
            </a:r>
          </a:p>
          <a:p>
            <a:pPr lvl="1"/>
            <a:endParaRPr lang="en-GB" dirty="0" smtClean="0"/>
          </a:p>
          <a:p>
            <a:pPr lvl="1"/>
            <a:endParaRPr lang="en-GB" dirty="0"/>
          </a:p>
        </p:txBody>
      </p:sp>
    </p:spTree>
    <p:extLst>
      <p:ext uri="{BB962C8B-B14F-4D97-AF65-F5344CB8AC3E}">
        <p14:creationId xmlns:p14="http://schemas.microsoft.com/office/powerpoint/2010/main" val="122788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Validity</a:t>
            </a:r>
            <a:endParaRPr lang="en-GB" sz="3600" dirty="0">
              <a:solidFill>
                <a:schemeClr val="accent1">
                  <a:lumMod val="50000"/>
                </a:schemeClr>
              </a:solidFill>
            </a:endParaRPr>
          </a:p>
        </p:txBody>
      </p:sp>
      <p:sp>
        <p:nvSpPr>
          <p:cNvPr id="3" name="Content Placeholder 2"/>
          <p:cNvSpPr>
            <a:spLocks noGrp="1"/>
          </p:cNvSpPr>
          <p:nvPr>
            <p:ph idx="1"/>
          </p:nvPr>
        </p:nvSpPr>
        <p:spPr>
          <a:xfrm>
            <a:off x="838200" y="1825624"/>
            <a:ext cx="10515600" cy="4681501"/>
          </a:xfrm>
        </p:spPr>
        <p:txBody>
          <a:bodyPr>
            <a:normAutofit fontScale="92500" lnSpcReduction="20000"/>
          </a:bodyPr>
          <a:lstStyle/>
          <a:p>
            <a:r>
              <a:rPr lang="en-GB" dirty="0" smtClean="0"/>
              <a:t>Concerned with the integrity of the results generated from a piece of research</a:t>
            </a:r>
          </a:p>
          <a:p>
            <a:endParaRPr lang="en-GB" sz="900" dirty="0" smtClean="0"/>
          </a:p>
          <a:p>
            <a:r>
              <a:rPr lang="en-GB" dirty="0" smtClean="0"/>
              <a:t>Measurement Validity or Construct validity </a:t>
            </a:r>
          </a:p>
          <a:p>
            <a:pPr lvl="1"/>
            <a:r>
              <a:rPr lang="en-GB" dirty="0" smtClean="0"/>
              <a:t>Does the measure map onto the underlying theoretical concepts, i.e. do IQ tests really measure intelligence?  </a:t>
            </a:r>
          </a:p>
          <a:p>
            <a:pPr lvl="2"/>
            <a:r>
              <a:rPr lang="en-GB" sz="2400" dirty="0" smtClean="0"/>
              <a:t>Measure also needs to be reliable to be valid. </a:t>
            </a:r>
          </a:p>
          <a:p>
            <a:endParaRPr lang="en-GB" sz="1200" dirty="0" smtClean="0"/>
          </a:p>
          <a:p>
            <a:r>
              <a:rPr lang="en-GB" dirty="0" smtClean="0"/>
              <a:t>Internal Validity – how confident can we be that conclusions genuinely reflect causal relations, i.e. can we be sure x causes y?</a:t>
            </a:r>
          </a:p>
          <a:p>
            <a:endParaRPr lang="en-GB" sz="1200" dirty="0" smtClean="0"/>
          </a:p>
          <a:p>
            <a:r>
              <a:rPr lang="en-GB" dirty="0" smtClean="0"/>
              <a:t>External Validity  - can the results be generalised (importance of sampling strategy)</a:t>
            </a:r>
          </a:p>
          <a:p>
            <a:endParaRPr lang="en-GB" sz="1200" dirty="0" smtClean="0"/>
          </a:p>
          <a:p>
            <a:r>
              <a:rPr lang="en-GB" dirty="0" smtClean="0"/>
              <a:t>Ecological Validity – do the findings apply to everyday life?</a:t>
            </a:r>
          </a:p>
          <a:p>
            <a:pPr marL="2286000" lvl="5" indent="0">
              <a:buNone/>
            </a:pPr>
            <a:endParaRPr lang="en-GB" dirty="0" smtClean="0"/>
          </a:p>
        </p:txBody>
      </p:sp>
    </p:spTree>
    <p:extLst>
      <p:ext uri="{BB962C8B-B14F-4D97-AF65-F5344CB8AC3E}">
        <p14:creationId xmlns:p14="http://schemas.microsoft.com/office/powerpoint/2010/main" val="4168323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Generalisability</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lnSpcReduction="10000"/>
          </a:bodyPr>
          <a:lstStyle/>
          <a:p>
            <a:r>
              <a:rPr lang="en-GB" dirty="0" smtClean="0"/>
              <a:t>“See External Validity, Internal Validity”</a:t>
            </a:r>
          </a:p>
          <a:p>
            <a:endParaRPr lang="en-GB" dirty="0" smtClean="0"/>
          </a:p>
          <a:p>
            <a:r>
              <a:rPr lang="en-GB" dirty="0" smtClean="0"/>
              <a:t>External:</a:t>
            </a:r>
            <a:br>
              <a:rPr lang="en-GB" dirty="0" smtClean="0"/>
            </a:br>
            <a:r>
              <a:rPr lang="en-GB" dirty="0" smtClean="0"/>
              <a:t>	Does it speak for the whole population?</a:t>
            </a:r>
            <a:br>
              <a:rPr lang="en-GB" dirty="0" smtClean="0"/>
            </a:br>
            <a:r>
              <a:rPr lang="en-GB" dirty="0" smtClean="0"/>
              <a:t>	Typical case?</a:t>
            </a:r>
            <a:br>
              <a:rPr lang="en-GB" dirty="0" smtClean="0"/>
            </a:br>
            <a:r>
              <a:rPr lang="en-GB" dirty="0" smtClean="0"/>
              <a:t>	Generalise something from result</a:t>
            </a:r>
          </a:p>
          <a:p>
            <a:endParaRPr lang="en-GB" dirty="0" smtClean="0"/>
          </a:p>
          <a:p>
            <a:r>
              <a:rPr lang="en-GB" dirty="0" smtClean="0"/>
              <a:t>Internal:</a:t>
            </a:r>
            <a:br>
              <a:rPr lang="en-GB" dirty="0" smtClean="0"/>
            </a:br>
            <a:r>
              <a:rPr lang="en-GB" dirty="0" smtClean="0"/>
              <a:t>	is there anything in the methodology which 	could undermine the results?</a:t>
            </a:r>
            <a:endParaRPr lang="en-GB" dirty="0"/>
          </a:p>
        </p:txBody>
      </p:sp>
    </p:spTree>
    <p:extLst>
      <p:ext uri="{BB962C8B-B14F-4D97-AF65-F5344CB8AC3E}">
        <p14:creationId xmlns:p14="http://schemas.microsoft.com/office/powerpoint/2010/main" val="4240494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Reflections</a:t>
            </a:r>
            <a:endParaRPr lang="en-GB" sz="3600" dirty="0">
              <a:solidFill>
                <a:schemeClr val="accent1">
                  <a:lumMod val="50000"/>
                </a:schemeClr>
              </a:solidFill>
            </a:endParaRPr>
          </a:p>
        </p:txBody>
      </p:sp>
      <p:sp>
        <p:nvSpPr>
          <p:cNvPr id="3" name="Content Placeholder 2"/>
          <p:cNvSpPr>
            <a:spLocks noGrp="1"/>
          </p:cNvSpPr>
          <p:nvPr>
            <p:ph idx="1"/>
          </p:nvPr>
        </p:nvSpPr>
        <p:spPr/>
        <p:txBody>
          <a:bodyPr/>
          <a:lstStyle/>
          <a:p>
            <a:r>
              <a:rPr lang="en-GB" dirty="0" smtClean="0"/>
              <a:t>If a measure is not stable over time (Reliable) it cannot be valid</a:t>
            </a:r>
          </a:p>
          <a:p>
            <a:endParaRPr lang="en-GB" dirty="0" smtClean="0"/>
          </a:p>
          <a:p>
            <a:r>
              <a:rPr lang="en-GB" dirty="0" smtClean="0"/>
              <a:t>If it lacks internal reliability then it is measuring two or more different things</a:t>
            </a:r>
          </a:p>
          <a:p>
            <a:endParaRPr lang="en-GB" dirty="0" smtClean="0"/>
          </a:p>
          <a:p>
            <a:r>
              <a:rPr lang="en-GB" dirty="0" smtClean="0"/>
              <a:t>If lacks external validity only applicable to this case</a:t>
            </a:r>
          </a:p>
          <a:p>
            <a:endParaRPr lang="en-GB" dirty="0"/>
          </a:p>
        </p:txBody>
      </p:sp>
    </p:spTree>
    <p:extLst>
      <p:ext uri="{BB962C8B-B14F-4D97-AF65-F5344CB8AC3E}">
        <p14:creationId xmlns:p14="http://schemas.microsoft.com/office/powerpoint/2010/main" val="1257860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Activity</a:t>
            </a:r>
            <a:endParaRPr lang="en-GB" sz="3600" dirty="0">
              <a:solidFill>
                <a:schemeClr val="accent1">
                  <a:lumMod val="50000"/>
                </a:schemeClr>
              </a:solidFill>
            </a:endParaRPr>
          </a:p>
        </p:txBody>
      </p:sp>
      <p:sp>
        <p:nvSpPr>
          <p:cNvPr id="3" name="Content Placeholder 2"/>
          <p:cNvSpPr>
            <a:spLocks noGrp="1"/>
          </p:cNvSpPr>
          <p:nvPr>
            <p:ph idx="1"/>
          </p:nvPr>
        </p:nvSpPr>
        <p:spPr/>
        <p:txBody>
          <a:bodyPr/>
          <a:lstStyle/>
          <a:p>
            <a:endParaRPr lang="en-GB" dirty="0" smtClean="0"/>
          </a:p>
          <a:p>
            <a:r>
              <a:rPr lang="en-GB" sz="2600" dirty="0" smtClean="0"/>
              <a:t>How would you characterise the following two research designs in terms of validity and reliability?</a:t>
            </a:r>
          </a:p>
          <a:p>
            <a:endParaRPr lang="en-GB" dirty="0"/>
          </a:p>
          <a:p>
            <a:pPr lvl="1"/>
            <a:r>
              <a:rPr lang="en-GB" sz="2600" dirty="0" smtClean="0"/>
              <a:t>Experimental designs </a:t>
            </a:r>
          </a:p>
          <a:p>
            <a:pPr lvl="1"/>
            <a:r>
              <a:rPr lang="en-GB" sz="2600" dirty="0" smtClean="0"/>
              <a:t>Case Studies</a:t>
            </a:r>
          </a:p>
          <a:p>
            <a:pPr marL="457200" lvl="1" indent="0">
              <a:buNone/>
            </a:pPr>
            <a:endParaRPr lang="en-GB" dirty="0" smtClean="0"/>
          </a:p>
          <a:p>
            <a:endParaRPr lang="en-GB" dirty="0"/>
          </a:p>
        </p:txBody>
      </p:sp>
    </p:spTree>
    <p:extLst>
      <p:ext uri="{BB962C8B-B14F-4D97-AF65-F5344CB8AC3E}">
        <p14:creationId xmlns:p14="http://schemas.microsoft.com/office/powerpoint/2010/main" val="1679966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normAutofit/>
          </a:bodyPr>
          <a:lstStyle/>
          <a:p>
            <a:r>
              <a:rPr lang="en-GB" sz="3600" dirty="0">
                <a:solidFill>
                  <a:schemeClr val="accent1">
                    <a:lumMod val="50000"/>
                  </a:schemeClr>
                </a:solidFill>
              </a:rPr>
              <a:t>Alternative Criteria</a:t>
            </a:r>
          </a:p>
        </p:txBody>
      </p:sp>
      <p:sp>
        <p:nvSpPr>
          <p:cNvPr id="3" name="Content Placeholder 2"/>
          <p:cNvSpPr>
            <a:spLocks noGrp="1"/>
          </p:cNvSpPr>
          <p:nvPr>
            <p:ph idx="1"/>
          </p:nvPr>
        </p:nvSpPr>
        <p:spPr/>
        <p:txBody>
          <a:bodyPr>
            <a:normAutofit/>
          </a:bodyPr>
          <a:lstStyle/>
          <a:p>
            <a:pPr marL="0" indent="0">
              <a:buNone/>
            </a:pPr>
            <a:r>
              <a:rPr lang="en-GB" sz="2600" dirty="0"/>
              <a:t>Trustworthiness </a:t>
            </a:r>
            <a:r>
              <a:rPr lang="en-GB" sz="2400" dirty="0"/>
              <a:t>(Lincoln and </a:t>
            </a:r>
            <a:r>
              <a:rPr lang="en-GB" sz="2400" dirty="0" err="1"/>
              <a:t>Guba</a:t>
            </a:r>
            <a:r>
              <a:rPr lang="en-GB" sz="2400" dirty="0"/>
              <a:t>, 1985 – see </a:t>
            </a:r>
            <a:r>
              <a:rPr lang="en-GB" sz="2400" dirty="0" err="1"/>
              <a:t>Bryman</a:t>
            </a:r>
            <a:r>
              <a:rPr lang="en-GB" sz="2400" dirty="0"/>
              <a:t> p392)</a:t>
            </a:r>
          </a:p>
          <a:p>
            <a:pPr marL="0" indent="0">
              <a:buNone/>
            </a:pPr>
            <a:endParaRPr lang="en-GB" sz="1300" dirty="0"/>
          </a:p>
          <a:p>
            <a:pPr lvl="1"/>
            <a:r>
              <a:rPr lang="en-GB" sz="2200" dirty="0"/>
              <a:t>Credibility (internal reliability) </a:t>
            </a:r>
          </a:p>
          <a:p>
            <a:pPr marL="457200" lvl="1" indent="0">
              <a:buNone/>
            </a:pPr>
            <a:r>
              <a:rPr lang="en-GB" sz="2000" dirty="0"/>
              <a:t>	How believable are the findings - respondent validation</a:t>
            </a:r>
          </a:p>
          <a:p>
            <a:pPr marL="457200" lvl="1" indent="0">
              <a:buNone/>
            </a:pPr>
            <a:endParaRPr lang="en-GB" sz="900" dirty="0"/>
          </a:p>
          <a:p>
            <a:pPr lvl="1"/>
            <a:r>
              <a:rPr lang="en-GB" sz="2200" dirty="0"/>
              <a:t>Transferability (external validity) </a:t>
            </a:r>
          </a:p>
          <a:p>
            <a:pPr marL="457200" lvl="1" indent="0">
              <a:buNone/>
            </a:pPr>
            <a:r>
              <a:rPr lang="en-GB" sz="2000" dirty="0"/>
              <a:t>	Do findings apply to other contexts</a:t>
            </a:r>
          </a:p>
          <a:p>
            <a:pPr marL="457200" lvl="1" indent="0">
              <a:buNone/>
            </a:pPr>
            <a:endParaRPr lang="en-GB" sz="900" dirty="0"/>
          </a:p>
          <a:p>
            <a:pPr lvl="1"/>
            <a:r>
              <a:rPr lang="en-GB" dirty="0"/>
              <a:t>Dependability (Reliability) </a:t>
            </a:r>
          </a:p>
          <a:p>
            <a:pPr marL="457200" lvl="1" indent="0">
              <a:buNone/>
            </a:pPr>
            <a:r>
              <a:rPr lang="en-GB" sz="2000" dirty="0"/>
              <a:t>	Are findings applicable at other times - auditing approach</a:t>
            </a:r>
          </a:p>
          <a:p>
            <a:pPr marL="457200" lvl="1" indent="0">
              <a:buNone/>
            </a:pPr>
            <a:endParaRPr lang="en-GB" sz="900" dirty="0"/>
          </a:p>
          <a:p>
            <a:pPr lvl="1"/>
            <a:r>
              <a:rPr lang="en-GB" dirty="0" err="1"/>
              <a:t>Confirmability</a:t>
            </a:r>
            <a:r>
              <a:rPr lang="en-GB" dirty="0"/>
              <a:t> (Objectivity) </a:t>
            </a:r>
          </a:p>
          <a:p>
            <a:pPr marL="0" indent="0">
              <a:buNone/>
            </a:pPr>
            <a:r>
              <a:rPr lang="en-GB" sz="2400" dirty="0"/>
              <a:t>	</a:t>
            </a:r>
            <a:r>
              <a:rPr lang="en-GB" sz="2200" dirty="0"/>
              <a:t>Have researchers allowed bias into research?</a:t>
            </a:r>
          </a:p>
        </p:txBody>
      </p:sp>
    </p:spTree>
    <p:extLst>
      <p:ext uri="{BB962C8B-B14F-4D97-AF65-F5344CB8AC3E}">
        <p14:creationId xmlns:p14="http://schemas.microsoft.com/office/powerpoint/2010/main" val="36865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Reading</a:t>
            </a:r>
            <a:endParaRPr lang="en-GB" sz="3600" dirty="0">
              <a:solidFill>
                <a:schemeClr val="accent1">
                  <a:lumMod val="50000"/>
                </a:schemeClr>
              </a:solidFill>
            </a:endParaRPr>
          </a:p>
        </p:txBody>
      </p:sp>
      <p:sp>
        <p:nvSpPr>
          <p:cNvPr id="3" name="Content Placeholder 2"/>
          <p:cNvSpPr>
            <a:spLocks noGrp="1"/>
          </p:cNvSpPr>
          <p:nvPr>
            <p:ph idx="1"/>
          </p:nvPr>
        </p:nvSpPr>
        <p:spPr>
          <a:xfrm>
            <a:off x="838200" y="1783095"/>
            <a:ext cx="10515600" cy="4351338"/>
          </a:xfrm>
        </p:spPr>
        <p:txBody>
          <a:bodyPr>
            <a:normAutofit/>
          </a:bodyPr>
          <a:lstStyle/>
          <a:p>
            <a:r>
              <a:rPr lang="en-GB" sz="2000" dirty="0" smtClean="0"/>
              <a:t>Bryman, A. ( 2012) </a:t>
            </a:r>
            <a:r>
              <a:rPr lang="en-GB" sz="2000" i="1" dirty="0" smtClean="0"/>
              <a:t>Social Research Methods. </a:t>
            </a:r>
            <a:r>
              <a:rPr lang="en-GB" sz="2000" dirty="0" smtClean="0"/>
              <a:t>Oxford: OUP (</a:t>
            </a:r>
            <a:r>
              <a:rPr lang="en-GB" sz="2000" dirty="0" err="1" smtClean="0"/>
              <a:t>chs</a:t>
            </a:r>
            <a:r>
              <a:rPr lang="en-GB" sz="2000" dirty="0" smtClean="0"/>
              <a:t> 3 &amp; 17)</a:t>
            </a:r>
          </a:p>
          <a:p>
            <a:r>
              <a:rPr lang="en-GB" sz="2000" dirty="0" smtClean="0"/>
              <a:t>Bryman, A. (1988) </a:t>
            </a:r>
            <a:r>
              <a:rPr lang="en-GB" sz="2000" i="1" dirty="0" smtClean="0"/>
              <a:t>Quantity and Quality in Social Research</a:t>
            </a:r>
            <a:r>
              <a:rPr lang="en-GB" sz="2000" dirty="0" smtClean="0"/>
              <a:t>. </a:t>
            </a:r>
            <a:r>
              <a:rPr lang="en-GB" sz="2000" dirty="0"/>
              <a:t>Abingdon: </a:t>
            </a:r>
            <a:r>
              <a:rPr lang="en-GB" sz="2000" dirty="0" smtClean="0"/>
              <a:t>Routledge</a:t>
            </a:r>
          </a:p>
          <a:p>
            <a:r>
              <a:rPr lang="en-GB" sz="2000" dirty="0" smtClean="0"/>
              <a:t>Gobo, G. (2008) Re-conceptualizing generalization: Old issues in a NEW Frame, in  </a:t>
            </a:r>
            <a:r>
              <a:rPr lang="en-GB" sz="2000" dirty="0" err="1" smtClean="0"/>
              <a:t>Alasuutari</a:t>
            </a:r>
            <a:r>
              <a:rPr lang="en-GB" sz="2000" dirty="0" smtClean="0"/>
              <a:t>, </a:t>
            </a:r>
            <a:r>
              <a:rPr lang="en-GB" sz="2000" dirty="0" err="1" smtClean="0"/>
              <a:t>Bickman</a:t>
            </a:r>
            <a:r>
              <a:rPr lang="en-GB" sz="2000" dirty="0" smtClean="0"/>
              <a:t> and </a:t>
            </a:r>
            <a:r>
              <a:rPr lang="en-GB" sz="2000" dirty="0" err="1" smtClean="0"/>
              <a:t>Brannen</a:t>
            </a:r>
            <a:r>
              <a:rPr lang="en-GB" sz="2000" dirty="0" smtClean="0"/>
              <a:t> (2008) (edited) </a:t>
            </a:r>
            <a:r>
              <a:rPr lang="en-GB" sz="2000" i="1" dirty="0" smtClean="0"/>
              <a:t>The Sage Handbook of Social Research Methods</a:t>
            </a:r>
            <a:r>
              <a:rPr lang="en-GB" sz="2000" dirty="0" smtClean="0"/>
              <a:t>. </a:t>
            </a:r>
          </a:p>
          <a:p>
            <a:r>
              <a:rPr lang="en-GB" sz="2000" dirty="0" smtClean="0"/>
              <a:t>Lincoln, Y.S. and Guba, E. (1985) </a:t>
            </a:r>
            <a:r>
              <a:rPr lang="en-GB" sz="2000" i="1" dirty="0" smtClean="0"/>
              <a:t>Naturalistic Inquiry</a:t>
            </a:r>
            <a:r>
              <a:rPr lang="en-GB" sz="2000" dirty="0" smtClean="0"/>
              <a:t>. Beverley Hills, CA: Sage</a:t>
            </a:r>
          </a:p>
          <a:p>
            <a:r>
              <a:rPr lang="en-GB" sz="2000" dirty="0" smtClean="0"/>
              <a:t>Yardley, L. (2000) ‘Dilemmas in Qualitative Health Research’. </a:t>
            </a:r>
            <a:r>
              <a:rPr lang="en-GB" sz="2000" i="1" dirty="0" smtClean="0"/>
              <a:t>Psychology and Health</a:t>
            </a:r>
            <a:r>
              <a:rPr lang="en-GB" sz="2000" dirty="0" smtClean="0"/>
              <a:t>, 15:215-28</a:t>
            </a:r>
            <a:endParaRPr lang="en-GB" sz="2000" dirty="0"/>
          </a:p>
        </p:txBody>
      </p:sp>
    </p:spTree>
    <p:extLst>
      <p:ext uri="{BB962C8B-B14F-4D97-AF65-F5344CB8AC3E}">
        <p14:creationId xmlns:p14="http://schemas.microsoft.com/office/powerpoint/2010/main" val="50181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smtClean="0">
                <a:solidFill>
                  <a:schemeClr val="accent1">
                    <a:lumMod val="50000"/>
                  </a:schemeClr>
                </a:solidFill>
              </a:rPr>
              <a:t>Principal types of Research Design</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a:bodyPr>
          <a:lstStyle/>
          <a:p>
            <a:endParaRPr lang="en-GB" dirty="0" smtClean="0"/>
          </a:p>
          <a:p>
            <a:r>
              <a:rPr lang="en-GB" dirty="0" smtClean="0"/>
              <a:t>Cross sectional</a:t>
            </a:r>
          </a:p>
          <a:p>
            <a:r>
              <a:rPr lang="en-GB" dirty="0" smtClean="0"/>
              <a:t>Longitudinal</a:t>
            </a:r>
          </a:p>
          <a:p>
            <a:r>
              <a:rPr lang="en-GB" dirty="0" smtClean="0"/>
              <a:t>Experiments, RCTs, Natural experiments,.</a:t>
            </a:r>
          </a:p>
          <a:p>
            <a:r>
              <a:rPr lang="en-GB" dirty="0" smtClean="0"/>
              <a:t>Case studies</a:t>
            </a:r>
          </a:p>
          <a:p>
            <a:r>
              <a:rPr lang="en-GB" dirty="0" smtClean="0"/>
              <a:t>Comparative?</a:t>
            </a:r>
          </a:p>
        </p:txBody>
      </p:sp>
    </p:spTree>
    <p:extLst>
      <p:ext uri="{BB962C8B-B14F-4D97-AF65-F5344CB8AC3E}">
        <p14:creationId xmlns:p14="http://schemas.microsoft.com/office/powerpoint/2010/main" val="390601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endParaRPr lang="en-GB" dirty="0"/>
          </a:p>
          <a:p>
            <a:endParaRPr lang="en-GB" dirty="0" smtClean="0"/>
          </a:p>
          <a:p>
            <a:pPr marL="0" indent="0" algn="ctr">
              <a:buNone/>
            </a:pPr>
            <a:r>
              <a:rPr lang="en-GB" sz="4000" dirty="0">
                <a:solidFill>
                  <a:schemeClr val="accent1">
                    <a:lumMod val="50000"/>
                  </a:schemeClr>
                </a:solidFill>
              </a:rPr>
              <a:t>Case Studies</a:t>
            </a:r>
          </a:p>
        </p:txBody>
      </p:sp>
      <p:sp>
        <p:nvSpPr>
          <p:cNvPr id="5" name="Rectangle 4"/>
          <p:cNvSpPr/>
          <p:nvPr/>
        </p:nvSpPr>
        <p:spPr bwMode="auto">
          <a:xfrm>
            <a:off x="1524000" y="499"/>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2400">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513" y="233411"/>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246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chemeClr val="accent1">
                    <a:lumMod val="50000"/>
                  </a:schemeClr>
                </a:solidFill>
              </a:rPr>
              <a:t>Case Studies</a:t>
            </a:r>
          </a:p>
        </p:txBody>
      </p:sp>
      <p:sp>
        <p:nvSpPr>
          <p:cNvPr id="3" name="Content Placeholder 2"/>
          <p:cNvSpPr>
            <a:spLocks noGrp="1"/>
          </p:cNvSpPr>
          <p:nvPr>
            <p:ph idx="1"/>
          </p:nvPr>
        </p:nvSpPr>
        <p:spPr>
          <a:xfrm>
            <a:off x="1981200" y="1600200"/>
            <a:ext cx="8229600" cy="4800600"/>
          </a:xfrm>
        </p:spPr>
        <p:txBody>
          <a:bodyPr>
            <a:normAutofit fontScale="77500" lnSpcReduction="20000"/>
          </a:bodyPr>
          <a:lstStyle/>
          <a:p>
            <a:r>
              <a:rPr lang="en-GB" sz="3400" dirty="0"/>
              <a:t>Case studies are concerned with “the detailed and intensive analysis of a single case” </a:t>
            </a:r>
            <a:r>
              <a:rPr lang="en-GB" dirty="0" smtClean="0"/>
              <a:t>									      </a:t>
            </a:r>
            <a:r>
              <a:rPr lang="en-GB" sz="2300" dirty="0" smtClean="0"/>
              <a:t>(Bryman, 2012:66)</a:t>
            </a:r>
          </a:p>
          <a:p>
            <a:endParaRPr lang="en-GB" sz="1300" dirty="0" smtClean="0"/>
          </a:p>
          <a:p>
            <a:r>
              <a:rPr lang="en-GB" sz="3400" dirty="0"/>
              <a:t>Focus is on the specific, complexity and the situational</a:t>
            </a:r>
          </a:p>
          <a:p>
            <a:endParaRPr lang="en-GB" dirty="0" smtClean="0"/>
          </a:p>
          <a:p>
            <a:r>
              <a:rPr lang="en-GB" sz="3400" dirty="0"/>
              <a:t>Case study research is holistic?</a:t>
            </a:r>
          </a:p>
          <a:p>
            <a:pPr lvl="2"/>
            <a:r>
              <a:rPr lang="en-GB" sz="2900" dirty="0"/>
              <a:t>Aim is to understand entity as a unit, as a functioning whole                                    </a:t>
            </a:r>
            <a:r>
              <a:rPr lang="en-GB" dirty="0" smtClean="0"/>
              <a:t>			                                         </a:t>
            </a:r>
            <a:r>
              <a:rPr lang="en-GB" dirty="0"/>
              <a:t> </a:t>
            </a:r>
            <a:r>
              <a:rPr lang="en-GB" dirty="0" smtClean="0"/>
              <a:t>             </a:t>
            </a:r>
            <a:r>
              <a:rPr lang="en-GB" sz="2300" dirty="0" smtClean="0"/>
              <a:t>(</a:t>
            </a:r>
            <a:r>
              <a:rPr lang="en-GB" sz="2300" dirty="0" err="1" smtClean="0"/>
              <a:t>Vershcuren</a:t>
            </a:r>
            <a:r>
              <a:rPr lang="en-GB" sz="2300" dirty="0" smtClean="0"/>
              <a:t>, 2003)</a:t>
            </a:r>
          </a:p>
          <a:p>
            <a:pPr lvl="2"/>
            <a:endParaRPr lang="en-GB" dirty="0" smtClean="0"/>
          </a:p>
          <a:p>
            <a:r>
              <a:rPr lang="en-GB" sz="3400" dirty="0"/>
              <a:t>The unit of analysis is: a bounded entity, such as a place, object, set of relationships, event, etc. </a:t>
            </a:r>
          </a:p>
          <a:p>
            <a:endParaRPr lang="en-GB" dirty="0" smtClean="0"/>
          </a:p>
          <a:p>
            <a:r>
              <a:rPr lang="en-GB" sz="3400" dirty="0"/>
              <a:t>Can be single or multiple cases</a:t>
            </a:r>
            <a:endParaRPr lang="en-GB" dirty="0" smtClean="0"/>
          </a:p>
          <a:p>
            <a:endParaRPr lang="en-GB" dirty="0" smtClean="0"/>
          </a:p>
          <a:p>
            <a:endParaRPr lang="en-GB" dirty="0" smtClean="0"/>
          </a:p>
          <a:p>
            <a:endParaRPr lang="en-GB" dirty="0" smtClean="0"/>
          </a:p>
          <a:p>
            <a:endParaRPr lang="en-GB" dirty="0" smtClean="0"/>
          </a:p>
          <a:p>
            <a:endParaRPr lang="en-GB" dirty="0" smtClean="0"/>
          </a:p>
          <a:p>
            <a:pPr lvl="2"/>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474" y="4759842"/>
            <a:ext cx="1981200" cy="1981200"/>
          </a:xfrm>
          <a:prstGeom prst="rect">
            <a:avLst/>
          </a:prstGeom>
        </p:spPr>
      </p:pic>
    </p:spTree>
    <p:extLst>
      <p:ext uri="{BB962C8B-B14F-4D97-AF65-F5344CB8AC3E}">
        <p14:creationId xmlns:p14="http://schemas.microsoft.com/office/powerpoint/2010/main" val="1515080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536" y="1196753"/>
            <a:ext cx="8229600" cy="4525963"/>
          </a:xfrm>
        </p:spPr>
        <p:txBody>
          <a:bodyPr>
            <a:normAutofit/>
          </a:bodyPr>
          <a:lstStyle/>
          <a:p>
            <a:endParaRPr lang="en-GB" dirty="0"/>
          </a:p>
          <a:p>
            <a:r>
              <a:rPr lang="en-GB" dirty="0"/>
              <a:t>In brief, the case study method allows investigators to retain the holistic and meaningful characteristic of real-life-events-such as individual life cycles, small group behaviour, organisational and managerial processes, neighbourhood change, school performance, international relations and the maturation of industries. (Yin, 2009:4)</a:t>
            </a:r>
          </a:p>
        </p:txBody>
      </p:sp>
    </p:spTree>
    <p:extLst>
      <p:ext uri="{BB962C8B-B14F-4D97-AF65-F5344CB8AC3E}">
        <p14:creationId xmlns:p14="http://schemas.microsoft.com/office/powerpoint/2010/main" val="99833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chemeClr val="accent1">
                    <a:lumMod val="50000"/>
                  </a:schemeClr>
                </a:solidFill>
              </a:rPr>
              <a:t>Defining features:</a:t>
            </a:r>
          </a:p>
        </p:txBody>
      </p:sp>
      <p:sp>
        <p:nvSpPr>
          <p:cNvPr id="3" name="Content Placeholder 2"/>
          <p:cNvSpPr>
            <a:spLocks noGrp="1"/>
          </p:cNvSpPr>
          <p:nvPr>
            <p:ph idx="1"/>
          </p:nvPr>
        </p:nvSpPr>
        <p:spPr/>
        <p:txBody>
          <a:bodyPr>
            <a:normAutofit fontScale="77500" lnSpcReduction="20000"/>
          </a:bodyPr>
          <a:lstStyle/>
          <a:p>
            <a:r>
              <a:rPr lang="en-GB" dirty="0" smtClean="0"/>
              <a:t>Investigates a bounded whole</a:t>
            </a:r>
          </a:p>
          <a:p>
            <a:endParaRPr lang="en-GB" dirty="0" smtClean="0"/>
          </a:p>
          <a:p>
            <a:r>
              <a:rPr lang="en-GB" dirty="0" smtClean="0"/>
              <a:t>Considerable degree of open-endedness</a:t>
            </a:r>
          </a:p>
          <a:p>
            <a:pPr lvl="1"/>
            <a:r>
              <a:rPr lang="en-GB" dirty="0" smtClean="0"/>
              <a:t>	- Topic chosen in broad terms and remains fluid</a:t>
            </a:r>
          </a:p>
          <a:p>
            <a:pPr lvl="1"/>
            <a:endParaRPr lang="en-GB" dirty="0" smtClean="0"/>
          </a:p>
          <a:p>
            <a:r>
              <a:rPr lang="en-GB" dirty="0" smtClean="0"/>
              <a:t>Researching directly  a ‘real-life’ whole</a:t>
            </a:r>
          </a:p>
          <a:p>
            <a:endParaRPr lang="en-GB" dirty="0" smtClean="0"/>
          </a:p>
          <a:p>
            <a:r>
              <a:rPr lang="en-GB" dirty="0" smtClean="0"/>
              <a:t>Utilise many methods</a:t>
            </a:r>
          </a:p>
          <a:p>
            <a:pPr lvl="1"/>
            <a:r>
              <a:rPr lang="en-GB" dirty="0" smtClean="0"/>
              <a:t>contested</a:t>
            </a:r>
          </a:p>
          <a:p>
            <a:endParaRPr lang="en-GB" dirty="0" smtClean="0"/>
          </a:p>
          <a:p>
            <a:r>
              <a:rPr lang="en-GB" dirty="0" smtClean="0"/>
              <a:t>The outcome is complex, often narrated presenting raw data</a:t>
            </a:r>
          </a:p>
          <a:p>
            <a:pPr marL="0" indent="0">
              <a:buNone/>
            </a:pPr>
            <a:r>
              <a:rPr lang="en-GB" dirty="0"/>
              <a:t>	</a:t>
            </a:r>
            <a:r>
              <a:rPr lang="en-GB" dirty="0" smtClean="0"/>
              <a:t>																			(Morgan, 2014)</a:t>
            </a:r>
          </a:p>
          <a:p>
            <a:endParaRPr lang="en-GB" dirty="0"/>
          </a:p>
        </p:txBody>
      </p:sp>
    </p:spTree>
    <p:extLst>
      <p:ext uri="{BB962C8B-B14F-4D97-AF65-F5344CB8AC3E}">
        <p14:creationId xmlns:p14="http://schemas.microsoft.com/office/powerpoint/2010/main" val="102591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chemeClr val="accent1">
                    <a:lumMod val="50000"/>
                  </a:schemeClr>
                </a:solidFill>
              </a:rPr>
              <a:t>Rationale for single case</a:t>
            </a:r>
          </a:p>
        </p:txBody>
      </p:sp>
      <p:sp>
        <p:nvSpPr>
          <p:cNvPr id="3" name="Content Placeholder 2"/>
          <p:cNvSpPr>
            <a:spLocks noGrp="1"/>
          </p:cNvSpPr>
          <p:nvPr>
            <p:ph idx="1"/>
          </p:nvPr>
        </p:nvSpPr>
        <p:spPr/>
        <p:txBody>
          <a:bodyPr>
            <a:normAutofit fontScale="77500" lnSpcReduction="20000"/>
          </a:bodyPr>
          <a:lstStyle/>
          <a:p>
            <a:r>
              <a:rPr lang="en-GB" dirty="0" smtClean="0"/>
              <a:t>Typical case</a:t>
            </a:r>
          </a:p>
          <a:p>
            <a:pPr lvl="1"/>
            <a:r>
              <a:rPr lang="en-GB" dirty="0" smtClean="0"/>
              <a:t>The objective is to capture the circumstances and conditions of an everyday or commonplace situation</a:t>
            </a:r>
          </a:p>
          <a:p>
            <a:pPr lvl="1"/>
            <a:endParaRPr lang="en-GB" dirty="0" smtClean="0"/>
          </a:p>
          <a:p>
            <a:r>
              <a:rPr lang="en-GB" dirty="0" smtClean="0"/>
              <a:t>Extreme (unique)case</a:t>
            </a:r>
          </a:p>
          <a:p>
            <a:pPr lvl="1"/>
            <a:r>
              <a:rPr lang="en-GB" dirty="0" smtClean="0"/>
              <a:t>To shed light on the normal, taken for granted</a:t>
            </a:r>
          </a:p>
          <a:p>
            <a:pPr lvl="1"/>
            <a:endParaRPr lang="en-GB" dirty="0" smtClean="0"/>
          </a:p>
          <a:p>
            <a:r>
              <a:rPr lang="en-GB" dirty="0" smtClean="0"/>
              <a:t>Critical case</a:t>
            </a:r>
          </a:p>
          <a:p>
            <a:pPr lvl="1"/>
            <a:r>
              <a:rPr lang="en-GB" dirty="0" smtClean="0"/>
              <a:t>Chosen on the grounds that it will allow a better understanding of the circumstances in which a hypothesis will and will not hold</a:t>
            </a:r>
          </a:p>
          <a:p>
            <a:pPr lvl="1"/>
            <a:endParaRPr lang="en-GB" dirty="0" smtClean="0"/>
          </a:p>
          <a:p>
            <a:r>
              <a:rPr lang="en-GB" dirty="0" smtClean="0"/>
              <a:t>Revelatory case</a:t>
            </a:r>
          </a:p>
          <a:p>
            <a:pPr lvl="1"/>
            <a:r>
              <a:rPr lang="en-GB" dirty="0" smtClean="0"/>
              <a:t>When an opportunity arises to observe and analyse a phenomenon not normally accessible	</a:t>
            </a:r>
          </a:p>
          <a:p>
            <a:pPr marL="457200" lvl="1" indent="0">
              <a:buNone/>
            </a:pPr>
            <a:r>
              <a:rPr lang="en-GB" dirty="0" smtClean="0"/>
              <a:t>							</a:t>
            </a:r>
          </a:p>
          <a:p>
            <a:pPr marL="457200" lvl="1" indent="0">
              <a:buNone/>
            </a:pPr>
            <a:r>
              <a:rPr lang="en-GB" dirty="0"/>
              <a:t>	</a:t>
            </a:r>
            <a:r>
              <a:rPr lang="en-GB" dirty="0" smtClean="0"/>
              <a:t>						      (Bryman, 2012: 70, citing Yin, 2009)</a:t>
            </a:r>
          </a:p>
        </p:txBody>
      </p:sp>
    </p:spTree>
    <p:extLst>
      <p:ext uri="{BB962C8B-B14F-4D97-AF65-F5344CB8AC3E}">
        <p14:creationId xmlns:p14="http://schemas.microsoft.com/office/powerpoint/2010/main" val="1581863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2378</Words>
  <Application>Microsoft Office PowerPoint</Application>
  <PresentationFormat>Widescreen</PresentationFormat>
  <Paragraphs>358</Paragraphs>
  <Slides>38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Calibri</vt:lpstr>
      <vt:lpstr>Calibri Light</vt:lpstr>
      <vt:lpstr>Times New Roman</vt:lpstr>
      <vt:lpstr>Office Theme</vt:lpstr>
      <vt:lpstr>PowerPoint Presentation</vt:lpstr>
      <vt:lpstr>Overview of Lecture</vt:lpstr>
      <vt:lpstr>What is Research Design?</vt:lpstr>
      <vt:lpstr>Principal types of Research Design</vt:lpstr>
      <vt:lpstr>PowerPoint Presentation</vt:lpstr>
      <vt:lpstr>Case Studies</vt:lpstr>
      <vt:lpstr>PowerPoint Presentation</vt:lpstr>
      <vt:lpstr>Defining features:</vt:lpstr>
      <vt:lpstr>Rationale for single case</vt:lpstr>
      <vt:lpstr>A contested design?</vt:lpstr>
      <vt:lpstr>Comparing designs</vt:lpstr>
      <vt:lpstr>Purpose of case?</vt:lpstr>
      <vt:lpstr>Generalisation</vt:lpstr>
      <vt:lpstr>Causation in vivo</vt:lpstr>
      <vt:lpstr>An example: causation?</vt:lpstr>
      <vt:lpstr>Causation from best Inference</vt:lpstr>
      <vt:lpstr>Choosing a case</vt:lpstr>
      <vt:lpstr>‘Perceptions of Risk’ Study</vt:lpstr>
      <vt:lpstr>Familiarisation</vt:lpstr>
      <vt:lpstr>‘Perceptions of Risk’ study… continued</vt:lpstr>
      <vt:lpstr>Collecting Data</vt:lpstr>
      <vt:lpstr>Combining Data: Saying &amp; Doing</vt:lpstr>
      <vt:lpstr> The Challenge of Multiple Groups / Locations / Times </vt:lpstr>
      <vt:lpstr>The Exit</vt:lpstr>
      <vt:lpstr>Writing up</vt:lpstr>
      <vt:lpstr>Case Studies: Summary</vt:lpstr>
      <vt:lpstr>Overall Summary</vt:lpstr>
      <vt:lpstr>Research Design Summary</vt:lpstr>
      <vt:lpstr>Further Reading</vt:lpstr>
      <vt:lpstr>Further References</vt:lpstr>
      <vt:lpstr>PowerPoint Presentation</vt:lpstr>
      <vt:lpstr>Reliability</vt:lpstr>
      <vt:lpstr>Validity</vt:lpstr>
      <vt:lpstr>Generalisability</vt:lpstr>
      <vt:lpstr>Reflections</vt:lpstr>
      <vt:lpstr>Activity</vt:lpstr>
      <vt:lpstr>Alternative Criteria</vt:lpstr>
      <vt:lpstr>Reading</vt:lpstr>
    </vt:vector>
  </TitlesOfParts>
  <Company>Cardiff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Bailey</dc:creator>
  <cp:lastModifiedBy>Nick Bailey</cp:lastModifiedBy>
  <cp:revision>15</cp:revision>
  <dcterms:created xsi:type="dcterms:W3CDTF">2016-11-23T19:49:44Z</dcterms:created>
  <dcterms:modified xsi:type="dcterms:W3CDTF">2016-11-23T22:02:41Z</dcterms:modified>
</cp:coreProperties>
</file>