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2" r:id="rId3"/>
    <p:sldId id="264" r:id="rId4"/>
    <p:sldId id="260" r:id="rId5"/>
    <p:sldId id="261" r:id="rId6"/>
    <p:sldId id="267" r:id="rId7"/>
    <p:sldId id="268" r:id="rId8"/>
    <p:sldId id="270" r:id="rId9"/>
    <p:sldId id="269"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2" d="100"/>
          <a:sy n="112" d="100"/>
        </p:scale>
        <p:origin x="-34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6290A69-BC21-4431-8A06-2C7237E5EA1A}" type="datetimeFigureOut">
              <a:rPr lang="en-GB" smtClean="0"/>
              <a:t>08/12/2016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031E7E-09E8-4B7B-B3F6-F7559B3F510D}" type="slidenum">
              <a:rPr lang="en-GB" smtClean="0"/>
              <a:t>‹#›</a:t>
            </a:fld>
            <a:endParaRPr lang="en-GB"/>
          </a:p>
        </p:txBody>
      </p:sp>
    </p:spTree>
    <p:extLst>
      <p:ext uri="{BB962C8B-B14F-4D97-AF65-F5344CB8AC3E}">
        <p14:creationId xmlns:p14="http://schemas.microsoft.com/office/powerpoint/2010/main" val="1005512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6290A69-BC21-4431-8A06-2C7237E5EA1A}" type="datetimeFigureOut">
              <a:rPr lang="en-GB" smtClean="0"/>
              <a:t>08/12/2016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031E7E-09E8-4B7B-B3F6-F7559B3F510D}" type="slidenum">
              <a:rPr lang="en-GB" smtClean="0"/>
              <a:t>‹#›</a:t>
            </a:fld>
            <a:endParaRPr lang="en-GB"/>
          </a:p>
        </p:txBody>
      </p:sp>
    </p:spTree>
    <p:extLst>
      <p:ext uri="{BB962C8B-B14F-4D97-AF65-F5344CB8AC3E}">
        <p14:creationId xmlns:p14="http://schemas.microsoft.com/office/powerpoint/2010/main" val="8754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6290A69-BC21-4431-8A06-2C7237E5EA1A}" type="datetimeFigureOut">
              <a:rPr lang="en-GB" smtClean="0"/>
              <a:t>08/12/2016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031E7E-09E8-4B7B-B3F6-F7559B3F510D}" type="slidenum">
              <a:rPr lang="en-GB" smtClean="0"/>
              <a:t>‹#›</a:t>
            </a:fld>
            <a:endParaRPr lang="en-GB"/>
          </a:p>
        </p:txBody>
      </p:sp>
    </p:spTree>
    <p:extLst>
      <p:ext uri="{BB962C8B-B14F-4D97-AF65-F5344CB8AC3E}">
        <p14:creationId xmlns:p14="http://schemas.microsoft.com/office/powerpoint/2010/main" val="311927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6290A69-BC21-4431-8A06-2C7237E5EA1A}" type="datetimeFigureOut">
              <a:rPr lang="en-GB" smtClean="0"/>
              <a:t>08/12/2016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031E7E-09E8-4B7B-B3F6-F7559B3F510D}" type="slidenum">
              <a:rPr lang="en-GB" smtClean="0"/>
              <a:t>‹#›</a:t>
            </a:fld>
            <a:endParaRPr lang="en-GB"/>
          </a:p>
        </p:txBody>
      </p:sp>
    </p:spTree>
    <p:extLst>
      <p:ext uri="{BB962C8B-B14F-4D97-AF65-F5344CB8AC3E}">
        <p14:creationId xmlns:p14="http://schemas.microsoft.com/office/powerpoint/2010/main" val="271930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290A69-BC21-4431-8A06-2C7237E5EA1A}" type="datetimeFigureOut">
              <a:rPr lang="en-GB" smtClean="0"/>
              <a:t>08/12/2016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031E7E-09E8-4B7B-B3F6-F7559B3F510D}" type="slidenum">
              <a:rPr lang="en-GB" smtClean="0"/>
              <a:t>‹#›</a:t>
            </a:fld>
            <a:endParaRPr lang="en-GB"/>
          </a:p>
        </p:txBody>
      </p:sp>
    </p:spTree>
    <p:extLst>
      <p:ext uri="{BB962C8B-B14F-4D97-AF65-F5344CB8AC3E}">
        <p14:creationId xmlns:p14="http://schemas.microsoft.com/office/powerpoint/2010/main" val="397093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6290A69-BC21-4431-8A06-2C7237E5EA1A}" type="datetimeFigureOut">
              <a:rPr lang="en-GB" smtClean="0"/>
              <a:t>08/12/2016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031E7E-09E8-4B7B-B3F6-F7559B3F510D}" type="slidenum">
              <a:rPr lang="en-GB" smtClean="0"/>
              <a:t>‹#›</a:t>
            </a:fld>
            <a:endParaRPr lang="en-GB"/>
          </a:p>
        </p:txBody>
      </p:sp>
    </p:spTree>
    <p:extLst>
      <p:ext uri="{BB962C8B-B14F-4D97-AF65-F5344CB8AC3E}">
        <p14:creationId xmlns:p14="http://schemas.microsoft.com/office/powerpoint/2010/main" val="1252124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6290A69-BC21-4431-8A06-2C7237E5EA1A}" type="datetimeFigureOut">
              <a:rPr lang="en-GB" smtClean="0"/>
              <a:t>08/12/2016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0031E7E-09E8-4B7B-B3F6-F7559B3F510D}" type="slidenum">
              <a:rPr lang="en-GB" smtClean="0"/>
              <a:t>‹#›</a:t>
            </a:fld>
            <a:endParaRPr lang="en-GB"/>
          </a:p>
        </p:txBody>
      </p:sp>
    </p:spTree>
    <p:extLst>
      <p:ext uri="{BB962C8B-B14F-4D97-AF65-F5344CB8AC3E}">
        <p14:creationId xmlns:p14="http://schemas.microsoft.com/office/powerpoint/2010/main" val="88356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6290A69-BC21-4431-8A06-2C7237E5EA1A}" type="datetimeFigureOut">
              <a:rPr lang="en-GB" smtClean="0"/>
              <a:t>08/12/2016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0031E7E-09E8-4B7B-B3F6-F7559B3F510D}" type="slidenum">
              <a:rPr lang="en-GB" smtClean="0"/>
              <a:t>‹#›</a:t>
            </a:fld>
            <a:endParaRPr lang="en-GB"/>
          </a:p>
        </p:txBody>
      </p:sp>
    </p:spTree>
    <p:extLst>
      <p:ext uri="{BB962C8B-B14F-4D97-AF65-F5344CB8AC3E}">
        <p14:creationId xmlns:p14="http://schemas.microsoft.com/office/powerpoint/2010/main" val="232036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290A69-BC21-4431-8A06-2C7237E5EA1A}" type="datetimeFigureOut">
              <a:rPr lang="en-GB" smtClean="0"/>
              <a:t>08/12/2016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0031E7E-09E8-4B7B-B3F6-F7559B3F510D}" type="slidenum">
              <a:rPr lang="en-GB" smtClean="0"/>
              <a:t>‹#›</a:t>
            </a:fld>
            <a:endParaRPr lang="en-GB"/>
          </a:p>
        </p:txBody>
      </p:sp>
    </p:spTree>
    <p:extLst>
      <p:ext uri="{BB962C8B-B14F-4D97-AF65-F5344CB8AC3E}">
        <p14:creationId xmlns:p14="http://schemas.microsoft.com/office/powerpoint/2010/main" val="217252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90A69-BC21-4431-8A06-2C7237E5EA1A}" type="datetimeFigureOut">
              <a:rPr lang="en-GB" smtClean="0"/>
              <a:t>08/12/2016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031E7E-09E8-4B7B-B3F6-F7559B3F510D}" type="slidenum">
              <a:rPr lang="en-GB" smtClean="0"/>
              <a:t>‹#›</a:t>
            </a:fld>
            <a:endParaRPr lang="en-GB"/>
          </a:p>
        </p:txBody>
      </p:sp>
    </p:spTree>
    <p:extLst>
      <p:ext uri="{BB962C8B-B14F-4D97-AF65-F5344CB8AC3E}">
        <p14:creationId xmlns:p14="http://schemas.microsoft.com/office/powerpoint/2010/main" val="174699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90A69-BC21-4431-8A06-2C7237E5EA1A}" type="datetimeFigureOut">
              <a:rPr lang="en-GB" smtClean="0"/>
              <a:t>08/12/2016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031E7E-09E8-4B7B-B3F6-F7559B3F510D}" type="slidenum">
              <a:rPr lang="en-GB" smtClean="0"/>
              <a:t>‹#›</a:t>
            </a:fld>
            <a:endParaRPr lang="en-GB"/>
          </a:p>
        </p:txBody>
      </p:sp>
    </p:spTree>
    <p:extLst>
      <p:ext uri="{BB962C8B-B14F-4D97-AF65-F5344CB8AC3E}">
        <p14:creationId xmlns:p14="http://schemas.microsoft.com/office/powerpoint/2010/main" val="3616694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90A69-BC21-4431-8A06-2C7237E5EA1A}" type="datetimeFigureOut">
              <a:rPr lang="en-GB" smtClean="0"/>
              <a:t>08/12/2016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31E7E-09E8-4B7B-B3F6-F7559B3F510D}" type="slidenum">
              <a:rPr lang="en-GB" smtClean="0"/>
              <a:t>‹#›</a:t>
            </a:fld>
            <a:endParaRPr lang="en-GB"/>
          </a:p>
        </p:txBody>
      </p:sp>
    </p:spTree>
    <p:extLst>
      <p:ext uri="{BB962C8B-B14F-4D97-AF65-F5344CB8AC3E}">
        <p14:creationId xmlns:p14="http://schemas.microsoft.com/office/powerpoint/2010/main" val="2089879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Foundations of Social Science Research</a:t>
            </a:r>
            <a:endParaRPr lang="en-GB" dirty="0"/>
          </a:p>
        </p:txBody>
      </p:sp>
      <p:sp>
        <p:nvSpPr>
          <p:cNvPr id="3" name="Subtitle 2"/>
          <p:cNvSpPr>
            <a:spLocks noGrp="1"/>
          </p:cNvSpPr>
          <p:nvPr>
            <p:ph type="subTitle" idx="1"/>
          </p:nvPr>
        </p:nvSpPr>
        <p:spPr/>
        <p:txBody>
          <a:bodyPr>
            <a:normAutofit/>
          </a:bodyPr>
          <a:lstStyle/>
          <a:p>
            <a:endParaRPr lang="en-GB" sz="4000" dirty="0" smtClean="0"/>
          </a:p>
          <a:p>
            <a:r>
              <a:rPr lang="en-GB" sz="4000" dirty="0" smtClean="0"/>
              <a:t>Revision Session</a:t>
            </a:r>
            <a:endParaRPr lang="en-GB" sz="4000" dirty="0"/>
          </a:p>
        </p:txBody>
      </p:sp>
    </p:spTree>
    <p:extLst>
      <p:ext uri="{BB962C8B-B14F-4D97-AF65-F5344CB8AC3E}">
        <p14:creationId xmlns:p14="http://schemas.microsoft.com/office/powerpoint/2010/main" val="3171697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228998"/>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GB" sz="3600" dirty="0" smtClean="0"/>
              <a:t/>
            </a:r>
            <a:br>
              <a:rPr lang="en-GB" sz="3600" dirty="0" smtClean="0"/>
            </a:br>
            <a:r>
              <a:rPr lang="en-GB" sz="4000" dirty="0" smtClean="0"/>
              <a:t>A reminder </a:t>
            </a:r>
            <a:br>
              <a:rPr lang="en-GB" sz="4000" dirty="0" smtClean="0"/>
            </a:br>
            <a:endParaRPr lang="en-GB" sz="4000" dirty="0"/>
          </a:p>
        </p:txBody>
      </p:sp>
      <p:sp>
        <p:nvSpPr>
          <p:cNvPr id="3" name="Content Placeholder 2"/>
          <p:cNvSpPr>
            <a:spLocks noGrp="1"/>
          </p:cNvSpPr>
          <p:nvPr>
            <p:ph idx="1"/>
          </p:nvPr>
        </p:nvSpPr>
        <p:spPr>
          <a:xfrm>
            <a:off x="457200" y="1700808"/>
            <a:ext cx="8229600" cy="4824536"/>
          </a:xfrm>
        </p:spPr>
        <p:txBody>
          <a:bodyPr>
            <a:normAutofit/>
          </a:bodyPr>
          <a:lstStyle/>
          <a:p>
            <a:endParaRPr lang="en-GB" dirty="0" smtClean="0"/>
          </a:p>
          <a:p>
            <a:r>
              <a:rPr lang="en-GB" dirty="0" smtClean="0"/>
              <a:t>Submission </a:t>
            </a:r>
            <a:r>
              <a:rPr lang="en-GB" dirty="0"/>
              <a:t>deadline </a:t>
            </a:r>
            <a:r>
              <a:rPr lang="en-GB" dirty="0" smtClean="0"/>
              <a:t>for assessment 2 is</a:t>
            </a:r>
            <a:r>
              <a:rPr lang="en-GB" dirty="0" smtClean="0"/>
              <a:t>:</a:t>
            </a:r>
          </a:p>
          <a:p>
            <a:pPr marL="0" indent="0" algn="ctr">
              <a:buNone/>
            </a:pPr>
            <a:r>
              <a:rPr lang="en-GB" dirty="0" smtClean="0"/>
              <a:t> </a:t>
            </a:r>
            <a:r>
              <a:rPr lang="en-GB" dirty="0"/>
              <a:t>12 noon on </a:t>
            </a:r>
            <a:r>
              <a:rPr lang="en-GB" dirty="0" smtClean="0"/>
              <a:t>Weds 11</a:t>
            </a:r>
            <a:r>
              <a:rPr lang="en-GB" baseline="30000" dirty="0" smtClean="0"/>
              <a:t>th</a:t>
            </a:r>
            <a:r>
              <a:rPr lang="en-GB" dirty="0" smtClean="0"/>
              <a:t> </a:t>
            </a:r>
            <a:r>
              <a:rPr lang="en-GB" dirty="0"/>
              <a:t>January </a:t>
            </a:r>
            <a:r>
              <a:rPr lang="en-GB" dirty="0" smtClean="0"/>
              <a:t>2017. </a:t>
            </a:r>
            <a:endParaRPr lang="en-GB" dirty="0" smtClean="0"/>
          </a:p>
          <a:p>
            <a:pPr marL="0" indent="0" algn="ctr">
              <a:buNone/>
            </a:pPr>
            <a:endParaRPr lang="en-GB" dirty="0"/>
          </a:p>
          <a:p>
            <a:r>
              <a:rPr lang="en-GB" dirty="0" smtClean="0"/>
              <a:t>Drop in session 2pm-4pm on 5</a:t>
            </a:r>
            <a:r>
              <a:rPr lang="en-GB" baseline="30000" dirty="0" smtClean="0"/>
              <a:t>th</a:t>
            </a:r>
            <a:r>
              <a:rPr lang="en-GB" dirty="0" smtClean="0"/>
              <a:t> January – sign up sheet on Crai</a:t>
            </a:r>
            <a:r>
              <a:rPr lang="en-GB" dirty="0" smtClean="0"/>
              <a:t>g’s Office door from 9</a:t>
            </a:r>
            <a:r>
              <a:rPr lang="en-GB" baseline="30000" dirty="0" smtClean="0"/>
              <a:t>th</a:t>
            </a:r>
            <a:r>
              <a:rPr lang="en-GB" dirty="0" smtClean="0"/>
              <a:t> December.</a:t>
            </a:r>
            <a:endParaRPr lang="en-GB" dirty="0"/>
          </a:p>
          <a:p>
            <a:endParaRPr lang="en-GB" dirty="0"/>
          </a:p>
        </p:txBody>
      </p:sp>
    </p:spTree>
    <p:extLst>
      <p:ext uri="{BB962C8B-B14F-4D97-AF65-F5344CB8AC3E}">
        <p14:creationId xmlns:p14="http://schemas.microsoft.com/office/powerpoint/2010/main" val="4064698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GB" dirty="0" smtClean="0"/>
              <a:t>Recapitulation (1)</a:t>
            </a:r>
            <a:endParaRPr lang="en-GB" dirty="0"/>
          </a:p>
        </p:txBody>
      </p:sp>
      <p:sp>
        <p:nvSpPr>
          <p:cNvPr id="3" name="Content Placeholder 2"/>
          <p:cNvSpPr>
            <a:spLocks noGrp="1"/>
          </p:cNvSpPr>
          <p:nvPr>
            <p:ph idx="1"/>
          </p:nvPr>
        </p:nvSpPr>
        <p:spPr>
          <a:xfrm>
            <a:off x="457200" y="1600200"/>
            <a:ext cx="8229600" cy="5213176"/>
          </a:xfrm>
        </p:spPr>
        <p:txBody>
          <a:bodyPr>
            <a:normAutofit/>
          </a:bodyPr>
          <a:lstStyle/>
          <a:p>
            <a:endParaRPr lang="en-GB" sz="800" dirty="0" smtClean="0"/>
          </a:p>
          <a:p>
            <a:r>
              <a:rPr lang="en-GB" sz="2400" dirty="0" smtClean="0"/>
              <a:t>Research Questions drive research design</a:t>
            </a:r>
          </a:p>
          <a:p>
            <a:endParaRPr lang="en-GB" sz="1200" dirty="0" smtClean="0"/>
          </a:p>
          <a:p>
            <a:r>
              <a:rPr lang="en-GB" sz="2400" dirty="0" smtClean="0"/>
              <a:t>Design is different to methods</a:t>
            </a:r>
          </a:p>
          <a:p>
            <a:pPr lvl="1"/>
            <a:r>
              <a:rPr lang="en-GB" sz="2200" dirty="0" smtClean="0"/>
              <a:t>Cross sectional, Longitudinal, experiments &amp; Case Studies </a:t>
            </a:r>
          </a:p>
          <a:p>
            <a:pPr lvl="1"/>
            <a:r>
              <a:rPr lang="en-GB" sz="2200" dirty="0" smtClean="0"/>
              <a:t>Designs address issues of temporality, causality &amp; in-</a:t>
            </a:r>
            <a:r>
              <a:rPr lang="en-GB" sz="2200" dirty="0" err="1" smtClean="0"/>
              <a:t>depthness</a:t>
            </a:r>
            <a:endParaRPr lang="en-GB" sz="2200" dirty="0"/>
          </a:p>
          <a:p>
            <a:pPr lvl="1"/>
            <a:r>
              <a:rPr lang="en-GB" sz="2200" dirty="0" smtClean="0"/>
              <a:t>Implications for validity, reliability and generalisation</a:t>
            </a:r>
          </a:p>
          <a:p>
            <a:pPr lvl="1"/>
            <a:endParaRPr lang="en-GB" sz="1200" dirty="0" smtClean="0"/>
          </a:p>
          <a:p>
            <a:pPr marL="514350" indent="-457200"/>
            <a:r>
              <a:rPr lang="en-GB" sz="2400" dirty="0" smtClean="0"/>
              <a:t>Ethics and Politics</a:t>
            </a:r>
          </a:p>
          <a:p>
            <a:pPr marL="514350" indent="-457200"/>
            <a:endParaRPr lang="en-GB" sz="1200" dirty="0" smtClean="0"/>
          </a:p>
          <a:p>
            <a:pPr marL="514350" indent="-457200"/>
            <a:r>
              <a:rPr lang="en-GB" sz="2400" dirty="0" smtClean="0"/>
              <a:t>Epistemological foundations inform all of above</a:t>
            </a:r>
            <a:endParaRPr lang="en-GB" sz="2400" dirty="0"/>
          </a:p>
          <a:p>
            <a:pPr marL="57150" indent="0">
              <a:buNone/>
            </a:pPr>
            <a:endParaRPr lang="en-GB" dirty="0"/>
          </a:p>
          <a:p>
            <a:pPr marL="457200" lvl="1" indent="0">
              <a:buNone/>
            </a:pPr>
            <a:endParaRPr lang="en-GB" dirty="0"/>
          </a:p>
        </p:txBody>
      </p:sp>
    </p:spTree>
    <p:extLst>
      <p:ext uri="{BB962C8B-B14F-4D97-AF65-F5344CB8AC3E}">
        <p14:creationId xmlns:p14="http://schemas.microsoft.com/office/powerpoint/2010/main" val="4169322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GB" dirty="0" smtClean="0"/>
              <a:t>Recapitulation (2)</a:t>
            </a:r>
            <a:endParaRPr lang="en-GB" dirty="0"/>
          </a:p>
        </p:txBody>
      </p:sp>
      <p:sp>
        <p:nvSpPr>
          <p:cNvPr id="3" name="Content Placeholder 2"/>
          <p:cNvSpPr>
            <a:spLocks noGrp="1"/>
          </p:cNvSpPr>
          <p:nvPr>
            <p:ph idx="1"/>
          </p:nvPr>
        </p:nvSpPr>
        <p:spPr>
          <a:xfrm>
            <a:off x="457200" y="1600200"/>
            <a:ext cx="8229600" cy="5213176"/>
          </a:xfrm>
        </p:spPr>
        <p:txBody>
          <a:bodyPr>
            <a:normAutofit fontScale="92500" lnSpcReduction="10000"/>
          </a:bodyPr>
          <a:lstStyle/>
          <a:p>
            <a:r>
              <a:rPr lang="en-GB" sz="2800" dirty="0" smtClean="0"/>
              <a:t>Epistemological choices are the </a:t>
            </a:r>
            <a:r>
              <a:rPr lang="en-GB" sz="2800" b="1" dirty="0" smtClean="0"/>
              <a:t>foundations</a:t>
            </a:r>
            <a:r>
              <a:rPr lang="en-GB" sz="2800" dirty="0" smtClean="0"/>
              <a:t> for research design</a:t>
            </a:r>
          </a:p>
          <a:p>
            <a:endParaRPr lang="en-GB" sz="1100" dirty="0" smtClean="0"/>
          </a:p>
          <a:p>
            <a:r>
              <a:rPr lang="en-GB" sz="2800" dirty="0" smtClean="0"/>
              <a:t>Epistemological position should be informed by research aims</a:t>
            </a:r>
          </a:p>
          <a:p>
            <a:pPr lvl="1"/>
            <a:r>
              <a:rPr lang="en-GB" dirty="0" smtClean="0"/>
              <a:t> </a:t>
            </a:r>
            <a:r>
              <a:rPr lang="en-GB" sz="2600" i="1" dirty="0" smtClean="0"/>
              <a:t>why?</a:t>
            </a:r>
            <a:r>
              <a:rPr lang="en-GB" sz="2600" dirty="0" smtClean="0"/>
              <a:t> is different </a:t>
            </a:r>
            <a:r>
              <a:rPr lang="en-GB" sz="2600" i="1" dirty="0" smtClean="0"/>
              <a:t>how?</a:t>
            </a:r>
          </a:p>
          <a:p>
            <a:pPr lvl="1"/>
            <a:r>
              <a:rPr lang="en-GB" sz="2600" i="1" dirty="0" smtClean="0"/>
              <a:t>Establishing what causes something is different to understanding how people understand what’s happening</a:t>
            </a:r>
          </a:p>
          <a:p>
            <a:pPr lvl="1"/>
            <a:endParaRPr lang="en-GB" sz="1100" dirty="0" smtClean="0"/>
          </a:p>
          <a:p>
            <a:r>
              <a:rPr lang="en-GB" sz="2600" dirty="0" smtClean="0"/>
              <a:t>Contested views of the epistemological continuum (consider May, Saunders, </a:t>
            </a:r>
            <a:r>
              <a:rPr lang="en-GB" sz="2600" dirty="0" err="1" smtClean="0"/>
              <a:t>Bryman</a:t>
            </a:r>
            <a:r>
              <a:rPr lang="en-GB" sz="2600" dirty="0" smtClean="0"/>
              <a:t> for example).</a:t>
            </a:r>
          </a:p>
          <a:p>
            <a:pPr lvl="1"/>
            <a:r>
              <a:rPr lang="en-GB" sz="2400" dirty="0" smtClean="0"/>
              <a:t>Objective – subjective – reflexive (May 2001, </a:t>
            </a:r>
            <a:r>
              <a:rPr lang="en-GB" sz="2400" dirty="0" err="1" smtClean="0"/>
              <a:t>Chpt</a:t>
            </a:r>
            <a:r>
              <a:rPr lang="en-GB" sz="2400" dirty="0" smtClean="0"/>
              <a:t> 1)</a:t>
            </a:r>
          </a:p>
          <a:p>
            <a:pPr lvl="1"/>
            <a:endParaRPr lang="en-GB" sz="1100" dirty="0" smtClean="0"/>
          </a:p>
          <a:p>
            <a:pPr marL="514350" indent="-457200"/>
            <a:r>
              <a:rPr lang="en-GB" sz="2600" dirty="0" smtClean="0"/>
              <a:t>Some epistemologies in certain fields and disciplines become dominant creating a tradition or paradigm.</a:t>
            </a:r>
            <a:endParaRPr lang="en-GB" sz="2600" dirty="0"/>
          </a:p>
          <a:p>
            <a:pPr marL="457200" lvl="1" indent="0">
              <a:buNone/>
            </a:pPr>
            <a:endParaRPr lang="en-GB" dirty="0"/>
          </a:p>
        </p:txBody>
      </p:sp>
    </p:spTree>
    <p:extLst>
      <p:ext uri="{BB962C8B-B14F-4D97-AF65-F5344CB8AC3E}">
        <p14:creationId xmlns:p14="http://schemas.microsoft.com/office/powerpoint/2010/main" val="1321874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r>
              <a:rPr lang="en-GB" sz="3600" dirty="0"/>
              <a:t>Summative </a:t>
            </a:r>
            <a:r>
              <a:rPr lang="en-GB" sz="3600" dirty="0" smtClean="0"/>
              <a:t>Assessment </a:t>
            </a:r>
            <a:r>
              <a:rPr lang="en-GB" sz="3600" dirty="0"/>
              <a:t>(2) </a:t>
            </a:r>
          </a:p>
        </p:txBody>
      </p:sp>
      <p:sp>
        <p:nvSpPr>
          <p:cNvPr id="3" name="Content Placeholder 2"/>
          <p:cNvSpPr>
            <a:spLocks noGrp="1"/>
          </p:cNvSpPr>
          <p:nvPr>
            <p:ph idx="1"/>
          </p:nvPr>
        </p:nvSpPr>
        <p:spPr>
          <a:xfrm>
            <a:off x="457200" y="1600200"/>
            <a:ext cx="8229600" cy="5069160"/>
          </a:xfrm>
        </p:spPr>
        <p:txBody>
          <a:bodyPr>
            <a:normAutofit fontScale="70000" lnSpcReduction="20000"/>
          </a:bodyPr>
          <a:lstStyle/>
          <a:p>
            <a:r>
              <a:rPr lang="en-GB" dirty="0" smtClean="0"/>
              <a:t>For </a:t>
            </a:r>
            <a:r>
              <a:rPr lang="en-GB" dirty="0"/>
              <a:t>this module is by means of a written assessment (essay) and is weighted at </a:t>
            </a:r>
            <a:r>
              <a:rPr lang="en-GB" dirty="0" smtClean="0"/>
              <a:t>70</a:t>
            </a:r>
            <a:r>
              <a:rPr lang="en-GB" dirty="0"/>
              <a:t>% of the marks for the module. </a:t>
            </a:r>
            <a:endParaRPr lang="en-GB" dirty="0" smtClean="0"/>
          </a:p>
          <a:p>
            <a:endParaRPr lang="en-GB" sz="2600" dirty="0" smtClean="0"/>
          </a:p>
          <a:p>
            <a:r>
              <a:rPr lang="en-GB" dirty="0" smtClean="0"/>
              <a:t>The </a:t>
            </a:r>
            <a:r>
              <a:rPr lang="en-GB" dirty="0"/>
              <a:t>maximum word length (excluding references) for this assessment is </a:t>
            </a:r>
            <a:r>
              <a:rPr lang="en-GB" dirty="0" smtClean="0"/>
              <a:t>3000 </a:t>
            </a:r>
            <a:r>
              <a:rPr lang="en-GB" dirty="0"/>
              <a:t>words.  </a:t>
            </a:r>
            <a:endParaRPr lang="en-GB" dirty="0" smtClean="0"/>
          </a:p>
          <a:p>
            <a:endParaRPr lang="en-GB" sz="2600" dirty="0" smtClean="0"/>
          </a:p>
          <a:p>
            <a:r>
              <a:rPr lang="en-GB" dirty="0" smtClean="0"/>
              <a:t>This </a:t>
            </a:r>
            <a:r>
              <a:rPr lang="en-GB" dirty="0"/>
              <a:t>assessment aims to assess how far students have understood the relationships between the formulation of research questions, design and methods; the epistemological and theoretical underpinnings of their design; and the ethical and political significance of the design they are developing. </a:t>
            </a:r>
            <a:endParaRPr lang="en-GB" dirty="0" smtClean="0"/>
          </a:p>
          <a:p>
            <a:endParaRPr lang="en-GB" sz="2600" dirty="0" smtClean="0"/>
          </a:p>
          <a:p>
            <a:r>
              <a:rPr lang="en-GB" dirty="0" smtClean="0"/>
              <a:t>Students </a:t>
            </a:r>
            <a:r>
              <a:rPr lang="en-GB" dirty="0"/>
              <a:t>should be able to demonstrate familiarity with a wide range of the relevant literature, and should aim to critically engage with the debates discussed, and to present arguments clearly and succinctly</a:t>
            </a:r>
            <a:r>
              <a:rPr lang="en-GB" dirty="0" smtClean="0"/>
              <a:t>.</a:t>
            </a:r>
          </a:p>
          <a:p>
            <a:endParaRPr lang="en-GB" dirty="0"/>
          </a:p>
          <a:p>
            <a:endParaRPr lang="en-GB" dirty="0"/>
          </a:p>
        </p:txBody>
      </p:sp>
    </p:spTree>
    <p:extLst>
      <p:ext uri="{BB962C8B-B14F-4D97-AF65-F5344CB8AC3E}">
        <p14:creationId xmlns:p14="http://schemas.microsoft.com/office/powerpoint/2010/main" val="3012405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548680"/>
            <a:ext cx="8229600" cy="1143000"/>
          </a:xfrm>
        </p:spPr>
        <p:style>
          <a:lnRef idx="1">
            <a:schemeClr val="accent1"/>
          </a:lnRef>
          <a:fillRef idx="2">
            <a:schemeClr val="accent1"/>
          </a:fillRef>
          <a:effectRef idx="1">
            <a:schemeClr val="accent1"/>
          </a:effectRef>
          <a:fontRef idx="minor">
            <a:schemeClr val="dk1"/>
          </a:fontRef>
        </p:style>
        <p:txBody>
          <a:bodyPr>
            <a:normAutofit/>
          </a:bodyPr>
          <a:lstStyle/>
          <a:p>
            <a:r>
              <a:rPr lang="en-GB" sz="3200" dirty="0"/>
              <a:t>You are required to write an essay in which you</a:t>
            </a:r>
            <a:r>
              <a:rPr lang="en-GB" sz="3200" dirty="0" smtClean="0"/>
              <a:t>:</a:t>
            </a:r>
            <a:endParaRPr lang="en-GB" sz="3200" dirty="0"/>
          </a:p>
        </p:txBody>
      </p:sp>
      <p:sp>
        <p:nvSpPr>
          <p:cNvPr id="3" name="Content Placeholder 2"/>
          <p:cNvSpPr>
            <a:spLocks noGrp="1"/>
          </p:cNvSpPr>
          <p:nvPr>
            <p:ph idx="1"/>
          </p:nvPr>
        </p:nvSpPr>
        <p:spPr/>
        <p:txBody>
          <a:bodyPr>
            <a:normAutofit fontScale="70000" lnSpcReduction="20000"/>
          </a:bodyPr>
          <a:lstStyle/>
          <a:p>
            <a:endParaRPr lang="en-GB" dirty="0" smtClean="0"/>
          </a:p>
          <a:p>
            <a:pPr marL="0" indent="0">
              <a:buNone/>
            </a:pPr>
            <a:r>
              <a:rPr lang="en-GB" dirty="0"/>
              <a:t>You are required to write an essay in which you need to address the following elements:-</a:t>
            </a:r>
          </a:p>
          <a:p>
            <a:pPr marL="0" indent="0">
              <a:buNone/>
            </a:pPr>
            <a:endParaRPr lang="en-GB" dirty="0" smtClean="0"/>
          </a:p>
          <a:p>
            <a:pPr marL="514350" indent="-514350">
              <a:buFont typeface="+mj-lt"/>
              <a:buAutoNum type="arabicPeriod"/>
            </a:pPr>
            <a:r>
              <a:rPr lang="en-GB" dirty="0" smtClean="0"/>
              <a:t>Identify </a:t>
            </a:r>
            <a:r>
              <a:rPr lang="en-GB" dirty="0"/>
              <a:t>a research question within a clearly defined field of </a:t>
            </a:r>
            <a:r>
              <a:rPr lang="en-GB" dirty="0" smtClean="0"/>
              <a:t>research (suggested length: 500 words)</a:t>
            </a:r>
            <a:endParaRPr lang="en-GB" dirty="0" smtClean="0"/>
          </a:p>
          <a:p>
            <a:pPr marL="514350" indent="-514350">
              <a:buFont typeface="+mj-lt"/>
              <a:buAutoNum type="arabicPeriod"/>
            </a:pPr>
            <a:endParaRPr lang="en-GB" dirty="0"/>
          </a:p>
          <a:p>
            <a:pPr marL="514350" indent="-514350">
              <a:buFont typeface="+mj-lt"/>
              <a:buAutoNum type="arabicPeriod"/>
            </a:pPr>
            <a:r>
              <a:rPr lang="en-GB" dirty="0" smtClean="0"/>
              <a:t>Explain </a:t>
            </a:r>
            <a:r>
              <a:rPr lang="en-GB" dirty="0"/>
              <a:t>and justify the design of your </a:t>
            </a:r>
            <a:r>
              <a:rPr lang="en-GB" dirty="0" smtClean="0"/>
              <a:t>research</a:t>
            </a:r>
            <a:endParaRPr lang="en-GB" dirty="0" smtClean="0"/>
          </a:p>
          <a:p>
            <a:pPr marL="514350" indent="-514350">
              <a:buFont typeface="+mj-lt"/>
              <a:buAutoNum type="arabicPeriod"/>
            </a:pPr>
            <a:endParaRPr lang="en-GB" dirty="0" smtClean="0"/>
          </a:p>
          <a:p>
            <a:pPr marL="514350" indent="-514350">
              <a:buFont typeface="+mj-lt"/>
              <a:buAutoNum type="arabicPeriod"/>
            </a:pPr>
            <a:r>
              <a:rPr lang="en-GB" dirty="0" smtClean="0"/>
              <a:t>Explain </a:t>
            </a:r>
            <a:r>
              <a:rPr lang="en-GB" dirty="0"/>
              <a:t>how your research will address issues of reliability, validity and </a:t>
            </a:r>
            <a:r>
              <a:rPr lang="en-GB" dirty="0" smtClean="0"/>
              <a:t>ethics (combined suggested length 2000 words)</a:t>
            </a:r>
            <a:endParaRPr lang="en-GB" dirty="0" smtClean="0"/>
          </a:p>
          <a:p>
            <a:pPr marL="514350" indent="-514350">
              <a:buFont typeface="+mj-lt"/>
              <a:buAutoNum type="arabicPeriod"/>
            </a:pPr>
            <a:endParaRPr lang="en-GB" dirty="0" smtClean="0"/>
          </a:p>
          <a:p>
            <a:pPr marL="514350" indent="-514350">
              <a:buFont typeface="+mj-lt"/>
              <a:buAutoNum type="arabicPeriod"/>
            </a:pPr>
            <a:r>
              <a:rPr lang="en-GB" dirty="0" smtClean="0"/>
              <a:t>Make </a:t>
            </a:r>
            <a:r>
              <a:rPr lang="en-GB" dirty="0"/>
              <a:t>clear the relationship between your methodological choices and the philosophical underpinnings</a:t>
            </a:r>
            <a:r>
              <a:rPr lang="en-GB" dirty="0" smtClean="0"/>
              <a:t>. (500 words)</a:t>
            </a:r>
            <a:endParaRPr lang="en-GB" dirty="0"/>
          </a:p>
        </p:txBody>
      </p:sp>
    </p:spTree>
    <p:extLst>
      <p:ext uri="{BB962C8B-B14F-4D97-AF65-F5344CB8AC3E}">
        <p14:creationId xmlns:p14="http://schemas.microsoft.com/office/powerpoint/2010/main" val="3073184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135159" y="1484784"/>
            <a:ext cx="8856984" cy="6129808"/>
          </a:xfrm>
        </p:spPr>
        <p:txBody>
          <a:bodyPr>
            <a:normAutofit fontScale="70000" lnSpcReduction="20000"/>
          </a:bodyPr>
          <a:lstStyle/>
          <a:p>
            <a:pPr marL="0" indent="0">
              <a:buNone/>
            </a:pPr>
            <a:r>
              <a:rPr lang="en-GB" b="1" dirty="0" smtClean="0"/>
              <a:t>How do I build </a:t>
            </a:r>
            <a:r>
              <a:rPr lang="en-GB" b="1" dirty="0"/>
              <a:t>upon assignment 1 </a:t>
            </a:r>
            <a:r>
              <a:rPr lang="en-GB" b="1" dirty="0" smtClean="0"/>
              <a:t>?</a:t>
            </a:r>
            <a:endParaRPr lang="en-GB" dirty="0"/>
          </a:p>
          <a:p>
            <a:r>
              <a:rPr lang="en-GB" dirty="0" smtClean="0"/>
              <a:t>Read </a:t>
            </a:r>
            <a:r>
              <a:rPr lang="en-GB" dirty="0"/>
              <a:t>your feedback from assignment 1 as this will help inform your approach in this assignment. </a:t>
            </a:r>
          </a:p>
          <a:p>
            <a:r>
              <a:rPr lang="en-GB" dirty="0" smtClean="0"/>
              <a:t>If </a:t>
            </a:r>
            <a:r>
              <a:rPr lang="en-GB" dirty="0"/>
              <a:t>assignment 1 was critiqued for the phrasing of the research question in this one think: Does the question make sense? Are </a:t>
            </a:r>
            <a:r>
              <a:rPr lang="en-GB" dirty="0" smtClean="0"/>
              <a:t>the aims operationalised</a:t>
            </a:r>
            <a:r>
              <a:rPr lang="en-GB" dirty="0"/>
              <a:t>? Are these questions that you can answer? Craig and Nick would recommend including between 3 – 5 sub aims for your question. </a:t>
            </a:r>
          </a:p>
          <a:p>
            <a:r>
              <a:rPr lang="en-GB" dirty="0"/>
              <a:t>Most important box from assessment 1 for this assignment is probably box 7 where you justify what you’re doing and why. Build upon this. </a:t>
            </a:r>
          </a:p>
          <a:p>
            <a:pPr marL="0" indent="0">
              <a:buNone/>
            </a:pPr>
            <a:r>
              <a:rPr lang="en-GB" dirty="0"/>
              <a:t> </a:t>
            </a:r>
          </a:p>
          <a:p>
            <a:pPr marL="0" lvl="0" indent="0">
              <a:buNone/>
            </a:pPr>
            <a:r>
              <a:rPr lang="en-GB" b="1" dirty="0"/>
              <a:t>Self plagiarism </a:t>
            </a:r>
            <a:r>
              <a:rPr lang="en-GB" b="1" dirty="0" smtClean="0"/>
              <a:t>?</a:t>
            </a:r>
            <a:endParaRPr lang="en-GB" dirty="0"/>
          </a:p>
          <a:p>
            <a:r>
              <a:rPr lang="en-GB" dirty="0" smtClean="0"/>
              <a:t>Be </a:t>
            </a:r>
            <a:r>
              <a:rPr lang="en-GB" dirty="0"/>
              <a:t>wary of self-plagiarising. You can use content from assignment 1 </a:t>
            </a:r>
            <a:r>
              <a:rPr lang="en-GB" dirty="0" err="1"/>
              <a:t>e.g</a:t>
            </a:r>
            <a:r>
              <a:rPr lang="en-GB" dirty="0"/>
              <a:t> your </a:t>
            </a:r>
            <a:r>
              <a:rPr lang="en-GB" dirty="0" smtClean="0"/>
              <a:t>research question in box 1.  Assignment </a:t>
            </a:r>
            <a:r>
              <a:rPr lang="en-GB" dirty="0"/>
              <a:t>1 required concise bullet pointed answers. You will be adapting and expanding these points into a formal essay in assignment 2. </a:t>
            </a:r>
            <a:endParaRPr lang="en-GB" dirty="0" smtClean="0"/>
          </a:p>
          <a:p>
            <a:r>
              <a:rPr lang="en-GB" dirty="0" smtClean="0"/>
              <a:t>It </a:t>
            </a:r>
            <a:r>
              <a:rPr lang="en-GB" dirty="0"/>
              <a:t>is therefore unlikely that you will self-plagiarise for using this content, unless you simply copy and paste with no development of your points. </a:t>
            </a:r>
          </a:p>
          <a:p>
            <a:pPr marL="0" indent="0">
              <a:buNone/>
            </a:pPr>
            <a:r>
              <a:rPr lang="en-GB" dirty="0"/>
              <a:t> </a:t>
            </a:r>
            <a:endParaRPr lang="en-GB" dirty="0" smtClean="0"/>
          </a:p>
          <a:p>
            <a:pPr marL="0" indent="0">
              <a:buNone/>
            </a:pPr>
            <a:r>
              <a:rPr lang="en-GB" dirty="0"/>
              <a:t> </a:t>
            </a:r>
          </a:p>
          <a:p>
            <a:endParaRPr lang="en-GB" dirty="0"/>
          </a:p>
        </p:txBody>
      </p:sp>
      <p:sp>
        <p:nvSpPr>
          <p:cNvPr id="4" name="Title 3"/>
          <p:cNvSpPr txBox="1">
            <a:spLocks/>
          </p:cNvSpPr>
          <p:nvPr/>
        </p:nvSpPr>
        <p:spPr>
          <a:xfrm>
            <a:off x="448851" y="188640"/>
            <a:ext cx="8229600" cy="114300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sz="3200" dirty="0"/>
              <a:t>FAQs and advice from </a:t>
            </a:r>
            <a:r>
              <a:rPr lang="en-GB" sz="3200" dirty="0" smtClean="0"/>
              <a:t>2015/16</a:t>
            </a:r>
            <a:endParaRPr lang="en-GB" sz="3200" dirty="0"/>
          </a:p>
        </p:txBody>
      </p:sp>
    </p:spTree>
    <p:extLst>
      <p:ext uri="{BB962C8B-B14F-4D97-AF65-F5344CB8AC3E}">
        <p14:creationId xmlns:p14="http://schemas.microsoft.com/office/powerpoint/2010/main" val="4069727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0000" lnSpcReduction="20000"/>
          </a:bodyPr>
          <a:lstStyle/>
          <a:p>
            <a:pPr marL="0" lvl="0" indent="0">
              <a:buNone/>
            </a:pPr>
            <a:r>
              <a:rPr lang="en-GB" b="1" dirty="0"/>
              <a:t>Still figuring issues out </a:t>
            </a:r>
            <a:r>
              <a:rPr lang="en-GB" b="1" dirty="0" smtClean="0"/>
              <a:t>?</a:t>
            </a:r>
            <a:endParaRPr lang="en-GB" dirty="0"/>
          </a:p>
          <a:p>
            <a:pPr marL="0" lvl="0" indent="0">
              <a:buNone/>
            </a:pPr>
            <a:r>
              <a:rPr lang="en-GB" dirty="0" smtClean="0"/>
              <a:t>If </a:t>
            </a:r>
            <a:r>
              <a:rPr lang="en-GB" dirty="0"/>
              <a:t>there are aspects of your design or research topic that you have not figured out yet or need to be developed that is ok. You must be reflexive and clear about this </a:t>
            </a:r>
            <a:r>
              <a:rPr lang="en-GB" dirty="0" err="1"/>
              <a:t>e.g</a:t>
            </a:r>
            <a:r>
              <a:rPr lang="en-GB" dirty="0"/>
              <a:t> </a:t>
            </a:r>
            <a:r>
              <a:rPr lang="en-GB" dirty="0" smtClean="0"/>
              <a:t> “At </a:t>
            </a:r>
            <a:r>
              <a:rPr lang="en-GB" dirty="0"/>
              <a:t>the time of writing this particular part of the thesis hasn’t been finalised however for the purpose of this essay I am going to focus </a:t>
            </a:r>
            <a:r>
              <a:rPr lang="en-GB" dirty="0" smtClean="0"/>
              <a:t>on”…. </a:t>
            </a:r>
            <a:endParaRPr lang="en-GB" dirty="0"/>
          </a:p>
          <a:p>
            <a:pPr marL="0" indent="0">
              <a:buNone/>
            </a:pPr>
            <a:r>
              <a:rPr lang="en-GB" dirty="0"/>
              <a:t> </a:t>
            </a:r>
          </a:p>
          <a:p>
            <a:pPr marL="0" lvl="0" indent="0">
              <a:buNone/>
            </a:pPr>
            <a:r>
              <a:rPr lang="en-GB" b="1" dirty="0"/>
              <a:t>Multiple epistemologies </a:t>
            </a:r>
            <a:endParaRPr lang="en-GB" dirty="0"/>
          </a:p>
          <a:p>
            <a:pPr marL="0" indent="0">
              <a:buNone/>
            </a:pPr>
            <a:r>
              <a:rPr lang="en-GB" dirty="0" smtClean="0"/>
              <a:t>If </a:t>
            </a:r>
            <a:r>
              <a:rPr lang="en-GB" dirty="0"/>
              <a:t>you’re addressing a topic that is informed by a combination of different epistemologies </a:t>
            </a:r>
            <a:r>
              <a:rPr lang="en-GB" dirty="0" smtClean="0"/>
              <a:t>(which is itself a high risk Nick and Craig disagree on this point) pick just one </a:t>
            </a:r>
            <a:r>
              <a:rPr lang="en-GB" dirty="0"/>
              <a:t>to focus on. </a:t>
            </a:r>
            <a:r>
              <a:rPr lang="en-GB" dirty="0" smtClean="0"/>
              <a:t> For </a:t>
            </a:r>
            <a:r>
              <a:rPr lang="en-GB" dirty="0"/>
              <a:t>example, </a:t>
            </a:r>
            <a:r>
              <a:rPr lang="en-GB" dirty="0" smtClean="0"/>
              <a:t>“there </a:t>
            </a:r>
            <a:r>
              <a:rPr lang="en-GB" dirty="0"/>
              <a:t>are different traditions in my area influenced by different epistemologies but for the purpose of this essay I will focus on…. </a:t>
            </a:r>
            <a:r>
              <a:rPr lang="en-GB" dirty="0" smtClean="0"/>
              <a:t>“</a:t>
            </a:r>
            <a:endParaRPr lang="en-GB" dirty="0"/>
          </a:p>
          <a:p>
            <a:endParaRPr lang="en-GB" dirty="0"/>
          </a:p>
        </p:txBody>
      </p:sp>
    </p:spTree>
    <p:extLst>
      <p:ext uri="{BB962C8B-B14F-4D97-AF65-F5344CB8AC3E}">
        <p14:creationId xmlns:p14="http://schemas.microsoft.com/office/powerpoint/2010/main" val="2081868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Standards comparable/better to previous years.</a:t>
            </a:r>
          </a:p>
          <a:p>
            <a:r>
              <a:rPr lang="en-GB" dirty="0" smtClean="0"/>
              <a:t>Writing succinctly.</a:t>
            </a:r>
          </a:p>
          <a:p>
            <a:r>
              <a:rPr lang="en-GB" dirty="0" smtClean="0"/>
              <a:t>Grammar and spelling.</a:t>
            </a:r>
          </a:p>
          <a:p>
            <a:r>
              <a:rPr lang="en-GB" dirty="0" smtClean="0"/>
              <a:t>Critically engaging with material rather than simply describing.</a:t>
            </a:r>
          </a:p>
          <a:p>
            <a:r>
              <a:rPr lang="en-GB" dirty="0" smtClean="0"/>
              <a:t>Research questions which are fully developed.</a:t>
            </a:r>
          </a:p>
          <a:p>
            <a:endParaRPr lang="en-GB" dirty="0"/>
          </a:p>
        </p:txBody>
      </p:sp>
      <p:sp>
        <p:nvSpPr>
          <p:cNvPr id="4" name="Title 3"/>
          <p:cNvSpPr txBox="1">
            <a:spLocks noGrp="1"/>
          </p:cNvSpPr>
          <p:nvPr>
            <p:ph type="title"/>
          </p:nvPr>
        </p:nvSpPr>
        <p:spPr>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sz="3200" dirty="0" smtClean="0"/>
              <a:t>Feedback on Assessment 1</a:t>
            </a:r>
            <a:endParaRPr lang="en-GB" sz="3200" dirty="0"/>
          </a:p>
        </p:txBody>
      </p:sp>
    </p:spTree>
    <p:extLst>
      <p:ext uri="{BB962C8B-B14F-4D97-AF65-F5344CB8AC3E}">
        <p14:creationId xmlns:p14="http://schemas.microsoft.com/office/powerpoint/2010/main" val="3121183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421845" y="1628800"/>
            <a:ext cx="8229600" cy="4525963"/>
          </a:xfrm>
        </p:spPr>
        <p:txBody>
          <a:bodyPr/>
          <a:lstStyle/>
          <a:p>
            <a:endParaRPr lang="en-GB" dirty="0"/>
          </a:p>
        </p:txBody>
      </p:sp>
      <p:pic>
        <p:nvPicPr>
          <p:cNvPr id="4" name="Content Placeholder 3"/>
          <p:cNvPicPr>
            <a:picLocks noChangeAspect="1"/>
          </p:cNvPicPr>
          <p:nvPr/>
        </p:nvPicPr>
        <p:blipFill>
          <a:blip r:embed="rId2"/>
          <a:stretch>
            <a:fillRect/>
          </a:stretch>
        </p:blipFill>
        <p:spPr>
          <a:xfrm>
            <a:off x="470744" y="1196752"/>
            <a:ext cx="8180701" cy="5256584"/>
          </a:xfrm>
          <a:prstGeom prst="rect">
            <a:avLst/>
          </a:prstGeom>
        </p:spPr>
      </p:pic>
    </p:spTree>
    <p:extLst>
      <p:ext uri="{BB962C8B-B14F-4D97-AF65-F5344CB8AC3E}">
        <p14:creationId xmlns:p14="http://schemas.microsoft.com/office/powerpoint/2010/main" val="1771123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667</Words>
  <Application>Microsoft Office PowerPoint</Application>
  <PresentationFormat>On-screen Show (4:3)</PresentationFormat>
  <Paragraphs>73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Foundations of Social Science Research</vt:lpstr>
      <vt:lpstr>Recapitulation (1)</vt:lpstr>
      <vt:lpstr>Recapitulation (2)</vt:lpstr>
      <vt:lpstr>Summative Assessment (2) </vt:lpstr>
      <vt:lpstr>You are required to write an essay in which you:</vt:lpstr>
      <vt:lpstr>PowerPoint Presentation</vt:lpstr>
      <vt:lpstr>PowerPoint Presentation</vt:lpstr>
      <vt:lpstr>Feedback on Assessment 1</vt:lpstr>
      <vt:lpstr>PowerPoint Presentation</vt:lpstr>
      <vt:lpstr> A reminder  </vt:lpstr>
    </vt:vector>
  </TitlesOfParts>
  <Company>Cardiff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SIT008</dc:title>
  <dc:creator>insrv</dc:creator>
  <cp:lastModifiedBy>insrv</cp:lastModifiedBy>
  <cp:revision>15</cp:revision>
  <dcterms:created xsi:type="dcterms:W3CDTF">2013-10-03T09:58:39Z</dcterms:created>
  <dcterms:modified xsi:type="dcterms:W3CDTF">2016-12-08T13:57:30Z</dcterms:modified>
</cp:coreProperties>
</file>