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93" r:id="rId4"/>
    <p:sldId id="294" r:id="rId5"/>
    <p:sldId id="260" r:id="rId6"/>
    <p:sldId id="288" r:id="rId7"/>
    <p:sldId id="261" r:id="rId8"/>
    <p:sldId id="285" r:id="rId9"/>
    <p:sldId id="286" r:id="rId10"/>
    <p:sldId id="280" r:id="rId11"/>
    <p:sldId id="290" r:id="rId12"/>
    <p:sldId id="281" r:id="rId13"/>
    <p:sldId id="282" r:id="rId14"/>
    <p:sldId id="283" r:id="rId15"/>
    <p:sldId id="291" r:id="rId16"/>
    <p:sldId id="284" r:id="rId17"/>
    <p:sldId id="265" r:id="rId18"/>
    <p:sldId id="292" r:id="rId19"/>
    <p:sldId id="274" r:id="rId20"/>
    <p:sldId id="275" r:id="rId21"/>
    <p:sldId id="276" r:id="rId22"/>
    <p:sldId id="277" r:id="rId23"/>
    <p:sldId id="278" r:id="rId24"/>
    <p:sldId id="279" r:id="rId25"/>
    <p:sldId id="295" r:id="rId26"/>
    <p:sldId id="296" r:id="rId27"/>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3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5300"/>
          </a:xfrm>
          <a:prstGeom prst="rect">
            <a:avLst/>
          </a:prstGeom>
        </p:spPr>
        <p:txBody>
          <a:bodyPr vert="horz" lIns="91440" tIns="45720" rIns="91440" bIns="45720" rtlCol="0"/>
          <a:lstStyle>
            <a:lvl1pPr algn="r">
              <a:defRPr sz="1200"/>
            </a:lvl1pPr>
          </a:lstStyle>
          <a:p>
            <a:fld id="{4747055E-B576-4B0B-A36D-55CD2B401DAE}" type="datetimeFigureOut">
              <a:rPr lang="en-GB" smtClean="0"/>
              <a:t>30/11/2016</a:t>
            </a:fld>
            <a:endParaRPr lang="en-GB"/>
          </a:p>
        </p:txBody>
      </p:sp>
      <p:sp>
        <p:nvSpPr>
          <p:cNvPr id="4" name="Slide Image Placeholder 3"/>
          <p:cNvSpPr>
            <a:spLocks noGrp="1" noRot="1" noChangeAspect="1"/>
          </p:cNvSpPr>
          <p:nvPr>
            <p:ph type="sldImg" idx="2"/>
          </p:nvPr>
        </p:nvSpPr>
        <p:spPr>
          <a:xfrm>
            <a:off x="1177925" y="1235075"/>
            <a:ext cx="4441825" cy="33321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51388"/>
            <a:ext cx="5438775" cy="38893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950"/>
            <a:ext cx="2946400"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378950"/>
            <a:ext cx="2946400" cy="495300"/>
          </a:xfrm>
          <a:prstGeom prst="rect">
            <a:avLst/>
          </a:prstGeom>
        </p:spPr>
        <p:txBody>
          <a:bodyPr vert="horz" lIns="91440" tIns="45720" rIns="91440" bIns="45720" rtlCol="0" anchor="b"/>
          <a:lstStyle>
            <a:lvl1pPr algn="r">
              <a:defRPr sz="1200"/>
            </a:lvl1pPr>
          </a:lstStyle>
          <a:p>
            <a:fld id="{75D998A5-4A7A-4A65-9247-C4A60BEFC37A}" type="slidenum">
              <a:rPr lang="en-GB" smtClean="0"/>
              <a:t>‹#›</a:t>
            </a:fld>
            <a:endParaRPr lang="en-GB"/>
          </a:p>
        </p:txBody>
      </p:sp>
    </p:spTree>
    <p:extLst>
      <p:ext uri="{BB962C8B-B14F-4D97-AF65-F5344CB8AC3E}">
        <p14:creationId xmlns:p14="http://schemas.microsoft.com/office/powerpoint/2010/main" val="232049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D1BBF52-18C2-4769-B4BC-B6869A3EC5D6}" type="slidenum">
              <a:rPr lang="en-GB" smtClean="0"/>
              <a:t>5</a:t>
            </a:fld>
            <a:endParaRPr lang="en-GB"/>
          </a:p>
        </p:txBody>
      </p:sp>
    </p:spTree>
    <p:extLst>
      <p:ext uri="{BB962C8B-B14F-4D97-AF65-F5344CB8AC3E}">
        <p14:creationId xmlns:p14="http://schemas.microsoft.com/office/powerpoint/2010/main" val="118887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5D998A5-4A7A-4A65-9247-C4A60BEFC37A}" type="slidenum">
              <a:rPr lang="en-GB" smtClean="0"/>
              <a:t>24</a:t>
            </a:fld>
            <a:endParaRPr lang="en-GB"/>
          </a:p>
        </p:txBody>
      </p:sp>
    </p:spTree>
    <p:extLst>
      <p:ext uri="{BB962C8B-B14F-4D97-AF65-F5344CB8AC3E}">
        <p14:creationId xmlns:p14="http://schemas.microsoft.com/office/powerpoint/2010/main" val="3141224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81612BAA-7A0F-8F48-A584-444E723F7B39}" type="datetimeFigureOut">
              <a:rPr lang="en-US" smtClean="0"/>
              <a:t>11/30/2016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4649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1612BAA-7A0F-8F48-A584-444E723F7B39}" type="datetimeFigureOut">
              <a:rPr lang="en-US" smtClean="0"/>
              <a:t>11/30/2016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300465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1612BAA-7A0F-8F48-A584-444E723F7B39}" type="datetimeFigureOut">
              <a:rPr lang="en-US" smtClean="0"/>
              <a:t>11/30/2016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251234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1612BAA-7A0F-8F48-A584-444E723F7B39}" type="datetimeFigureOut">
              <a:rPr lang="en-US" smtClean="0"/>
              <a:t>11/30/2016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182290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1612BAA-7A0F-8F48-A584-444E723F7B39}" type="datetimeFigureOut">
              <a:rPr lang="en-US" smtClean="0"/>
              <a:t>11/30/2016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56043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81612BAA-7A0F-8F48-A584-444E723F7B39}" type="datetimeFigureOut">
              <a:rPr lang="en-US" smtClean="0"/>
              <a:t>11/30/2016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1986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81612BAA-7A0F-8F48-A584-444E723F7B39}" type="datetimeFigureOut">
              <a:rPr lang="en-US" smtClean="0"/>
              <a:t>11/30/2016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17509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81612BAA-7A0F-8F48-A584-444E723F7B39}" type="datetimeFigureOut">
              <a:rPr lang="en-US" smtClean="0"/>
              <a:t>11/30/2016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167264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12BAA-7A0F-8F48-A584-444E723F7B39}" type="datetimeFigureOut">
              <a:rPr lang="en-US" smtClean="0"/>
              <a:t>11/30/2016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97398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1612BAA-7A0F-8F48-A584-444E723F7B39}" type="datetimeFigureOut">
              <a:rPr lang="en-US" smtClean="0"/>
              <a:t>11/30/2016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325925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1612BAA-7A0F-8F48-A584-444E723F7B39}" type="datetimeFigureOut">
              <a:rPr lang="en-US" smtClean="0"/>
              <a:t>11/30/2016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033BE-FA6A-D142-B165-005D851EE707}" type="slidenum">
              <a:rPr lang="en-GB" smtClean="0"/>
              <a:t>‹#›</a:t>
            </a:fld>
            <a:endParaRPr lang="en-GB"/>
          </a:p>
        </p:txBody>
      </p:sp>
    </p:spTree>
    <p:extLst>
      <p:ext uri="{BB962C8B-B14F-4D97-AF65-F5344CB8AC3E}">
        <p14:creationId xmlns:p14="http://schemas.microsoft.com/office/powerpoint/2010/main" val="245216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12BAA-7A0F-8F48-A584-444E723F7B39}" type="datetimeFigureOut">
              <a:rPr lang="en-US" smtClean="0"/>
              <a:t>11/30/2016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0033BE-FA6A-D142-B165-005D851EE707}" type="slidenum">
              <a:rPr lang="en-GB" smtClean="0"/>
              <a:t>‹#›</a:t>
            </a:fld>
            <a:endParaRPr lang="en-GB"/>
          </a:p>
        </p:txBody>
      </p:sp>
    </p:spTree>
    <p:extLst>
      <p:ext uri="{BB962C8B-B14F-4D97-AF65-F5344CB8AC3E}">
        <p14:creationId xmlns:p14="http://schemas.microsoft.com/office/powerpoint/2010/main" val="2027499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ethicsguidebook.ac.uk/key-ethics-principles-15" TargetMode="External"/><Relationship Id="rId2" Type="http://schemas.openxmlformats.org/officeDocument/2006/relationships/hyperlink" Target="http://www.britsoc.co.uk/user_doc/Statement%20of%20Ethical%20Practice.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4202" y="2102403"/>
            <a:ext cx="8106222" cy="2029522"/>
          </a:xfrm>
        </p:spPr>
        <p:txBody>
          <a:bodyPr>
            <a:normAutofit fontScale="92500"/>
          </a:bodyPr>
          <a:lstStyle/>
          <a:p>
            <a:r>
              <a:rPr lang="en-GB" sz="4000" dirty="0" smtClean="0">
                <a:solidFill>
                  <a:schemeClr val="tx1"/>
                </a:solidFill>
              </a:rPr>
              <a:t>CPT898 </a:t>
            </a:r>
          </a:p>
          <a:p>
            <a:r>
              <a:rPr lang="en-GB" sz="4000" dirty="0" smtClean="0">
                <a:solidFill>
                  <a:schemeClr val="tx1"/>
                </a:solidFill>
              </a:rPr>
              <a:t>Foundations of Social Science Research</a:t>
            </a:r>
            <a:endParaRPr lang="en-GB" sz="4000" dirty="0">
              <a:solidFill>
                <a:schemeClr val="tx1"/>
              </a:solidFill>
            </a:endParaRPr>
          </a:p>
          <a:p>
            <a:r>
              <a:rPr lang="en-GB" dirty="0" smtClean="0">
                <a:solidFill>
                  <a:schemeClr val="tx1"/>
                </a:solidFill>
              </a:rPr>
              <a:t>Nov 2016</a:t>
            </a:r>
          </a:p>
        </p:txBody>
      </p:sp>
      <p:sp>
        <p:nvSpPr>
          <p:cNvPr id="5" name="Rectangle 4"/>
          <p:cNvSpPr/>
          <p:nvPr/>
        </p:nvSpPr>
        <p:spPr>
          <a:xfrm>
            <a:off x="869324" y="4921562"/>
            <a:ext cx="7405352" cy="914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922732" y="4670876"/>
            <a:ext cx="7535468" cy="707886"/>
          </a:xfrm>
          <a:prstGeom prst="rect">
            <a:avLst/>
          </a:prstGeom>
        </p:spPr>
        <p:txBody>
          <a:bodyPr wrap="square">
            <a:spAutoFit/>
          </a:bodyPr>
          <a:lstStyle/>
          <a:p>
            <a:pPr algn="ctr">
              <a:defRPr/>
            </a:pPr>
            <a:r>
              <a:rPr lang="en-GB" sz="4000" dirty="0">
                <a:solidFill>
                  <a:schemeClr val="accent1">
                    <a:lumMod val="50000"/>
                  </a:schemeClr>
                </a:solidFill>
              </a:rPr>
              <a:t>Ethics &amp; Politics of Research</a:t>
            </a:r>
          </a:p>
        </p:txBody>
      </p:sp>
      <p:sp>
        <p:nvSpPr>
          <p:cNvPr id="8" name="Rectangle 7"/>
          <p:cNvSpPr/>
          <p:nvPr/>
        </p:nvSpPr>
        <p:spPr bwMode="auto">
          <a:xfrm>
            <a:off x="0" y="-32955"/>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52"/>
              <a:ea typeface="ＭＳ Ｐゴシック" charset="-128"/>
              <a:cs typeface="ＭＳ Ｐゴシック" charset="-128"/>
            </a:endParaRPr>
          </a:p>
        </p:txBody>
      </p:sp>
      <p:pic>
        <p:nvPicPr>
          <p:cNvPr id="9"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99957"/>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671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solidFill>
                  <a:schemeClr val="accent1">
                    <a:lumMod val="50000"/>
                  </a:schemeClr>
                </a:solidFill>
              </a:rPr>
              <a:t>A Precautionary Approach: </a:t>
            </a:r>
            <a:br>
              <a:rPr lang="en-GB" sz="3600" dirty="0" smtClean="0">
                <a:solidFill>
                  <a:schemeClr val="accent1">
                    <a:lumMod val="50000"/>
                  </a:schemeClr>
                </a:solidFill>
              </a:rPr>
            </a:br>
            <a:r>
              <a:rPr lang="en-GB" sz="3600" dirty="0" smtClean="0">
                <a:solidFill>
                  <a:schemeClr val="accent1">
                    <a:lumMod val="50000"/>
                  </a:schemeClr>
                </a:solidFill>
              </a:rPr>
              <a:t>three standard planks of risk reduction</a:t>
            </a:r>
            <a:endParaRPr lang="en-GB" sz="3600" dirty="0">
              <a:solidFill>
                <a:schemeClr val="accent1">
                  <a:lumMod val="50000"/>
                </a:schemeClr>
              </a:solidFill>
            </a:endParaRPr>
          </a:p>
        </p:txBody>
      </p:sp>
      <p:sp>
        <p:nvSpPr>
          <p:cNvPr id="3" name="Content Placeholder 2"/>
          <p:cNvSpPr>
            <a:spLocks noGrp="1"/>
          </p:cNvSpPr>
          <p:nvPr>
            <p:ph sz="half" idx="1"/>
          </p:nvPr>
        </p:nvSpPr>
        <p:spPr/>
        <p:txBody>
          <a:bodyPr/>
          <a:lstStyle/>
          <a:p>
            <a:endParaRPr lang="en-GB" dirty="0" smtClean="0"/>
          </a:p>
          <a:p>
            <a:r>
              <a:rPr lang="en-GB" dirty="0" smtClean="0"/>
              <a:t>Informed consent</a:t>
            </a:r>
          </a:p>
          <a:p>
            <a:endParaRPr lang="en-GB" dirty="0" smtClean="0"/>
          </a:p>
          <a:p>
            <a:r>
              <a:rPr lang="en-GB" dirty="0" smtClean="0"/>
              <a:t>Anonymity</a:t>
            </a:r>
          </a:p>
          <a:p>
            <a:endParaRPr lang="en-GB" dirty="0" smtClean="0"/>
          </a:p>
          <a:p>
            <a:r>
              <a:rPr lang="en-GB" dirty="0" smtClean="0"/>
              <a:t>Confidentiality</a:t>
            </a:r>
            <a:endParaRPr lang="en-GB"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18049" y="2412825"/>
            <a:ext cx="2598234" cy="1948676"/>
          </a:xfrm>
          <a:effectLst>
            <a:softEdge rad="31750"/>
          </a:effectLst>
        </p:spPr>
      </p:pic>
    </p:spTree>
    <p:extLst>
      <p:ext uri="{BB962C8B-B14F-4D97-AF65-F5344CB8AC3E}">
        <p14:creationId xmlns:p14="http://schemas.microsoft.com/office/powerpoint/2010/main" val="4075525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endParaRPr lang="en-GB" dirty="0"/>
          </a:p>
          <a:p>
            <a:endParaRPr lang="en-GB" dirty="0" smtClean="0"/>
          </a:p>
          <a:p>
            <a:pPr marL="0" indent="0" algn="ctr">
              <a:buNone/>
            </a:pPr>
            <a:r>
              <a:rPr lang="en-GB" sz="4000" dirty="0" smtClean="0">
                <a:solidFill>
                  <a:schemeClr val="accent1">
                    <a:lumMod val="50000"/>
                  </a:schemeClr>
                </a:solidFill>
              </a:rPr>
              <a:t>Informed Consent</a:t>
            </a:r>
            <a:endParaRPr lang="en-GB" sz="4000" dirty="0">
              <a:solidFill>
                <a:schemeClr val="accent1">
                  <a:lumMod val="50000"/>
                </a:schemeClr>
              </a:solidFill>
            </a:endParaRPr>
          </a:p>
        </p:txBody>
      </p:sp>
      <p:sp>
        <p:nvSpPr>
          <p:cNvPr id="5" name="Rectangle 4"/>
          <p:cNvSpPr/>
          <p:nvPr/>
        </p:nvSpPr>
        <p:spPr bwMode="auto">
          <a:xfrm>
            <a:off x="0" y="498"/>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52"/>
              <a:ea typeface="ＭＳ Ｐゴシック" charset="-128"/>
              <a:cs typeface="ＭＳ Ｐゴシック" charset="-128"/>
            </a:endParaRPr>
          </a:p>
        </p:txBody>
      </p:sp>
      <p:pic>
        <p:nvPicPr>
          <p:cNvPr id="6"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33410"/>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050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GB" sz="3600" dirty="0" smtClean="0">
                <a:solidFill>
                  <a:schemeClr val="accent1">
                    <a:lumMod val="50000"/>
                  </a:schemeClr>
                </a:solidFill>
              </a:rPr>
              <a:t>Informed consent</a:t>
            </a:r>
          </a:p>
        </p:txBody>
      </p:sp>
      <p:sp>
        <p:nvSpPr>
          <p:cNvPr id="36867" name="Rectangle 3"/>
          <p:cNvSpPr>
            <a:spLocks noGrp="1" noChangeArrowheads="1"/>
          </p:cNvSpPr>
          <p:nvPr>
            <p:ph idx="1"/>
          </p:nvPr>
        </p:nvSpPr>
        <p:spPr/>
        <p:txBody>
          <a:bodyPr>
            <a:normAutofit fontScale="70000" lnSpcReduction="20000"/>
          </a:bodyPr>
          <a:lstStyle/>
          <a:p>
            <a:r>
              <a:rPr lang="en-GB" dirty="0" smtClean="0"/>
              <a:t>Respect the rights, dignity and worth of others and avoid causing harm</a:t>
            </a:r>
          </a:p>
          <a:p>
            <a:endParaRPr lang="en-GB" dirty="0" smtClean="0"/>
          </a:p>
          <a:p>
            <a:r>
              <a:rPr lang="en-GB" dirty="0" smtClean="0"/>
              <a:t>Provide fullest information concerning nature and purpose of research (Bulmer, 2008:150)</a:t>
            </a:r>
          </a:p>
          <a:p>
            <a:endParaRPr lang="en-GB" dirty="0" smtClean="0"/>
          </a:p>
          <a:p>
            <a:r>
              <a:rPr lang="en-GB" dirty="0" smtClean="0"/>
              <a:t>Identify potential benefits of individuals participation to study </a:t>
            </a:r>
          </a:p>
          <a:p>
            <a:endParaRPr lang="en-GB" dirty="0" smtClean="0"/>
          </a:p>
          <a:p>
            <a:r>
              <a:rPr lang="en-GB" dirty="0" smtClean="0"/>
              <a:t>Identify risks and risk management strategies associated with participation, e.g. the arrangements for data storage, </a:t>
            </a:r>
            <a:r>
              <a:rPr lang="en-GB" dirty="0" err="1" smtClean="0"/>
              <a:t>anonymisation</a:t>
            </a:r>
            <a:r>
              <a:rPr lang="en-GB" dirty="0" smtClean="0"/>
              <a:t>, use of data, etc.</a:t>
            </a:r>
          </a:p>
          <a:p>
            <a:endParaRPr lang="en-GB" dirty="0" smtClean="0"/>
          </a:p>
          <a:p>
            <a:r>
              <a:rPr lang="en-GB" dirty="0" smtClean="0"/>
              <a:t>Make clear who is funding the research</a:t>
            </a:r>
          </a:p>
          <a:p>
            <a:endParaRPr lang="en-GB" dirty="0" smtClean="0"/>
          </a:p>
        </p:txBody>
      </p:sp>
    </p:spTree>
    <p:extLst>
      <p:ext uri="{BB962C8B-B14F-4D97-AF65-F5344CB8AC3E}">
        <p14:creationId xmlns:p14="http://schemas.microsoft.com/office/powerpoint/2010/main" val="509630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Informed Consent, Cont.</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fontScale="62500" lnSpcReduction="20000"/>
          </a:bodyPr>
          <a:lstStyle/>
          <a:p>
            <a:r>
              <a:rPr lang="en-GB" dirty="0" smtClean="0"/>
              <a:t>Make clear the right to withdraw from research / renegotiate participation</a:t>
            </a:r>
          </a:p>
          <a:p>
            <a:endParaRPr lang="en-GB" dirty="0" smtClean="0"/>
          </a:p>
          <a:p>
            <a:r>
              <a:rPr lang="en-GB" dirty="0" smtClean="0"/>
              <a:t>Allow individuals to make informed choice as to whether to be involved in the research process</a:t>
            </a:r>
          </a:p>
          <a:p>
            <a:endParaRPr lang="en-GB" dirty="0" smtClean="0"/>
          </a:p>
          <a:p>
            <a:r>
              <a:rPr lang="en-GB" dirty="0" smtClean="0"/>
              <a:t>Allow time for reflection</a:t>
            </a:r>
          </a:p>
          <a:p>
            <a:endParaRPr lang="en-GB" dirty="0" smtClean="0"/>
          </a:p>
          <a:p>
            <a:r>
              <a:rPr lang="en-GB" dirty="0" smtClean="0"/>
              <a:t>Record consent – how? </a:t>
            </a:r>
          </a:p>
          <a:p>
            <a:pPr lvl="1"/>
            <a:r>
              <a:rPr lang="en-GB" dirty="0" smtClean="0"/>
              <a:t>Getting participants to sign a consent form can introduce stress, anxiety and mistrust </a:t>
            </a:r>
          </a:p>
          <a:p>
            <a:pPr lvl="1"/>
            <a:endParaRPr lang="en-GB" dirty="0" smtClean="0"/>
          </a:p>
          <a:p>
            <a:r>
              <a:rPr lang="en-GB" dirty="0" smtClean="0"/>
              <a:t>Informed consent as ‘research bargain’ (see for example: Hughes, 1974) </a:t>
            </a:r>
          </a:p>
          <a:p>
            <a:r>
              <a:rPr lang="en-GB" dirty="0" smtClean="0"/>
              <a:t>Signing consent form is not just gaining agreement to participation but also a statement and guarantee of researchers obligations</a:t>
            </a:r>
          </a:p>
          <a:p>
            <a:pPr lvl="1"/>
            <a:endParaRPr lang="en-GB" dirty="0" smtClean="0"/>
          </a:p>
          <a:p>
            <a:endParaRPr lang="en-GB" dirty="0" smtClean="0"/>
          </a:p>
          <a:p>
            <a:endParaRPr lang="en-GB" dirty="0"/>
          </a:p>
        </p:txBody>
      </p:sp>
    </p:spTree>
    <p:extLst>
      <p:ext uri="{BB962C8B-B14F-4D97-AF65-F5344CB8AC3E}">
        <p14:creationId xmlns:p14="http://schemas.microsoft.com/office/powerpoint/2010/main" val="3858857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Whose consent?</a:t>
            </a:r>
            <a:endParaRPr lang="en-GB" sz="3600" dirty="0">
              <a:solidFill>
                <a:schemeClr val="accent1">
                  <a:lumMod val="50000"/>
                </a:schemeClr>
              </a:solidFill>
            </a:endParaRPr>
          </a:p>
        </p:txBody>
      </p:sp>
      <p:sp>
        <p:nvSpPr>
          <p:cNvPr id="3" name="Content Placeholder 2"/>
          <p:cNvSpPr>
            <a:spLocks noGrp="1"/>
          </p:cNvSpPr>
          <p:nvPr>
            <p:ph sz="half" idx="1"/>
          </p:nvPr>
        </p:nvSpPr>
        <p:spPr>
          <a:xfrm>
            <a:off x="457200" y="1600201"/>
            <a:ext cx="4038600" cy="3989040"/>
          </a:xfrm>
        </p:spPr>
        <p:txBody>
          <a:bodyPr>
            <a:normAutofit fontScale="92500" lnSpcReduction="10000"/>
          </a:bodyPr>
          <a:lstStyle/>
          <a:p>
            <a:r>
              <a:rPr lang="en-GB" dirty="0" smtClean="0"/>
              <a:t>Young people?</a:t>
            </a:r>
          </a:p>
          <a:p>
            <a:endParaRPr lang="en-GB" sz="1500" dirty="0" smtClean="0"/>
          </a:p>
          <a:p>
            <a:r>
              <a:rPr lang="en-GB" dirty="0" smtClean="0"/>
              <a:t>Elderly people?</a:t>
            </a:r>
          </a:p>
          <a:p>
            <a:endParaRPr lang="en-GB" sz="1500" dirty="0" smtClean="0"/>
          </a:p>
          <a:p>
            <a:r>
              <a:rPr lang="en-GB" dirty="0" smtClean="0"/>
              <a:t>Other vulnerable groups?</a:t>
            </a:r>
          </a:p>
          <a:p>
            <a:pPr lvl="1"/>
            <a:r>
              <a:rPr lang="en-GB" dirty="0" smtClean="0"/>
              <a:t>Consider hierarchy / power relations</a:t>
            </a:r>
          </a:p>
          <a:p>
            <a:endParaRPr lang="en-GB" sz="1500" dirty="0" smtClean="0"/>
          </a:p>
          <a:p>
            <a:r>
              <a:rPr lang="en-GB" dirty="0" smtClean="0"/>
              <a:t>Public / Private spaces?</a:t>
            </a:r>
          </a:p>
          <a:p>
            <a:pPr lvl="1"/>
            <a:r>
              <a:rPr lang="en-GB" dirty="0" smtClean="0"/>
              <a:t>What about the internet / social media?</a:t>
            </a:r>
          </a:p>
          <a:p>
            <a:endParaRPr lang="en-GB" dirty="0" smtClean="0"/>
          </a:p>
          <a:p>
            <a:endParaRPr lang="en-GB" dirty="0" smtClean="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18667" y="2348707"/>
            <a:ext cx="3067050" cy="2300288"/>
          </a:xfrm>
        </p:spPr>
      </p:pic>
      <p:sp>
        <p:nvSpPr>
          <p:cNvPr id="6" name="Rectangle 5"/>
          <p:cNvSpPr/>
          <p:nvPr/>
        </p:nvSpPr>
        <p:spPr>
          <a:xfrm>
            <a:off x="467544" y="5589240"/>
            <a:ext cx="8064896"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defRPr/>
            </a:pPr>
            <a:r>
              <a:rPr lang="en-GB" sz="2400" b="1" dirty="0" smtClean="0">
                <a:solidFill>
                  <a:schemeClr val="tx2">
                    <a:lumMod val="75000"/>
                  </a:schemeClr>
                </a:solidFill>
              </a:rPr>
              <a:t>Consent </a:t>
            </a:r>
            <a:r>
              <a:rPr lang="en-GB" sz="2400" b="1" dirty="0">
                <a:solidFill>
                  <a:schemeClr val="tx2">
                    <a:lumMod val="75000"/>
                  </a:schemeClr>
                </a:solidFill>
              </a:rPr>
              <a:t>is ongoing process, situationally achieved in practice and not given once and for all</a:t>
            </a:r>
          </a:p>
        </p:txBody>
      </p:sp>
    </p:spTree>
    <p:extLst>
      <p:ext uri="{BB962C8B-B14F-4D97-AF65-F5344CB8AC3E}">
        <p14:creationId xmlns:p14="http://schemas.microsoft.com/office/powerpoint/2010/main" val="382159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endParaRPr lang="en-GB" dirty="0"/>
          </a:p>
          <a:p>
            <a:endParaRPr lang="en-GB" dirty="0" smtClean="0"/>
          </a:p>
          <a:p>
            <a:pPr marL="0" indent="0" algn="ctr">
              <a:buNone/>
            </a:pPr>
            <a:r>
              <a:rPr lang="en-GB" sz="4000" dirty="0" smtClean="0">
                <a:solidFill>
                  <a:schemeClr val="accent1">
                    <a:lumMod val="50000"/>
                  </a:schemeClr>
                </a:solidFill>
              </a:rPr>
              <a:t>Anonymity</a:t>
            </a:r>
            <a:endParaRPr lang="en-GB" sz="4000" dirty="0">
              <a:solidFill>
                <a:schemeClr val="accent1">
                  <a:lumMod val="50000"/>
                </a:schemeClr>
              </a:solidFill>
            </a:endParaRPr>
          </a:p>
        </p:txBody>
      </p:sp>
      <p:sp>
        <p:nvSpPr>
          <p:cNvPr id="5" name="Rectangle 4"/>
          <p:cNvSpPr/>
          <p:nvPr/>
        </p:nvSpPr>
        <p:spPr bwMode="auto">
          <a:xfrm>
            <a:off x="0" y="-32955"/>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52"/>
              <a:ea typeface="ＭＳ Ｐゴシック" charset="-128"/>
              <a:cs typeface="ＭＳ Ｐゴシック" charset="-128"/>
            </a:endParaRPr>
          </a:p>
        </p:txBody>
      </p:sp>
      <p:pic>
        <p:nvPicPr>
          <p:cNvPr id="6"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33410"/>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987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GB" sz="3600" dirty="0" smtClean="0">
                <a:solidFill>
                  <a:schemeClr val="accent1">
                    <a:lumMod val="50000"/>
                  </a:schemeClr>
                </a:solidFill>
              </a:rPr>
              <a:t>Anonymity</a:t>
            </a:r>
          </a:p>
        </p:txBody>
      </p:sp>
      <p:sp>
        <p:nvSpPr>
          <p:cNvPr id="15363" name="Rectangle 3"/>
          <p:cNvSpPr>
            <a:spLocks noGrp="1" noChangeArrowheads="1"/>
          </p:cNvSpPr>
          <p:nvPr>
            <p:ph idx="1"/>
          </p:nvPr>
        </p:nvSpPr>
        <p:spPr/>
        <p:txBody>
          <a:bodyPr>
            <a:normAutofit/>
          </a:bodyPr>
          <a:lstStyle/>
          <a:p>
            <a:r>
              <a:rPr lang="en-GB" sz="2800" dirty="0" smtClean="0"/>
              <a:t>Don’t collect data you don’t need</a:t>
            </a:r>
          </a:p>
          <a:p>
            <a:endParaRPr lang="en-GB" sz="1600" dirty="0" smtClean="0"/>
          </a:p>
          <a:p>
            <a:r>
              <a:rPr lang="en-GB" sz="2800" dirty="0" smtClean="0"/>
              <a:t>Don’t collect identifying data unless necessary</a:t>
            </a:r>
          </a:p>
          <a:p>
            <a:endParaRPr lang="en-GB" sz="1600" dirty="0" smtClean="0"/>
          </a:p>
          <a:p>
            <a:r>
              <a:rPr lang="en-GB" sz="2800" dirty="0" smtClean="0"/>
              <a:t>When transcribing remove all identifiers</a:t>
            </a:r>
          </a:p>
          <a:p>
            <a:endParaRPr lang="en-GB" sz="1500" dirty="0" smtClean="0"/>
          </a:p>
          <a:p>
            <a:r>
              <a:rPr lang="en-GB" sz="2600" dirty="0" smtClean="0"/>
              <a:t>Keep data locked away / password protected</a:t>
            </a:r>
          </a:p>
          <a:p>
            <a:pPr lvl="1"/>
            <a:r>
              <a:rPr lang="en-GB" sz="2600" dirty="0" smtClean="0"/>
              <a:t>Data must be kept for 5 years</a:t>
            </a:r>
          </a:p>
          <a:p>
            <a:endParaRPr lang="en-GB" sz="1500" dirty="0" smtClean="0"/>
          </a:p>
          <a:p>
            <a:r>
              <a:rPr lang="en-GB" sz="2600" dirty="0" smtClean="0"/>
              <a:t>When writing ensure contextual detail doesn’t inadvertently allow for identification</a:t>
            </a:r>
          </a:p>
        </p:txBody>
      </p:sp>
    </p:spTree>
    <p:extLst>
      <p:ext uri="{BB962C8B-B14F-4D97-AF65-F5344CB8AC3E}">
        <p14:creationId xmlns:p14="http://schemas.microsoft.com/office/powerpoint/2010/main" val="3092512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GB" sz="3600" dirty="0" smtClean="0">
                <a:solidFill>
                  <a:schemeClr val="accent1">
                    <a:lumMod val="50000"/>
                  </a:schemeClr>
                </a:solidFill>
              </a:rPr>
              <a:t>Some additional issues to think about?</a:t>
            </a:r>
          </a:p>
        </p:txBody>
      </p:sp>
      <p:sp>
        <p:nvSpPr>
          <p:cNvPr id="41987" name="Rectangle 3"/>
          <p:cNvSpPr>
            <a:spLocks noGrp="1" noChangeArrowheads="1"/>
          </p:cNvSpPr>
          <p:nvPr>
            <p:ph idx="1"/>
          </p:nvPr>
        </p:nvSpPr>
        <p:spPr/>
        <p:txBody>
          <a:bodyPr>
            <a:normAutofit fontScale="70000" lnSpcReduction="20000"/>
          </a:bodyPr>
          <a:lstStyle/>
          <a:p>
            <a:r>
              <a:rPr lang="en-GB" dirty="0" smtClean="0"/>
              <a:t>How will you get Access?</a:t>
            </a:r>
          </a:p>
          <a:p>
            <a:endParaRPr lang="en-GB" dirty="0" smtClean="0"/>
          </a:p>
          <a:p>
            <a:r>
              <a:rPr lang="en-GB" dirty="0" smtClean="0"/>
              <a:t>Are you excluding / harming  anyone on basis of: </a:t>
            </a:r>
          </a:p>
          <a:p>
            <a:pPr lvl="1"/>
            <a:r>
              <a:rPr lang="en-GB" dirty="0" smtClean="0"/>
              <a:t>Age, Gender, Education, Language, Ethnicity, Religion,  Social status</a:t>
            </a:r>
          </a:p>
          <a:p>
            <a:endParaRPr lang="en-GB" dirty="0" smtClean="0"/>
          </a:p>
          <a:p>
            <a:r>
              <a:rPr lang="en-GB" dirty="0" smtClean="0"/>
              <a:t>Professional / Researcher role</a:t>
            </a:r>
          </a:p>
          <a:p>
            <a:endParaRPr lang="en-GB" dirty="0" smtClean="0"/>
          </a:p>
          <a:p>
            <a:r>
              <a:rPr lang="en-GB" dirty="0" smtClean="0"/>
              <a:t>Different worldviews / value systems</a:t>
            </a:r>
          </a:p>
          <a:p>
            <a:endParaRPr lang="en-GB" dirty="0" smtClean="0"/>
          </a:p>
          <a:p>
            <a:r>
              <a:rPr lang="en-GB" dirty="0" smtClean="0"/>
              <a:t>Causing disruption to the local setting</a:t>
            </a:r>
          </a:p>
          <a:p>
            <a:endParaRPr lang="en-GB" dirty="0"/>
          </a:p>
          <a:p>
            <a:r>
              <a:rPr lang="en-GB" dirty="0" smtClean="0"/>
              <a:t>Lone researcher working</a:t>
            </a:r>
          </a:p>
          <a:p>
            <a:endParaRPr lang="en-GB" dirty="0" smtClean="0"/>
          </a:p>
          <a:p>
            <a:endParaRPr lang="en-GB" dirty="0" smtClean="0"/>
          </a:p>
          <a:p>
            <a:pPr lvl="2"/>
            <a:endParaRPr lang="en-GB" dirty="0" smtClean="0"/>
          </a:p>
        </p:txBody>
      </p:sp>
    </p:spTree>
    <p:extLst>
      <p:ext uri="{BB962C8B-B14F-4D97-AF65-F5344CB8AC3E}">
        <p14:creationId xmlns:p14="http://schemas.microsoft.com/office/powerpoint/2010/main" val="1212594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endParaRPr lang="en-GB" dirty="0"/>
          </a:p>
          <a:p>
            <a:pPr marL="0" indent="0" algn="ctr">
              <a:buNone/>
            </a:pPr>
            <a:r>
              <a:rPr lang="en-GB" sz="4000" dirty="0" smtClean="0">
                <a:solidFill>
                  <a:schemeClr val="accent1">
                    <a:lumMod val="50000"/>
                  </a:schemeClr>
                </a:solidFill>
              </a:rPr>
              <a:t>Is </a:t>
            </a:r>
            <a:r>
              <a:rPr lang="en-GB" sz="4000" dirty="0">
                <a:solidFill>
                  <a:schemeClr val="accent1">
                    <a:lumMod val="50000"/>
                  </a:schemeClr>
                </a:solidFill>
              </a:rPr>
              <a:t>a Precautionary Approach </a:t>
            </a:r>
            <a:endParaRPr lang="en-GB" sz="4000" dirty="0" smtClean="0">
              <a:solidFill>
                <a:schemeClr val="accent1">
                  <a:lumMod val="50000"/>
                </a:schemeClr>
              </a:solidFill>
            </a:endParaRPr>
          </a:p>
          <a:p>
            <a:pPr marL="0" indent="0" algn="ctr">
              <a:buNone/>
            </a:pPr>
            <a:r>
              <a:rPr lang="en-GB" sz="4000" dirty="0" smtClean="0">
                <a:solidFill>
                  <a:schemeClr val="accent1">
                    <a:lumMod val="50000"/>
                  </a:schemeClr>
                </a:solidFill>
              </a:rPr>
              <a:t>always appropriate</a:t>
            </a:r>
            <a:r>
              <a:rPr lang="en-GB" sz="4000" dirty="0">
                <a:solidFill>
                  <a:schemeClr val="accent1">
                    <a:lumMod val="50000"/>
                  </a:schemeClr>
                </a:solidFill>
              </a:rPr>
              <a:t>?</a:t>
            </a:r>
          </a:p>
        </p:txBody>
      </p:sp>
      <p:sp>
        <p:nvSpPr>
          <p:cNvPr id="5" name="Rectangle 4"/>
          <p:cNvSpPr/>
          <p:nvPr/>
        </p:nvSpPr>
        <p:spPr bwMode="auto">
          <a:xfrm>
            <a:off x="0" y="498"/>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52"/>
              <a:ea typeface="ＭＳ Ｐゴシック" charset="-128"/>
              <a:cs typeface="ＭＳ Ｐゴシック" charset="-128"/>
            </a:endParaRPr>
          </a:p>
        </p:txBody>
      </p:sp>
      <p:pic>
        <p:nvPicPr>
          <p:cNvPr id="6"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33410"/>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9496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sz="4000" dirty="0" smtClean="0">
                <a:solidFill>
                  <a:schemeClr val="accent1">
                    <a:lumMod val="50000"/>
                  </a:schemeClr>
                </a:solidFill>
              </a:rPr>
              <a:t>Covert Research?</a:t>
            </a:r>
            <a:br>
              <a:rPr lang="en-GB" sz="4000" dirty="0" smtClean="0">
                <a:solidFill>
                  <a:schemeClr val="accent1">
                    <a:lumMod val="50000"/>
                  </a:schemeClr>
                </a:solidFill>
              </a:rPr>
            </a:br>
            <a:endParaRPr lang="en-GB" sz="4000" dirty="0">
              <a:solidFill>
                <a:schemeClr val="accent1">
                  <a:lumMod val="50000"/>
                </a:schemeClr>
              </a:solidFill>
            </a:endParaRPr>
          </a:p>
        </p:txBody>
      </p:sp>
      <p:sp>
        <p:nvSpPr>
          <p:cNvPr id="3" name="Content Placeholder 2"/>
          <p:cNvSpPr>
            <a:spLocks noGrp="1"/>
          </p:cNvSpPr>
          <p:nvPr>
            <p:ph idx="1"/>
          </p:nvPr>
        </p:nvSpPr>
        <p:spPr/>
        <p:txBody>
          <a:bodyPr>
            <a:normAutofit fontScale="70000" lnSpcReduction="20000"/>
          </a:bodyPr>
          <a:lstStyle/>
          <a:p>
            <a:endParaRPr lang="en-GB" dirty="0" smtClean="0"/>
          </a:p>
          <a:p>
            <a:pPr lvl="1"/>
            <a:r>
              <a:rPr lang="en-GB" dirty="0" smtClean="0"/>
              <a:t>“…covert methods violate the principles of informed consent and may invade the privacy of those being studied. Participant or non-participant observation in non-public spaces or experimental manipulation of research participants without their knowledge should be resorted to only where it is impossible to use other methods to obtain essential data.” (BSA, 2002: 6)</a:t>
            </a:r>
          </a:p>
          <a:p>
            <a:endParaRPr lang="en-GB" dirty="0" smtClean="0"/>
          </a:p>
          <a:p>
            <a:r>
              <a:rPr lang="en-GB" dirty="0" smtClean="0"/>
              <a:t>Methodological advantage more naturalistic / ecological validity</a:t>
            </a:r>
          </a:p>
          <a:p>
            <a:pPr lvl="1"/>
            <a:r>
              <a:rPr lang="en-GB" dirty="0" smtClean="0"/>
              <a:t>(Hawthorne effect) (see for example: </a:t>
            </a:r>
            <a:r>
              <a:rPr lang="en-GB" dirty="0" err="1" smtClean="0"/>
              <a:t>Spicker</a:t>
            </a:r>
            <a:r>
              <a:rPr lang="en-GB" dirty="0" smtClean="0"/>
              <a:t>, 2011)</a:t>
            </a:r>
          </a:p>
          <a:p>
            <a:pPr lvl="1"/>
            <a:endParaRPr lang="en-GB" dirty="0" smtClean="0"/>
          </a:p>
          <a:p>
            <a:pPr lvl="1"/>
            <a:r>
              <a:rPr lang="en-GB" dirty="0" smtClean="0"/>
              <a:t>Examples of covert studies include work on: Cult groups, mental health hospitals, juvenile gangs, police, school culture, night clubs, criminal activity, etc.</a:t>
            </a:r>
          </a:p>
          <a:p>
            <a:endParaRPr lang="en-GB" dirty="0" smtClean="0"/>
          </a:p>
        </p:txBody>
      </p:sp>
    </p:spTree>
    <p:extLst>
      <p:ext uri="{BB962C8B-B14F-4D97-AF65-F5344CB8AC3E}">
        <p14:creationId xmlns:p14="http://schemas.microsoft.com/office/powerpoint/2010/main" val="4266140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457200" y="692150"/>
            <a:ext cx="8229600" cy="5905500"/>
          </a:xfrm>
        </p:spPr>
        <p:txBody>
          <a:bodyPr>
            <a:normAutofit/>
          </a:bodyPr>
          <a:lstStyle/>
          <a:p>
            <a:pPr marL="0" indent="0" eaLnBrk="1" hangingPunct="1">
              <a:buNone/>
              <a:defRPr/>
            </a:pPr>
            <a:r>
              <a:rPr lang="en-GB" dirty="0" smtClean="0">
                <a:solidFill>
                  <a:schemeClr val="tx2">
                    <a:lumMod val="75000"/>
                  </a:schemeClr>
                </a:solidFill>
              </a:rPr>
              <a:t>Research Ethics</a:t>
            </a:r>
          </a:p>
          <a:p>
            <a:pPr eaLnBrk="1" hangingPunct="1">
              <a:buFont typeface="Wingdings" pitchFamily="2" charset="2"/>
              <a:buNone/>
              <a:defRPr/>
            </a:pPr>
            <a:endParaRPr lang="en-GB" sz="2400" dirty="0" smtClean="0"/>
          </a:p>
          <a:p>
            <a:pPr eaLnBrk="1" hangingPunct="1">
              <a:buFont typeface="Wingdings" pitchFamily="2" charset="2"/>
              <a:buNone/>
              <a:defRPr/>
            </a:pPr>
            <a:r>
              <a:rPr lang="en-GB" sz="2400" dirty="0" smtClean="0"/>
              <a:t>Principles and norms of research community</a:t>
            </a:r>
          </a:p>
          <a:p>
            <a:pPr eaLnBrk="1" hangingPunct="1">
              <a:buFont typeface="Wingdings" pitchFamily="2" charset="2"/>
              <a:buNone/>
              <a:defRPr/>
            </a:pPr>
            <a:endParaRPr lang="en-GB" sz="1600" dirty="0" smtClean="0"/>
          </a:p>
          <a:p>
            <a:pPr eaLnBrk="1" hangingPunct="1">
              <a:defRPr/>
            </a:pPr>
            <a:r>
              <a:rPr lang="en-GB" sz="2400" i="1" dirty="0" smtClean="0"/>
              <a:t>The standards of professional conduct that researchers are expected to maintain</a:t>
            </a:r>
            <a:r>
              <a:rPr lang="en-GB" sz="2400" dirty="0" smtClean="0"/>
              <a:t>. </a:t>
            </a:r>
            <a:r>
              <a:rPr lang="en-GB" sz="1800" dirty="0" smtClean="0"/>
              <a:t>(Thomas &amp; Hodge, 2010: 83)</a:t>
            </a:r>
            <a:endParaRPr lang="en-GB" sz="1200" dirty="0" smtClean="0"/>
          </a:p>
          <a:p>
            <a:pPr eaLnBrk="1" hangingPunct="1">
              <a:defRPr/>
            </a:pPr>
            <a:endParaRPr lang="en-GB" sz="800" dirty="0" smtClean="0"/>
          </a:p>
          <a:p>
            <a:pPr eaLnBrk="1" hangingPunct="1">
              <a:defRPr/>
            </a:pPr>
            <a:endParaRPr lang="en-GB" sz="2400" i="1" dirty="0" smtClean="0"/>
          </a:p>
          <a:p>
            <a:pPr eaLnBrk="1" hangingPunct="1">
              <a:defRPr/>
            </a:pPr>
            <a:r>
              <a:rPr lang="en-GB" sz="2400" i="1" dirty="0" smtClean="0"/>
              <a:t>The principled sensitivity to the rights of others</a:t>
            </a:r>
            <a:r>
              <a:rPr lang="en-GB" sz="2400" dirty="0" smtClean="0"/>
              <a:t>.  </a:t>
            </a:r>
            <a:r>
              <a:rPr lang="en-GB" sz="1800" dirty="0" smtClean="0"/>
              <a:t>(Gilbert, 2008: 146)</a:t>
            </a:r>
          </a:p>
          <a:p>
            <a:pPr marL="0" indent="0" eaLnBrk="1" hangingPunct="1">
              <a:buFont typeface="Wingdings" pitchFamily="2" charset="2"/>
              <a:buNone/>
              <a:defRPr/>
            </a:pPr>
            <a:endParaRPr lang="en-GB" sz="1800" dirty="0" smtClean="0"/>
          </a:p>
          <a:p>
            <a:pPr marL="0" indent="0">
              <a:buNone/>
              <a:defRPr/>
            </a:pPr>
            <a:endParaRPr lang="en-GB" sz="2400" b="1" dirty="0" smtClean="0">
              <a:solidFill>
                <a:schemeClr val="tx2">
                  <a:lumMod val="75000"/>
                </a:schemeClr>
              </a:solidFill>
            </a:endParaRPr>
          </a:p>
        </p:txBody>
      </p:sp>
    </p:spTree>
    <p:extLst>
      <p:ext uri="{BB962C8B-B14F-4D97-AF65-F5344CB8AC3E}">
        <p14:creationId xmlns:p14="http://schemas.microsoft.com/office/powerpoint/2010/main" val="3608396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Covert Research, Cont.</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fontScale="85000" lnSpcReduction="20000"/>
          </a:bodyPr>
          <a:lstStyle/>
          <a:p>
            <a:endParaRPr lang="en-GB" smtClean="0"/>
          </a:p>
          <a:p>
            <a:r>
              <a:rPr lang="en-GB" smtClean="0"/>
              <a:t>Some Challenges</a:t>
            </a:r>
          </a:p>
          <a:p>
            <a:r>
              <a:rPr lang="en-GB" smtClean="0"/>
              <a:t>Cannot openly investigate </a:t>
            </a:r>
          </a:p>
          <a:p>
            <a:r>
              <a:rPr lang="en-GB" smtClean="0"/>
              <a:t>Researcher may have to use deception</a:t>
            </a:r>
          </a:p>
          <a:p>
            <a:pPr lvl="1"/>
            <a:r>
              <a:rPr lang="en-GB" smtClean="0"/>
              <a:t>Impact negatively on profession if discovered</a:t>
            </a:r>
          </a:p>
          <a:p>
            <a:pPr lvl="1"/>
            <a:r>
              <a:rPr lang="en-GB" smtClean="0"/>
              <a:t>Could damage researchers reputation</a:t>
            </a:r>
          </a:p>
          <a:p>
            <a:pPr lvl="1"/>
            <a:r>
              <a:rPr lang="en-GB" smtClean="0"/>
              <a:t>May generate conflict within researcher in terms of their moral selves, e.g. need to lie. </a:t>
            </a:r>
          </a:p>
          <a:p>
            <a:pPr lvl="1"/>
            <a:r>
              <a:rPr lang="en-GB" smtClean="0"/>
              <a:t>Practical challenges of need to manage identity</a:t>
            </a:r>
          </a:p>
          <a:p>
            <a:pPr lvl="1"/>
            <a:r>
              <a:rPr lang="en-GB" smtClean="0"/>
              <a:t>Exit can be a problem</a:t>
            </a:r>
          </a:p>
          <a:p>
            <a:pPr lvl="1"/>
            <a:r>
              <a:rPr lang="en-GB" smtClean="0"/>
              <a:t>Need to maintain ongoing pretence? (e.g. Calvey, 2008 – Bouncer).</a:t>
            </a:r>
          </a:p>
          <a:p>
            <a:endParaRPr lang="en-GB" dirty="0"/>
          </a:p>
        </p:txBody>
      </p:sp>
    </p:spTree>
    <p:extLst>
      <p:ext uri="{BB962C8B-B14F-4D97-AF65-F5344CB8AC3E}">
        <p14:creationId xmlns:p14="http://schemas.microsoft.com/office/powerpoint/2010/main" val="2236256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solidFill>
                  <a:schemeClr val="accent1">
                    <a:lumMod val="50000"/>
                  </a:schemeClr>
                </a:solidFill>
              </a:rPr>
              <a:t>Informed Consent Revisited:</a:t>
            </a:r>
            <a:br>
              <a:rPr lang="en-GB" sz="3600" dirty="0" smtClean="0">
                <a:solidFill>
                  <a:schemeClr val="accent1">
                    <a:lumMod val="50000"/>
                  </a:schemeClr>
                </a:solidFill>
              </a:rPr>
            </a:br>
            <a:r>
              <a:rPr lang="en-GB" sz="3600" dirty="0" smtClean="0">
                <a:solidFill>
                  <a:schemeClr val="accent1">
                    <a:lumMod val="50000"/>
                  </a:schemeClr>
                </a:solidFill>
              </a:rPr>
              <a:t>Overt–Covert Continuum?</a:t>
            </a:r>
            <a:endParaRPr lang="en-GB" sz="3600" dirty="0">
              <a:solidFill>
                <a:schemeClr val="accent1">
                  <a:lumMod val="50000"/>
                </a:schemeClr>
              </a:solidFill>
            </a:endParaRPr>
          </a:p>
        </p:txBody>
      </p:sp>
      <p:sp>
        <p:nvSpPr>
          <p:cNvPr id="3" name="Content Placeholder 2"/>
          <p:cNvSpPr>
            <a:spLocks noGrp="1"/>
          </p:cNvSpPr>
          <p:nvPr>
            <p:ph idx="1"/>
          </p:nvPr>
        </p:nvSpPr>
        <p:spPr>
          <a:xfrm>
            <a:off x="457200" y="1725769"/>
            <a:ext cx="8229600" cy="4662152"/>
          </a:xfrm>
        </p:spPr>
        <p:txBody>
          <a:bodyPr>
            <a:normAutofit fontScale="85000" lnSpcReduction="20000"/>
          </a:bodyPr>
          <a:lstStyle/>
          <a:p>
            <a:r>
              <a:rPr lang="en-GB" sz="3100" dirty="0" smtClean="0"/>
              <a:t>Researchers often fail to provide full information</a:t>
            </a:r>
          </a:p>
          <a:p>
            <a:pPr lvl="1"/>
            <a:r>
              <a:rPr lang="en-GB" dirty="0" smtClean="0"/>
              <a:t>Need to gain access tell different participants different amounts of information</a:t>
            </a:r>
          </a:p>
          <a:p>
            <a:endParaRPr lang="en-GB" dirty="0" smtClean="0"/>
          </a:p>
          <a:p>
            <a:r>
              <a:rPr lang="en-GB" sz="3100" dirty="0" smtClean="0"/>
              <a:t>Issue of informed consent and self presentation</a:t>
            </a:r>
          </a:p>
          <a:p>
            <a:pPr lvl="1"/>
            <a:r>
              <a:rPr lang="en-GB" dirty="0" smtClean="0"/>
              <a:t>Institutions and hierarchy</a:t>
            </a:r>
          </a:p>
          <a:p>
            <a:pPr lvl="1"/>
            <a:r>
              <a:rPr lang="en-GB" dirty="0" smtClean="0"/>
              <a:t>Organisational research core – peripheral encounters</a:t>
            </a:r>
          </a:p>
          <a:p>
            <a:pPr lvl="2"/>
            <a:r>
              <a:rPr lang="en-GB" dirty="0" smtClean="0"/>
              <a:t>E.g. Medical research / Police research /Shipboard research</a:t>
            </a:r>
          </a:p>
          <a:p>
            <a:pPr lvl="2"/>
            <a:endParaRPr lang="en-GB" dirty="0" smtClean="0"/>
          </a:p>
          <a:p>
            <a:r>
              <a:rPr lang="en-GB" sz="3100" dirty="0" smtClean="0"/>
              <a:t>Building rapport, gaining trust, are these ways of encouraging people to forget they are being observed / researched in order to get them to open up? </a:t>
            </a:r>
          </a:p>
          <a:p>
            <a:pPr marL="0" indent="0">
              <a:buNone/>
            </a:pPr>
            <a:r>
              <a:rPr lang="en-GB" sz="3100" dirty="0"/>
              <a:t>	</a:t>
            </a:r>
            <a:r>
              <a:rPr lang="en-GB" sz="3100" dirty="0" smtClean="0"/>
              <a:t>												</a:t>
            </a:r>
            <a:r>
              <a:rPr lang="en-GB" sz="2800" dirty="0" smtClean="0"/>
              <a:t>(Thorne, 1980)</a:t>
            </a:r>
          </a:p>
          <a:p>
            <a:endParaRPr lang="en-GB" dirty="0" smtClean="0"/>
          </a:p>
          <a:p>
            <a:pPr lvl="1"/>
            <a:endParaRPr lang="en-GB" dirty="0"/>
          </a:p>
        </p:txBody>
      </p:sp>
    </p:spTree>
    <p:extLst>
      <p:ext uri="{BB962C8B-B14F-4D97-AF65-F5344CB8AC3E}">
        <p14:creationId xmlns:p14="http://schemas.microsoft.com/office/powerpoint/2010/main" val="3247560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Confidentiality Revisited</a:t>
            </a:r>
            <a:endParaRPr lang="en-GB" sz="3600" dirty="0">
              <a:solidFill>
                <a:schemeClr val="accent1">
                  <a:lumMod val="50000"/>
                </a:schemeClr>
              </a:solidFill>
            </a:endParaRPr>
          </a:p>
        </p:txBody>
      </p:sp>
      <p:sp>
        <p:nvSpPr>
          <p:cNvPr id="3" name="Content Placeholder 2"/>
          <p:cNvSpPr>
            <a:spLocks noGrp="1"/>
          </p:cNvSpPr>
          <p:nvPr>
            <p:ph idx="1"/>
          </p:nvPr>
        </p:nvSpPr>
        <p:spPr>
          <a:xfrm>
            <a:off x="457200" y="1600200"/>
            <a:ext cx="8229600" cy="4955146"/>
          </a:xfrm>
        </p:spPr>
        <p:txBody>
          <a:bodyPr>
            <a:normAutofit fontScale="40000" lnSpcReduction="20000"/>
          </a:bodyPr>
          <a:lstStyle/>
          <a:p>
            <a:r>
              <a:rPr lang="en-GB" sz="5100" dirty="0" smtClean="0"/>
              <a:t>What guarantees of confidentiality can / should we make?</a:t>
            </a:r>
          </a:p>
          <a:p>
            <a:endParaRPr lang="en-GB" sz="3700" dirty="0" smtClean="0"/>
          </a:p>
          <a:p>
            <a:r>
              <a:rPr lang="en-GB" sz="5100" dirty="0" smtClean="0"/>
              <a:t>Criminal activity?</a:t>
            </a:r>
          </a:p>
          <a:p>
            <a:endParaRPr lang="en-GB" sz="3700" dirty="0" smtClean="0"/>
          </a:p>
          <a:p>
            <a:r>
              <a:rPr lang="en-GB" sz="5100" dirty="0" smtClean="0"/>
              <a:t>Abuses of power?  </a:t>
            </a:r>
          </a:p>
          <a:p>
            <a:endParaRPr lang="en-GB" sz="3700" dirty="0" smtClean="0"/>
          </a:p>
          <a:p>
            <a:r>
              <a:rPr lang="en-GB" sz="5100" dirty="0" smtClean="0"/>
              <a:t>Harm to others?</a:t>
            </a:r>
          </a:p>
          <a:p>
            <a:endParaRPr lang="en-GB" sz="3700" dirty="0" smtClean="0"/>
          </a:p>
          <a:p>
            <a:r>
              <a:rPr lang="en-GB" sz="5100" dirty="0" smtClean="0"/>
              <a:t>Rule breaking?</a:t>
            </a:r>
          </a:p>
          <a:p>
            <a:pPr lvl="1"/>
            <a:endParaRPr lang="en-GB" sz="3700" dirty="0" smtClean="0"/>
          </a:p>
          <a:p>
            <a:r>
              <a:rPr lang="en-GB" sz="5100" dirty="0" smtClean="0"/>
              <a:t>	“As we chatted I noticed that the prisoner surreptitiously put something in his mouth and swallow it. The PC did not seem to notice and I was unsure whether to mention it to him. I was concerned that if the prisoner had swallowed drugs this might have serious repercussions for both him and the officer…Eventually I decided that the potential impact on both the prisoner and the officer was primary …and discretely mentioned to the officer what I had seen.” (Rowe, 2007:41) </a:t>
            </a:r>
          </a:p>
        </p:txBody>
      </p:sp>
    </p:spTree>
    <p:extLst>
      <p:ext uri="{BB962C8B-B14F-4D97-AF65-F5344CB8AC3E}">
        <p14:creationId xmlns:p14="http://schemas.microsoft.com/office/powerpoint/2010/main" val="3989555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Anonymity Revisited</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a:bodyPr>
          <a:lstStyle/>
          <a:p>
            <a:endParaRPr lang="en-GB" dirty="0" smtClean="0"/>
          </a:p>
          <a:p>
            <a:r>
              <a:rPr lang="en-GB" sz="2600" dirty="0" smtClean="0"/>
              <a:t>What guarantees of anonymity can / should we make?</a:t>
            </a:r>
          </a:p>
          <a:p>
            <a:pPr lvl="1"/>
            <a:r>
              <a:rPr lang="en-GB" sz="2400" dirty="0" smtClean="0"/>
              <a:t>What about elites or participants in unique positions</a:t>
            </a:r>
          </a:p>
          <a:p>
            <a:endParaRPr lang="en-GB" dirty="0" smtClean="0"/>
          </a:p>
          <a:p>
            <a:r>
              <a:rPr lang="en-GB" sz="2600" dirty="0" smtClean="0"/>
              <a:t>Is it always ethical to maintain anonymity?</a:t>
            </a:r>
          </a:p>
          <a:p>
            <a:pPr lvl="1"/>
            <a:r>
              <a:rPr lang="en-GB" sz="2400" dirty="0" smtClean="0"/>
              <a:t>What about giving voice to participants?</a:t>
            </a:r>
          </a:p>
          <a:p>
            <a:pPr lvl="2"/>
            <a:r>
              <a:rPr lang="en-GB" sz="2200" dirty="0" smtClean="0"/>
              <a:t>E.g. Mitchell </a:t>
            </a:r>
            <a:r>
              <a:rPr lang="en-GB" sz="2200" dirty="0" err="1" smtClean="0"/>
              <a:t>Duneier</a:t>
            </a:r>
            <a:r>
              <a:rPr lang="en-GB" sz="2200" dirty="0" smtClean="0"/>
              <a:t> (2001) Sidewalk</a:t>
            </a:r>
          </a:p>
          <a:p>
            <a:pPr lvl="2"/>
            <a:endParaRPr lang="en-GB" dirty="0" smtClean="0"/>
          </a:p>
          <a:p>
            <a:pPr lvl="2"/>
            <a:endParaRPr lang="en-GB" dirty="0" smtClean="0"/>
          </a:p>
        </p:txBody>
      </p:sp>
    </p:spTree>
    <p:extLst>
      <p:ext uri="{BB962C8B-B14F-4D97-AF65-F5344CB8AC3E}">
        <p14:creationId xmlns:p14="http://schemas.microsoft.com/office/powerpoint/2010/main" val="3115168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GB" sz="3600" dirty="0" smtClean="0">
                <a:solidFill>
                  <a:schemeClr val="accent1">
                    <a:lumMod val="50000"/>
                  </a:schemeClr>
                </a:solidFill>
              </a:rPr>
              <a:t>Formal procedures: a </a:t>
            </a:r>
            <a:r>
              <a:rPr lang="en-GB" sz="3600" b="1" dirty="0" smtClean="0">
                <a:solidFill>
                  <a:schemeClr val="accent1">
                    <a:lumMod val="50000"/>
                  </a:schemeClr>
                </a:solidFill>
              </a:rPr>
              <a:t>First</a:t>
            </a:r>
            <a:r>
              <a:rPr lang="en-GB" sz="3600" dirty="0" smtClean="0">
                <a:solidFill>
                  <a:schemeClr val="accent1">
                    <a:lumMod val="50000"/>
                  </a:schemeClr>
                </a:solidFill>
              </a:rPr>
              <a:t> step</a:t>
            </a:r>
          </a:p>
        </p:txBody>
      </p:sp>
      <p:sp>
        <p:nvSpPr>
          <p:cNvPr id="18435" name="Rectangle 3"/>
          <p:cNvSpPr>
            <a:spLocks noGrp="1" noChangeArrowheads="1"/>
          </p:cNvSpPr>
          <p:nvPr>
            <p:ph idx="1"/>
          </p:nvPr>
        </p:nvSpPr>
        <p:spPr/>
        <p:txBody>
          <a:bodyPr>
            <a:normAutofit fontScale="85000" lnSpcReduction="10000"/>
          </a:bodyPr>
          <a:lstStyle/>
          <a:p>
            <a:r>
              <a:rPr lang="en-GB" sz="2800" dirty="0" smtClean="0"/>
              <a:t> You must submit an application to and receive approval from the School of Social Science Research Ethics Committee (SREC) before you start any research.</a:t>
            </a:r>
          </a:p>
          <a:p>
            <a:endParaRPr lang="en-GB" sz="1900" dirty="0" smtClean="0"/>
          </a:p>
          <a:p>
            <a:r>
              <a:rPr lang="en-GB" sz="3100" dirty="0" smtClean="0"/>
              <a:t>Ethics and politics inform entire research practice and require ongoing reflexive engagement with decision making process</a:t>
            </a:r>
          </a:p>
          <a:p>
            <a:endParaRPr lang="en-GB" sz="1900" dirty="0" smtClean="0"/>
          </a:p>
          <a:p>
            <a:r>
              <a:rPr lang="en-GB" sz="3100" dirty="0" smtClean="0"/>
              <a:t>“Research is a situated business and ... It is in the particular case of the here and now with participants that ethics are situationally accomplished.”   </a:t>
            </a:r>
            <a:r>
              <a:rPr lang="en-GB" dirty="0" smtClean="0"/>
              <a:t>	     															</a:t>
            </a:r>
            <a:r>
              <a:rPr lang="en-GB" sz="2800" dirty="0" smtClean="0"/>
              <a:t>(</a:t>
            </a:r>
            <a:r>
              <a:rPr lang="en-GB" sz="2800" dirty="0" err="1" smtClean="0"/>
              <a:t>Calvey</a:t>
            </a:r>
            <a:r>
              <a:rPr lang="en-GB" sz="2800" dirty="0" smtClean="0"/>
              <a:t>, 2008:908)</a:t>
            </a:r>
          </a:p>
          <a:p>
            <a:endParaRPr lang="en-GB" dirty="0" smtClean="0"/>
          </a:p>
        </p:txBody>
      </p:sp>
    </p:spTree>
    <p:extLst>
      <p:ext uri="{BB962C8B-B14F-4D97-AF65-F5344CB8AC3E}">
        <p14:creationId xmlns:p14="http://schemas.microsoft.com/office/powerpoint/2010/main" val="196180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Some References</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fontScale="62500" lnSpcReduction="20000"/>
          </a:bodyPr>
          <a:lstStyle/>
          <a:p>
            <a:r>
              <a:rPr lang="en-GB" smtClean="0"/>
              <a:t>Atkinson, P. (2009) ‘Ethics and ethnography’.  21st Century Society, 4(1):17-30.</a:t>
            </a:r>
          </a:p>
          <a:p>
            <a:r>
              <a:rPr lang="en-GB" smtClean="0"/>
              <a:t>Bulmer, M. (2008) ‘The Ethics of Social Research’ in Nigel Gilbert (ed.) Researching Social Life (3rd Edition) London: Sage. </a:t>
            </a:r>
          </a:p>
          <a:p>
            <a:r>
              <a:rPr lang="en-GB" smtClean="0"/>
              <a:t>Calvey, D. (2008) The Art and Politics of Covert Research: Doing ‘Situated Ethics’ in the Field. Sociology, 42(5): 905-18</a:t>
            </a:r>
          </a:p>
          <a:p>
            <a:r>
              <a:rPr lang="en-GB" smtClean="0"/>
              <a:t>Christians, C.G. (2003) ‘Ethics and Politics in Qualitative Research’ in Norman Denzin and Yvonna Lincoln (ed.) The Landscape of Qualitative Research: Theories and Issues. London: Sage. </a:t>
            </a:r>
          </a:p>
          <a:p>
            <a:r>
              <a:rPr lang="en-GB" smtClean="0"/>
              <a:t>Homans, R. (1980) The Ethics of Covert Research’. The British Journal of Sociology, 31(1):46-59</a:t>
            </a:r>
          </a:p>
          <a:p>
            <a:r>
              <a:rPr lang="en-GB" smtClean="0"/>
              <a:t>Hughes, E. (1974) ‘Who studies whom?’. Human Organization, 33: 327-34</a:t>
            </a:r>
          </a:p>
          <a:p>
            <a:r>
              <a:rPr lang="en-GB" smtClean="0"/>
              <a:t>Oliver, P. (2003) The Student’s Guide to Research Ethics. Maidenhead: Open University Press.</a:t>
            </a:r>
          </a:p>
          <a:p>
            <a:r>
              <a:rPr lang="en-GB" smtClean="0"/>
              <a:t>Punch, M. (1986)The Politics and Ethics of Fieldwork. London: Sage</a:t>
            </a:r>
          </a:p>
          <a:p>
            <a:endParaRPr lang="en-GB" dirty="0"/>
          </a:p>
        </p:txBody>
      </p:sp>
    </p:spTree>
    <p:extLst>
      <p:ext uri="{BB962C8B-B14F-4D97-AF65-F5344CB8AC3E}">
        <p14:creationId xmlns:p14="http://schemas.microsoft.com/office/powerpoint/2010/main" val="813236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References Cont.</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GB" smtClean="0"/>
              <a:t>Rowe, M. (2007) Tripping Over Molehills: Ethics and the Ethnography of Police Work’. International Journal of Social Research Methodology, 10(1): 37-48</a:t>
            </a:r>
          </a:p>
          <a:p>
            <a:r>
              <a:rPr lang="en-GB" smtClean="0"/>
              <a:t>Spicker, P. (2011) ‘Ethical Covert Research’.  Sociology, 45(1): 118-33</a:t>
            </a:r>
          </a:p>
          <a:p>
            <a:r>
              <a:rPr lang="en-GB" smtClean="0"/>
              <a:t>Thorne, B (1980) ‘“You Still Takin’ Notes?” Fieldwork and Problems of Informed Consent’. Social Problems, 27(3): 284-97</a:t>
            </a:r>
          </a:p>
          <a:p>
            <a:r>
              <a:rPr lang="en-GB" smtClean="0"/>
              <a:t>Wiles, R., Coffey, A., Robinson, J., and Heath, S (2011) ‘Anonymisation and visual images; issues of respect, ‘voice’ and protection.’ International Journal of Social Research Methodology, 15(1):41-53</a:t>
            </a:r>
          </a:p>
          <a:p>
            <a:r>
              <a:rPr lang="en-GB" smtClean="0"/>
              <a:t>British Sociological Association ethical guidelines:</a:t>
            </a:r>
          </a:p>
          <a:p>
            <a:pPr lvl="1"/>
            <a:r>
              <a:rPr lang="en-GB" smtClean="0">
                <a:hlinkClick r:id="rId2"/>
              </a:rPr>
              <a:t>http://www.britsoc.co.uk/user_doc/Statement%20of%20Ethical%20Practice.pdf</a:t>
            </a:r>
            <a:endParaRPr lang="en-GB" smtClean="0"/>
          </a:p>
          <a:p>
            <a:r>
              <a:rPr lang="en-GB" smtClean="0">
                <a:hlinkClick r:id="rId3"/>
              </a:rPr>
              <a:t>http://www.ethicsguidebook.ac.uk/key-ethics-principles-15</a:t>
            </a:r>
            <a:endParaRPr lang="en-GB" smtClean="0"/>
          </a:p>
          <a:p>
            <a:endParaRPr lang="en-GB" dirty="0"/>
          </a:p>
        </p:txBody>
      </p:sp>
    </p:spTree>
    <p:extLst>
      <p:ext uri="{BB962C8B-B14F-4D97-AF65-F5344CB8AC3E}">
        <p14:creationId xmlns:p14="http://schemas.microsoft.com/office/powerpoint/2010/main" val="1998588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GB" sz="3600" dirty="0" smtClean="0">
                <a:solidFill>
                  <a:schemeClr val="accent1">
                    <a:lumMod val="50000"/>
                  </a:schemeClr>
                </a:solidFill>
              </a:rPr>
              <a:t>Sources of Guidance</a:t>
            </a:r>
            <a:endParaRPr lang="en-GB" sz="3600" dirty="0">
              <a:solidFill>
                <a:schemeClr val="accent1">
                  <a:lumMod val="50000"/>
                </a:schemeClr>
              </a:solidFill>
            </a:endParaRPr>
          </a:p>
        </p:txBody>
      </p:sp>
      <p:sp>
        <p:nvSpPr>
          <p:cNvPr id="7171" name="Rectangle 3"/>
          <p:cNvSpPr>
            <a:spLocks noGrp="1" noChangeArrowheads="1"/>
          </p:cNvSpPr>
          <p:nvPr>
            <p:ph idx="1"/>
          </p:nvPr>
        </p:nvSpPr>
        <p:spPr/>
        <p:txBody>
          <a:bodyPr>
            <a:normAutofit fontScale="62500" lnSpcReduction="20000"/>
          </a:bodyPr>
          <a:lstStyle/>
          <a:p>
            <a:r>
              <a:rPr lang="en-GB" dirty="0" smtClean="0"/>
              <a:t>Morally aware persons / Common-sense</a:t>
            </a:r>
          </a:p>
          <a:p>
            <a:endParaRPr lang="en-GB" dirty="0" smtClean="0"/>
          </a:p>
          <a:p>
            <a:r>
              <a:rPr lang="en-GB" dirty="0" smtClean="0"/>
              <a:t>Government Policies such as:</a:t>
            </a:r>
          </a:p>
          <a:p>
            <a:pPr lvl="1"/>
            <a:r>
              <a:rPr lang="en-GB" dirty="0" smtClean="0"/>
              <a:t>Child Protection Procedures</a:t>
            </a:r>
          </a:p>
          <a:p>
            <a:pPr lvl="1"/>
            <a:r>
              <a:rPr lang="en-GB" dirty="0" smtClean="0"/>
              <a:t>Data Protection Act</a:t>
            </a:r>
          </a:p>
          <a:p>
            <a:pPr lvl="1"/>
            <a:endParaRPr lang="en-GB" dirty="0" smtClean="0"/>
          </a:p>
          <a:p>
            <a:r>
              <a:rPr lang="en-GB" dirty="0" smtClean="0"/>
              <a:t>Ethical Theory</a:t>
            </a:r>
          </a:p>
          <a:p>
            <a:pPr lvl="2"/>
            <a:r>
              <a:rPr lang="en-GB" dirty="0" smtClean="0"/>
              <a:t>Consequentialism (J.S. Mill, Utilitarianism, 1863)</a:t>
            </a:r>
          </a:p>
          <a:p>
            <a:pPr lvl="2"/>
            <a:r>
              <a:rPr lang="en-GB" dirty="0" smtClean="0"/>
              <a:t>Deontology (I. Kant, Groundwork of the Metaphysics of Morals, 1785)</a:t>
            </a:r>
          </a:p>
          <a:p>
            <a:pPr lvl="2"/>
            <a:endParaRPr lang="en-GB" dirty="0" smtClean="0"/>
          </a:p>
          <a:p>
            <a:r>
              <a:rPr lang="en-GB" dirty="0" smtClean="0"/>
              <a:t>Professional Guidelines</a:t>
            </a:r>
          </a:p>
          <a:p>
            <a:pPr lvl="2"/>
            <a:r>
              <a:rPr lang="en-GB" dirty="0" smtClean="0"/>
              <a:t>British Sociological Association (BSA)</a:t>
            </a:r>
          </a:p>
          <a:p>
            <a:pPr lvl="2"/>
            <a:r>
              <a:rPr lang="en-GB" dirty="0" smtClean="0"/>
              <a:t>Social Research Association (SRA)</a:t>
            </a:r>
          </a:p>
          <a:p>
            <a:pPr lvl="2"/>
            <a:r>
              <a:rPr lang="en-GB" dirty="0" smtClean="0"/>
              <a:t>British Educational Research Association (BERA)</a:t>
            </a:r>
          </a:p>
          <a:p>
            <a:pPr lvl="2"/>
            <a:r>
              <a:rPr lang="en-GB" dirty="0" smtClean="0"/>
              <a:t>British Psychological Society, Code of Conduct for Psychologists</a:t>
            </a:r>
          </a:p>
          <a:p>
            <a:pPr lvl="2"/>
            <a:endParaRPr lang="en-GB" dirty="0" smtClean="0"/>
          </a:p>
          <a:p>
            <a:r>
              <a:rPr lang="en-GB" dirty="0" smtClean="0"/>
              <a:t>Academic Literature</a:t>
            </a:r>
            <a:endParaRPr lang="en-GB" dirty="0"/>
          </a:p>
        </p:txBody>
      </p:sp>
    </p:spTree>
    <p:extLst>
      <p:ext uri="{BB962C8B-B14F-4D97-AF65-F5344CB8AC3E}">
        <p14:creationId xmlns:p14="http://schemas.microsoft.com/office/powerpoint/2010/main" val="38226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238250" y="1557338"/>
            <a:ext cx="6667500" cy="4271962"/>
          </a:xfrm>
        </p:spPr>
        <p:txBody>
          <a:bodyPr/>
          <a:lstStyle/>
          <a:p>
            <a:pPr eaLnBrk="1" hangingPunct="1">
              <a:defRPr/>
            </a:pPr>
            <a:r>
              <a:rPr lang="en-GB" sz="2800" smtClean="0"/>
              <a:t>Respect the rights, dignity and worth of others and avoid causing harm</a:t>
            </a:r>
          </a:p>
          <a:p>
            <a:pPr eaLnBrk="1" hangingPunct="1">
              <a:buFont typeface="Wingdings" pitchFamily="2" charset="2"/>
              <a:buNone/>
              <a:defRPr/>
            </a:pPr>
            <a:endParaRPr lang="en-GB" smtClean="0"/>
          </a:p>
          <a:p>
            <a:pPr eaLnBrk="1" hangingPunct="1">
              <a:defRPr/>
            </a:pPr>
            <a:r>
              <a:rPr lang="en-GB" sz="2800" smtClean="0"/>
              <a:t>Need to consider the effects of involvement and consequences of research or its misuse for those studied and other interested parties</a:t>
            </a:r>
          </a:p>
          <a:p>
            <a:pPr algn="r" eaLnBrk="1" hangingPunct="1">
              <a:buFont typeface="Wingdings" pitchFamily="2" charset="2"/>
              <a:buNone/>
              <a:defRPr/>
            </a:pPr>
            <a:r>
              <a:rPr lang="en-GB" sz="3600" smtClean="0"/>
              <a:t> 			</a:t>
            </a:r>
            <a:r>
              <a:rPr lang="en-GB" sz="2400" smtClean="0"/>
              <a:t>(Adapted from BSA Guidelines)</a:t>
            </a:r>
          </a:p>
          <a:p>
            <a:pPr eaLnBrk="1" hangingPunct="1">
              <a:defRPr/>
            </a:pPr>
            <a:endParaRPr lang="en-GB" sz="2400" smtClean="0"/>
          </a:p>
        </p:txBody>
      </p:sp>
    </p:spTree>
    <p:extLst>
      <p:ext uri="{BB962C8B-B14F-4D97-AF65-F5344CB8AC3E}">
        <p14:creationId xmlns:p14="http://schemas.microsoft.com/office/powerpoint/2010/main" val="3843113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600" dirty="0" smtClean="0">
                <a:solidFill>
                  <a:schemeClr val="accent1">
                    <a:lumMod val="50000"/>
                  </a:schemeClr>
                </a:solidFill>
              </a:rPr>
              <a:t>Cardiff University Governance </a:t>
            </a:r>
            <a:endParaRPr lang="en-GB" sz="3600" dirty="0">
              <a:solidFill>
                <a:schemeClr val="accent1">
                  <a:lumMod val="50000"/>
                </a:schemeClr>
              </a:solidFill>
            </a:endParaRPr>
          </a:p>
        </p:txBody>
      </p:sp>
      <p:sp>
        <p:nvSpPr>
          <p:cNvPr id="45059" name="Rectangle 3"/>
          <p:cNvSpPr>
            <a:spLocks noGrp="1" noChangeArrowheads="1"/>
          </p:cNvSpPr>
          <p:nvPr>
            <p:ph idx="1"/>
          </p:nvPr>
        </p:nvSpPr>
        <p:spPr/>
        <p:txBody>
          <a:bodyPr>
            <a:normAutofit fontScale="70000" lnSpcReduction="20000"/>
          </a:bodyPr>
          <a:lstStyle/>
          <a:p>
            <a:endParaRPr lang="en-GB" dirty="0" smtClean="0"/>
          </a:p>
          <a:p>
            <a:r>
              <a:rPr lang="en-GB" dirty="0" smtClean="0"/>
              <a:t>The University also acknowledges the importance of confidentiality as a guiding principle in research involving people, human material and human data. Cardiff University’s Research Governance Framework (Statement of Principle) states that all persons involved with research</a:t>
            </a:r>
          </a:p>
          <a:p>
            <a:endParaRPr lang="en-GB" dirty="0" smtClean="0"/>
          </a:p>
          <a:p>
            <a:r>
              <a:rPr lang="en-GB" dirty="0" smtClean="0"/>
              <a:t>“…have a responsibility and a duty of accountability to society, to their profession, to the University and to the funders of the research, to accept full responsibility for the professionalism and integrity of all aspects of the conduct and publication of their research…”</a:t>
            </a:r>
          </a:p>
          <a:p>
            <a:endParaRPr lang="en-GB" dirty="0" smtClean="0"/>
          </a:p>
          <a:p>
            <a:r>
              <a:rPr lang="en-GB" dirty="0" smtClean="0"/>
              <a:t>Ethical awareness and conduct is one key aspect of this statement.</a:t>
            </a:r>
          </a:p>
          <a:p>
            <a:endParaRPr lang="en-GB" dirty="0" smtClean="0"/>
          </a:p>
          <a:p>
            <a:endParaRPr lang="en-GB" dirty="0" smtClean="0"/>
          </a:p>
        </p:txBody>
      </p:sp>
    </p:spTree>
    <p:extLst>
      <p:ext uri="{BB962C8B-B14F-4D97-AF65-F5344CB8AC3E}">
        <p14:creationId xmlns:p14="http://schemas.microsoft.com/office/powerpoint/2010/main" val="3926425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smtClean="0"/>
          </a:p>
          <a:p>
            <a:endParaRPr lang="en-GB" dirty="0"/>
          </a:p>
          <a:p>
            <a:endParaRPr lang="en-GB" dirty="0" smtClean="0"/>
          </a:p>
          <a:p>
            <a:pPr marL="0" indent="0" algn="ctr">
              <a:buNone/>
            </a:pPr>
            <a:r>
              <a:rPr lang="en-GB" sz="4000" dirty="0" smtClean="0">
                <a:solidFill>
                  <a:schemeClr val="accent1">
                    <a:lumMod val="50000"/>
                  </a:schemeClr>
                </a:solidFill>
              </a:rPr>
              <a:t>Risk Calculus</a:t>
            </a:r>
            <a:endParaRPr lang="en-GB" sz="4000" dirty="0">
              <a:solidFill>
                <a:schemeClr val="accent1">
                  <a:lumMod val="50000"/>
                </a:schemeClr>
              </a:solidFill>
            </a:endParaRPr>
          </a:p>
        </p:txBody>
      </p:sp>
      <p:sp>
        <p:nvSpPr>
          <p:cNvPr id="5" name="Rectangle 4"/>
          <p:cNvSpPr/>
          <p:nvPr/>
        </p:nvSpPr>
        <p:spPr bwMode="auto">
          <a:xfrm>
            <a:off x="0" y="498"/>
            <a:ext cx="9144000" cy="1345721"/>
          </a:xfrm>
          <a:prstGeom prst="rect">
            <a:avLst/>
          </a:prstGeom>
          <a:blipFill dpi="0" rotWithShape="1">
            <a:blip r:embed="rId2" cstate="print">
              <a:alphaModFix amt="35000"/>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charset="-52"/>
              <a:ea typeface="ＭＳ Ｐゴシック" charset="-128"/>
              <a:cs typeface="ＭＳ Ｐゴシック" charset="-128"/>
            </a:endParaRPr>
          </a:p>
        </p:txBody>
      </p:sp>
      <p:pic>
        <p:nvPicPr>
          <p:cNvPr id="6" name="Picture 2" descr="http://sites.cardiff.ac.uk/brandtoolkit/files/2013/11/universitylogo1-300x28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33410"/>
            <a:ext cx="916557" cy="879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482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GB" sz="3600" dirty="0" smtClean="0">
                <a:solidFill>
                  <a:schemeClr val="accent1">
                    <a:lumMod val="50000"/>
                  </a:schemeClr>
                </a:solidFill>
              </a:rPr>
              <a:t>Benefits v Harms</a:t>
            </a:r>
          </a:p>
        </p:txBody>
      </p:sp>
      <p:sp>
        <p:nvSpPr>
          <p:cNvPr id="11267" name="Rectangle 3"/>
          <p:cNvSpPr>
            <a:spLocks noGrp="1" noChangeArrowheads="1"/>
          </p:cNvSpPr>
          <p:nvPr>
            <p:ph idx="1"/>
          </p:nvPr>
        </p:nvSpPr>
        <p:spPr/>
        <p:txBody>
          <a:bodyPr>
            <a:normAutofit fontScale="85000" lnSpcReduction="10000"/>
          </a:bodyPr>
          <a:lstStyle/>
          <a:p>
            <a:r>
              <a:rPr lang="en-GB" dirty="0" smtClean="0"/>
              <a:t>Do benefits of research justify any potential costs / harms?</a:t>
            </a:r>
          </a:p>
          <a:p>
            <a:r>
              <a:rPr lang="en-GB" dirty="0" smtClean="0"/>
              <a:t>What are potential benefits</a:t>
            </a:r>
          </a:p>
          <a:p>
            <a:r>
              <a:rPr lang="en-GB" dirty="0" smtClean="0"/>
              <a:t>What are potential risks</a:t>
            </a:r>
          </a:p>
          <a:p>
            <a:r>
              <a:rPr lang="en-GB" dirty="0" smtClean="0"/>
              <a:t>How will risks be ameliorated?</a:t>
            </a:r>
          </a:p>
          <a:p>
            <a:endParaRPr lang="en-GB" dirty="0" smtClean="0"/>
          </a:p>
          <a:p>
            <a:r>
              <a:rPr lang="en-GB" dirty="0" smtClean="0"/>
              <a:t>“Although sociologists, like other researchers are committed to the advancement of knowledge, that goal does not of itself, provide and entitlement to override the rights of others.”  BSA Ethical Guidelines</a:t>
            </a:r>
          </a:p>
          <a:p>
            <a:pPr lvl="2"/>
            <a:endParaRPr lang="en-GB" dirty="0" smtClean="0"/>
          </a:p>
        </p:txBody>
      </p:sp>
    </p:spTree>
    <p:extLst>
      <p:ext uri="{BB962C8B-B14F-4D97-AF65-F5344CB8AC3E}">
        <p14:creationId xmlns:p14="http://schemas.microsoft.com/office/powerpoint/2010/main" val="837320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solidFill>
                  <a:schemeClr val="accent1">
                    <a:lumMod val="50000"/>
                  </a:schemeClr>
                </a:solidFill>
              </a:rPr>
              <a:t>What counts as a benefit?</a:t>
            </a:r>
            <a:endParaRPr lang="en-GB" sz="3600" dirty="0">
              <a:solidFill>
                <a:schemeClr val="accent1">
                  <a:lumMod val="50000"/>
                </a:schemeClr>
              </a:solidFill>
            </a:endParaRPr>
          </a:p>
        </p:txBody>
      </p:sp>
      <p:sp>
        <p:nvSpPr>
          <p:cNvPr id="3" name="Content Placeholder 2"/>
          <p:cNvSpPr>
            <a:spLocks noGrp="1"/>
          </p:cNvSpPr>
          <p:nvPr>
            <p:ph idx="1"/>
          </p:nvPr>
        </p:nvSpPr>
        <p:spPr/>
        <p:txBody>
          <a:bodyPr>
            <a:normAutofit/>
          </a:bodyPr>
          <a:lstStyle/>
          <a:p>
            <a:endParaRPr lang="en-GB" sz="2400" dirty="0"/>
          </a:p>
        </p:txBody>
      </p:sp>
    </p:spTree>
    <p:extLst>
      <p:ext uri="{BB962C8B-B14F-4D97-AF65-F5344CB8AC3E}">
        <p14:creationId xmlns:p14="http://schemas.microsoft.com/office/powerpoint/2010/main" val="56192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GB" sz="3600" dirty="0" smtClean="0">
                <a:solidFill>
                  <a:schemeClr val="accent1">
                    <a:lumMod val="50000"/>
                  </a:schemeClr>
                </a:solidFill>
              </a:rPr>
              <a:t>What counts as harm?</a:t>
            </a:r>
          </a:p>
        </p:txBody>
      </p:sp>
      <p:sp>
        <p:nvSpPr>
          <p:cNvPr id="44035" name="Rectangle 3"/>
          <p:cNvSpPr>
            <a:spLocks noGrp="1" noChangeArrowheads="1"/>
          </p:cNvSpPr>
          <p:nvPr>
            <p:ph idx="1"/>
          </p:nvPr>
        </p:nvSpPr>
        <p:spPr/>
        <p:txBody>
          <a:bodyPr/>
          <a:lstStyle/>
          <a:p>
            <a:endParaRPr lang="en-GB" dirty="0" smtClean="0"/>
          </a:p>
          <a:p>
            <a:r>
              <a:rPr lang="en-GB" sz="2600" dirty="0" smtClean="0"/>
              <a:t>Emotional (affective)</a:t>
            </a:r>
          </a:p>
          <a:p>
            <a:r>
              <a:rPr lang="en-GB" sz="2600" dirty="0" smtClean="0"/>
              <a:t>Psychological (cognitive)</a:t>
            </a:r>
          </a:p>
          <a:p>
            <a:r>
              <a:rPr lang="en-GB" sz="2600" dirty="0" smtClean="0"/>
              <a:t>Spiritual</a:t>
            </a:r>
          </a:p>
          <a:p>
            <a:r>
              <a:rPr lang="en-GB" sz="2600" dirty="0" smtClean="0"/>
              <a:t>Social</a:t>
            </a:r>
          </a:p>
          <a:p>
            <a:r>
              <a:rPr lang="en-GB" sz="2600" dirty="0" smtClean="0"/>
              <a:t>Physical</a:t>
            </a:r>
          </a:p>
          <a:p>
            <a:r>
              <a:rPr lang="en-GB" sz="2600" dirty="0" smtClean="0"/>
              <a:t>Material	</a:t>
            </a:r>
          </a:p>
          <a:p>
            <a:endParaRPr lang="en-GB" dirty="0" smtClean="0"/>
          </a:p>
          <a:p>
            <a:endParaRPr lang="en-GB" dirty="0" smtClean="0"/>
          </a:p>
          <a:p>
            <a:pPr lvl="4"/>
            <a:endParaRPr lang="en-GB" dirty="0" smtClean="0"/>
          </a:p>
        </p:txBody>
      </p:sp>
    </p:spTree>
    <p:extLst>
      <p:ext uri="{BB962C8B-B14F-4D97-AF65-F5344CB8AC3E}">
        <p14:creationId xmlns:p14="http://schemas.microsoft.com/office/powerpoint/2010/main" val="1694778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anim calcmode="lin" valueType="num">
                                      <p:cBhvr additive="base">
                                        <p:cTn id="11" dur="500" fill="hold"/>
                                        <p:tgtEl>
                                          <p:spTgt spid="44035">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4035">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anim calcmode="lin" valueType="num">
                                      <p:cBhvr additive="base">
                                        <p:cTn id="15" dur="500" fill="hold"/>
                                        <p:tgtEl>
                                          <p:spTgt spid="44035">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4035">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anim calcmode="lin" valueType="num">
                                      <p:cBhvr additive="base">
                                        <p:cTn id="19" dur="500" fill="hold"/>
                                        <p:tgtEl>
                                          <p:spTgt spid="44035">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4035">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anim calcmode="lin" valueType="num">
                                      <p:cBhvr additive="base">
                                        <p:cTn id="23" dur="500" fill="hold"/>
                                        <p:tgtEl>
                                          <p:spTgt spid="44035">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4035">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44035">
                                            <p:txEl>
                                              <p:pRg st="6" end="6"/>
                                            </p:txEl>
                                          </p:spTgt>
                                        </p:tgtEl>
                                        <p:attrNameLst>
                                          <p:attrName>style.visibility</p:attrName>
                                        </p:attrNameLst>
                                      </p:cBhvr>
                                      <p:to>
                                        <p:strVal val="visible"/>
                                      </p:to>
                                    </p:set>
                                    <p:anim calcmode="lin" valueType="num">
                                      <p:cBhvr additive="base">
                                        <p:cTn id="27" dur="500" fill="hold"/>
                                        <p:tgtEl>
                                          <p:spTgt spid="44035">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40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1418</Words>
  <Application>Microsoft Office PowerPoint</Application>
  <PresentationFormat>On-screen Show (4:3)</PresentationFormat>
  <Paragraphs>215</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ＭＳ Ｐゴシック</vt:lpstr>
      <vt:lpstr>Arial</vt:lpstr>
      <vt:lpstr>Calibri</vt:lpstr>
      <vt:lpstr>Wingdings</vt:lpstr>
      <vt:lpstr>Office Theme</vt:lpstr>
      <vt:lpstr>PowerPoint Presentation</vt:lpstr>
      <vt:lpstr>PowerPoint Presentation</vt:lpstr>
      <vt:lpstr>Sources of Guidance</vt:lpstr>
      <vt:lpstr>PowerPoint Presentation</vt:lpstr>
      <vt:lpstr>Cardiff University Governance </vt:lpstr>
      <vt:lpstr>PowerPoint Presentation</vt:lpstr>
      <vt:lpstr>Benefits v Harms</vt:lpstr>
      <vt:lpstr>What counts as a benefit?</vt:lpstr>
      <vt:lpstr>What counts as harm?</vt:lpstr>
      <vt:lpstr>A Precautionary Approach:  three standard planks of risk reduction</vt:lpstr>
      <vt:lpstr>PowerPoint Presentation</vt:lpstr>
      <vt:lpstr>Informed consent</vt:lpstr>
      <vt:lpstr>Informed Consent, Cont.</vt:lpstr>
      <vt:lpstr>Whose consent?</vt:lpstr>
      <vt:lpstr>PowerPoint Presentation</vt:lpstr>
      <vt:lpstr>Anonymity</vt:lpstr>
      <vt:lpstr>Some additional issues to think about?</vt:lpstr>
      <vt:lpstr>PowerPoint Presentation</vt:lpstr>
      <vt:lpstr> Covert Research? </vt:lpstr>
      <vt:lpstr>Covert Research, Cont.</vt:lpstr>
      <vt:lpstr>Informed Consent Revisited: Overt–Covert Continuum?</vt:lpstr>
      <vt:lpstr>Confidentiality Revisited</vt:lpstr>
      <vt:lpstr>Anonymity Revisited</vt:lpstr>
      <vt:lpstr>Formal procedures: a First step</vt:lpstr>
      <vt:lpstr>Some References</vt:lpstr>
      <vt:lpstr>References Cont.</vt:lpstr>
    </vt:vector>
  </TitlesOfParts>
  <Company>Cardiff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SIT903</dc:title>
  <dc:creator>Sin Yi Cheung</dc:creator>
  <cp:lastModifiedBy>Nick Bailey</cp:lastModifiedBy>
  <cp:revision>17</cp:revision>
  <cp:lastPrinted>2016-03-08T15:02:24Z</cp:lastPrinted>
  <dcterms:created xsi:type="dcterms:W3CDTF">2016-02-25T17:14:33Z</dcterms:created>
  <dcterms:modified xsi:type="dcterms:W3CDTF">2016-11-30T15:00:17Z</dcterms:modified>
</cp:coreProperties>
</file>