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8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8" r:id="rId13"/>
    <p:sldId id="277" r:id="rId14"/>
    <p:sldId id="280" r:id="rId15"/>
    <p:sldId id="281" r:id="rId16"/>
    <p:sldId id="276" r:id="rId17"/>
    <p:sldId id="283" r:id="rId18"/>
    <p:sldId id="284" r:id="rId19"/>
    <p:sldId id="285" r:id="rId20"/>
    <p:sldId id="286" r:id="rId21"/>
    <p:sldId id="282" r:id="rId22"/>
    <p:sldId id="290" r:id="rId23"/>
    <p:sldId id="291" r:id="rId24"/>
    <p:sldId id="293" r:id="rId25"/>
    <p:sldId id="294" r:id="rId26"/>
    <p:sldId id="288" r:id="rId27"/>
    <p:sldId id="289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33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041F-B05D-4B90-A8E9-967F091CD4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67E4FA-651F-440A-BF93-9C441590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7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041F-B05D-4B90-A8E9-967F091CD4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67E4FA-651F-440A-BF93-9C441590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44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041F-B05D-4B90-A8E9-967F091CD4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67E4FA-651F-440A-BF93-9C441590A7E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820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041F-B05D-4B90-A8E9-967F091CD4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67E4FA-651F-440A-BF93-9C441590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841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041F-B05D-4B90-A8E9-967F091CD4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67E4FA-651F-440A-BF93-9C441590A7EE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541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041F-B05D-4B90-A8E9-967F091CD4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67E4FA-651F-440A-BF93-9C441590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498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041F-B05D-4B90-A8E9-967F091CD4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4FA-651F-440A-BF93-9C441590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478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041F-B05D-4B90-A8E9-967F091CD4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4FA-651F-440A-BF93-9C441590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6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041F-B05D-4B90-A8E9-967F091CD4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4FA-651F-440A-BF93-9C441590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0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041F-B05D-4B90-A8E9-967F091CD4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67E4FA-651F-440A-BF93-9C441590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3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041F-B05D-4B90-A8E9-967F091CD4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67E4FA-651F-440A-BF93-9C441590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51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041F-B05D-4B90-A8E9-967F091CD4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67E4FA-651F-440A-BF93-9C441590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0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041F-B05D-4B90-A8E9-967F091CD4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4FA-651F-440A-BF93-9C441590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4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041F-B05D-4B90-A8E9-967F091CD4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4FA-651F-440A-BF93-9C441590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82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041F-B05D-4B90-A8E9-967F091CD4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4FA-651F-440A-BF93-9C441590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61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041F-B05D-4B90-A8E9-967F091CD4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67E4FA-651F-440A-BF93-9C441590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3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4041F-B05D-4B90-A8E9-967F091CD4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67E4FA-651F-440A-BF93-9C441590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56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zhou@cardiffmet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BST264 Empirical Finance</a:t>
            </a:r>
            <a:br>
              <a:rPr lang="en-GB" dirty="0" smtClean="0"/>
            </a:br>
            <a:r>
              <a:rPr lang="en-GB" b="1" dirty="0" smtClean="0"/>
              <a:t>Lecture 2</a:t>
            </a:r>
            <a:br>
              <a:rPr lang="en-GB" b="1" dirty="0" smtClean="0"/>
            </a:br>
            <a:r>
              <a:rPr lang="en-GB" sz="4900" dirty="0"/>
              <a:t>Cross-Sectional Data Models </a:t>
            </a:r>
            <a:r>
              <a:rPr lang="en-GB" sz="4900" dirty="0" smtClean="0"/>
              <a:t>I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GB" dirty="0" smtClean="0"/>
              <a:t>Dr Peng Zhou (Joe)</a:t>
            </a:r>
          </a:p>
          <a:p>
            <a:r>
              <a:rPr lang="en-GB" dirty="0" smtClean="0">
                <a:hlinkClick r:id="rId2"/>
              </a:rPr>
              <a:t>pzhou@cardiffmet.ac.uk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61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Classical Linear Regression Model</a:t>
            </a:r>
            <a:br>
              <a:rPr lang="en-GB" dirty="0" smtClean="0"/>
            </a:br>
            <a:r>
              <a:rPr lang="en-GB" dirty="0" smtClean="0"/>
              <a:t>—The Structure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30583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 smtClean="0"/>
                  <a:t>This problem is very simple, but it is not simpler than any sophisticated problems.</a:t>
                </a:r>
              </a:p>
              <a:p>
                <a:r>
                  <a:rPr lang="en-GB" dirty="0" smtClean="0"/>
                  <a:t>In general, the relationship between an endogenous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 smtClean="0"/>
                  <a:t> and a set of exogenous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,..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GB" dirty="0" smtClean="0"/>
                  <a:t> is usually modelled by the classical linear regression model (LRM):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𝐼𝐼𝐷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or in matrix form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GB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𝛜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GB" b="1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GB" dirty="0" smtClean="0"/>
                  <a:t>Different names:	</a:t>
                </a:r>
                <a:r>
                  <a:rPr lang="en-GB" dirty="0" err="1" smtClean="0"/>
                  <a:t>regressand</a:t>
                </a:r>
                <a:r>
                  <a:rPr lang="en-GB" dirty="0" smtClean="0"/>
                  <a:t>/independent/effect/explained/treated/response; 						</a:t>
                </a:r>
                <a:r>
                  <a:rPr lang="en-GB" dirty="0" err="1" smtClean="0"/>
                  <a:t>regressor</a:t>
                </a:r>
                <a:r>
                  <a:rPr lang="en-GB" dirty="0" smtClean="0"/>
                  <a:t>/dependent/causal/explanatory/controlled/covariate.</a:t>
                </a:r>
              </a:p>
              <a:p>
                <a:pPr lvl="1"/>
                <a:r>
                  <a:rPr lang="en-GB" dirty="0" smtClean="0"/>
                  <a:t>The values of </a:t>
                </a:r>
                <a:r>
                  <a:rPr lang="en-GB" dirty="0" smtClean="0"/>
                  <a:t>the first </a:t>
                </a:r>
                <a:r>
                  <a:rPr lang="en-GB" dirty="0" err="1" smtClean="0"/>
                  <a:t>regressor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are usually set as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1;1;…;1</m:t>
                        </m:r>
                      </m:e>
                    </m:d>
                  </m:oMath>
                </a14:m>
                <a:r>
                  <a:rPr lang="en-GB" dirty="0" smtClean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can be interpreted as the intercept (or the average level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after controlling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GB" dirty="0" smtClean="0"/>
                  <a:t>’s).</a:t>
                </a:r>
              </a:p>
              <a:p>
                <a:pPr lvl="1"/>
                <a:r>
                  <a:rPr lang="en-GB" dirty="0" smtClean="0"/>
                  <a:t>The interpretation of slopes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(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GB" dirty="0" smtClean="0"/>
                  <a:t>) is the partial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 smtClean="0"/>
                  <a:t>, ceteris paribus, or 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305837"/>
              </a:xfrm>
              <a:blipFill rotWithShape="0">
                <a:blip r:embed="rId2"/>
                <a:stretch>
                  <a:fillRect l="-342" t="-283" r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1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Classical Linear Regression Model</a:t>
            </a:r>
            <a:br>
              <a:rPr lang="en-GB" dirty="0" smtClean="0"/>
            </a:br>
            <a:r>
              <a:rPr lang="en-GB" dirty="0" smtClean="0"/>
              <a:t>—The Assumptions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There are some classical assumptions of the LRM: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𝛜</m:t>
                    </m:r>
                  </m:oMath>
                </a14:m>
                <a:r>
                  <a:rPr lang="en-GB" dirty="0" smtClean="0"/>
                  <a:t>. Different textbooks have different ways of putting it, but essentially there are only four:</a:t>
                </a:r>
              </a:p>
              <a:p>
                <a:pPr lvl="1"/>
                <a:r>
                  <a:rPr lang="en-GB" dirty="0" smtClean="0"/>
                  <a:t>A1: The specification </a:t>
                </a:r>
                <a:r>
                  <a:rPr lang="en-GB" dirty="0"/>
                  <a:t>(DGP</a:t>
                </a:r>
                <a:r>
                  <a:rPr lang="en-GB" dirty="0" smtClean="0"/>
                  <a:t>) of the relationship between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dirty="0" smtClean="0"/>
                  <a:t> is correct;</a:t>
                </a:r>
              </a:p>
              <a:p>
                <a:pPr lvl="1"/>
                <a:r>
                  <a:rPr lang="en-GB" dirty="0" smtClean="0"/>
                  <a:t>A2: </a:t>
                </a:r>
                <a:r>
                  <a:rPr lang="en-GB" dirty="0"/>
                  <a:t>There is no correlation between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𝛜</m:t>
                    </m:r>
                  </m:oMath>
                </a14:m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𝑜𝑟𝑟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𝛜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 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𝛜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;</a:t>
                </a:r>
              </a:p>
              <a:p>
                <a:pPr lvl="1"/>
                <a:r>
                  <a:rPr lang="en-GB" dirty="0" smtClean="0"/>
                  <a:t>A3: No perfect multi-</a:t>
                </a:r>
                <a:r>
                  <a:rPr lang="en-GB" dirty="0" err="1" smtClean="0"/>
                  <a:t>collinearity</a:t>
                </a:r>
                <a:r>
                  <a:rPr lang="en-GB" dirty="0" smtClean="0"/>
                  <a:t> among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dirty="0" smtClean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 smtClean="0"/>
                  <a:t>;</a:t>
                </a:r>
              </a:p>
              <a:p>
                <a:pPr lvl="1"/>
                <a:r>
                  <a:rPr lang="en-GB" dirty="0" smtClean="0"/>
                  <a:t>A4: The error term is spherical (homoscedastic, no auto-correlation):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𝛜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Note that the four assumptions respectively describes a part of the LRM:</a:t>
                </a:r>
              </a:p>
              <a:p>
                <a:pPr lvl="1"/>
                <a:r>
                  <a:rPr lang="en-GB" dirty="0"/>
                  <a:t>A1: </a:t>
                </a:r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G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groupChr>
                    <m:r>
                      <a:rPr lang="en-GB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GB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𝛜</m:t>
                    </m:r>
                  </m:oMath>
                </a14:m>
                <a:r>
                  <a:rPr lang="en-GB" dirty="0" smtClean="0">
                    <a:latin typeface="Cambria Math" panose="02040503050406030204" pitchFamily="18" charset="0"/>
                  </a:rPr>
                  <a:t> </a:t>
                </a:r>
                <a:r>
                  <a:rPr lang="en-GB" dirty="0"/>
                  <a:t>(specification);</a:t>
                </a:r>
              </a:p>
              <a:p>
                <a:pPr lvl="1"/>
                <a:r>
                  <a:rPr lang="en-GB" dirty="0"/>
                  <a:t>A2: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G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𝛃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𝛜</m:t>
                        </m:r>
                      </m:e>
                    </m:groupChr>
                  </m:oMath>
                </a14:m>
                <a:r>
                  <a:rPr lang="en-GB" dirty="0" smtClean="0"/>
                  <a:t> (</a:t>
                </a:r>
                <a:r>
                  <a:rPr lang="en-GB" dirty="0" err="1" smtClean="0"/>
                  <a:t>exogeneity</a:t>
                </a:r>
                <a:r>
                  <a:rPr lang="en-GB" dirty="0" smtClean="0"/>
                  <a:t>);</a:t>
                </a:r>
              </a:p>
              <a:p>
                <a:pPr lvl="1"/>
                <a:r>
                  <a:rPr lang="en-GB" dirty="0" smtClean="0"/>
                  <a:t>A3: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GB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𝛜</m:t>
                    </m:r>
                  </m:oMath>
                </a14:m>
                <a:r>
                  <a:rPr lang="en-GB" dirty="0" smtClean="0"/>
                  <a:t> (full rank);</a:t>
                </a:r>
              </a:p>
              <a:p>
                <a:pPr lvl="1"/>
                <a:r>
                  <a:rPr lang="en-GB" dirty="0" smtClean="0"/>
                  <a:t>A4: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GB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𝛜</m:t>
                    </m:r>
                  </m:oMath>
                </a14:m>
                <a:r>
                  <a:rPr lang="en-GB" dirty="0" smtClean="0"/>
                  <a:t> (</a:t>
                </a:r>
                <a:r>
                  <a:rPr lang="en-GB" dirty="0" err="1" smtClean="0"/>
                  <a:t>sphericality</a:t>
                </a:r>
                <a:r>
                  <a:rPr lang="en-GB" dirty="0" smtClean="0"/>
                  <a:t>).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2" t="-1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15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Classical Linear Regression Model</a:t>
            </a:r>
            <a:br>
              <a:rPr lang="en-GB" dirty="0" smtClean="0"/>
            </a:br>
            <a:r>
              <a:rPr lang="en-GB" dirty="0" smtClean="0"/>
              <a:t>—Estimation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The parameters of the LRM (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) can be estimated in different ways according to different criteria:</a:t>
                </a:r>
              </a:p>
              <a:p>
                <a:pPr lvl="1"/>
                <a:r>
                  <a:rPr lang="en-GB" dirty="0" smtClean="0"/>
                  <a:t>Least Squares: </a:t>
                </a:r>
                <a:r>
                  <a:rPr lang="en-GB" b="1" dirty="0" smtClean="0">
                    <a:solidFill>
                      <a:schemeClr val="tx1"/>
                    </a:solidFill>
                  </a:rPr>
                  <a:t>OLS</a:t>
                </a:r>
                <a:r>
                  <a:rPr lang="en-GB" dirty="0" smtClean="0"/>
                  <a:t>, GLS, IV or 2SLS, GMM (moment-based estimators);</a:t>
                </a:r>
              </a:p>
              <a:p>
                <a:pPr lvl="1"/>
                <a:r>
                  <a:rPr lang="en-GB" dirty="0"/>
                  <a:t>Quantile Regression </a:t>
                </a:r>
                <a:r>
                  <a:rPr lang="en-GB" dirty="0" smtClean="0"/>
                  <a:t>(quantile-based </a:t>
                </a:r>
                <a:r>
                  <a:rPr lang="en-GB" dirty="0"/>
                  <a:t>estimators</a:t>
                </a:r>
                <a:r>
                  <a:rPr lang="en-GB" dirty="0" smtClean="0"/>
                  <a:t>);</a:t>
                </a:r>
                <a:endParaRPr lang="en-GB" dirty="0"/>
              </a:p>
              <a:p>
                <a:pPr lvl="1"/>
                <a:r>
                  <a:rPr lang="en-GB" dirty="0"/>
                  <a:t>Indirect Inference (data-behaviour-based estimators</a:t>
                </a:r>
                <a:r>
                  <a:rPr lang="en-GB" dirty="0" smtClean="0"/>
                  <a:t>);</a:t>
                </a:r>
                <a:endParaRPr lang="en-GB" dirty="0"/>
              </a:p>
              <a:p>
                <a:pPr lvl="1"/>
                <a:r>
                  <a:rPr lang="en-GB" dirty="0" smtClean="0"/>
                  <a:t>Maximum </a:t>
                </a:r>
                <a:r>
                  <a:rPr lang="en-GB" dirty="0" smtClean="0"/>
                  <a:t>Likelihood (PD-based estimators);</a:t>
                </a:r>
              </a:p>
              <a:p>
                <a:pPr lvl="1"/>
                <a:r>
                  <a:rPr lang="en-GB" dirty="0" smtClean="0"/>
                  <a:t>Bayesian: Gibbs Sampler, Metropolis-Hastings (prior + data </a:t>
                </a:r>
                <a:r>
                  <a:rPr lang="en-GB" dirty="0" smtClean="0">
                    <a:sym typeface="Wingdings" panose="05000000000000000000" pitchFamily="2" charset="2"/>
                  </a:rPr>
                  <a:t> posterior</a:t>
                </a:r>
                <a:r>
                  <a:rPr lang="en-GB" dirty="0" smtClean="0"/>
                  <a:t>).</a:t>
                </a:r>
                <a:endParaRPr lang="en-GB" dirty="0" smtClean="0"/>
              </a:p>
              <a:p>
                <a:r>
                  <a:rPr lang="en-GB" dirty="0" smtClean="0"/>
                  <a:t>The </a:t>
                </a:r>
                <a:r>
                  <a:rPr lang="en-GB" dirty="0" smtClean="0"/>
                  <a:t>OLS estimator (VS. </a:t>
                </a:r>
                <a:r>
                  <a:rPr lang="en-GB" i="1" dirty="0" smtClean="0"/>
                  <a:t>estimate</a:t>
                </a:r>
                <a:r>
                  <a:rPr lang="en-GB" dirty="0" smtClean="0"/>
                  <a:t>) is derived by minimising the sum of squares of residuals,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𝛃</m:t>
                                </m:r>
                              </m:e>
                            </m:acc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𝛜</m:t>
                                </m:r>
                              </m:e>
                            </m:acc>
                          </m:e>
                          <m:sup>
                            <m:r>
                              <a:rPr lang="en-GB" b="1" i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0" dirty="0" smtClean="0">
                                <a:latin typeface="Cambria Math" panose="02040503050406030204" pitchFamily="18" charset="0"/>
                              </a:rPr>
                              <m:t>𝛜</m:t>
                            </m:r>
                          </m:e>
                        </m:acc>
                      </m:e>
                    </m:func>
                  </m:oMath>
                </a14:m>
                <a:r>
                  <a:rPr lang="en-GB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0" dirty="0" smtClean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p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 smtClean="0"/>
                  <a:t>.</a:t>
                </a:r>
                <a:endParaRPr lang="en-GB" b="1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GB" dirty="0" smtClean="0"/>
                  <a:t>,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 smtClean="0"/>
                  <a:t> (sqrts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𝑑𝑖𝑎𝑔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𝛃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are the </a:t>
                </a:r>
                <a:r>
                  <a:rPr lang="en-GB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standard errors</a:t>
                </a:r>
                <a:r>
                  <a:rPr lang="en-GB" dirty="0" smtClean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𝛃</m:t>
                        </m:r>
                      </m:e>
                    </m:acc>
                  </m:oMath>
                </a14:m>
                <a:r>
                  <a:rPr lang="en-GB" dirty="0" smtClean="0"/>
                  <a:t>);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GB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 i="0" dirty="0" smtClean="0">
                                    <a:latin typeface="Cambria Math" panose="02040503050406030204" pitchFamily="18" charset="0"/>
                                  </a:rPr>
                                  <m:t>𝛜</m:t>
                                </m:r>
                              </m:e>
                            </m:acc>
                          </m:e>
                          <m:sup>
                            <m:r>
                              <a:rPr lang="en-GB" b="1" i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0" dirty="0" smtClean="0">
                                <a:latin typeface="Cambria Math" panose="02040503050406030204" pitchFamily="18" charset="0"/>
                              </a:rPr>
                              <m:t>𝛜</m:t>
                            </m:r>
                          </m:e>
                        </m:acc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GB" dirty="0" smtClean="0"/>
                  <a:t> (</a:t>
                </a:r>
                <a:r>
                  <a:rPr lang="en-GB" dirty="0" err="1" smtClean="0"/>
                  <a:t>sqrt</a:t>
                </a:r>
                <a:r>
                  <a:rPr lang="en-GB" dirty="0" smtClean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is the estimated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standard deviation</a:t>
                </a:r>
                <a:r>
                  <a:rPr lang="en-GB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).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2" t="-1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1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Classical Linear Regression Model</a:t>
            </a:r>
            <a:br>
              <a:rPr lang="en-GB" dirty="0" smtClean="0"/>
            </a:br>
            <a:r>
              <a:rPr lang="en-GB" dirty="0" smtClean="0"/>
              <a:t>—The Properties </a:t>
            </a:r>
            <a:r>
              <a:rPr lang="en-GB" dirty="0" smtClean="0"/>
              <a:t>(of </a:t>
            </a:r>
            <a:r>
              <a:rPr lang="en-GB" dirty="0" smtClean="0"/>
              <a:t>the </a:t>
            </a:r>
            <a:r>
              <a:rPr lang="en-GB" dirty="0" smtClean="0"/>
              <a:t>Estimator)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Under A1-A4, the OLS estimator is “BLUE” in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small sample </a:t>
                </a:r>
                <a:r>
                  <a:rPr lang="en-GB" dirty="0" smtClean="0"/>
                  <a:t>according to the Gauss-Markov theorem:</a:t>
                </a:r>
              </a:p>
              <a:p>
                <a:pPr lvl="1"/>
                <a:r>
                  <a:rPr lang="en-GB" dirty="0"/>
                  <a:t>“Unbiased”: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dirty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dirty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GB" dirty="0" smtClean="0"/>
                  <a:t> (the 1</a:t>
                </a:r>
                <a:r>
                  <a:rPr lang="en-GB" baseline="30000" dirty="0" smtClean="0"/>
                  <a:t>st</a:t>
                </a:r>
                <a:r>
                  <a:rPr lang="en-GB" dirty="0" smtClean="0"/>
                  <a:t> moment property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dirty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acc>
                  </m:oMath>
                </a14:m>
                <a:r>
                  <a:rPr lang="en-GB" dirty="0" smtClean="0"/>
                  <a:t>, why it is a RV?);</a:t>
                </a:r>
              </a:p>
              <a:p>
                <a:pPr lvl="1"/>
                <a:r>
                  <a:rPr lang="en-GB" dirty="0" smtClean="0"/>
                  <a:t>“Best”/“Efficient”: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dirty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</m:d>
                  </m:oMath>
                </a14:m>
                <a:r>
                  <a:rPr lang="en-GB" dirty="0" smtClean="0"/>
                  <a:t> is minimized among all estimators (the 2</a:t>
                </a:r>
                <a:r>
                  <a:rPr lang="en-GB" baseline="30000" dirty="0" smtClean="0"/>
                  <a:t>nd</a:t>
                </a:r>
                <a:r>
                  <a:rPr lang="en-GB" dirty="0" smtClean="0"/>
                  <a:t> moment property);</a:t>
                </a:r>
              </a:p>
              <a:p>
                <a:pPr lvl="1"/>
                <a:r>
                  <a:rPr lang="en-GB" dirty="0" smtClean="0"/>
                  <a:t>“Linear”: the objective function is quadratic, so the marginal condition is linear, computationally fast.</a:t>
                </a:r>
              </a:p>
              <a:p>
                <a:r>
                  <a:rPr lang="en-GB" dirty="0" smtClean="0"/>
                  <a:t>Under A1, A2, A3’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plim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lang="en-GB" dirty="0" smtClean="0"/>
                  <a:t> (a finite matrix) and A4, the OLS estimator is “CAN” in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large sample </a:t>
                </a:r>
                <a:r>
                  <a:rPr lang="en-GB" dirty="0"/>
                  <a:t>according to </a:t>
                </a:r>
                <a:r>
                  <a:rPr lang="en-GB" dirty="0" smtClean="0"/>
                  <a:t>LLN and CLT:</a:t>
                </a:r>
              </a:p>
              <a:p>
                <a:pPr lvl="1"/>
                <a:r>
                  <a:rPr lang="en-GB" dirty="0" smtClean="0"/>
                  <a:t>“Consistent”: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̂"/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dirty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plim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dirty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dirty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GB" dirty="0" smtClean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dirty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acc>
                    <m:groupChr>
                      <m:groupChrPr>
                        <m:chr m:val="→"/>
                        <m:vertJc m:val="bot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GB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GB" b="1" dirty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GB" dirty="0" smtClean="0"/>
                  <a:t> (converge in probability);</a:t>
                </a:r>
              </a:p>
              <a:p>
                <a:pPr lvl="1"/>
                <a:r>
                  <a:rPr lang="en-GB" dirty="0" smtClean="0"/>
                  <a:t>“Asymptotically Normal”: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  <m:r>
                          <a:rPr lang="en-GB" b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dirty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GB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0" dirty="0" smtClean="0">
                                <a:latin typeface="Cambria Math" panose="02040503050406030204" pitchFamily="18" charset="0"/>
                              </a:rPr>
                              <m:t>𝐐</m:t>
                            </m:r>
                          </m:e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(converge in distribution).</a:t>
                </a:r>
              </a:p>
              <a:p>
                <a:pPr lvl="2"/>
                <a:r>
                  <a:rPr lang="en-GB" dirty="0" smtClean="0"/>
                  <a:t>NB 1: It does not require normality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 smtClean="0"/>
                  <a:t> to have normality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acc>
                  </m:oMath>
                </a14:m>
                <a:r>
                  <a:rPr lang="en-GB" dirty="0" smtClean="0"/>
                  <a:t>!</a:t>
                </a:r>
              </a:p>
              <a:p>
                <a:pPr lvl="2"/>
                <a:r>
                  <a:rPr lang="en-GB" dirty="0" smtClean="0"/>
                  <a:t>NB 2: How big is </a:t>
                </a:r>
                <a:r>
                  <a:rPr lang="en-GB" dirty="0" smtClean="0"/>
                  <a:t>“big”?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2" t="-1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67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Classical Linear Regression Model</a:t>
            </a:r>
            <a:br>
              <a:rPr lang="en-GB" dirty="0" smtClean="0"/>
            </a:br>
            <a:r>
              <a:rPr lang="en-GB" dirty="0" smtClean="0"/>
              <a:t>—The Properties </a:t>
            </a:r>
            <a:r>
              <a:rPr lang="en-GB" dirty="0" smtClean="0"/>
              <a:t>(of </a:t>
            </a:r>
            <a:r>
              <a:rPr lang="en-GB" dirty="0" smtClean="0"/>
              <a:t>the </a:t>
            </a:r>
            <a:r>
              <a:rPr lang="en-GB" dirty="0" smtClean="0"/>
              <a:t>Model)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“BLUE” and “CAN” are statistical properties of the estimator, while the regression model (DGP) as a whole can be evaluated by the </a:t>
                </a:r>
                <a:r>
                  <a:rPr lang="en-GB" b="1" dirty="0" smtClean="0"/>
                  <a:t>goodness of fit</a:t>
                </a:r>
                <a:r>
                  <a:rPr lang="en-GB" dirty="0" smtClean="0"/>
                  <a:t>, such as:</a:t>
                </a:r>
              </a:p>
              <a:p>
                <a:pPr lvl="1"/>
                <a:r>
                  <a:rPr lang="en-GB" b="1" dirty="0" smtClean="0"/>
                  <a:t>R-squared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𝐸𝑆𝑆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𝑇𝑆𝑆</m:t>
                    </m:r>
                  </m:oMath>
                </a14:m>
                <a:r>
                  <a:rPr lang="en-GB" dirty="0" smtClean="0"/>
                  <a:t> measures how much variations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can be explained by the </a:t>
                </a:r>
                <a:r>
                  <a:rPr lang="en-GB" dirty="0" smtClean="0">
                    <a:solidFill>
                      <a:srgbClr val="00B050"/>
                    </a:solidFill>
                  </a:rPr>
                  <a:t>deterministic component</a:t>
                </a:r>
                <a:r>
                  <a:rPr lang="en-GB" dirty="0" smtClean="0"/>
                  <a:t> of the model, ranging from 0 to 1.</a:t>
                </a:r>
              </a:p>
              <a:p>
                <a:pPr lvl="1"/>
                <a:r>
                  <a:rPr lang="en-GB" b="1" dirty="0" smtClean="0"/>
                  <a:t>Adjusted R-Squared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also takes into account the complexity of the model’s deterministic component, penalising a higher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pPr lvl="1"/>
                <a:r>
                  <a:rPr lang="en-GB" b="1" dirty="0" err="1"/>
                  <a:t>Akaike</a:t>
                </a:r>
                <a:r>
                  <a:rPr lang="en-GB" b="1" dirty="0"/>
                  <a:t> </a:t>
                </a:r>
                <a:r>
                  <a:rPr lang="en-GB" b="1" dirty="0" smtClean="0"/>
                  <a:t>Information Criterion</a:t>
                </a:r>
                <a:r>
                  <a:rPr lang="en-GB" dirty="0"/>
                  <a:t> (</a:t>
                </a:r>
                <a:r>
                  <a:rPr lang="en-GB" b="1" dirty="0"/>
                  <a:t>AIC</a:t>
                </a:r>
                <a:r>
                  <a:rPr lang="en-GB" dirty="0" smtClean="0"/>
                  <a:t>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−2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 smtClean="0"/>
                  <a:t> also takes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 smtClean="0"/>
                  <a:t> into account, but it requires an extra assumption of a normal error term (smaller AIC means better fit).</a:t>
                </a:r>
              </a:p>
              <a:p>
                <a:pPr lvl="1"/>
                <a:r>
                  <a:rPr lang="en-GB" b="1" dirty="0" smtClean="0"/>
                  <a:t>Bayesian Information Criterion</a:t>
                </a:r>
                <a:r>
                  <a:rPr lang="en-GB" dirty="0"/>
                  <a:t> (</a:t>
                </a:r>
                <a:r>
                  <a:rPr lang="en-GB" b="1" dirty="0"/>
                  <a:t>BIC</a:t>
                </a:r>
                <a:r>
                  <a:rPr lang="en-GB" dirty="0"/>
                  <a:t>) or </a:t>
                </a:r>
                <a:r>
                  <a:rPr lang="en-GB" b="1" dirty="0"/>
                  <a:t>Schwarz </a:t>
                </a:r>
                <a:r>
                  <a:rPr lang="en-GB" b="1" dirty="0" smtClean="0"/>
                  <a:t>Criterion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 smtClean="0"/>
                  <a:t> is an alternative to AIC but also take sample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 smtClean="0"/>
                  <a:t> into account.</a:t>
                </a:r>
              </a:p>
              <a:p>
                <a:pPr lvl="1"/>
                <a:r>
                  <a:rPr lang="en-GB" b="1" dirty="0" err="1" smtClean="0"/>
                  <a:t>Hannan</a:t>
                </a:r>
                <a:r>
                  <a:rPr lang="en-GB" b="1" dirty="0" smtClean="0"/>
                  <a:t>-Quinn Criterion (HQC)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 smtClean="0"/>
                  <a:t> is similar to AIC.</a:t>
                </a:r>
              </a:p>
              <a:p>
                <a:r>
                  <a:rPr lang="en-GB" dirty="0" smtClean="0"/>
                  <a:t>NB: These measures cannot be used to evaluate or compare models in a strict way, but an </a:t>
                </a:r>
                <a:r>
                  <a:rPr lang="en-GB" i="1" dirty="0" smtClean="0"/>
                  <a:t>informal</a:t>
                </a:r>
                <a:r>
                  <a:rPr lang="en-GB" dirty="0" smtClean="0"/>
                  <a:t> description of how well the DGP can describe the data.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2" t="-1129" r="-616" b="-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5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Classical Linear Regression Model</a:t>
            </a:r>
            <a:br>
              <a:rPr lang="en-GB" dirty="0" smtClean="0"/>
            </a:br>
            <a:r>
              <a:rPr lang="en-GB" dirty="0" smtClean="0"/>
              <a:t>—Test of A1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493538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Specification test 1: Wrong </a:t>
                </a:r>
                <a:r>
                  <a:rPr lang="en-GB" dirty="0" err="1" smtClean="0"/>
                  <a:t>Regressors</a:t>
                </a:r>
                <a:endParaRPr lang="en-GB" dirty="0" smtClean="0"/>
              </a:p>
              <a:p>
                <a:pPr lvl="1"/>
                <a:r>
                  <a:rPr lang="en-GB" dirty="0" smtClean="0"/>
                  <a:t>Causes: the DGP includes too many or too few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dirty="0" smtClean="0"/>
                  <a:t> to explain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pPr lvl="1"/>
                <a:r>
                  <a:rPr lang="en-GB" dirty="0" smtClean="0"/>
                  <a:t>Consequences: redundant—still unbiased and consistent but inefficient; omitted—biased if the omitted variable is correlated with other </a:t>
                </a:r>
                <a:r>
                  <a:rPr lang="en-GB" dirty="0" err="1" smtClean="0"/>
                  <a:t>regressors</a:t>
                </a:r>
                <a:r>
                  <a:rPr lang="en-GB" dirty="0" smtClean="0"/>
                  <a:t>.</a:t>
                </a:r>
              </a:p>
              <a:p>
                <a:pPr lvl="1"/>
                <a:r>
                  <a:rPr lang="en-GB" dirty="0" smtClean="0"/>
                  <a:t>Tests: t-test (involving only </a:t>
                </a:r>
                <a:r>
                  <a:rPr lang="en-GB" dirty="0" smtClean="0"/>
                  <a:t>one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 smtClean="0"/>
                  <a:t>); F-test (involving </a:t>
                </a:r>
                <a:r>
                  <a:rPr lang="en-GB" dirty="0" smtClean="0"/>
                  <a:t>many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 smtClean="0"/>
                  <a:t>’s); Wald/LR/LM</a:t>
                </a:r>
              </a:p>
              <a:p>
                <a:pPr lvl="2"/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S1: Specify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; </a:t>
                </a:r>
              </a:p>
              <a:p>
                <a:pPr lvl="2"/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S2: Construct a statistic and derive its </a:t>
                </a:r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PD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; </a:t>
                </a:r>
                <a:endPara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2"/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S3: Calculate the statistic in sample and its p-value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0" lvl="2" indent="0">
                  <a:buNone/>
                </a:pPr>
                <a:r>
                  <a:rPr lang="en-GB" dirty="0">
                    <a:solidFill>
                      <a:srgbClr val="FF0000"/>
                    </a:solidFill>
                  </a:rPr>
                  <a:t>NB: It requires an extra assumption of normality (or other PD) in small sample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.</a:t>
                </a:r>
                <a:endPara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r>
                  <a:rPr lang="en-GB" dirty="0" smtClean="0"/>
                  <a:t>Remedies:</a:t>
                </a:r>
              </a:p>
              <a:p>
                <a:pPr lvl="2"/>
                <a:r>
                  <a:rPr lang="en-GB" dirty="0" smtClean="0"/>
                  <a:t>Step-wise regression: automatically chooses the jointly most “important” </a:t>
                </a:r>
                <a:r>
                  <a:rPr lang="en-GB" dirty="0" err="1" smtClean="0"/>
                  <a:t>regressors</a:t>
                </a:r>
                <a:r>
                  <a:rPr lang="en-GB" dirty="0" smtClean="0"/>
                  <a:t> from a set of candidate variables (in terms of p-value).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493538"/>
              </a:xfrm>
              <a:blipFill rotWithShape="0">
                <a:blip r:embed="rId2"/>
                <a:stretch>
                  <a:fillRect l="-479" t="-6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60666" y="1264555"/>
                <a:ext cx="1372492" cy="419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G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groupChr>
                    <m:r>
                      <a:rPr lang="en-GB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GB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𝛜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66" y="1264555"/>
                <a:ext cx="1372492" cy="419346"/>
              </a:xfrm>
              <a:prstGeom prst="rect">
                <a:avLst/>
              </a:prstGeom>
              <a:blipFill rotWithShape="0">
                <a:blip r:embed="rId3"/>
                <a:stretch>
                  <a:fillRect b="-14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7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Classical Linear Regression Model</a:t>
            </a:r>
            <a:br>
              <a:rPr lang="en-GB" dirty="0" smtClean="0"/>
            </a:br>
            <a:r>
              <a:rPr lang="en-GB" dirty="0" smtClean="0"/>
              <a:t>—Test of A1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4935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Specification test 2: Wrong Function</a:t>
                </a:r>
              </a:p>
              <a:p>
                <a:pPr lvl="1"/>
                <a:r>
                  <a:rPr lang="en-GB" dirty="0" smtClean="0"/>
                  <a:t>Causes: the DGP includes the right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dirty="0" smtClean="0"/>
                  <a:t>, but linked with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GB" dirty="0" smtClean="0"/>
                  <a:t> in a wrong way.</a:t>
                </a:r>
              </a:p>
              <a:p>
                <a:pPr lvl="1"/>
                <a:r>
                  <a:rPr lang="en-GB" dirty="0" smtClean="0"/>
                  <a:t>Consequences: biased and inconsistent estimator.</a:t>
                </a:r>
              </a:p>
              <a:p>
                <a:pPr lvl="1"/>
                <a:r>
                  <a:rPr lang="en-GB" dirty="0" smtClean="0"/>
                  <a:t>Tests: Ramsey (1969) RESET test for nonlinearity by augmenting the original model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GB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: All these additional </a:t>
                </a:r>
                <a:r>
                  <a:rPr lang="en-GB" dirty="0" err="1" smtClean="0"/>
                  <a:t>regressors</a:t>
                </a:r>
                <a:r>
                  <a:rPr lang="en-GB" dirty="0" smtClean="0"/>
                  <a:t> are jointly insignificant).</a:t>
                </a:r>
              </a:p>
              <a:p>
                <a:pPr lvl="1"/>
                <a:r>
                  <a:rPr lang="en-GB" dirty="0" smtClean="0"/>
                  <a:t>Remedies: Although the LRM is linear, it is capable of capturing a wide range of nonlinear relationship, by defining the variables as a nonlinear function of the original variables: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, e.g.</a:t>
                </a:r>
              </a:p>
              <a:p>
                <a:pPr lvl="2"/>
                <a:r>
                  <a:rPr lang="en-GB" dirty="0" smtClean="0"/>
                  <a:t>Log-Log: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(elasticity);</a:t>
                </a:r>
              </a:p>
              <a:p>
                <a:pPr lvl="2"/>
                <a:r>
                  <a:rPr lang="en-GB" dirty="0" smtClean="0"/>
                  <a:t>Log-Level: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(semi-elasticity);</a:t>
                </a:r>
              </a:p>
              <a:p>
                <a:pPr lvl="2"/>
                <a:r>
                  <a:rPr lang="en-GB" dirty="0" smtClean="0"/>
                  <a:t>Level-Log: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(semi-elasticity</a:t>
                </a:r>
                <a:r>
                  <a:rPr lang="en-GB" dirty="0" smtClean="0"/>
                  <a:t>);</a:t>
                </a:r>
              </a:p>
              <a:p>
                <a:pPr lvl="2"/>
                <a:r>
                  <a:rPr lang="en-GB" dirty="0" smtClean="0"/>
                  <a:t>Quadratic: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;</a:t>
                </a:r>
              </a:p>
              <a:p>
                <a:pPr lvl="2"/>
                <a:r>
                  <a:rPr lang="en-GB" dirty="0" smtClean="0"/>
                  <a:t>Inverse: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  <a:p>
                <a:pPr marL="914400" lvl="2" indent="0">
                  <a:buNone/>
                </a:pPr>
                <a:r>
                  <a:rPr lang="en-GB" dirty="0" smtClean="0"/>
                  <a:t>Otherwise, the generalised linear model (GLM) or nonlinear regression model are needed.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493538"/>
              </a:xfrm>
              <a:blipFill rotWithShape="0">
                <a:blip r:embed="rId2"/>
                <a:stretch>
                  <a:fillRect l="-479" t="-1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881758" y="4682222"/>
                <a:ext cx="1622854" cy="91440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rgbClr val="C00000"/>
                    </a:solidFill>
                  </a:rPr>
                  <a:t>How to interpret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 smtClean="0">
                    <a:solidFill>
                      <a:srgbClr val="C00000"/>
                    </a:solidFill>
                  </a:rPr>
                  <a:t>?</a:t>
                </a:r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758" y="4682222"/>
                <a:ext cx="1622854" cy="914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60666" y="1264555"/>
                <a:ext cx="1372492" cy="419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G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groupChr>
                    <m:r>
                      <a:rPr lang="en-GB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GB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𝛜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66" y="1264555"/>
                <a:ext cx="1372492" cy="419346"/>
              </a:xfrm>
              <a:prstGeom prst="rect">
                <a:avLst/>
              </a:prstGeom>
              <a:blipFill rotWithShape="0">
                <a:blip r:embed="rId4"/>
                <a:stretch>
                  <a:fillRect b="-14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9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Classical Linear Regression Model</a:t>
            </a:r>
            <a:br>
              <a:rPr lang="en-GB" dirty="0" smtClean="0"/>
            </a:br>
            <a:r>
              <a:rPr lang="en-GB" dirty="0" smtClean="0"/>
              <a:t>—Test of A2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4935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sz="1900" dirty="0" smtClean="0"/>
                  <a:t>Endogeneity Test</a:t>
                </a:r>
              </a:p>
              <a:p>
                <a:pPr lvl="1"/>
                <a:r>
                  <a:rPr lang="en-GB" dirty="0" smtClean="0"/>
                  <a:t>Causes: omitted variable; measurement error; endogenous variable</a:t>
                </a:r>
              </a:p>
              <a:p>
                <a:pPr lvl="1"/>
                <a:r>
                  <a:rPr lang="en-GB" dirty="0" smtClean="0"/>
                  <a:t>Consequences: biased and inconsistent estimator.</a:t>
                </a:r>
              </a:p>
              <a:p>
                <a:pPr lvl="1"/>
                <a:r>
                  <a:rPr lang="en-GB" dirty="0" smtClean="0"/>
                  <a:t>Tests: Durbin-Wu-</a:t>
                </a:r>
                <a:r>
                  <a:rPr lang="en-GB" dirty="0" err="1" smtClean="0"/>
                  <a:t>Hausman</a:t>
                </a:r>
                <a:r>
                  <a:rPr lang="en-GB" dirty="0" smtClean="0"/>
                  <a:t> test</a:t>
                </a:r>
              </a:p>
              <a:p>
                <a:pPr lvl="2"/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there is no </a:t>
                </a:r>
                <a:r>
                  <a:rPr lang="en-GB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endogeneity</a:t>
                </a:r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consistent and efficient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𝐼𝑉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consistent;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there is </a:t>
                </a:r>
                <a:r>
                  <a:rPr lang="en-GB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endogeneity</a:t>
                </a:r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not consistent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𝐼𝑉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consistent.</a:t>
                </a:r>
              </a:p>
              <a:p>
                <a:pPr lvl="2"/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>
                                        <a:latin typeface="Cambria Math" panose="02040503050406030204" pitchFamily="18" charset="0"/>
                                      </a:rPr>
                                      <m:t>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</m:sub>
                            </m:s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>
                                        <a:latin typeface="Cambria Math" panose="02040503050406030204" pitchFamily="18" charset="0"/>
                                      </a:rPr>
                                      <m:t>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𝑂𝐿𝑆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1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  <m:t>𝐼𝑉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1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  <m:t>𝑂𝐿𝑆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𝛃</m:t>
                                </m:r>
                              </m:e>
                            </m:acc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𝐼𝑉</m:t>
                            </m:r>
                          </m:sub>
                        </m:s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𝛃</m:t>
                                </m:r>
                              </m:e>
                            </m:acc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𝑂𝐿𝑆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; </a:t>
                </a:r>
              </a:p>
              <a:p>
                <a:pPr lvl="2"/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S3: Calculate the statistic in sample and </a:t>
                </a:r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</a:t>
                </a:r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p-value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en-GB" dirty="0" smtClean="0"/>
                  <a:t>Remedies:</a:t>
                </a:r>
              </a:p>
              <a:p>
                <a:pPr lvl="2"/>
                <a:r>
                  <a:rPr lang="en-GB" dirty="0"/>
                  <a:t>Proxy variable: e.g. IQ score for ability.</a:t>
                </a:r>
              </a:p>
              <a:p>
                <a:pPr lvl="2"/>
                <a:r>
                  <a:rPr lang="en-GB" dirty="0"/>
                  <a:t>Take difference: e.g. twin studies for ability.</a:t>
                </a:r>
              </a:p>
              <a:p>
                <a:pPr lvl="2"/>
                <a:r>
                  <a:rPr lang="en-GB" dirty="0" smtClean="0"/>
                  <a:t>IV/2SLS: the instruments must be correlated with the endogenous variable but not correlated with the error term (</a:t>
                </a:r>
                <a:r>
                  <a:rPr lang="en-GB" dirty="0" err="1" smtClean="0"/>
                  <a:t>Sargan</a:t>
                </a:r>
                <a:r>
                  <a:rPr lang="en-GB" dirty="0" smtClean="0"/>
                  <a:t>-Hansen test, aka J-test, to test the validity of instruments).</a:t>
                </a:r>
              </a:p>
              <a:p>
                <a:pPr marL="914400" lvl="2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𝑆𝐿𝑆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0" dirty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GB" b="1" i="0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0" dirty="0" smtClean="0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lang="en-GB" b="1" i="0" dirty="0" smtClean="0">
                                    <a:latin typeface="Cambria Math" panose="02040503050406030204" pitchFamily="18" charset="0"/>
                                  </a:rPr>
                                  <m:t>𝐙</m:t>
                                </m:r>
                              </m:sub>
                            </m:sSub>
                            <m:r>
                              <a:rPr lang="en-GB" b="1" i="0" dirty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𝐙</m:t>
                        </m:r>
                      </m:sub>
                    </m:sSub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GB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sub>
                    </m:sSub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𝐙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𝐙</m:t>
                                </m:r>
                              </m:e>
                              <m:sup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</m:d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GB" b="1" i="0" smtClean="0"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b="1" dirty="0" smtClean="0"/>
                  <a:t>. </a:t>
                </a:r>
                <a:r>
                  <a:rPr lang="en-GB" dirty="0" smtClean="0"/>
                  <a:t>(But, how to find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GB" dirty="0" smtClean="0"/>
                  <a:t>?)</a:t>
                </a:r>
                <a:endParaRPr lang="en-GB" b="1" dirty="0" smtClean="0"/>
              </a:p>
              <a:p>
                <a:pPr lvl="2"/>
                <a:r>
                  <a:rPr lang="en-GB" dirty="0" smtClean="0"/>
                  <a:t>Fully specify the structural equation system (multivariate regression model, e.g. SEM).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493538"/>
              </a:xfrm>
              <a:blipFill rotWithShape="0">
                <a:blip r:embed="rId2"/>
                <a:stretch>
                  <a:fillRect l="-479" t="-19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60666" y="1264555"/>
                <a:ext cx="1346844" cy="427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groupChr>
                        <m:groupChrPr>
                          <m:chr m:val="⏞"/>
                          <m:pos m:val="top"/>
                          <m:vertJc m:val="bot"/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GB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</m:groupCh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66" y="1264555"/>
                <a:ext cx="1346844" cy="427040"/>
              </a:xfrm>
              <a:prstGeom prst="rect">
                <a:avLst/>
              </a:prstGeom>
              <a:blipFill rotWithShape="0"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Classical Linear Regression Model</a:t>
            </a:r>
            <a:br>
              <a:rPr lang="en-GB" dirty="0" smtClean="0"/>
            </a:br>
            <a:r>
              <a:rPr lang="en-GB" dirty="0" smtClean="0"/>
              <a:t>—Test of A3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493538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Multicollinearity</a:t>
                </a:r>
              </a:p>
              <a:p>
                <a:pPr lvl="1"/>
                <a:r>
                  <a:rPr lang="en-GB" dirty="0" smtClean="0"/>
                  <a:t>Causes: dummy variable trap (perfect multicollinearity); near multicollinearity.</a:t>
                </a:r>
              </a:p>
              <a:p>
                <a:pPr lvl="1"/>
                <a:r>
                  <a:rPr lang="en-GB" dirty="0" smtClean="0"/>
                  <a:t>Consequences: perfect multicollinearity will make estimation impossible; near multicollinearity results in high standard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0" dirty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GB" b="1" i="0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b="1" i="0" dirty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 but OLS estimator is still unbiased and consistent.</a:t>
                </a:r>
              </a:p>
              <a:p>
                <a:pPr lvl="1"/>
                <a:r>
                  <a:rPr lang="en-GB" dirty="0" smtClean="0"/>
                  <a:t>Tests: pair-wise correlation coefficient matrix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’s.</a:t>
                </a:r>
              </a:p>
              <a:p>
                <a:pPr lvl="1"/>
                <a:r>
                  <a:rPr lang="en-GB" dirty="0" smtClean="0"/>
                  <a:t>Remedies:</a:t>
                </a:r>
              </a:p>
              <a:p>
                <a:pPr lvl="2"/>
                <a:r>
                  <a:rPr lang="en-GB" dirty="0" smtClean="0"/>
                  <a:t>Ignore it, because OLS estimator is still unbiased and consistent.</a:t>
                </a:r>
              </a:p>
              <a:p>
                <a:pPr lvl="2"/>
                <a:r>
                  <a:rPr lang="en-GB" dirty="0" smtClean="0"/>
                  <a:t>Revise the model (drop one of the collinear variables, or transform them into a ratio), but may be theoretically inappropriate.</a:t>
                </a:r>
              </a:p>
              <a:p>
                <a:pPr lvl="2"/>
                <a:r>
                  <a:rPr lang="en-GB" dirty="0" smtClean="0"/>
                  <a:t>Re-collect more data to increase the variations across variables (multicollinearity is more a data problem than a model problem).</a:t>
                </a:r>
              </a:p>
              <a:p>
                <a:pPr lvl="2"/>
                <a:r>
                  <a:rPr lang="en-GB" dirty="0" smtClean="0"/>
                  <a:t>Use alternative estimation techniques, e.g. ridge regression, principal component analysis (PCA), see Appendix 4.2.</a:t>
                </a:r>
              </a:p>
              <a:p>
                <a:pPr lvl="2"/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493538"/>
              </a:xfrm>
              <a:blipFill rotWithShape="0">
                <a:blip r:embed="rId2"/>
                <a:stretch>
                  <a:fillRect l="-479" t="-678" r="-6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60666" y="1264555"/>
                <a:ext cx="1346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66" y="1264555"/>
                <a:ext cx="134684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17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Classical Linear Regression Model</a:t>
            </a:r>
            <a:br>
              <a:rPr lang="en-GB" dirty="0" smtClean="0"/>
            </a:br>
            <a:r>
              <a:rPr lang="en-GB" dirty="0" smtClean="0"/>
              <a:t>—Test of A4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493538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Heteroscedasticity</a:t>
                </a:r>
              </a:p>
              <a:p>
                <a:pPr lvl="1"/>
                <a:r>
                  <a:rPr lang="en-GB" dirty="0" smtClean="0"/>
                  <a:t>Causes: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is not constant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  <a:p>
                <a:pPr lvl="1"/>
                <a:r>
                  <a:rPr lang="en-GB" dirty="0" smtClean="0"/>
                  <a:t>Consequences: OLS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acc>
                  </m:oMath>
                </a14:m>
                <a:r>
                  <a:rPr lang="en-GB" dirty="0" smtClean="0"/>
                  <a:t> is still unbiased and consistent, but the estimator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is biased and inconsistent—all the tests based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will be misleading.</a:t>
                </a:r>
              </a:p>
              <a:p>
                <a:pPr lvl="1"/>
                <a:r>
                  <a:rPr lang="en-GB" dirty="0" smtClean="0"/>
                  <a:t>Tests: </a:t>
                </a:r>
                <a:r>
                  <a:rPr lang="en-GB" dirty="0" err="1" smtClean="0"/>
                  <a:t>Goldfeld-Quandt</a:t>
                </a:r>
                <a:r>
                  <a:rPr lang="en-GB" dirty="0" smtClean="0"/>
                  <a:t> test (compare subsample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); </a:t>
                </a:r>
                <a:r>
                  <a:rPr lang="en-GB" dirty="0" err="1" smtClean="0"/>
                  <a:t>Breusch</a:t>
                </a:r>
                <a:r>
                  <a:rPr lang="en-GB" dirty="0" smtClean="0"/>
                  <a:t>-Pagan-White </a:t>
                </a:r>
                <a:r>
                  <a:rPr lang="en-GB" dirty="0" smtClean="0"/>
                  <a:t>test (auxiliary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, quadratic terms and cross terms 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𝛜</m:t>
                        </m:r>
                      </m:e>
                    </m:acc>
                  </m:oMath>
                </a14:m>
                <a:r>
                  <a:rPr lang="en-GB" dirty="0" smtClean="0"/>
                  <a:t>).</a:t>
                </a:r>
              </a:p>
              <a:p>
                <a:pPr lvl="1"/>
                <a:r>
                  <a:rPr lang="en-GB" dirty="0" smtClean="0"/>
                  <a:t>Remedies:</a:t>
                </a:r>
              </a:p>
              <a:p>
                <a:pPr lvl="2"/>
                <a:r>
                  <a:rPr lang="en-GB" dirty="0" smtClean="0"/>
                  <a:t>Keep OLS estimates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acc>
                  </m:oMath>
                </a14:m>
                <a:r>
                  <a:rPr lang="en-GB" dirty="0" smtClean="0"/>
                  <a:t>, but use White’s robust errors for tests;</a:t>
                </a:r>
              </a:p>
              <a:p>
                <a:pPr lvl="2"/>
                <a:r>
                  <a:rPr lang="en-GB" dirty="0" smtClean="0"/>
                  <a:t>Generalised Least Squares (GLS), but requires a known form of the heteroscedasticity, aka Weighted Least Squares (WLS), because it minimises a weighted sum of squared residuals, </a:t>
                </a:r>
                <a:r>
                  <a:rPr lang="en-GB" dirty="0"/>
                  <a:t>e.g.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, then transform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regress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493538"/>
              </a:xfrm>
              <a:blipFill rotWithShape="0">
                <a:blip r:embed="rId2"/>
                <a:stretch>
                  <a:fillRect l="-479" t="-6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60666" y="1264555"/>
                <a:ext cx="1346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66" y="1264555"/>
                <a:ext cx="134684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819" y="1264555"/>
            <a:ext cx="1944793" cy="16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6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We have seen where we are in the big picture: empirical finance is a tool to verify or falsify finance theory.</a:t>
            </a:r>
          </a:p>
          <a:p>
            <a:pPr lvl="1"/>
            <a:r>
              <a:rPr lang="en-GB" dirty="0" smtClean="0"/>
              <a:t>It is more an inductive reasoning process, based on both stochastic analysis and statistical analysis.</a:t>
            </a:r>
          </a:p>
          <a:p>
            <a:pPr lvl="1"/>
            <a:r>
              <a:rPr lang="en-GB" dirty="0" smtClean="0"/>
              <a:t>It is about confronting data against data generating process (DGP), including descriptive and inferential (test and estimation) procedures.</a:t>
            </a:r>
          </a:p>
          <a:p>
            <a:r>
              <a:rPr lang="en-GB" dirty="0" smtClean="0"/>
              <a:t>We will start with the simplest data type—cross-sectional data and the associated methods and techniques in practice, covering:</a:t>
            </a:r>
          </a:p>
          <a:p>
            <a:pPr lvl="1"/>
            <a:r>
              <a:rPr lang="en-GB" dirty="0" smtClean="0"/>
              <a:t>Classical Linear Regression Model (LRM): assumptions, estimation/test, properties</a:t>
            </a:r>
          </a:p>
          <a:p>
            <a:pPr lvl="1"/>
            <a:r>
              <a:rPr lang="en-GB" dirty="0" smtClean="0"/>
              <a:t>Extensions: Generalised Linear Model (GLM), Multivariate Regression Model, etc.</a:t>
            </a:r>
          </a:p>
          <a:p>
            <a:pPr lvl="1"/>
            <a:r>
              <a:rPr lang="en-GB" dirty="0" smtClean="0"/>
              <a:t>Applications</a:t>
            </a:r>
          </a:p>
          <a:p>
            <a:r>
              <a:rPr lang="en-GB" dirty="0" smtClean="0"/>
              <a:t>I am going to focus on intuition and application. If you are really a fan of strict mathematical derivation, ask me in person and I promise that you will never be disappointed!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20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Classical Linear Regression Model</a:t>
            </a:r>
            <a:br>
              <a:rPr lang="en-GB" dirty="0" smtClean="0"/>
            </a:br>
            <a:r>
              <a:rPr lang="en-GB" dirty="0" smtClean="0"/>
              <a:t>—Test of A4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1" y="2133599"/>
                <a:ext cx="9002271" cy="4493538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Autocorrelation</a:t>
                </a:r>
              </a:p>
              <a:p>
                <a:pPr lvl="1"/>
                <a:r>
                  <a:rPr lang="en-GB" dirty="0" smtClean="0"/>
                  <a:t>Causes: omitted </a:t>
                </a:r>
                <a:r>
                  <a:rPr lang="en-GB" dirty="0" err="1" smtClean="0"/>
                  <a:t>autocorrelated</a:t>
                </a:r>
                <a:r>
                  <a:rPr lang="en-GB" dirty="0" smtClean="0"/>
                  <a:t> variable; </a:t>
                </a:r>
                <a:r>
                  <a:rPr lang="en-GB" dirty="0"/>
                  <a:t>misspecification; </a:t>
                </a:r>
                <a:r>
                  <a:rPr lang="en-GB" dirty="0" smtClean="0"/>
                  <a:t>spatial correlation.</a:t>
                </a:r>
              </a:p>
              <a:p>
                <a:pPr lvl="1"/>
                <a:r>
                  <a:rPr lang="en-GB" dirty="0" smtClean="0"/>
                  <a:t>Consequences: OLS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acc>
                  </m:oMath>
                </a14:m>
                <a:r>
                  <a:rPr lang="en-GB" dirty="0" smtClean="0"/>
                  <a:t> is still unbiased and consistent, but the estimator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is biased and inconsistent—all the tests based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will be misleading.</a:t>
                </a:r>
              </a:p>
              <a:p>
                <a:pPr lvl="1"/>
                <a:r>
                  <a:rPr lang="en-GB" dirty="0" smtClean="0"/>
                  <a:t>Tests: Durbin-Watson test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 DW: </a:t>
                </a:r>
                <a:r>
                  <a:rPr lang="en-GB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4</a:t>
                </a:r>
                <a:r>
                  <a:rPr lang="en-GB" dirty="0" smtClean="0">
                    <a:sym typeface="Wingdings" panose="05000000000000000000" pitchFamily="2" charset="2"/>
                  </a:rPr>
                  <a:t>-</a:t>
                </a:r>
                <a:r>
                  <a:rPr lang="en-GB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GB" dirty="0" smtClean="0">
                    <a:sym typeface="Wingdings" panose="05000000000000000000" pitchFamily="2" charset="2"/>
                  </a:rPr>
                  <a:t>-</a:t>
                </a:r>
                <a:r>
                  <a:rPr lang="en-GB" dirty="0" smtClean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0</a:t>
                </a:r>
                <a:r>
                  <a:rPr lang="en-GB" dirty="0" smtClean="0"/>
                  <a:t>); </a:t>
                </a:r>
                <a:r>
                  <a:rPr lang="en-GB" dirty="0" err="1" smtClean="0"/>
                  <a:t>Breusch</a:t>
                </a:r>
                <a:r>
                  <a:rPr lang="en-GB" dirty="0" smtClean="0"/>
                  <a:t>-Godfrey test AR(p).</a:t>
                </a:r>
              </a:p>
              <a:p>
                <a:pPr lvl="1"/>
                <a:r>
                  <a:rPr lang="en-GB" dirty="0" smtClean="0"/>
                  <a:t>Remedies:</a:t>
                </a:r>
              </a:p>
              <a:p>
                <a:pPr lvl="2"/>
                <a:r>
                  <a:rPr lang="en-GB" dirty="0" smtClean="0"/>
                  <a:t>Keep OLS estimates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acc>
                  </m:oMath>
                </a14:m>
                <a:r>
                  <a:rPr lang="en-GB" dirty="0" smtClean="0"/>
                  <a:t>, but use Newey-West’s robust errors for tests (“HAC”);</a:t>
                </a:r>
              </a:p>
              <a:p>
                <a:pPr lvl="2"/>
                <a:r>
                  <a:rPr lang="en-GB" dirty="0" smtClean="0"/>
                  <a:t>Generalised Least Squares (GLS), but requires a known form of the autocorrelation,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, then transform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, regress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  <a:p>
                <a:pPr lvl="2"/>
                <a:r>
                  <a:rPr lang="en-GB" dirty="0" smtClean="0"/>
                  <a:t>Cochrane-</a:t>
                </a:r>
                <a:r>
                  <a:rPr lang="en-GB" dirty="0" err="1" smtClean="0"/>
                  <a:t>Orcutt</a:t>
                </a:r>
                <a:r>
                  <a:rPr lang="en-GB" dirty="0" smtClean="0"/>
                  <a:t> Procedure: apply OLS on the original model, 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to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</m:oMath>
                </a14:m>
                <a:r>
                  <a:rPr lang="en-GB" dirty="0" smtClean="0"/>
                  <a:t>, then run GLS.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2133599"/>
                <a:ext cx="9002271" cy="4493538"/>
              </a:xfrm>
              <a:blipFill rotWithShape="0">
                <a:blip r:embed="rId2"/>
                <a:stretch>
                  <a:fillRect l="-474" t="-6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60666" y="1264555"/>
                <a:ext cx="1346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66" y="1264555"/>
                <a:ext cx="134684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402" y="1264555"/>
            <a:ext cx="4426080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9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Classical Linear Regression Model</a:t>
            </a:r>
            <a:br>
              <a:rPr lang="en-GB" dirty="0" smtClean="0"/>
            </a:br>
            <a:r>
              <a:rPr lang="en-GB" dirty="0" smtClean="0"/>
              <a:t>—Other Diagnostic Tests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493538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Normality Tests</a:t>
                </a:r>
              </a:p>
              <a:p>
                <a:pPr lvl="1"/>
                <a:r>
                  <a:rPr lang="en-GB" dirty="0" smtClean="0"/>
                  <a:t>Causes: small sample, outliers and limited independent variables.</a:t>
                </a:r>
              </a:p>
              <a:p>
                <a:pPr lvl="1"/>
                <a:r>
                  <a:rPr lang="en-GB" dirty="0" smtClean="0"/>
                  <a:t>Consequences: </a:t>
                </a:r>
                <a:r>
                  <a:rPr lang="en-GB" dirty="0"/>
                  <a:t>OLS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acc>
                  </m:oMath>
                </a14:m>
                <a:r>
                  <a:rPr lang="en-GB" dirty="0"/>
                  <a:t> is still unbiased and consistent, but the estimator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is biased and inconsistent—all the tests based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will be misleading</a:t>
                </a:r>
                <a:r>
                  <a:rPr lang="en-GB" dirty="0" smtClean="0"/>
                  <a:t>.</a:t>
                </a:r>
              </a:p>
              <a:p>
                <a:pPr lvl="1"/>
                <a:r>
                  <a:rPr lang="en-GB" dirty="0" smtClean="0"/>
                  <a:t>Tests: </a:t>
                </a:r>
                <a:r>
                  <a:rPr lang="en-GB" dirty="0" err="1" smtClean="0"/>
                  <a:t>Bera-Jarque</a:t>
                </a:r>
                <a:r>
                  <a:rPr lang="en-GB" dirty="0" smtClean="0"/>
                  <a:t> test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 is normally distributed).</a:t>
                </a:r>
              </a:p>
              <a:p>
                <a:pPr lvl="1"/>
                <a:r>
                  <a:rPr lang="en-GB" dirty="0" smtClean="0"/>
                  <a:t>Remedies: more data; outlier </a:t>
                </a:r>
                <a:r>
                  <a:rPr lang="en-GB" dirty="0" smtClean="0"/>
                  <a:t>dummy; robust or quantile </a:t>
                </a:r>
                <a:r>
                  <a:rPr lang="en-GB" dirty="0" smtClean="0"/>
                  <a:t>regression; GLM.</a:t>
                </a:r>
                <a:endParaRPr lang="en-GB" dirty="0"/>
              </a:p>
              <a:p>
                <a:r>
                  <a:rPr lang="en-GB" dirty="0" smtClean="0"/>
                  <a:t>Structural Break Tests</a:t>
                </a:r>
              </a:p>
              <a:p>
                <a:pPr lvl="1"/>
                <a:r>
                  <a:rPr lang="en-GB" dirty="0" smtClean="0"/>
                  <a:t>Causes: subsample differences.</a:t>
                </a:r>
              </a:p>
              <a:p>
                <a:pPr lvl="1"/>
                <a:r>
                  <a:rPr lang="en-GB" dirty="0" smtClean="0"/>
                  <a:t>Consequences</a:t>
                </a:r>
                <a:r>
                  <a:rPr lang="en-GB" dirty="0"/>
                  <a:t>: biased and inconsistent estimator</a:t>
                </a:r>
                <a:r>
                  <a:rPr lang="en-GB" dirty="0" smtClean="0"/>
                  <a:t>.</a:t>
                </a:r>
              </a:p>
              <a:p>
                <a:pPr lvl="1"/>
                <a:r>
                  <a:rPr lang="en-GB" dirty="0" smtClean="0"/>
                  <a:t>Tests: Chow test (</a:t>
                </a:r>
                <a:r>
                  <a:rPr lang="en-GB" dirty="0"/>
                  <a:t>pooled </a:t>
                </a:r>
                <a:r>
                  <a:rPr lang="en-GB" dirty="0" smtClean="0"/>
                  <a:t>regression </a:t>
                </a:r>
                <a:r>
                  <a:rPr lang="en-GB" dirty="0"/>
                  <a:t>(r) </a:t>
                </a:r>
                <a:r>
                  <a:rPr lang="en-GB" dirty="0" smtClean="0"/>
                  <a:t>+ subsample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GB" dirty="0" smtClean="0"/>
                  <a:t> (u) </a:t>
                </a:r>
                <a:r>
                  <a:rPr lang="en-GB" dirty="0" smtClean="0">
                    <a:sym typeface="Wingdings" panose="05000000000000000000" pitchFamily="2" charset="2"/>
                  </a:rPr>
                  <a:t> F test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 no structural break); the predictive failure test (pooled regression (r) + large subsample (u) </a:t>
                </a:r>
                <a:r>
                  <a:rPr lang="en-GB" dirty="0" smtClean="0">
                    <a:sym typeface="Wingdings" panose="05000000000000000000" pitchFamily="2" charset="2"/>
                  </a:rPr>
                  <a:t> F test); subsample dummy; recursive regression and CUSUM/SQ.</a:t>
                </a: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Remedies: subsample dummy, separate regressions.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493538"/>
              </a:xfrm>
              <a:blipFill rotWithShape="0">
                <a:blip r:embed="rId2"/>
                <a:stretch>
                  <a:fillRect l="-479" t="-678" b="-1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45" name="Picture 23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3" y="4606385"/>
            <a:ext cx="2627604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1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1:</a:t>
            </a:r>
            <a:br>
              <a:rPr lang="en-GB" dirty="0" smtClean="0"/>
            </a:br>
            <a:r>
              <a:rPr lang="en-GB" dirty="0" smtClean="0"/>
              <a:t>Estimate and Test the CAPM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The CAPM theory states that the excess return on a stock/portfolio is a function of the excess return on the market portfolio: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We have the data for four stocks (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Ford</a:t>
                </a:r>
                <a:r>
                  <a:rPr lang="en-GB" dirty="0" smtClean="0"/>
                  <a:t>, GE, Microsoft, Oracle), S&amp;P500 and the 3-month US-Treasury bills (2002M1-2013M4).</a:t>
                </a:r>
              </a:p>
              <a:p>
                <a:r>
                  <a:rPr lang="en-GB" dirty="0" smtClean="0"/>
                  <a:t>Work flow:</a:t>
                </a:r>
              </a:p>
              <a:p>
                <a:pPr lvl="1"/>
                <a:r>
                  <a:rPr lang="en-GB" dirty="0" smtClean="0"/>
                  <a:t>Step 0: Data management (generate returns from the prices).</a:t>
                </a:r>
              </a:p>
              <a:p>
                <a:pPr lvl="1"/>
                <a:r>
                  <a:rPr lang="en-GB" dirty="0" smtClean="0"/>
                  <a:t>Step 1: Visualise the relationship.</a:t>
                </a:r>
              </a:p>
              <a:p>
                <a:pPr lvl="1"/>
                <a:r>
                  <a:rPr lang="en-GB" dirty="0" smtClean="0"/>
                  <a:t>Step 2: Estimation.</a:t>
                </a:r>
              </a:p>
              <a:p>
                <a:pPr lvl="1"/>
                <a:r>
                  <a:rPr lang="en-GB" dirty="0" smtClean="0"/>
                  <a:t>Step 3: Test.</a:t>
                </a:r>
              </a:p>
              <a:p>
                <a:pPr lvl="1"/>
                <a:r>
                  <a:rPr lang="en-GB" dirty="0" smtClean="0"/>
                  <a:t>Step 4: Analysis and Conclusion.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819650" y="4895850"/>
            <a:ext cx="962025" cy="342900"/>
            <a:chOff x="4819650" y="4895850"/>
            <a:chExt cx="962025" cy="3429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362575" y="4895850"/>
              <a:ext cx="419100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19650" y="5238750"/>
              <a:ext cx="962025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781675" y="4895850"/>
              <a:ext cx="0" cy="342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41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1:</a:t>
            </a:r>
            <a:br>
              <a:rPr lang="en-GB" dirty="0" smtClean="0"/>
            </a:br>
            <a:r>
              <a:rPr lang="en-GB" dirty="0" smtClean="0"/>
              <a:t>Estimate and Test the CAPM</a:t>
            </a:r>
            <a:endParaRPr lang="en-GB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27997" y="2133600"/>
            <a:ext cx="4035669" cy="377825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96727" y="2125663"/>
            <a:ext cx="390253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1:</a:t>
            </a:r>
            <a:br>
              <a:rPr lang="en-GB" dirty="0" smtClean="0"/>
            </a:br>
            <a:r>
              <a:rPr lang="en-GB" dirty="0" smtClean="0"/>
              <a:t>Estimate and Test the CAPM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75761" y="2125663"/>
            <a:ext cx="3544466" cy="3778250"/>
          </a:xfrm>
          <a:prstGeom prst="rect">
            <a:avLst/>
          </a:prstGeom>
        </p:spPr>
      </p:pic>
      <p:pic>
        <p:nvPicPr>
          <p:cNvPr id="7" name="Content Placeholder 1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84546" y="2133600"/>
            <a:ext cx="372257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1:</a:t>
            </a:r>
            <a:br>
              <a:rPr lang="en-GB" dirty="0" smtClean="0"/>
            </a:br>
            <a:r>
              <a:rPr lang="en-GB" dirty="0" smtClean="0"/>
              <a:t>Estimate and Test the CAPM</a:t>
            </a:r>
            <a:endParaRPr lang="en-GB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924" y="2228850"/>
            <a:ext cx="3848100" cy="3752850"/>
          </a:xfrm>
          <a:prstGeom prst="rect">
            <a:avLst/>
          </a:prstGeom>
        </p:spPr>
      </p:pic>
      <p:pic>
        <p:nvPicPr>
          <p:cNvPr id="22" name="Content Placeholder 2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1375" y="2228850"/>
            <a:ext cx="4313238" cy="1877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7396" t="92559" r="21838"/>
          <a:stretch/>
        </p:blipFill>
        <p:spPr>
          <a:xfrm>
            <a:off x="10163431" y="5450459"/>
            <a:ext cx="1341180" cy="331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51759" b="9083"/>
          <a:stretch/>
        </p:blipFill>
        <p:spPr>
          <a:xfrm>
            <a:off x="7191375" y="4222750"/>
            <a:ext cx="2972056" cy="1758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3431" y="4222750"/>
            <a:ext cx="1341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Recursive Regression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85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2: </a:t>
            </a:r>
            <a:br>
              <a:rPr lang="en-GB" dirty="0" smtClean="0"/>
            </a:br>
            <a:r>
              <a:rPr lang="en-GB" dirty="0" smtClean="0"/>
              <a:t>Can mutual funds beat the market?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Jensen (1968) was the first to test the performance of mutual funds against the market, by running the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𝑚𝑡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𝑓𝑡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The research question of “can mutual funds beat the market?” is translated into a testable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Based on the 115 mutual funds (1945-1964) in the US, the observations are treated as cross-sectional data to estimate the simple regression model:</a:t>
                </a:r>
              </a:p>
              <a:p>
                <a:pPr lvl="1"/>
                <a:r>
                  <a:rPr lang="en-GB" dirty="0" smtClean="0"/>
                  <a:t>The “Jensen’s alpha” is -0.011; cannot beat the market on average.</a:t>
                </a:r>
              </a:p>
              <a:p>
                <a:pPr lvl="1"/>
                <a:r>
                  <a:rPr lang="en-GB" dirty="0" smtClean="0"/>
                  <a:t>The “CAPM beta” is 0.84, i.e. less risky than the market.</a:t>
                </a:r>
              </a:p>
              <a:p>
                <a:r>
                  <a:rPr lang="en-GB" dirty="0" smtClean="0"/>
                  <a:t>Based on the 76 unit trusts (1979M1-2000M5) in the UK, the observations have higher frequency (monthly) and lower standard errors:</a:t>
                </a:r>
              </a:p>
              <a:p>
                <a:pPr lvl="1"/>
                <a:r>
                  <a:rPr lang="en-GB" dirty="0" smtClean="0"/>
                  <a:t>The “Jensen’s alpha” is -0.0002 (with t-stat = -0.07); 9/76 significantly outperform.</a:t>
                </a:r>
              </a:p>
              <a:p>
                <a:pPr lvl="1"/>
                <a:r>
                  <a:rPr lang="en-GB" dirty="0" smtClean="0"/>
                  <a:t>The “CAPM beta” is 0.91, i.e. less risky than the market.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2" t="-1129" r="-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3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2: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Can mutual funds beat the market?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Gross of transaction costs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Net of transaction costs</a:t>
            </a:r>
            <a:endParaRPr lang="en-GB" dirty="0"/>
          </a:p>
        </p:txBody>
      </p:sp>
      <p:pic>
        <p:nvPicPr>
          <p:cNvPr id="7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4" y="2714970"/>
            <a:ext cx="4343400" cy="267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4" y="2713259"/>
            <a:ext cx="4338637" cy="266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89213" y="5556849"/>
            <a:ext cx="8915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Source: Jensen (1968) based on the 115 </a:t>
            </a:r>
            <a:r>
              <a:rPr lang="en-GB" dirty="0"/>
              <a:t>mutual funds (1945-1964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What is the degree of freedom?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 many funds significantly outperform/underperform?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1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&amp; Required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systematically reviewed (almost) all the techniques related to the classical LRM in a very practical fashion.</a:t>
            </a:r>
          </a:p>
          <a:p>
            <a:r>
              <a:rPr lang="en-GB" dirty="0" smtClean="0"/>
              <a:t>My focus is on the big picture, interpretation and application, and the purpose is to facilitate your understanding of the technical derivations behind, NOT to exempt you from it.</a:t>
            </a:r>
          </a:p>
          <a:p>
            <a:r>
              <a:rPr lang="en-GB" dirty="0" smtClean="0"/>
              <a:t>A tip: Keep DOING while learning—use it or lose it.</a:t>
            </a:r>
            <a:endParaRPr lang="en-GB" dirty="0" smtClean="0"/>
          </a:p>
          <a:p>
            <a:r>
              <a:rPr lang="en-GB" b="1" dirty="0" smtClean="0"/>
              <a:t>Chapter 3-5</a:t>
            </a:r>
            <a:r>
              <a:rPr lang="en-GB" dirty="0" smtClean="0"/>
              <a:t>, </a:t>
            </a:r>
            <a:r>
              <a:rPr lang="en-GB" dirty="0"/>
              <a:t>Brooks, C. (2014) Introductory Econometrics for Finance. 3rd Edition. Cambridge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5909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The cross-sectional data here is defined as the data type without </a:t>
                </a:r>
                <a:r>
                  <a:rPr lang="en-GB" dirty="0" smtClean="0"/>
                  <a:t>significant correlations </a:t>
                </a:r>
                <a:r>
                  <a:rPr lang="en-GB" dirty="0" smtClean="0"/>
                  <a:t>across </a:t>
                </a:r>
                <a:r>
                  <a:rPr lang="en-GB" dirty="0" smtClean="0"/>
                  <a:t>observations</a:t>
                </a:r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The most common scenario would be observations on individual household, individual firms, individual industries or individual countries.</a:t>
                </a:r>
              </a:p>
              <a:p>
                <a:pPr lvl="1"/>
                <a:r>
                  <a:rPr lang="en-GB" dirty="0" smtClean="0"/>
                  <a:t>The ordering of the observations is not informative, e.g. bank A and bank B have no correlation in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  <a:p>
                <a:pPr lvl="1"/>
                <a:r>
                  <a:rPr lang="en-GB" dirty="0" smtClean="0"/>
                  <a:t>It might not be true if the individuals in the sample have close upstream-downstream </a:t>
                </a:r>
                <a:r>
                  <a:rPr lang="en-GB" dirty="0" smtClean="0"/>
                  <a:t>connections or spatial correlation.</a:t>
                </a:r>
                <a:endParaRPr lang="en-GB" dirty="0" smtClean="0"/>
              </a:p>
              <a:p>
                <a:r>
                  <a:rPr lang="en-GB" dirty="0" smtClean="0"/>
                  <a:t>Occasionally, some time-series data can also be treated as “cross-sectional” if there is no intertemporal links between the two consecutive observations over time.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42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Notations and Conventions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i="1" dirty="0" smtClean="0"/>
                  <a:t>ITALIC UPPERCASE</a:t>
                </a:r>
                <a:r>
                  <a:rPr lang="en-GB" dirty="0" smtClean="0"/>
                  <a:t>: </a:t>
                </a:r>
                <a:r>
                  <a:rPr lang="en-GB" dirty="0" smtClean="0"/>
                  <a:t>scalar random variable,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; </a:t>
                </a:r>
              </a:p>
              <a:p>
                <a:r>
                  <a:rPr lang="en-GB" i="1" dirty="0" smtClean="0"/>
                  <a:t>Italic lowercase</a:t>
                </a:r>
                <a:r>
                  <a:rPr lang="en-GB" dirty="0" smtClean="0"/>
                  <a:t>: scalar values observed/realised,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i="1" dirty="0" smtClean="0"/>
                  <a:t>;</a:t>
                </a:r>
              </a:p>
              <a:p>
                <a:r>
                  <a:rPr lang="en-GB" b="1" dirty="0" smtClean="0"/>
                  <a:t>BOLD UPPERCASE</a:t>
                </a:r>
                <a:r>
                  <a:rPr lang="en-GB" dirty="0" smtClean="0"/>
                  <a:t>: </a:t>
                </a:r>
                <a:r>
                  <a:rPr lang="en-GB" dirty="0" smtClean="0"/>
                  <a:t>matrix, e.g.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GB" dirty="0" smtClean="0"/>
                  <a:t>;</a:t>
                </a:r>
              </a:p>
              <a:p>
                <a:r>
                  <a:rPr lang="en-GB" b="1" dirty="0" smtClean="0"/>
                  <a:t>Bold lowercase</a:t>
                </a:r>
                <a:r>
                  <a:rPr lang="en-GB" dirty="0" smtClean="0"/>
                  <a:t>: vector, e.g.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𝛜</m:t>
                    </m:r>
                  </m:oMath>
                </a14:m>
                <a:r>
                  <a:rPr lang="en-GB" dirty="0" smtClean="0"/>
                  <a:t> (column vector by default);</a:t>
                </a:r>
              </a:p>
              <a:p>
                <a:r>
                  <a:rPr lang="en-GB" dirty="0" smtClean="0"/>
                  <a:t>Matrix definition: a comma “,” marks the end of a column, a semi-column “;” marks the end of a row—the </a:t>
                </a:r>
                <a:r>
                  <a:rPr lang="en-GB" dirty="0" err="1" smtClean="0"/>
                  <a:t>Matlab</a:t>
                </a:r>
                <a:r>
                  <a:rPr lang="en-GB" dirty="0" smtClean="0"/>
                  <a:t> convention, e.g.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1,2;3,4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1;2</m:t>
                        </m:r>
                      </m:e>
                    </m:d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The number of units/individuals goes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dirty="0" smtClean="0"/>
                  <a:t>, </a:t>
                </a:r>
                <a:r>
                  <a:rPr lang="en-GB" dirty="0"/>
                  <a:t>the number of periods goes from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 smtClean="0"/>
                  <a:t>, the number of observations goes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 smtClean="0"/>
                  <a:t> (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dirty="0" smtClean="0"/>
                  <a:t> for cross-section,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 smtClean="0"/>
                  <a:t> for time series,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𝐼𝑇</m:t>
                    </m:r>
                  </m:oMath>
                </a14:m>
                <a:r>
                  <a:rPr lang="en-GB" dirty="0" smtClean="0"/>
                  <a:t> for panel), the number of variables in an equation goes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 smtClean="0"/>
                  <a:t>, and the number of equations goes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The vector of all parameters in a model is denoted as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GB" dirty="0" smtClean="0"/>
                  <a:t>, the vector of </a:t>
                </a:r>
                <a:r>
                  <a:rPr lang="en-GB" dirty="0" smtClean="0"/>
                  <a:t>explanatory </a:t>
                </a:r>
                <a:r>
                  <a:rPr lang="en-GB" dirty="0" smtClean="0"/>
                  <a:t>variables is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 smtClean="0"/>
                  <a:t> or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GB" dirty="0" smtClean="0"/>
                  <a:t>, </a:t>
                </a:r>
                <a:r>
                  <a:rPr lang="en-GB" dirty="0" smtClean="0"/>
                  <a:t>and the vector of </a:t>
                </a:r>
                <a:r>
                  <a:rPr lang="en-GB" dirty="0" smtClean="0"/>
                  <a:t>explained </a:t>
                </a:r>
                <a:r>
                  <a:rPr lang="en-GB" dirty="0" smtClean="0"/>
                  <a:t>variables is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GB" b="1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2" t="-1774" r="-3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97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</a:t>
            </a:r>
            <a:r>
              <a:rPr lang="en-GB" dirty="0" smtClean="0"/>
              <a:t>Introductory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92777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Assume you are a fund manager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r>
              <a:rPr lang="en-GB" dirty="0" smtClean="0">
                <a:sym typeface="Wingdings" panose="05000000000000000000" pitchFamily="2" charset="2"/>
              </a:rPr>
              <a:t>(“</a:t>
            </a:r>
            <a:r>
              <a:rPr lang="en-GB" dirty="0">
                <a:sym typeface="Wingdings" panose="05000000000000000000" pitchFamily="2" charset="2"/>
              </a:rPr>
              <a:t>fund XXX”) </a:t>
            </a:r>
            <a:r>
              <a:rPr lang="en-GB" dirty="0" smtClean="0"/>
              <a:t>in an international investment bank </a:t>
            </a:r>
            <a:r>
              <a:rPr lang="en-GB" dirty="0" smtClean="0">
                <a:sym typeface="Wingdings" panose="05000000000000000000" pitchFamily="2" charset="2"/>
              </a:rPr>
              <a:t>and your assistant  collects the following data on the excess returns on your portfolios in 5 countries and the excess returns on the market indices: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716099"/>
                  </p:ext>
                </p:extLst>
              </p:nvPr>
            </p:nvGraphicFramePr>
            <p:xfrm>
              <a:off x="3021873" y="3134409"/>
              <a:ext cx="808903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6346"/>
                    <a:gridCol w="2696346"/>
                    <a:gridCol w="269634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Market 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𝑿𝑿𝑿</m:t>
                                    </m:r>
                                  </m:sub>
                                </m:sSub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𝑹𝑭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17.8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13.7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39.0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23.2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12.8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6.9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24.2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16.8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17.2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12.3</a:t>
                          </a:r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716099"/>
                  </p:ext>
                </p:extLst>
              </p:nvPr>
            </p:nvGraphicFramePr>
            <p:xfrm>
              <a:off x="3021873" y="3134409"/>
              <a:ext cx="808903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6346"/>
                    <a:gridCol w="2696346"/>
                    <a:gridCol w="269634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26" t="-8197" r="-20067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452" t="-8197" r="-10113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8197" r="-903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17.8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13.7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39.0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23.2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12.8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6.9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24.2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16.8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17.2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12.3</a:t>
                          </a:r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5503818"/>
            <a:ext cx="8915400" cy="992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smtClean="0"/>
              <a:t>You need to report to your clients on your portfolio performance: profitability (easy!) and risk. </a:t>
            </a:r>
          </a:p>
          <a:p>
            <a:pPr lvl="1"/>
            <a:r>
              <a:rPr lang="en-GB" dirty="0" smtClean="0"/>
              <a:t>You </a:t>
            </a:r>
            <a:r>
              <a:rPr lang="en-GB" dirty="0"/>
              <a:t>have some intuition that your portfolios are positively correlated with the markets.</a:t>
            </a:r>
          </a:p>
          <a:p>
            <a:pPr lvl="1"/>
            <a:r>
              <a:rPr lang="en-GB" dirty="0" smtClean="0"/>
              <a:t>Therefore, the CAPM theory could be used to measure the systematic risk, aka “beta”.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5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Introductory Example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432" b="4942"/>
          <a:stretch/>
        </p:blipFill>
        <p:spPr>
          <a:xfrm>
            <a:off x="4343101" y="3701143"/>
            <a:ext cx="5407621" cy="275190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589212" y="2133600"/>
            <a:ext cx="8915400" cy="1567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You can begin with a descriptive analysis, simply drawing a scatter plot of the two variables. By eyeballing it, it seems quite positively correlated, but your client may challenge you:</a:t>
            </a:r>
          </a:p>
          <a:p>
            <a:pPr lvl="1"/>
            <a:r>
              <a:rPr lang="en-GB" dirty="0" smtClean="0"/>
              <a:t>How much positive? </a:t>
            </a:r>
          </a:p>
          <a:p>
            <a:pPr lvl="1"/>
            <a:r>
              <a:rPr lang="en-GB" dirty="0" smtClean="0"/>
              <a:t>And is this positive relationship significant or just by chance?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3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Introductory 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Make use of </a:t>
                </a:r>
                <a:r>
                  <a:rPr lang="en-GB" dirty="0"/>
                  <a:t>the deterministic analysis tool </a:t>
                </a:r>
                <a:r>
                  <a:rPr lang="en-GB" dirty="0" smtClean="0"/>
                  <a:t>we reviewed last week, we can model the positive relationship by a linear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, and try to find the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 smtClean="0"/>
                  <a:t> that best summarise the data.</a:t>
                </a:r>
                <a:endParaRPr lang="en-GB" dirty="0"/>
              </a:p>
              <a:p>
                <a:r>
                  <a:rPr lang="en-GB" dirty="0" smtClean="0"/>
                  <a:t>However, this function is completely deterministic, and is not capable of capturing the randomness of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A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stochastic component </a:t>
                </a:r>
                <a:r>
                  <a:rPr lang="en-GB" dirty="0" smtClean="0"/>
                  <a:t>can be added onto the </a:t>
                </a:r>
                <a:r>
                  <a:rPr lang="en-GB" dirty="0" smtClean="0">
                    <a:solidFill>
                      <a:srgbClr val="00B050"/>
                    </a:solidFill>
                  </a:rPr>
                  <a:t>deterministic component </a:t>
                </a:r>
                <a:r>
                  <a:rPr lang="en-GB" dirty="0"/>
                  <a:t>so </a:t>
                </a:r>
                <a:r>
                  <a:rPr lang="en-GB" dirty="0" smtClean="0"/>
                  <a:t>that the model (the DGP) can better summarise the data: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=1,2,3,4,5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This 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captures everything we ignored from the deterministic component of the model.</a:t>
                </a:r>
              </a:p>
              <a:p>
                <a:pPr lvl="1"/>
                <a:r>
                  <a:rPr lang="en-GB" dirty="0" smtClean="0"/>
                  <a:t>Now we have built a simple regression model in the light of CAPM! (Why it is called “regression”?)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1613" r="-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48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Introductory Example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432" b="4942"/>
          <a:stretch/>
        </p:blipFill>
        <p:spPr>
          <a:xfrm>
            <a:off x="4002376" y="3701143"/>
            <a:ext cx="5407621" cy="2751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589212" y="2133600"/>
                <a:ext cx="8915400" cy="15675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The data and the DGP (model) are ready, the next thing to worry about it the techniques to bring the two together.</a:t>
                </a:r>
              </a:p>
              <a:p>
                <a:r>
                  <a:rPr lang="en-GB" dirty="0" smtClean="0"/>
                  <a:t>Firstly, you need to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estimate</a:t>
                </a:r>
                <a:r>
                  <a:rPr lang="en-GB" dirty="0" smtClean="0"/>
                  <a:t> the DGP from the data (assuming the DGP is true):</a:t>
                </a:r>
              </a:p>
              <a:p>
                <a:pPr lvl="1"/>
                <a:r>
                  <a:rPr lang="en-GB" dirty="0" smtClean="0"/>
                  <a:t>How do you rank the two regression lines (corresponding to different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 smtClean="0"/>
                  <a:t>)?</a:t>
                </a:r>
              </a:p>
              <a:p>
                <a:pPr lvl="1"/>
                <a:r>
                  <a:rPr lang="en-GB" dirty="0" smtClean="0"/>
                  <a:t>The criterion of “least squares”—an optimisation problem.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2133600"/>
                <a:ext cx="8915400" cy="1567543"/>
              </a:xfrm>
              <a:prstGeom prst="rect">
                <a:avLst/>
              </a:prstGeom>
              <a:blipFill rotWithShape="0">
                <a:blip r:embed="rId4"/>
                <a:stretch>
                  <a:fillRect l="-342" t="-4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966261" y="4151811"/>
            <a:ext cx="4101737" cy="163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29489" y="4369344"/>
            <a:ext cx="4038509" cy="831850"/>
          </a:xfrm>
          <a:prstGeom prst="line">
            <a:avLst/>
          </a:prstGeom>
          <a:ln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80377" y="5336925"/>
            <a:ext cx="92869" cy="92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66227" y="5030662"/>
            <a:ext cx="92869" cy="92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 flipH="1">
            <a:off x="6960132" y="4926176"/>
            <a:ext cx="177222" cy="177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706399" y="4697764"/>
            <a:ext cx="98040" cy="98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759322" y="4086530"/>
            <a:ext cx="131208" cy="1312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873246" y="5033907"/>
            <a:ext cx="305593" cy="305593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572539" y="4827462"/>
            <a:ext cx="293688" cy="29368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 flipH="1">
            <a:off x="7137354" y="4770493"/>
            <a:ext cx="332990" cy="3329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7559340" y="4648744"/>
            <a:ext cx="147059" cy="147059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8890528" y="4085274"/>
            <a:ext cx="312646" cy="312646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5869670" y="5336925"/>
            <a:ext cx="0" cy="9286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69670" y="5030662"/>
            <a:ext cx="0" cy="305593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9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Introductory Example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432" b="4942"/>
          <a:stretch/>
        </p:blipFill>
        <p:spPr>
          <a:xfrm>
            <a:off x="4002376" y="3701143"/>
            <a:ext cx="5407621" cy="275190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589212" y="2133600"/>
            <a:ext cx="8915400" cy="1567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The data and the DGP (model) are ready, the next thing to worry about it the techniques to bring the two together.</a:t>
            </a:r>
          </a:p>
          <a:p>
            <a:r>
              <a:rPr lang="en-GB" dirty="0" smtClean="0"/>
              <a:t>Secondly, how do you know the DGP is true? So you need to </a:t>
            </a:r>
            <a:r>
              <a:rPr lang="en-GB" dirty="0" smtClean="0">
                <a:solidFill>
                  <a:srgbClr val="FF0000"/>
                </a:solidFill>
              </a:rPr>
              <a:t>test</a:t>
            </a:r>
            <a:r>
              <a:rPr lang="en-GB" dirty="0" smtClean="0"/>
              <a:t> all the assumptions underlying the estimation—if some </a:t>
            </a:r>
            <a:r>
              <a:rPr lang="en-GB" dirty="0" smtClean="0"/>
              <a:t>fail to hold, </a:t>
            </a:r>
            <a:r>
              <a:rPr lang="en-GB" dirty="0" smtClean="0"/>
              <a:t>you will have to make changes and </a:t>
            </a:r>
            <a:r>
              <a:rPr lang="en-GB" b="1" dirty="0" smtClean="0"/>
              <a:t>iterate</a:t>
            </a:r>
            <a:r>
              <a:rPr lang="en-GB" dirty="0" smtClean="0"/>
              <a:t> until the conclusion is robust.</a:t>
            </a:r>
          </a:p>
          <a:p>
            <a:pPr lvl="1"/>
            <a:r>
              <a:rPr lang="en-GB" dirty="0" smtClean="0"/>
              <a:t>Specification, </a:t>
            </a:r>
            <a:r>
              <a:rPr lang="en-GB" dirty="0" err="1"/>
              <a:t>endogeneity</a:t>
            </a:r>
            <a:r>
              <a:rPr lang="en-GB" dirty="0"/>
              <a:t>, </a:t>
            </a:r>
            <a:r>
              <a:rPr lang="en-GB" dirty="0" err="1"/>
              <a:t>heteroscedasticity</a:t>
            </a:r>
            <a:r>
              <a:rPr lang="en-GB" dirty="0" smtClean="0"/>
              <a:t>, serial correlation, </a:t>
            </a:r>
            <a:r>
              <a:rPr lang="en-GB" dirty="0" smtClean="0"/>
              <a:t>etc</a:t>
            </a:r>
            <a:r>
              <a:rPr lang="en-GB" dirty="0" smtClean="0"/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966261" y="4151811"/>
            <a:ext cx="4101737" cy="163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1779</TotalTime>
  <Words>1222</Words>
  <Application>Microsoft Office PowerPoint</Application>
  <PresentationFormat>Widescreen</PresentationFormat>
  <Paragraphs>233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Century Gothic</vt:lpstr>
      <vt:lpstr>Wingdings</vt:lpstr>
      <vt:lpstr>Wingdings 3</vt:lpstr>
      <vt:lpstr>Wisp</vt:lpstr>
      <vt:lpstr>BST264 Empirical Finance Lecture 2 Cross-Sectional Data Models I</vt:lpstr>
      <vt:lpstr>Introduction</vt:lpstr>
      <vt:lpstr>Introduction</vt:lpstr>
      <vt:lpstr>Notations and Conventions</vt:lpstr>
      <vt:lpstr>An Introductory Example</vt:lpstr>
      <vt:lpstr>An Introductory Example</vt:lpstr>
      <vt:lpstr>An Introductory Example</vt:lpstr>
      <vt:lpstr>An Introductory Example</vt:lpstr>
      <vt:lpstr>An Introductory Example</vt:lpstr>
      <vt:lpstr>The Classical Linear Regression Model —The Structure</vt:lpstr>
      <vt:lpstr>The Classical Linear Regression Model —The Assumptions</vt:lpstr>
      <vt:lpstr>The Classical Linear Regression Model —Estimation</vt:lpstr>
      <vt:lpstr>The Classical Linear Regression Model —The Properties (of the Estimator)</vt:lpstr>
      <vt:lpstr>The Classical Linear Regression Model —The Properties (of the Model)</vt:lpstr>
      <vt:lpstr>The Classical Linear Regression Model —Test of A1</vt:lpstr>
      <vt:lpstr>The Classical Linear Regression Model —Test of A1</vt:lpstr>
      <vt:lpstr>The Classical Linear Regression Model —Test of A2</vt:lpstr>
      <vt:lpstr>The Classical Linear Regression Model —Test of A3</vt:lpstr>
      <vt:lpstr>The Classical Linear Regression Model —Test of A4</vt:lpstr>
      <vt:lpstr>The Classical Linear Regression Model —Test of A4</vt:lpstr>
      <vt:lpstr>The Classical Linear Regression Model —Other Diagnostic Tests</vt:lpstr>
      <vt:lpstr>Example 1: Estimate and Test the CAPM</vt:lpstr>
      <vt:lpstr>Example 1: Estimate and Test the CAPM</vt:lpstr>
      <vt:lpstr>Example 1: Estimate and Test the CAPM</vt:lpstr>
      <vt:lpstr>Example 1: Estimate and Test the CAPM</vt:lpstr>
      <vt:lpstr>Example 2:  Can mutual funds beat the market?</vt:lpstr>
      <vt:lpstr>Example 2:  Can mutual funds beat the market?</vt:lpstr>
      <vt:lpstr>Summary &amp; Required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BST264 Empirical Finance Lecture 1 Revision and Introduction</dc:title>
  <dc:creator>Zhou, Peng</dc:creator>
  <cp:lastModifiedBy>Zhou, Peng</cp:lastModifiedBy>
  <cp:revision>173</cp:revision>
  <dcterms:created xsi:type="dcterms:W3CDTF">2016-01-19T14:11:43Z</dcterms:created>
  <dcterms:modified xsi:type="dcterms:W3CDTF">2016-02-01T13:33:37Z</dcterms:modified>
</cp:coreProperties>
</file>