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0" r:id="rId2"/>
    <p:sldId id="292" r:id="rId3"/>
    <p:sldId id="360" r:id="rId4"/>
    <p:sldId id="377" r:id="rId5"/>
    <p:sldId id="378" r:id="rId6"/>
    <p:sldId id="379" r:id="rId7"/>
    <p:sldId id="380" r:id="rId8"/>
    <p:sldId id="382" r:id="rId9"/>
    <p:sldId id="381" r:id="rId10"/>
    <p:sldId id="383" r:id="rId11"/>
    <p:sldId id="384" r:id="rId12"/>
    <p:sldId id="385" r:id="rId13"/>
    <p:sldId id="386" r:id="rId14"/>
    <p:sldId id="387" r:id="rId15"/>
    <p:sldId id="388" r:id="rId16"/>
    <p:sldId id="370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720"/>
    <a:srgbClr val="FFA800"/>
    <a:srgbClr val="FFFFFF"/>
    <a:srgbClr val="232A34"/>
    <a:srgbClr val="0078FF"/>
    <a:srgbClr val="FF9300"/>
    <a:srgbClr val="0077FF"/>
    <a:srgbClr val="EA5519"/>
    <a:srgbClr val="E73A1C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94674"/>
  </p:normalViewPr>
  <p:slideViewPr>
    <p:cSldViewPr snapToGrid="0">
      <p:cViewPr varScale="1">
        <p:scale>
          <a:sx n="81" d="100"/>
          <a:sy n="81" d="100"/>
        </p:scale>
        <p:origin x="470" y="125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CE081-E0D9-4593-8899-358CD3C93D9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BA209-57B0-4510-89BD-6031C3B0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1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783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704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237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173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952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7518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641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489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26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62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3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35214E3-08E6-4AB2-B09F-EE85533280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59485" y="6473826"/>
            <a:ext cx="164676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fld id="{03898C30-528C-481C-BD69-7AA19F929917}" type="slidenum">
              <a:rPr lang="zh-CN" altLang="en-US" sz="1400">
                <a:ea typeface="宋体" panose="02010600030101010101" pitchFamily="2" charset="-122"/>
              </a:rPr>
              <a:pPr algn="ctr" eaLnBrk="1" hangingPunct="1"/>
              <a:t>‹#›</a:t>
            </a:fld>
            <a:r>
              <a:rPr lang="en-US" altLang="zh-CN" sz="1400">
                <a:ea typeface="宋体" panose="02010600030101010101" pitchFamily="2" charset="-122"/>
              </a:rPr>
              <a:t>/27</a:t>
            </a:r>
          </a:p>
        </p:txBody>
      </p:sp>
      <p:sp>
        <p:nvSpPr>
          <p:cNvPr id="5" name="日期占位符 7">
            <a:extLst>
              <a:ext uri="{FF2B5EF4-FFF2-40B4-BE49-F238E27FC236}">
                <a16:creationId xmlns:a16="http://schemas.microsoft.com/office/drawing/2014/main" id="{CF6BE919-0909-4600-A8A5-D532CF48FFD3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0" y="750889"/>
            <a:ext cx="2209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BENET 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10" y="1142984"/>
            <a:ext cx="11334829" cy="5143536"/>
          </a:xfrm>
          <a:prstGeom prst="rect">
            <a:avLst/>
          </a:prstGeom>
        </p:spPr>
        <p:txBody>
          <a:bodyPr/>
          <a:lstStyle>
            <a:lvl1pPr>
              <a:spcBef>
                <a:spcPts val="672"/>
              </a:spcBef>
              <a:defRPr/>
            </a:lvl1pPr>
            <a:lvl2pPr>
              <a:lnSpc>
                <a:spcPts val="3000"/>
              </a:lnSpc>
              <a:spcBef>
                <a:spcPts val="472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ts val="3000"/>
              </a:lnSpc>
              <a:spcBef>
                <a:spcPts val="0"/>
              </a:spcBef>
              <a:defRPr/>
            </a:lvl3pPr>
            <a:lvl4pPr>
              <a:lnSpc>
                <a:spcPts val="3000"/>
              </a:lnSpc>
              <a:spcBef>
                <a:spcPts val="0"/>
              </a:spcBef>
              <a:defRPr/>
            </a:lvl4pPr>
            <a:lvl5pPr>
              <a:lnSpc>
                <a:spcPts val="3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050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网络安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" y="0"/>
            <a:ext cx="12193368" cy="685800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 flipH="1">
            <a:off x="8686800" y="684530"/>
            <a:ext cx="3505835" cy="982980"/>
          </a:xfrm>
          <a:custGeom>
            <a:avLst/>
            <a:gdLst>
              <a:gd name="connsiteX0" fmla="*/ 0 w 5521"/>
              <a:gd name="connsiteY0" fmla="*/ 13 h 1548"/>
              <a:gd name="connsiteX1" fmla="*/ 4808 w 5521"/>
              <a:gd name="connsiteY1" fmla="*/ 0 h 1548"/>
              <a:gd name="connsiteX2" fmla="*/ 5521 w 5521"/>
              <a:gd name="connsiteY2" fmla="*/ 662 h 1548"/>
              <a:gd name="connsiteX3" fmla="*/ 5512 w 5521"/>
              <a:gd name="connsiteY3" fmla="*/ 1548 h 1548"/>
              <a:gd name="connsiteX4" fmla="*/ 0 w 5521"/>
              <a:gd name="connsiteY4" fmla="*/ 1548 h 1548"/>
              <a:gd name="connsiteX5" fmla="*/ 0 w 5521"/>
              <a:gd name="connsiteY5" fmla="*/ 13 h 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1" h="1548">
                <a:moveTo>
                  <a:pt x="0" y="13"/>
                </a:moveTo>
                <a:lnTo>
                  <a:pt x="4808" y="0"/>
                </a:lnTo>
                <a:lnTo>
                  <a:pt x="5521" y="662"/>
                </a:lnTo>
                <a:lnTo>
                  <a:pt x="5512" y="1548"/>
                </a:lnTo>
                <a:lnTo>
                  <a:pt x="0" y="1548"/>
                </a:lnTo>
                <a:lnTo>
                  <a:pt x="0" y="13"/>
                </a:lnTo>
                <a:close/>
              </a:path>
            </a:pathLst>
          </a:custGeom>
          <a:solidFill>
            <a:srgbClr val="03B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04833" y="853509"/>
            <a:ext cx="280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动态路由</a:t>
            </a:r>
            <a:r>
              <a:rPr lang="en-US" altLang="zh-CN" sz="3600" b="1" dirty="0">
                <a:solidFill>
                  <a:schemeClr val="bg1"/>
                </a:solidFill>
              </a:rPr>
              <a:t>RIP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E789F3C0-DA99-41D8-8547-A51B59BA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1"/>
            <a:ext cx="8501062" cy="1357313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/>
              <a:t>执行水平分割可以阻止路由环路的发生</a:t>
            </a:r>
          </a:p>
          <a:p>
            <a:pPr lvl="1">
              <a:spcBef>
                <a:spcPts val="475"/>
              </a:spcBef>
            </a:pPr>
            <a:r>
              <a:rPr lang="zh-CN" altLang="en-US"/>
              <a:t>从一个接口学习到路由信息，不再从这个接口发送出去</a:t>
            </a:r>
          </a:p>
          <a:p>
            <a:pPr lvl="1">
              <a:spcBef>
                <a:spcPts val="475"/>
              </a:spcBef>
            </a:pPr>
            <a:r>
              <a:rPr lang="zh-CN" altLang="en-US"/>
              <a:t>同时也能减少路由更新信息占用的链路带宽资源</a:t>
            </a:r>
          </a:p>
          <a:p>
            <a:pPr lvl="1">
              <a:spcBef>
                <a:spcPts val="475"/>
              </a:spcBef>
            </a:pPr>
            <a:endParaRPr lang="zh-CN" altLang="en-US"/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19B7EABB-247E-4DDD-8FB1-D319FFA2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水平分割</a:t>
            </a:r>
            <a:r>
              <a:rPr lang="en-US" altLang="zh-CN"/>
              <a:t>2-2</a:t>
            </a:r>
            <a:endParaRPr lang="zh-CN" altLang="en-US"/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73657AE0-1001-4D2A-821F-12D35FC95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1" y="4300538"/>
            <a:ext cx="12239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40B39A0A-C08D-49FF-87A1-1AF886AD6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275138"/>
            <a:ext cx="1223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pic>
        <p:nvPicPr>
          <p:cNvPr id="18438" name="Picture 20">
            <a:extLst>
              <a:ext uri="{FF2B5EF4-FFF2-40B4-BE49-F238E27FC236}">
                <a16:creationId xmlns:a16="http://schemas.microsoft.com/office/drawing/2014/main" id="{C7412BB8-F8CE-4850-9E8F-65E630F34F2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39401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21">
            <a:extLst>
              <a:ext uri="{FF2B5EF4-FFF2-40B4-BE49-F238E27FC236}">
                <a16:creationId xmlns:a16="http://schemas.microsoft.com/office/drawing/2014/main" id="{DC2C3349-B412-4CE0-8F45-1FB0A65768E2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39147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2">
            <a:extLst>
              <a:ext uri="{FF2B5EF4-FFF2-40B4-BE49-F238E27FC236}">
                <a16:creationId xmlns:a16="http://schemas.microsoft.com/office/drawing/2014/main" id="{5F9A5794-16F7-4702-8142-B6D483C82325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4" y="39401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3">
            <a:extLst>
              <a:ext uri="{FF2B5EF4-FFF2-40B4-BE49-F238E27FC236}">
                <a16:creationId xmlns:a16="http://schemas.microsoft.com/office/drawing/2014/main" id="{3D9DE4E5-138E-4694-8DF4-F59824545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9" y="4273550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2B767B25-39A7-40CE-A53E-9A9008F61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589" y="4273550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60A30B51-5281-447E-9E73-285D90A3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4273551"/>
            <a:ext cx="1368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0B7DA3C0-F77A-42DD-B5E5-0AB2DE7C6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43068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40031538-B770-42C3-A653-408E66BDE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43068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8B8DD8F2-EF85-4F61-89AB-1596E1449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4418013"/>
            <a:ext cx="11509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20.0.0.0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AAC0355-6976-476E-A51D-214E2924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4418013"/>
            <a:ext cx="12239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30.0.0.0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F7565A85-9B46-4387-A5CA-B8EC4E2B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4" y="4419601"/>
            <a:ext cx="12969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40.0.0.0</a:t>
            </a:r>
          </a:p>
        </p:txBody>
      </p:sp>
      <p:sp>
        <p:nvSpPr>
          <p:cNvPr id="17" name="Text Box 34">
            <a:extLst>
              <a:ext uri="{FF2B5EF4-FFF2-40B4-BE49-F238E27FC236}">
                <a16:creationId xmlns:a16="http://schemas.microsoft.com/office/drawing/2014/main" id="{A731BE61-6F9E-4501-B244-E41839FFA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3940176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18" name="Text Box 35">
            <a:extLst>
              <a:ext uri="{FF2B5EF4-FFF2-40B4-BE49-F238E27FC236}">
                <a16:creationId xmlns:a16="http://schemas.microsoft.com/office/drawing/2014/main" id="{02C68D38-3BD4-4227-BEC1-73B58E26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3976688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DA136E50-7DB3-4A5D-A8B5-A3CC32D1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9" y="3940176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A4B5DC11-89AF-4849-8431-B169EDDE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3976688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8D409A8F-5814-4074-9FD5-5549487E3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4" y="3786188"/>
            <a:ext cx="649287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2" name="Line 120">
            <a:extLst>
              <a:ext uri="{FF2B5EF4-FFF2-40B4-BE49-F238E27FC236}">
                <a16:creationId xmlns:a16="http://schemas.microsoft.com/office/drawing/2014/main" id="{3D0FDDBD-6242-4640-B41B-2E741C41D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4375" y="3714750"/>
            <a:ext cx="6477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4189FB8-E341-415C-929C-427DECBA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419601"/>
            <a:ext cx="11509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10.0.0.0</a:t>
            </a: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id="{1B4E21D7-94D7-449E-ABDA-D2A3A62E2341}"/>
              </a:ext>
            </a:extLst>
          </p:cNvPr>
          <p:cNvGrpSpPr>
            <a:grpSpLocks/>
          </p:cNvGrpSpPr>
          <p:nvPr/>
        </p:nvGrpSpPr>
        <p:grpSpPr bwMode="auto">
          <a:xfrm>
            <a:off x="4310064" y="2928939"/>
            <a:ext cx="1150937" cy="642937"/>
            <a:chOff x="2786050" y="2928934"/>
            <a:chExt cx="1150937" cy="642942"/>
          </a:xfrm>
        </p:grpSpPr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528F28F-276F-4C23-B0D4-11E950A9B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050" y="2928934"/>
              <a:ext cx="1150937" cy="3667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latin typeface="+mj-lt"/>
                </a:rPr>
                <a:t>30.0.0.0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C25BB4F8-0629-457D-B4EB-838BE8B53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050" y="3205161"/>
              <a:ext cx="1150937" cy="3667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latin typeface="+mj-lt"/>
                </a:rPr>
                <a:t>40.0.0.0</a:t>
              </a:r>
            </a:p>
          </p:txBody>
        </p:sp>
      </p:grpSp>
      <p:grpSp>
        <p:nvGrpSpPr>
          <p:cNvPr id="3" name="组合 30">
            <a:extLst>
              <a:ext uri="{FF2B5EF4-FFF2-40B4-BE49-F238E27FC236}">
                <a16:creationId xmlns:a16="http://schemas.microsoft.com/office/drawing/2014/main" id="{2F4D1BD3-8AA6-44B2-A4DA-0974E1C3EFDE}"/>
              </a:ext>
            </a:extLst>
          </p:cNvPr>
          <p:cNvGrpSpPr>
            <a:grpSpLocks/>
          </p:cNvGrpSpPr>
          <p:nvPr/>
        </p:nvGrpSpPr>
        <p:grpSpPr bwMode="auto">
          <a:xfrm>
            <a:off x="6659564" y="2928939"/>
            <a:ext cx="1150937" cy="642937"/>
            <a:chOff x="2786050" y="2928934"/>
            <a:chExt cx="1150937" cy="642942"/>
          </a:xfrm>
        </p:grpSpPr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64D1E3F1-39F8-431E-BF4E-0D30C061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050" y="2928934"/>
              <a:ext cx="1150937" cy="3667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latin typeface="+mj-lt"/>
                </a:rPr>
                <a:t>10.0.0.0</a:t>
              </a: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0418257A-783A-41D3-900B-83619EB95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6050" y="3205161"/>
              <a:ext cx="1150937" cy="3667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b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latin typeface="+mj-lt"/>
                </a:rPr>
                <a:t>20.0.0.0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8">
            <a:extLst>
              <a:ext uri="{FF2B5EF4-FFF2-40B4-BE49-F238E27FC236}">
                <a16:creationId xmlns:a16="http://schemas.microsoft.com/office/drawing/2014/main" id="{CC6AE5DB-A1F9-4DD9-8D88-DCEEA126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639888"/>
            <a:ext cx="7886700" cy="43180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459" name="AutoShape 8">
            <a:extLst>
              <a:ext uri="{FF2B5EF4-FFF2-40B4-BE49-F238E27FC236}">
                <a16:creationId xmlns:a16="http://schemas.microsoft.com/office/drawing/2014/main" id="{BC9AEC19-510E-44CD-8293-6E7F835A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2582863"/>
            <a:ext cx="7886700" cy="43180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460" name="AutoShape 8">
            <a:extLst>
              <a:ext uri="{FF2B5EF4-FFF2-40B4-BE49-F238E27FC236}">
                <a16:creationId xmlns:a16="http://schemas.microsoft.com/office/drawing/2014/main" id="{72EE1E61-370D-4F47-9C52-7EA387A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571875"/>
            <a:ext cx="7886700" cy="43180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461" name="AutoShape 8">
            <a:extLst>
              <a:ext uri="{FF2B5EF4-FFF2-40B4-BE49-F238E27FC236}">
                <a16:creationId xmlns:a16="http://schemas.microsoft.com/office/drawing/2014/main" id="{EB390311-8070-4E7C-AC1A-5907C672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500563"/>
            <a:ext cx="7886700" cy="431800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462" name="内容占位符 1">
            <a:extLst>
              <a:ext uri="{FF2B5EF4-FFF2-40B4-BE49-F238E27FC236}">
                <a16:creationId xmlns:a16="http://schemas.microsoft.com/office/drawing/2014/main" id="{68CE6B01-B053-4DFC-BCE1-4D0E3C13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启动</a:t>
            </a: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进程</a:t>
            </a:r>
          </a:p>
          <a:p>
            <a:pPr lvl="1">
              <a:spcBef>
                <a:spcPts val="475"/>
              </a:spcBef>
              <a:buNone/>
            </a:pPr>
            <a:r>
              <a:rPr lang="en-US" altLang="zh-CN" sz="2000">
                <a:cs typeface="Arial" panose="020B0604020202020204" pitchFamily="34" charset="0"/>
              </a:rPr>
              <a:t>Router(config)# router rip</a:t>
            </a:r>
            <a:endParaRPr lang="zh-CN" altLang="en-US" sz="5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宣告主网络号</a:t>
            </a:r>
          </a:p>
          <a:p>
            <a:pPr lvl="1">
              <a:spcBef>
                <a:spcPts val="475"/>
              </a:spcBef>
              <a:buNone/>
            </a:pPr>
            <a:r>
              <a:rPr lang="en-US" altLang="zh-CN" sz="2000">
                <a:cs typeface="Arial" panose="020B0604020202020204" pitchFamily="34" charset="0"/>
              </a:rPr>
              <a:t>Router(config-router)# network </a:t>
            </a:r>
            <a:r>
              <a:rPr lang="en-US" altLang="zh-CN" sz="2000" i="1">
                <a:cs typeface="Arial" panose="020B0604020202020204" pitchFamily="34" charset="0"/>
              </a:rPr>
              <a:t>network-number</a:t>
            </a:r>
            <a:endParaRPr lang="zh-CN" altLang="en-US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查看路由表</a:t>
            </a:r>
          </a:p>
          <a:p>
            <a:pPr lvl="1">
              <a:spcBef>
                <a:spcPts val="475"/>
              </a:spcBef>
              <a:buNone/>
            </a:pPr>
            <a:r>
              <a:rPr lang="en-US" altLang="zh-CN" sz="2000">
                <a:cs typeface="Arial" panose="020B0604020202020204" pitchFamily="34" charset="0"/>
              </a:rPr>
              <a:t>Router# show ip route</a:t>
            </a:r>
            <a:endParaRPr lang="zh-CN" altLang="en-US" sz="5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查看路由协议的配置</a:t>
            </a:r>
          </a:p>
          <a:p>
            <a:pPr lvl="1">
              <a:spcBef>
                <a:spcPts val="475"/>
              </a:spcBef>
              <a:buNone/>
            </a:pPr>
            <a:r>
              <a:rPr lang="en-US" altLang="zh-CN" sz="2000">
                <a:cs typeface="Arial" panose="020B0604020202020204" pitchFamily="34" charset="0"/>
              </a:rPr>
              <a:t>Router# show ip protocols</a:t>
            </a:r>
            <a:endParaRPr lang="zh-CN" altLang="en-US" sz="20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9463" name="标题 2">
            <a:extLst>
              <a:ext uri="{FF2B5EF4-FFF2-40B4-BE49-F238E27FC236}">
                <a16:creationId xmlns:a16="http://schemas.microsoft.com/office/drawing/2014/main" id="{BBD9A16C-0A0F-442B-9FF4-2A0B2F4F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的配置和验证</a:t>
            </a:r>
            <a:r>
              <a:rPr lang="en-US" altLang="zh-CN"/>
              <a:t>4-1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A90B2E1A-38DF-4450-BF90-331DAB32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928688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/>
              <a:t>RIP</a:t>
            </a:r>
            <a:r>
              <a:rPr lang="zh-CN" altLang="en-US"/>
              <a:t>配置实例</a:t>
            </a: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r>
              <a:rPr lang="zh-CN" altLang="en-US"/>
              <a:t>在</a:t>
            </a:r>
            <a:r>
              <a:rPr lang="en-US" altLang="zh-CN"/>
              <a:t>R1</a:t>
            </a:r>
            <a:r>
              <a:rPr lang="zh-CN" altLang="en-US"/>
              <a:t>上配置如下</a:t>
            </a: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endParaRPr lang="en-US" altLang="zh-CN"/>
          </a:p>
          <a:p>
            <a:pPr>
              <a:spcBef>
                <a:spcPts val="675"/>
              </a:spcBef>
            </a:pPr>
            <a:r>
              <a:rPr lang="zh-CN" altLang="en-US"/>
              <a:t>在</a:t>
            </a:r>
            <a:r>
              <a:rPr lang="en-US" altLang="zh-CN"/>
              <a:t>R2</a:t>
            </a:r>
            <a:r>
              <a:rPr lang="zh-CN" altLang="en-US"/>
              <a:t>上配置如下</a:t>
            </a:r>
            <a:endParaRPr lang="en-US" altLang="zh-CN"/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20483" name="标题 2">
            <a:extLst>
              <a:ext uri="{FF2B5EF4-FFF2-40B4-BE49-F238E27FC236}">
                <a16:creationId xmlns:a16="http://schemas.microsoft.com/office/drawing/2014/main" id="{93ADB8E9-339C-46C3-8183-79455392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的配置和验证</a:t>
            </a:r>
            <a:r>
              <a:rPr lang="en-US" altLang="zh-CN"/>
              <a:t>4-2</a:t>
            </a:r>
            <a:endParaRPr lang="zh-CN" altLang="en-US"/>
          </a:p>
        </p:txBody>
      </p:sp>
      <p:grpSp>
        <p:nvGrpSpPr>
          <p:cNvPr id="20484" name="组合 31">
            <a:extLst>
              <a:ext uri="{FF2B5EF4-FFF2-40B4-BE49-F238E27FC236}">
                <a16:creationId xmlns:a16="http://schemas.microsoft.com/office/drawing/2014/main" id="{B4C6DAF5-72C1-4881-B166-8E8964047C63}"/>
              </a:ext>
            </a:extLst>
          </p:cNvPr>
          <p:cNvGrpSpPr>
            <a:grpSpLocks/>
          </p:cNvGrpSpPr>
          <p:nvPr/>
        </p:nvGrpSpPr>
        <p:grpSpPr bwMode="auto">
          <a:xfrm>
            <a:off x="2738439" y="1857375"/>
            <a:ext cx="6899275" cy="1902224"/>
            <a:chOff x="665163" y="1933580"/>
            <a:chExt cx="7448550" cy="2189995"/>
          </a:xfrm>
        </p:grpSpPr>
        <p:cxnSp>
          <p:nvCxnSpPr>
            <p:cNvPr id="20489" name="直接连接符 68">
              <a:extLst>
                <a:ext uri="{FF2B5EF4-FFF2-40B4-BE49-F238E27FC236}">
                  <a16:creationId xmlns:a16="http://schemas.microsoft.com/office/drawing/2014/main" id="{0EC82F1C-CB2A-4723-9709-F2BC90E0B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5663" y="2884492"/>
              <a:ext cx="539750" cy="1588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0" name="Text Box 36">
              <a:extLst>
                <a:ext uri="{FF2B5EF4-FFF2-40B4-BE49-F238E27FC236}">
                  <a16:creationId xmlns:a16="http://schemas.microsoft.com/office/drawing/2014/main" id="{79ABF920-FDF9-4D5A-9F09-5CFEA882C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63" y="3687767"/>
              <a:ext cx="1789112" cy="38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2"/>
                  </a:solidFill>
                </a:rPr>
                <a:t>192.168.1.0/24</a:t>
              </a:r>
            </a:p>
          </p:txBody>
        </p:sp>
        <p:grpSp>
          <p:nvGrpSpPr>
            <p:cNvPr id="20491" name="组合 51">
              <a:extLst>
                <a:ext uri="{FF2B5EF4-FFF2-40B4-BE49-F238E27FC236}">
                  <a16:creationId xmlns:a16="http://schemas.microsoft.com/office/drawing/2014/main" id="{648B0EBC-76CF-4A61-BB25-270829F22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838" y="2605090"/>
              <a:ext cx="927100" cy="622953"/>
              <a:chOff x="3997314" y="2922566"/>
              <a:chExt cx="927134" cy="622519"/>
            </a:xfrm>
          </p:grpSpPr>
          <p:pic>
            <p:nvPicPr>
              <p:cNvPr id="20513" name="Picture 7">
                <a:extLst>
                  <a:ext uri="{FF2B5EF4-FFF2-40B4-BE49-F238E27FC236}">
                    <a16:creationId xmlns:a16="http://schemas.microsoft.com/office/drawing/2014/main" id="{7B99A895-D920-48C5-95E2-6DB65A53211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7314" y="2922566"/>
                <a:ext cx="927134" cy="579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39">
                <a:extLst>
                  <a:ext uri="{FF2B5EF4-FFF2-40B4-BE49-F238E27FC236}">
                    <a16:creationId xmlns:a16="http://schemas.microsoft.com/office/drawing/2014/main" id="{9630C717-9EA7-49C7-91EB-4A405B377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426" y="3155585"/>
                <a:ext cx="533038" cy="389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solidFill>
                      <a:schemeClr val="accent3"/>
                    </a:solidFill>
                    <a:latin typeface="Arial" charset="0"/>
                    <a:ea typeface="黑体" pitchFamily="2" charset="-122"/>
                  </a:rPr>
                  <a:t>R1</a:t>
                </a:r>
              </a:p>
            </p:txBody>
          </p:sp>
        </p:grpSp>
        <p:sp>
          <p:nvSpPr>
            <p:cNvPr id="20492" name="Text Box 45">
              <a:extLst>
                <a:ext uri="{FF2B5EF4-FFF2-40B4-BE49-F238E27FC236}">
                  <a16:creationId xmlns:a16="http://schemas.microsoft.com/office/drawing/2014/main" id="{26A96289-DD89-4E73-8EBD-F43A1B22A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625" y="2605091"/>
              <a:ext cx="620713" cy="3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</a:rPr>
                <a:t>F0/0</a:t>
              </a:r>
            </a:p>
          </p:txBody>
        </p:sp>
        <p:sp>
          <p:nvSpPr>
            <p:cNvPr id="20493" name="Text Box 46">
              <a:extLst>
                <a:ext uri="{FF2B5EF4-FFF2-40B4-BE49-F238E27FC236}">
                  <a16:creationId xmlns:a16="http://schemas.microsoft.com/office/drawing/2014/main" id="{11899275-7E95-47DD-B141-DAC5DA7F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875" y="2605091"/>
              <a:ext cx="620713" cy="3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</a:rPr>
                <a:t>F0/0</a:t>
              </a:r>
            </a:p>
          </p:txBody>
        </p:sp>
        <p:grpSp>
          <p:nvGrpSpPr>
            <p:cNvPr id="20494" name="组合 52">
              <a:extLst>
                <a:ext uri="{FF2B5EF4-FFF2-40B4-BE49-F238E27FC236}">
                  <a16:creationId xmlns:a16="http://schemas.microsoft.com/office/drawing/2014/main" id="{F99DECAF-A80A-4D88-9E7D-50F683CDC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763" y="2605093"/>
              <a:ext cx="927100" cy="622952"/>
              <a:chOff x="3997314" y="2922566"/>
              <a:chExt cx="927134" cy="622667"/>
            </a:xfrm>
          </p:grpSpPr>
          <p:pic>
            <p:nvPicPr>
              <p:cNvPr id="20511" name="Picture 7">
                <a:extLst>
                  <a:ext uri="{FF2B5EF4-FFF2-40B4-BE49-F238E27FC236}">
                    <a16:creationId xmlns:a16="http://schemas.microsoft.com/office/drawing/2014/main" id="{5CBE0CBE-284D-460C-8C32-061A29B363C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7314" y="2922566"/>
                <a:ext cx="927134" cy="579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 Box 39">
                <a:extLst>
                  <a:ext uri="{FF2B5EF4-FFF2-40B4-BE49-F238E27FC236}">
                    <a16:creationId xmlns:a16="http://schemas.microsoft.com/office/drawing/2014/main" id="{D22392D9-93BD-4F4A-B7DC-6039923D6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449" y="3155640"/>
                <a:ext cx="533038" cy="389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 dirty="0">
                    <a:solidFill>
                      <a:schemeClr val="accent3"/>
                    </a:solidFill>
                    <a:latin typeface="Arial" charset="0"/>
                    <a:ea typeface="黑体" pitchFamily="2" charset="-122"/>
                  </a:rPr>
                  <a:t>R2</a:t>
                </a:r>
              </a:p>
            </p:txBody>
          </p:sp>
        </p:grpSp>
        <p:cxnSp>
          <p:nvCxnSpPr>
            <p:cNvPr id="20495" name="直接连接符 60">
              <a:extLst>
                <a:ext uri="{FF2B5EF4-FFF2-40B4-BE49-F238E27FC236}">
                  <a16:creationId xmlns:a16="http://schemas.microsoft.com/office/drawing/2014/main" id="{59C1C14C-EDF2-418C-8D63-7AC2A8C753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863" y="2894017"/>
              <a:ext cx="1044575" cy="1588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直接连接符 63">
              <a:extLst>
                <a:ext uri="{FF2B5EF4-FFF2-40B4-BE49-F238E27FC236}">
                  <a16:creationId xmlns:a16="http://schemas.microsoft.com/office/drawing/2014/main" id="{F59A21F1-D14F-41E6-B030-85C27A4366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938" y="2894017"/>
              <a:ext cx="1139825" cy="1588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7" name="直接连接符 66">
              <a:extLst>
                <a:ext uri="{FF2B5EF4-FFF2-40B4-BE49-F238E27FC236}">
                  <a16:creationId xmlns:a16="http://schemas.microsoft.com/office/drawing/2014/main" id="{F5D503BF-620B-4DB7-B1BD-0F9597BD55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832476" y="2760667"/>
              <a:ext cx="1655762" cy="1587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直接连接符 67">
              <a:extLst>
                <a:ext uri="{FF2B5EF4-FFF2-40B4-BE49-F238E27FC236}">
                  <a16:creationId xmlns:a16="http://schemas.microsoft.com/office/drawing/2014/main" id="{D0B1964F-E1A9-4082-A37B-2F607E1CE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98575" y="2784480"/>
              <a:ext cx="1655763" cy="1587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连接符 69">
              <a:extLst>
                <a:ext uri="{FF2B5EF4-FFF2-40B4-BE49-F238E27FC236}">
                  <a16:creationId xmlns:a16="http://schemas.microsoft.com/office/drawing/2014/main" id="{A549F603-A2B3-4FC9-82C5-5BD7351F10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01788" y="3403605"/>
              <a:ext cx="539750" cy="1587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直接连接符 70">
              <a:extLst>
                <a:ext uri="{FF2B5EF4-FFF2-40B4-BE49-F238E27FC236}">
                  <a16:creationId xmlns:a16="http://schemas.microsoft.com/office/drawing/2014/main" id="{FF69B0A9-7311-4008-87E6-4F6DB16F2A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9088" y="3417892"/>
              <a:ext cx="539750" cy="1588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501" name="Picture 24">
              <a:extLst>
                <a:ext uri="{FF2B5EF4-FFF2-40B4-BE49-F238E27FC236}">
                  <a16:creationId xmlns:a16="http://schemas.microsoft.com/office/drawing/2014/main" id="{99864A0A-9384-4FB6-8E3E-01CC03C4E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3119442"/>
              <a:ext cx="569912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2" name="Text Box 16">
              <a:extLst>
                <a:ext uri="{FF2B5EF4-FFF2-40B4-BE49-F238E27FC236}">
                  <a16:creationId xmlns:a16="http://schemas.microsoft.com/office/drawing/2014/main" id="{512E7011-B2B2-4164-BF12-414A9DE71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675" y="2994030"/>
              <a:ext cx="1185824" cy="38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tx2"/>
                  </a:solidFill>
                  <a:cs typeface="Arial" panose="020B0604020202020204" pitchFamily="34" charset="0"/>
                </a:rPr>
                <a:t>10.0.0.0/8</a:t>
              </a:r>
            </a:p>
          </p:txBody>
        </p:sp>
        <p:sp>
          <p:nvSpPr>
            <p:cNvPr id="20503" name="Text Box 47">
              <a:extLst>
                <a:ext uri="{FF2B5EF4-FFF2-40B4-BE49-F238E27FC236}">
                  <a16:creationId xmlns:a16="http://schemas.microsoft.com/office/drawing/2014/main" id="{F6F0C786-56C1-4B88-A12C-112F23378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7838" y="2619380"/>
              <a:ext cx="620712" cy="3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</a:rPr>
                <a:t>F1/0</a:t>
              </a:r>
            </a:p>
          </p:txBody>
        </p:sp>
        <p:sp>
          <p:nvSpPr>
            <p:cNvPr id="20504" name="Text Box 45">
              <a:extLst>
                <a:ext uri="{FF2B5EF4-FFF2-40B4-BE49-F238E27FC236}">
                  <a16:creationId xmlns:a16="http://schemas.microsoft.com/office/drawing/2014/main" id="{67186C9E-98A9-48FE-B3B4-CFF040590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176" y="2555880"/>
              <a:ext cx="620713" cy="3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</a:rPr>
                <a:t>F1/0</a:t>
              </a:r>
            </a:p>
          </p:txBody>
        </p:sp>
        <p:sp>
          <p:nvSpPr>
            <p:cNvPr id="20505" name="Text Box 36">
              <a:extLst>
                <a:ext uri="{FF2B5EF4-FFF2-40B4-BE49-F238E27FC236}">
                  <a16:creationId xmlns:a16="http://schemas.microsoft.com/office/drawing/2014/main" id="{64575E6C-24C5-4C55-BB1F-A8E03DA3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3733804"/>
              <a:ext cx="1789113" cy="38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2"/>
                  </a:solidFill>
                </a:rPr>
                <a:t>192.168.2.0/24</a:t>
              </a:r>
            </a:p>
          </p:txBody>
        </p:sp>
        <p:cxnSp>
          <p:nvCxnSpPr>
            <p:cNvPr id="20506" name="直接连接符 69">
              <a:extLst>
                <a:ext uri="{FF2B5EF4-FFF2-40B4-BE49-F238E27FC236}">
                  <a16:creationId xmlns:a16="http://schemas.microsoft.com/office/drawing/2014/main" id="{5C90CF73-4001-49E8-8AB5-1033121F7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87500" y="2265367"/>
              <a:ext cx="539750" cy="1588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507" name="Picture 24">
              <a:extLst>
                <a:ext uri="{FF2B5EF4-FFF2-40B4-BE49-F238E27FC236}">
                  <a16:creationId xmlns:a16="http://schemas.microsoft.com/office/drawing/2014/main" id="{D9A93D6C-D75C-4010-821E-B35A168A0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81205"/>
              <a:ext cx="569913" cy="5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8" name="Picture 24">
              <a:extLst>
                <a:ext uri="{FF2B5EF4-FFF2-40B4-BE49-F238E27FC236}">
                  <a16:creationId xmlns:a16="http://schemas.microsoft.com/office/drawing/2014/main" id="{3FF2473B-F42C-43F7-B935-41F3F98C7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0" y="3162305"/>
              <a:ext cx="569913" cy="5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509" name="直接连接符 70">
              <a:extLst>
                <a:ext uri="{FF2B5EF4-FFF2-40B4-BE49-F238E27FC236}">
                  <a16:creationId xmlns:a16="http://schemas.microsoft.com/office/drawing/2014/main" id="{FFC647BD-2082-4D2A-9436-F1AA3F871F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1150" y="2273305"/>
              <a:ext cx="539750" cy="1587"/>
            </a:xfrm>
            <a:prstGeom prst="line">
              <a:avLst/>
            </a:prstGeom>
            <a:noFill/>
            <a:ln w="444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510" name="Picture 24">
              <a:extLst>
                <a:ext uri="{FF2B5EF4-FFF2-40B4-BE49-F238E27FC236}">
                  <a16:creationId xmlns:a16="http://schemas.microsoft.com/office/drawing/2014/main" id="{3CC5C049-79C5-4227-AF19-234DF0B3A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1363" y="2017717"/>
              <a:ext cx="569912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AutoShape 16">
            <a:extLst>
              <a:ext uri="{FF2B5EF4-FFF2-40B4-BE49-F238E27FC236}">
                <a16:creationId xmlns:a16="http://schemas.microsoft.com/office/drawing/2014/main" id="{B178CD3B-E0BC-4504-AB35-783FD120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4291014"/>
            <a:ext cx="6415088" cy="923925"/>
          </a:xfrm>
          <a:prstGeom prst="roundRect">
            <a:avLst>
              <a:gd name="adj" fmla="val 12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5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R1(config)#router rip 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R1(config-router)#network 10.0.0.0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R1(config-router)#network 192.168.1.0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78F913BE-D01B-490E-A051-40EDA9EC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5791201"/>
            <a:ext cx="6415088" cy="923925"/>
          </a:xfrm>
          <a:prstGeom prst="roundRect">
            <a:avLst>
              <a:gd name="adj" fmla="val 12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5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R2(config)#router rip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R2(config-router)#network 10.0.0.0 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R2(config-router)#network 192.168.2.0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0EB702C5-09C9-4686-849E-679046A8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059363"/>
            <a:ext cx="1785938" cy="512762"/>
          </a:xfrm>
          <a:prstGeom prst="wedgeRoundRectCallout">
            <a:avLst>
              <a:gd name="adj1" fmla="val -66384"/>
              <a:gd name="adj2" fmla="val -58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宣告主网络号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69FBF12A-027B-4C84-91C0-A8EC9572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9" y="3844926"/>
            <a:ext cx="1785937" cy="512763"/>
          </a:xfrm>
          <a:prstGeom prst="wedgeRoundRectCallout">
            <a:avLst>
              <a:gd name="adj1" fmla="val -63949"/>
              <a:gd name="adj2" fmla="val 877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启用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RIP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进程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>
            <a:extLst>
              <a:ext uri="{FF2B5EF4-FFF2-40B4-BE49-F238E27FC236}">
                <a16:creationId xmlns:a16="http://schemas.microsoft.com/office/drawing/2014/main" id="{6BF1B134-AFAA-49C4-BE7A-B6957382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/>
              <a:t>查看路由表</a:t>
            </a: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21507" name="标题 18">
            <a:extLst>
              <a:ext uri="{FF2B5EF4-FFF2-40B4-BE49-F238E27FC236}">
                <a16:creationId xmlns:a16="http://schemas.microsoft.com/office/drawing/2014/main" id="{E8FE2420-03C9-40D2-9FE6-01668F4E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的配置和验证</a:t>
            </a:r>
            <a:r>
              <a:rPr lang="en-US" altLang="zh-CN"/>
              <a:t>4-3</a:t>
            </a:r>
            <a:endParaRPr lang="zh-CN" altLang="en-US"/>
          </a:p>
        </p:txBody>
      </p:sp>
      <p:sp>
        <p:nvSpPr>
          <p:cNvPr id="21508" name="AutoShape 16">
            <a:extLst>
              <a:ext uri="{FF2B5EF4-FFF2-40B4-BE49-F238E27FC236}">
                <a16:creationId xmlns:a16="http://schemas.microsoft.com/office/drawing/2014/main" id="{6A81E894-2B54-4188-9772-7C9E73F8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714501"/>
            <a:ext cx="7929562" cy="3692525"/>
          </a:xfrm>
          <a:prstGeom prst="roundRect">
            <a:avLst>
              <a:gd name="adj" fmla="val 12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5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R1#show ip route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Codes: C - connected, S - static, R - RIP, M - mobile, B - BGP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D - EIGRP, EX - EIGRP external, O - OSPF, IA - OSPF inter area 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N1 - OSPF NSSA external type 1, N2 - OSPF NSSA external type 2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E1 - OSPF external type 1, E2 - OSPF external type 2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i - IS-IS, su - IS-IS summary, L1 - IS-IS level-1, L2 - IS-IS level-2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ia - IS-IS inter area, * - candidate default, U - per-user static route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       o - ODR, P - periodic downloaded static route</a:t>
            </a:r>
          </a:p>
          <a:p>
            <a:pPr lvl="1" eaLnBrk="1" hangingPunct="1"/>
            <a:endParaRPr lang="en-US" altLang="en-US" b="1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Gateway of last resort is not set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C    10.0.0.0/8 is directly connected, FastEthernet0/0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C    192.168.1.0/24 is directly connected, FastEthernet1/0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R    192.168.2.0/24 [120/1] via 10.0.0.2, 00:00:19, FastEthernet0/0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17D59C4-0A90-452A-9485-CCE2AF21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906" y="5630546"/>
            <a:ext cx="2678952" cy="408623"/>
          </a:xfrm>
          <a:prstGeom prst="wedgeRoundRectCallout">
            <a:avLst>
              <a:gd name="adj1" fmla="val -40417"/>
              <a:gd name="adj2" fmla="val -124625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RIP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协议学到的路由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1EFDD5B-1338-4713-98FB-876D110C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5072063"/>
            <a:ext cx="285750" cy="28575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26BACE-E800-4FCA-8A91-4534A4D6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1" y="5065991"/>
            <a:ext cx="785813" cy="36933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marL="95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A5F6FC71-E7F6-465B-81E7-5EB81F39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903" y="3642957"/>
            <a:ext cx="2851673" cy="715089"/>
          </a:xfrm>
          <a:prstGeom prst="wedgeRoundRectCallout">
            <a:avLst>
              <a:gd name="adj1" fmla="val -58588"/>
              <a:gd name="adj2" fmla="val 1585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管理距离（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Distance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RIP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的管理距离为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120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8C721AC-77C3-4CF7-98C6-E317892B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80" y="5630546"/>
            <a:ext cx="2508166" cy="408623"/>
          </a:xfrm>
          <a:prstGeom prst="wedgeRoundRectCallout">
            <a:avLst>
              <a:gd name="adj1" fmla="val -72523"/>
              <a:gd name="adj2" fmla="val -11667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Metric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RIP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中为跳数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4" grpId="1" animBg="1"/>
      <p:bldP spid="18" grpId="0" animBg="1"/>
      <p:bldP spid="18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7B2E4981-FC4A-4099-B236-9A1EC9F6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/>
              <a:t>查看路由协议信息</a:t>
            </a:r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0A4C4990-59CC-473C-B6C7-3210CE30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的配置和验证</a:t>
            </a:r>
            <a:r>
              <a:rPr lang="en-US" altLang="zh-CN"/>
              <a:t>4-4</a:t>
            </a:r>
            <a:endParaRPr lang="zh-CN" altLang="en-US"/>
          </a:p>
        </p:txBody>
      </p:sp>
      <p:sp>
        <p:nvSpPr>
          <p:cNvPr id="22532" name="AutoShape 16">
            <a:extLst>
              <a:ext uri="{FF2B5EF4-FFF2-40B4-BE49-F238E27FC236}">
                <a16:creationId xmlns:a16="http://schemas.microsoft.com/office/drawing/2014/main" id="{D173A424-0382-40F0-9ADA-21E309D1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1700214"/>
            <a:ext cx="8429625" cy="4524375"/>
          </a:xfrm>
          <a:prstGeom prst="roundRect">
            <a:avLst>
              <a:gd name="adj" fmla="val 12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5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R1#show ip protocols 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Routing Protocol is "rip“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……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Redistributing: rip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Default version control: send version 1, receive any version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Interface             Send    Recv  Triggered RIP  Key-chain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FastEthernet0/0         1      1 2      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FastEthernet1/0         1      1 2      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Automatic network summarization is in effect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Maximum path: 4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Routing for Networks: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10.0.0.0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192.168.1.0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Routing Information Sources: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Gateway         Distance      Last Update</a:t>
            </a:r>
          </a:p>
          <a:p>
            <a:pPr lvl="1" eaLnBrk="1" hangingPunct="1"/>
            <a:r>
              <a:rPr lang="en-US" altLang="zh-CN" b="1">
                <a:solidFill>
                  <a:schemeClr val="tx2"/>
                </a:solidFill>
              </a:rPr>
              <a:t>    10.0.0.2             120      00:00:28</a:t>
            </a:r>
          </a:p>
        </p:txBody>
      </p:sp>
      <p:sp>
        <p:nvSpPr>
          <p:cNvPr id="22533" name="AutoShape 4">
            <a:extLst>
              <a:ext uri="{FF2B5EF4-FFF2-40B4-BE49-F238E27FC236}">
                <a16:creationId xmlns:a16="http://schemas.microsoft.com/office/drawing/2014/main" id="{71B55D1A-27D8-4C75-A63C-C9B19437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9" y="2416176"/>
            <a:ext cx="2143125" cy="441325"/>
          </a:xfrm>
          <a:prstGeom prst="wedgeRoundRectCallout">
            <a:avLst>
              <a:gd name="adj1" fmla="val -49287"/>
              <a:gd name="adj2" fmla="val -1063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启用的路由协议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4" name="AutoShape 4">
            <a:extLst>
              <a:ext uri="{FF2B5EF4-FFF2-40B4-BE49-F238E27FC236}">
                <a16:creationId xmlns:a16="http://schemas.microsoft.com/office/drawing/2014/main" id="{8B7249DF-FD42-4E1C-A8FB-D05046A4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357689"/>
            <a:ext cx="2357438" cy="642937"/>
          </a:xfrm>
          <a:prstGeom prst="wedgeRoundRectCallout">
            <a:avLst>
              <a:gd name="adj1" fmla="val -47153"/>
              <a:gd name="adj2" fmla="val -1246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默认，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RIP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使用版本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发送路由更新</a:t>
            </a:r>
            <a:endParaRPr lang="en-US" altLang="zh-CN" sz="20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5" name="AutoShape 4">
            <a:extLst>
              <a:ext uri="{FF2B5EF4-FFF2-40B4-BE49-F238E27FC236}">
                <a16:creationId xmlns:a16="http://schemas.microsoft.com/office/drawing/2014/main" id="{75347827-C1EA-4E0F-8363-B8566E16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3643314"/>
            <a:ext cx="3071813" cy="642937"/>
          </a:xfrm>
          <a:prstGeom prst="wedgeRoundRectCallout">
            <a:avLst>
              <a:gd name="adj1" fmla="val -79560"/>
              <a:gd name="adj2" fmla="val -586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默认，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RIP 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可以接收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v1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v2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两个版本的路由更新</a:t>
            </a:r>
            <a:endParaRPr lang="en-US" altLang="zh-CN" sz="20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E500B5-3A44-4AFB-9315-E092D874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1142984"/>
            <a:ext cx="3909218" cy="5143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RIP v1:</a:t>
            </a:r>
          </a:p>
          <a:p>
            <a:pPr marL="0" indent="0">
              <a:buNone/>
            </a:pPr>
            <a:r>
              <a:rPr lang="en-US" altLang="zh-CN" dirty="0"/>
              <a:t>Router  rip</a:t>
            </a:r>
          </a:p>
          <a:p>
            <a:pPr marL="0" indent="0">
              <a:buNone/>
            </a:pPr>
            <a:r>
              <a:rPr lang="en-US" altLang="zh-CN" dirty="0"/>
              <a:t>   version  1</a:t>
            </a:r>
          </a:p>
          <a:p>
            <a:pPr marL="0" indent="0">
              <a:buNone/>
            </a:pPr>
            <a:r>
              <a:rPr lang="en-US" altLang="zh-CN" dirty="0"/>
              <a:t>   network  </a:t>
            </a:r>
            <a:r>
              <a:rPr lang="zh-CN" altLang="en-US" dirty="0"/>
              <a:t> </a:t>
            </a:r>
            <a:r>
              <a:rPr lang="en-US" altLang="zh-CN" dirty="0"/>
              <a:t>10.0.0.0</a:t>
            </a:r>
          </a:p>
          <a:p>
            <a:pPr marL="0" indent="0">
              <a:buNone/>
            </a:pPr>
            <a:r>
              <a:rPr lang="en-US" altLang="zh-CN" dirty="0"/>
              <a:t>   network   20.0.0.0</a:t>
            </a:r>
          </a:p>
          <a:p>
            <a:pPr marL="0" indent="0">
              <a:buNone/>
            </a:pPr>
            <a:r>
              <a:rPr lang="en-US" altLang="zh-CN" dirty="0"/>
              <a:t>   exit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16980F-31B2-484A-8605-D13B8171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7057649E-E952-417E-9ACE-49A341E18F42}"/>
              </a:ext>
            </a:extLst>
          </p:cNvPr>
          <p:cNvSpPr txBox="1">
            <a:spLocks/>
          </p:cNvSpPr>
          <p:nvPr/>
        </p:nvSpPr>
        <p:spPr>
          <a:xfrm>
            <a:off x="5376185" y="1142984"/>
            <a:ext cx="3814949" cy="3542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72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3000"/>
              </a:lnSpc>
              <a:spcBef>
                <a:spcPts val="472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RIP v2: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Router  rip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   version  2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   no  auto-summary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   network  </a:t>
            </a:r>
            <a:r>
              <a:rPr lang="zh-CN" altLang="en-US" dirty="0"/>
              <a:t> </a:t>
            </a:r>
            <a:r>
              <a:rPr lang="en-US" altLang="zh-CN" dirty="0"/>
              <a:t>10.0.0.0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   network   20.0.0.0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dirty="0"/>
              <a:t>   exit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9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67D9F0AC-3D31-41A0-BAD0-30EA00326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  <a:spcAft>
                <a:spcPct val="25000"/>
              </a:spcAft>
            </a:pPr>
            <a:r>
              <a:rPr lang="zh-CN" altLang="en-US" dirty="0"/>
              <a:t>请思考：</a:t>
            </a:r>
          </a:p>
          <a:p>
            <a:pPr lvl="1">
              <a:spcBef>
                <a:spcPts val="475"/>
              </a:spcBef>
            </a:pPr>
            <a:r>
              <a:rPr lang="zh-CN" altLang="en-US" dirty="0">
                <a:cs typeface="Arial" panose="020B0604020202020204" pitchFamily="34" charset="0"/>
              </a:rPr>
              <a:t>路由协议的分类？</a:t>
            </a:r>
            <a:endParaRPr lang="en-US" altLang="zh-CN" dirty="0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en-US" altLang="zh-CN" dirty="0">
                <a:cs typeface="Arial" panose="020B0604020202020204" pitchFamily="34" charset="0"/>
              </a:rPr>
              <a:t>RIP</a:t>
            </a:r>
            <a:r>
              <a:rPr lang="zh-CN" altLang="en-US" dirty="0">
                <a:cs typeface="Arial" panose="020B0604020202020204" pitchFamily="34" charset="0"/>
              </a:rPr>
              <a:t>路由协议的最大跳数？</a:t>
            </a:r>
            <a:endParaRPr lang="en-US" altLang="zh-CN" dirty="0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 dirty="0">
                <a:cs typeface="Arial" panose="020B0604020202020204" pitchFamily="34" charset="0"/>
              </a:rPr>
              <a:t>简述水平分割的作用？</a:t>
            </a:r>
          </a:p>
          <a:p>
            <a:pPr>
              <a:spcBef>
                <a:spcPts val="675"/>
              </a:spcBef>
              <a:spcAft>
                <a:spcPct val="25000"/>
              </a:spcAft>
              <a:buNone/>
            </a:pP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51F9545-9995-4FE0-9F1E-0DEC190D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3812858" y="822643"/>
            <a:ext cx="4566285" cy="5212715"/>
          </a:xfrm>
          <a:custGeom>
            <a:avLst/>
            <a:gdLst>
              <a:gd name="connsiteX0" fmla="*/ 0 w 7191"/>
              <a:gd name="connsiteY0" fmla="*/ 9 h 8209"/>
              <a:gd name="connsiteX1" fmla="*/ 5471 w 7191"/>
              <a:gd name="connsiteY1" fmla="*/ 0 h 8209"/>
              <a:gd name="connsiteX2" fmla="*/ 7191 w 7191"/>
              <a:gd name="connsiteY2" fmla="*/ 1920 h 8209"/>
              <a:gd name="connsiteX3" fmla="*/ 7174 w 7191"/>
              <a:gd name="connsiteY3" fmla="*/ 8209 h 8209"/>
              <a:gd name="connsiteX4" fmla="*/ 0 w 7191"/>
              <a:gd name="connsiteY4" fmla="*/ 8209 h 8209"/>
              <a:gd name="connsiteX5" fmla="*/ 0 w 7191"/>
              <a:gd name="connsiteY5" fmla="*/ 9 h 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1" h="8209">
                <a:moveTo>
                  <a:pt x="0" y="9"/>
                </a:moveTo>
                <a:lnTo>
                  <a:pt x="5471" y="0"/>
                </a:lnTo>
                <a:lnTo>
                  <a:pt x="7191" y="1920"/>
                </a:lnTo>
                <a:lnTo>
                  <a:pt x="7174" y="8209"/>
                </a:lnTo>
                <a:lnTo>
                  <a:pt x="0" y="8209"/>
                </a:lnTo>
                <a:lnTo>
                  <a:pt x="0" y="9"/>
                </a:lnTo>
                <a:close/>
              </a:path>
            </a:pathLst>
          </a:custGeom>
          <a:solidFill>
            <a:srgbClr val="03B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3175" y="2045335"/>
            <a:ext cx="4566285" cy="1090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千锋白色logo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45" y="3543300"/>
            <a:ext cx="2835910" cy="966470"/>
          </a:xfrm>
          <a:prstGeom prst="rect">
            <a:avLst/>
          </a:prstGeom>
        </p:spPr>
      </p:pic>
      <p:pic>
        <p:nvPicPr>
          <p:cNvPr id="22" name="图片 21" descr="矢量素材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98" y="4269105"/>
            <a:ext cx="3824605" cy="1303020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4365625" y="2254885"/>
            <a:ext cx="3382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03B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03B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224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动态路由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216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RIP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路由协议工作原理</a:t>
            </a:r>
          </a:p>
        </p:txBody>
      </p:sp>
      <p:sp>
        <p:nvSpPr>
          <p:cNvPr id="9" name="矩形 8"/>
          <p:cNvSpPr/>
          <p:nvPr/>
        </p:nvSpPr>
        <p:spPr>
          <a:xfrm>
            <a:off x="974725" y="635"/>
            <a:ext cx="4368165" cy="6856730"/>
          </a:xfrm>
          <a:prstGeom prst="rect">
            <a:avLst/>
          </a:prstGeom>
          <a:solidFill>
            <a:srgbClr val="03B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73910" y="1930400"/>
            <a:ext cx="2169795" cy="184467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2231390" y="2305050"/>
            <a:ext cx="2105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2" name="图片 21" descr="矢量素材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4189095"/>
            <a:ext cx="3976370" cy="1354455"/>
          </a:xfrm>
          <a:prstGeom prst="rect">
            <a:avLst/>
          </a:prstGeom>
        </p:spPr>
      </p:pic>
      <p:pic>
        <p:nvPicPr>
          <p:cNvPr id="23" name="图片 22" descr="千锋白色logo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90" y="5932805"/>
            <a:ext cx="2048510" cy="697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1">
            <a:extLst>
              <a:ext uri="{FF2B5EF4-FFF2-40B4-BE49-F238E27FC236}">
                <a16:creationId xmlns:a16="http://schemas.microsoft.com/office/drawing/2014/main" id="{14003616-3EAD-4078-B39D-94C7FF40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动态路由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基于某种路由协议实现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动态路由特点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减少了管理任务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占用了网络带宽</a:t>
            </a:r>
          </a:p>
        </p:txBody>
      </p:sp>
      <p:sp>
        <p:nvSpPr>
          <p:cNvPr id="11267" name="标题 12">
            <a:extLst>
              <a:ext uri="{FF2B5EF4-FFF2-40B4-BE49-F238E27FC236}">
                <a16:creationId xmlns:a16="http://schemas.microsoft.com/office/drawing/2014/main" id="{965C8099-F664-4F0A-819B-36A58A26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动态路由概述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1C7336DC-7ECA-4367-BCDA-7BB3439A4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1" y="3160713"/>
            <a:ext cx="12239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3F247CB-CF0F-4D7B-AB29-560036E38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51" y="3160713"/>
            <a:ext cx="12239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ED5344C-699C-4467-A053-331D62A502FA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2800350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90448F3-6643-48B7-A09A-A134DC71271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2774950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6CBAEB2-4A87-4550-8FD3-79703EDB71D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4" y="2800350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9CFD64D1-91F3-48BB-A545-E63F68CC8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9" y="3133725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D1F4D9A-B911-4385-8DD8-DB7F65DAA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589" y="3133725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8335CD3-707A-42A0-B6AF-668987DD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313372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C816675E-99AB-4930-80D9-0B9F0BD92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31607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F610542-44A1-42BF-B989-A34D242E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31607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898171C-6D83-4AF3-A9D0-F97FFA54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6" y="32750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10.0.0.0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D39B657-1694-47F4-B109-57B6EE87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38296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20.0.0.0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B5DDB88-244D-4003-B905-8EC5462D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351213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30.0.0.0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A2C0FD3-82BF-4049-898D-8D5B885DE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364" y="3279776"/>
            <a:ext cx="1296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40.0.0.0</a:t>
            </a:r>
          </a:p>
        </p:txBody>
      </p:sp>
      <p:sp>
        <p:nvSpPr>
          <p:cNvPr id="18" name="Text Box 152">
            <a:extLst>
              <a:ext uri="{FF2B5EF4-FFF2-40B4-BE49-F238E27FC236}">
                <a16:creationId xmlns:a16="http://schemas.microsoft.com/office/drawing/2014/main" id="{19E90871-ECF3-46EF-A9C8-F9595E87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774951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f0/0</a:t>
            </a:r>
          </a:p>
        </p:txBody>
      </p:sp>
      <p:sp>
        <p:nvSpPr>
          <p:cNvPr id="19" name="Text Box 153">
            <a:extLst>
              <a:ext uri="{FF2B5EF4-FFF2-40B4-BE49-F238E27FC236}">
                <a16:creationId xmlns:a16="http://schemas.microsoft.com/office/drawing/2014/main" id="{27898DB9-EF74-4B6A-993D-27EB29293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774951"/>
            <a:ext cx="1008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f0/1</a:t>
            </a:r>
          </a:p>
        </p:txBody>
      </p:sp>
      <p:sp>
        <p:nvSpPr>
          <p:cNvPr id="20" name="Line 179">
            <a:extLst>
              <a:ext uri="{FF2B5EF4-FFF2-40B4-BE49-F238E27FC236}">
                <a16:creationId xmlns:a16="http://schemas.microsoft.com/office/drawing/2014/main" id="{227F555D-52F5-4502-93AF-3D8C374F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40139"/>
            <a:ext cx="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2" name="Group 184">
            <a:extLst>
              <a:ext uri="{FF2B5EF4-FFF2-40B4-BE49-F238E27FC236}">
                <a16:creationId xmlns:a16="http://schemas.microsoft.com/office/drawing/2014/main" id="{0BB6DDAB-74E2-40E8-ABCC-A90C263FAB06}"/>
              </a:ext>
            </a:extLst>
          </p:cNvPr>
          <p:cNvGrpSpPr>
            <a:grpSpLocks/>
          </p:cNvGrpSpPr>
          <p:nvPr/>
        </p:nvGrpSpPr>
        <p:grpSpPr bwMode="auto">
          <a:xfrm>
            <a:off x="3792538" y="3128964"/>
            <a:ext cx="4464050" cy="369887"/>
            <a:chOff x="1429" y="1519"/>
            <a:chExt cx="2812" cy="233"/>
          </a:xfrm>
        </p:grpSpPr>
        <p:sp>
          <p:nvSpPr>
            <p:cNvPr id="11381" name="Text Box 180">
              <a:extLst>
                <a:ext uri="{FF2B5EF4-FFF2-40B4-BE49-F238E27FC236}">
                  <a16:creationId xmlns:a16="http://schemas.microsoft.com/office/drawing/2014/main" id="{FEC990BB-F9A3-421B-9169-FE4EEF178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519"/>
              <a:ext cx="7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.1</a:t>
              </a:r>
            </a:p>
          </p:txBody>
        </p:sp>
        <p:sp>
          <p:nvSpPr>
            <p:cNvPr id="11382" name="Text Box 181">
              <a:extLst>
                <a:ext uri="{FF2B5EF4-FFF2-40B4-BE49-F238E27FC236}">
                  <a16:creationId xmlns:a16="http://schemas.microsoft.com/office/drawing/2014/main" id="{4AB2901C-76A2-4189-BED5-53579E76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519"/>
              <a:ext cx="7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.2</a:t>
              </a:r>
            </a:p>
          </p:txBody>
        </p:sp>
        <p:sp>
          <p:nvSpPr>
            <p:cNvPr id="11383" name="Text Box 182">
              <a:extLst>
                <a:ext uri="{FF2B5EF4-FFF2-40B4-BE49-F238E27FC236}">
                  <a16:creationId xmlns:a16="http://schemas.microsoft.com/office/drawing/2014/main" id="{F3FEFB4B-AB19-4AB3-8ECE-6D71A66DD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1519"/>
              <a:ext cx="7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.1</a:t>
              </a:r>
            </a:p>
          </p:txBody>
        </p:sp>
        <p:sp>
          <p:nvSpPr>
            <p:cNvPr id="11384" name="Text Box 183">
              <a:extLst>
                <a:ext uri="{FF2B5EF4-FFF2-40B4-BE49-F238E27FC236}">
                  <a16:creationId xmlns:a16="http://schemas.microsoft.com/office/drawing/2014/main" id="{17A9626A-61D9-41BC-BDCC-0E495883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19"/>
              <a:ext cx="7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.2</a:t>
              </a:r>
            </a:p>
          </p:txBody>
        </p:sp>
      </p:grpSp>
      <p:sp>
        <p:nvSpPr>
          <p:cNvPr id="26" name="AutoShape 4">
            <a:extLst>
              <a:ext uri="{FF2B5EF4-FFF2-40B4-BE49-F238E27FC236}">
                <a16:creationId xmlns:a16="http://schemas.microsoft.com/office/drawing/2014/main" id="{A527BF48-A5DD-46EE-8083-5C9BE69A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6" y="1819276"/>
            <a:ext cx="2557463" cy="714375"/>
          </a:xfrm>
          <a:prstGeom prst="wedgeRoundRectCallout">
            <a:avLst>
              <a:gd name="adj1" fmla="val 39051"/>
              <a:gd name="adj2" fmla="val 8870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配置接口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地址后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路由表中生成直连路由</a:t>
            </a:r>
          </a:p>
        </p:txBody>
      </p:sp>
      <p:graphicFrame>
        <p:nvGraphicFramePr>
          <p:cNvPr id="27" name="Group 177">
            <a:extLst>
              <a:ext uri="{FF2B5EF4-FFF2-40B4-BE49-F238E27FC236}">
                <a16:creationId xmlns:a16="http://schemas.microsoft.com/office/drawing/2014/main" id="{D5E77CB3-AF74-4673-94E3-26DCA95C61CB}"/>
              </a:ext>
            </a:extLst>
          </p:cNvPr>
          <p:cNvGraphicFramePr>
            <a:graphicFrameLocks noGrp="1"/>
          </p:cNvGraphicFramePr>
          <p:nvPr/>
        </p:nvGraphicFramePr>
        <p:xfrm>
          <a:off x="4583114" y="3944939"/>
          <a:ext cx="3024187" cy="1516063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878256631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134562893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913428688"/>
                    </a:ext>
                  </a:extLst>
                </a:gridCol>
              </a:tblGrid>
              <a:tr h="392113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88307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8002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12538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7759"/>
                  </a:ext>
                </a:extLst>
              </a:tr>
            </a:tbl>
          </a:graphicData>
        </a:graphic>
      </p:graphicFrame>
      <p:sp>
        <p:nvSpPr>
          <p:cNvPr id="28" name="AutoShape 38">
            <a:extLst>
              <a:ext uri="{FF2B5EF4-FFF2-40B4-BE49-F238E27FC236}">
                <a16:creationId xmlns:a16="http://schemas.microsoft.com/office/drawing/2014/main" id="{60DDCFA2-21A5-4691-89FA-7AEE4565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000501"/>
            <a:ext cx="3505200" cy="714375"/>
          </a:xfrm>
          <a:prstGeom prst="wedgeRoundRectCallout">
            <a:avLst>
              <a:gd name="adj1" fmla="val 22898"/>
              <a:gd name="adj2" fmla="val -116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动态路由不需要手工写路由，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路由器之间能够自己互相学习！</a:t>
            </a:r>
          </a:p>
        </p:txBody>
      </p:sp>
      <p:sp>
        <p:nvSpPr>
          <p:cNvPr id="29" name="AutoShape 39">
            <a:extLst>
              <a:ext uri="{FF2B5EF4-FFF2-40B4-BE49-F238E27FC236}">
                <a16:creationId xmlns:a16="http://schemas.microsoft.com/office/drawing/2014/main" id="{93B7C76E-56E4-475F-B956-72BF89C4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3854451"/>
            <a:ext cx="2355850" cy="714375"/>
          </a:xfrm>
          <a:prstGeom prst="wedgeRoundRectCallout">
            <a:avLst>
              <a:gd name="adj1" fmla="val -31199"/>
              <a:gd name="adj2" fmla="val -1046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我的路由表是：</a:t>
            </a:r>
          </a:p>
          <a:p>
            <a:pPr algn="ctr" eaLnBrk="1" hangingPunct="1"/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30.0.0.0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40.0.0.0</a:t>
            </a:r>
          </a:p>
        </p:txBody>
      </p:sp>
      <p:sp>
        <p:nvSpPr>
          <p:cNvPr id="30" name="AutoShape 40">
            <a:extLst>
              <a:ext uri="{FF2B5EF4-FFF2-40B4-BE49-F238E27FC236}">
                <a16:creationId xmlns:a16="http://schemas.microsoft.com/office/drawing/2014/main" id="{C6B030F2-3ABD-442F-8A1B-60AA9EA2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1809751"/>
            <a:ext cx="2355850" cy="714375"/>
          </a:xfrm>
          <a:prstGeom prst="wedgeRoundRectCallout">
            <a:avLst>
              <a:gd name="adj1" fmla="val 39764"/>
              <a:gd name="adj2" fmla="val 87361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我的路由表是：</a:t>
            </a:r>
          </a:p>
          <a:p>
            <a:pPr algn="ctr" eaLnBrk="1" hangingPunct="1"/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20.0.0.0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30.0.0.0</a:t>
            </a:r>
          </a:p>
        </p:txBody>
      </p:sp>
      <p:sp>
        <p:nvSpPr>
          <p:cNvPr id="31" name="AutoShape 68">
            <a:extLst>
              <a:ext uri="{FF2B5EF4-FFF2-40B4-BE49-F238E27FC236}">
                <a16:creationId xmlns:a16="http://schemas.microsoft.com/office/drawing/2014/main" id="{FEA9A4FD-B12A-413E-9404-E23F77CD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17939"/>
            <a:ext cx="2355850" cy="714375"/>
          </a:xfrm>
          <a:prstGeom prst="wedgeRoundRectCallout">
            <a:avLst>
              <a:gd name="adj1" fmla="val 24213"/>
              <a:gd name="adj2" fmla="val -100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我的路由表是：</a:t>
            </a:r>
          </a:p>
          <a:p>
            <a:pPr algn="ctr" eaLnBrk="1" hangingPunct="1"/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10.0.0.0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20.0.0.0</a:t>
            </a:r>
          </a:p>
        </p:txBody>
      </p:sp>
      <p:sp>
        <p:nvSpPr>
          <p:cNvPr id="32" name="Line 77">
            <a:extLst>
              <a:ext uri="{FF2B5EF4-FFF2-40B4-BE49-F238E27FC236}">
                <a16:creationId xmlns:a16="http://schemas.microsoft.com/office/drawing/2014/main" id="{1EA0B50E-8FF6-4E16-BDC4-EF0691C91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4" y="2746375"/>
            <a:ext cx="649287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3" name="Line 78">
            <a:extLst>
              <a:ext uri="{FF2B5EF4-FFF2-40B4-BE49-F238E27FC236}">
                <a16:creationId xmlns:a16="http://schemas.microsoft.com/office/drawing/2014/main" id="{C2DB953E-6620-453A-BDB7-1709A6B27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750" y="2746375"/>
            <a:ext cx="6477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4" name="Line 79">
            <a:extLst>
              <a:ext uri="{FF2B5EF4-FFF2-40B4-BE49-F238E27FC236}">
                <a16:creationId xmlns:a16="http://schemas.microsoft.com/office/drawing/2014/main" id="{55706A3E-C280-49E6-B8D2-D2EB41EB3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189" y="3746500"/>
            <a:ext cx="64928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5" name="Line 80">
            <a:extLst>
              <a:ext uri="{FF2B5EF4-FFF2-40B4-BE49-F238E27FC236}">
                <a16:creationId xmlns:a16="http://schemas.microsoft.com/office/drawing/2014/main" id="{5774944D-D69B-48D4-9729-27798BED7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5775" y="3746500"/>
            <a:ext cx="647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36" name="Group 148">
            <a:extLst>
              <a:ext uri="{FF2B5EF4-FFF2-40B4-BE49-F238E27FC236}">
                <a16:creationId xmlns:a16="http://schemas.microsoft.com/office/drawing/2014/main" id="{9680C51B-7078-4A80-8B69-F1EAEB9C75FC}"/>
              </a:ext>
            </a:extLst>
          </p:cNvPr>
          <p:cNvGraphicFramePr>
            <a:graphicFrameLocks noGrp="1"/>
          </p:cNvGraphicFramePr>
          <p:nvPr/>
        </p:nvGraphicFramePr>
        <p:xfrm>
          <a:off x="4379913" y="3963989"/>
          <a:ext cx="3403600" cy="2278381"/>
        </p:xfrm>
        <a:graphic>
          <a:graphicData uri="http://schemas.openxmlformats.org/drawingml/2006/table">
            <a:tbl>
              <a:tblPr/>
              <a:tblGrid>
                <a:gridCol w="409575">
                  <a:extLst>
                    <a:ext uri="{9D8B030D-6E8A-4147-A177-3AD203B41FA5}">
                      <a16:colId xmlns:a16="http://schemas.microsoft.com/office/drawing/2014/main" val="2664389660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1306942673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734310837"/>
                    </a:ext>
                  </a:extLst>
                </a:gridCol>
              </a:tblGrid>
              <a:tr h="403225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22398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286000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00556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22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6003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03693"/>
                  </a:ext>
                </a:extLst>
              </a:tr>
            </a:tbl>
          </a:graphicData>
        </a:graphic>
      </p:graphicFrame>
      <p:sp>
        <p:nvSpPr>
          <p:cNvPr id="37" name="AutoShape 143">
            <a:extLst>
              <a:ext uri="{FF2B5EF4-FFF2-40B4-BE49-F238E27FC236}">
                <a16:creationId xmlns:a16="http://schemas.microsoft.com/office/drawing/2014/main" id="{9EA87AEF-E140-408C-A741-B96DAD7F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67264"/>
            <a:ext cx="2103438" cy="714375"/>
          </a:xfrm>
          <a:prstGeom prst="wedgeRoundRectCallout">
            <a:avLst>
              <a:gd name="adj1" fmla="val -74083"/>
              <a:gd name="adj2" fmla="val 7831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不同的路由协议，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有不同的值</a:t>
            </a: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94410645-AD61-4BCC-B616-2DA74488AA5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010526" y="2403476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0DAFE668-0726-4756-95D7-751A5F7C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239" y="1992313"/>
            <a:ext cx="1296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50.0.0.0</a:t>
            </a:r>
          </a:p>
        </p:txBody>
      </p:sp>
      <p:sp>
        <p:nvSpPr>
          <p:cNvPr id="40" name="Line 77">
            <a:extLst>
              <a:ext uri="{FF2B5EF4-FFF2-40B4-BE49-F238E27FC236}">
                <a16:creationId xmlns:a16="http://schemas.microsoft.com/office/drawing/2014/main" id="{7990FDCC-72D4-4363-86B4-70550E4CC3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9275" y="2746375"/>
            <a:ext cx="649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41" name="AutoShape 40">
            <a:extLst>
              <a:ext uri="{FF2B5EF4-FFF2-40B4-BE49-F238E27FC236}">
                <a16:creationId xmlns:a16="http://schemas.microsoft.com/office/drawing/2014/main" id="{D83E988D-BBEA-4105-8D7D-4449A343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1143000"/>
            <a:ext cx="1989138" cy="1123950"/>
          </a:xfrm>
          <a:prstGeom prst="wedgeRoundRectCallout">
            <a:avLst>
              <a:gd name="adj1" fmla="val 34597"/>
              <a:gd name="adj2" fmla="val 89597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更新路由信息：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30.0.0.0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40.0.0.0</a:t>
            </a:r>
          </a:p>
          <a:p>
            <a:pPr algn="ctr" eaLnBrk="1" hangingPunct="1">
              <a:lnSpc>
                <a:spcPts val="1800"/>
              </a:lnSpc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50.0.0.0</a:t>
            </a:r>
          </a:p>
        </p:txBody>
      </p:sp>
      <p:graphicFrame>
        <p:nvGraphicFramePr>
          <p:cNvPr id="42" name="Group 61">
            <a:extLst>
              <a:ext uri="{FF2B5EF4-FFF2-40B4-BE49-F238E27FC236}">
                <a16:creationId xmlns:a16="http://schemas.microsoft.com/office/drawing/2014/main" id="{6C9CB091-6093-4D33-9CD8-9A813D34BE89}"/>
              </a:ext>
            </a:extLst>
          </p:cNvPr>
          <p:cNvGraphicFramePr>
            <a:graphicFrameLocks noGrp="1"/>
          </p:cNvGraphicFramePr>
          <p:nvPr/>
        </p:nvGraphicFramePr>
        <p:xfrm>
          <a:off x="4379913" y="3957638"/>
          <a:ext cx="3395662" cy="2670178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255887038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3545888728"/>
                    </a:ext>
                  </a:extLst>
                </a:gridCol>
                <a:gridCol w="1420812">
                  <a:extLst>
                    <a:ext uri="{9D8B030D-6E8A-4147-A177-3AD203B41FA5}">
                      <a16:colId xmlns:a16="http://schemas.microsoft.com/office/drawing/2014/main" val="1893330931"/>
                    </a:ext>
                  </a:extLst>
                </a:gridCol>
              </a:tblGrid>
              <a:tr h="4079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08459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77863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66584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83884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69426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29361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50.0.0.0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50722"/>
                  </a:ext>
                </a:extLst>
              </a:tr>
            </a:tbl>
          </a:graphicData>
        </a:graphic>
      </p:graphicFrame>
      <p:sp>
        <p:nvSpPr>
          <p:cNvPr id="43" name="AutoShape 143">
            <a:extLst>
              <a:ext uri="{FF2B5EF4-FFF2-40B4-BE49-F238E27FC236}">
                <a16:creationId xmlns:a16="http://schemas.microsoft.com/office/drawing/2014/main" id="{E4563AC1-1CF2-4BE3-83E5-87D8D295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5497514"/>
            <a:ext cx="1639888" cy="714375"/>
          </a:xfrm>
          <a:prstGeom prst="wedgeRoundRectCallout">
            <a:avLst>
              <a:gd name="adj1" fmla="val -74083"/>
              <a:gd name="adj2" fmla="val 7831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根据拓扑变化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做出及时反映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6" grpId="0" animBg="1"/>
      <p:bldP spid="26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7" grpId="0" animBg="1"/>
      <p:bldP spid="37" grpId="1" animBg="1"/>
      <p:bldP spid="37" grpId="2" animBg="1"/>
      <p:bldP spid="39" grpId="0"/>
      <p:bldP spid="39" grpId="1"/>
      <p:bldP spid="41" grpId="0" animBg="1"/>
      <p:bldP spid="41" grpId="1" animBg="1"/>
      <p:bldP spid="43" grpId="0" animBg="1"/>
      <p:bldP spid="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708F4B-C2E1-43E6-B95D-5696DEEB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动态路由协议概述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路由器之间用来交换信息的语言</a:t>
            </a:r>
            <a:endParaRPr lang="en-US" altLang="zh-CN" sz="2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度量值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跳数、带宽、负载、时延、可靠性、成本</a:t>
            </a:r>
            <a:endParaRPr lang="en-US" altLang="zh-CN" sz="2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收敛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使所有路由表都达到一致状态的过程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静态路由与动态路由的比较</a:t>
            </a: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网络中静态路由和动态路由互相补充</a:t>
            </a:r>
          </a:p>
          <a:p>
            <a:pPr lvl="1">
              <a:spcBef>
                <a:spcPts val="475"/>
              </a:spcBef>
            </a:pP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6BA474CB-1796-42AA-A975-3991B785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动态路由协议</a:t>
            </a:r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EB403562-20AA-4AEE-8B99-3B8A4656D308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3286126"/>
            <a:ext cx="5022850" cy="2214563"/>
            <a:chOff x="2361136" y="2917818"/>
            <a:chExt cx="5022365" cy="2214767"/>
          </a:xfrm>
        </p:grpSpPr>
        <p:sp>
          <p:nvSpPr>
            <p:cNvPr id="12293" name="Freeform 20">
              <a:extLst>
                <a:ext uri="{FF2B5EF4-FFF2-40B4-BE49-F238E27FC236}">
                  <a16:creationId xmlns:a16="http://schemas.microsoft.com/office/drawing/2014/main" id="{15D2B852-ECCD-41FF-91E2-A17DF38FB949}"/>
                </a:ext>
              </a:extLst>
            </p:cNvPr>
            <p:cNvSpPr>
              <a:spLocks/>
            </p:cNvSpPr>
            <p:nvPr/>
          </p:nvSpPr>
          <p:spPr bwMode="auto">
            <a:xfrm rot="1405866">
              <a:off x="3639112" y="4497406"/>
              <a:ext cx="1022350" cy="73025"/>
            </a:xfrm>
            <a:custGeom>
              <a:avLst/>
              <a:gdLst>
                <a:gd name="T0" fmla="*/ 0 w 2016"/>
                <a:gd name="T1" fmla="*/ 0 h 96"/>
                <a:gd name="T2" fmla="*/ 2147483647 w 2016"/>
                <a:gd name="T3" fmla="*/ 0 h 96"/>
                <a:gd name="T4" fmla="*/ 2147483647 w 2016"/>
                <a:gd name="T5" fmla="*/ 2147483647 h 96"/>
                <a:gd name="T6" fmla="*/ 2147483647 w 2016"/>
                <a:gd name="T7" fmla="*/ 2147483647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96"/>
                <a:gd name="T14" fmla="*/ 2016 w 201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96">
                  <a:moveTo>
                    <a:pt x="0" y="0"/>
                  </a:moveTo>
                  <a:lnTo>
                    <a:pt x="1128" y="0"/>
                  </a:lnTo>
                  <a:lnTo>
                    <a:pt x="792" y="96"/>
                  </a:lnTo>
                  <a:lnTo>
                    <a:pt x="2016" y="96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2294" name="直接连接符 11">
              <a:extLst>
                <a:ext uri="{FF2B5EF4-FFF2-40B4-BE49-F238E27FC236}">
                  <a16:creationId xmlns:a16="http://schemas.microsoft.com/office/drawing/2014/main" id="{1AD2F5CC-A744-4576-970F-5FB4C37F57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9150" y="4808558"/>
              <a:ext cx="620712" cy="1588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295" name="Picture 17">
              <a:extLst>
                <a:ext uri="{FF2B5EF4-FFF2-40B4-BE49-F238E27FC236}">
                  <a16:creationId xmlns:a16="http://schemas.microsoft.com/office/drawing/2014/main" id="{9087E446-A525-4281-9F9A-77F8B8DE0E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403" y="2917818"/>
              <a:ext cx="912549" cy="53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17">
              <a:extLst>
                <a:ext uri="{FF2B5EF4-FFF2-40B4-BE49-F238E27FC236}">
                  <a16:creationId xmlns:a16="http://schemas.microsoft.com/office/drawing/2014/main" id="{68D7707C-450B-4C13-B7D5-262CE2B516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912" y="4543442"/>
              <a:ext cx="912549" cy="53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297" name="直接连接符 7">
              <a:extLst>
                <a:ext uri="{FF2B5EF4-FFF2-40B4-BE49-F238E27FC236}">
                  <a16:creationId xmlns:a16="http://schemas.microsoft.com/office/drawing/2014/main" id="{C7884252-89FA-4C8A-B5A3-3203C99FC3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1136" y="4141806"/>
              <a:ext cx="620713" cy="1587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298" name="Picture 17">
              <a:extLst>
                <a:ext uri="{FF2B5EF4-FFF2-40B4-BE49-F238E27FC236}">
                  <a16:creationId xmlns:a16="http://schemas.microsoft.com/office/drawing/2014/main" id="{E130B779-D0A8-4B4F-97D4-C9B4175F65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607" y="3842104"/>
              <a:ext cx="912549" cy="53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F1CA02DB-9222-4A18-A9F5-D7475A155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918" y="4076800"/>
              <a:ext cx="476204" cy="3381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chemeClr val="accent3"/>
                  </a:solidFill>
                  <a:latin typeface="Arial" charset="0"/>
                  <a:ea typeface="宋体" pitchFamily="2" charset="-122"/>
                  <a:cs typeface="Arial" charset="0"/>
                </a:rPr>
                <a:t>R1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8AC57CE6-884E-4C5E-86F4-42170AE92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520" y="3136913"/>
              <a:ext cx="476204" cy="3381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chemeClr val="accent3"/>
                  </a:solidFill>
                  <a:latin typeface="Arial" charset="0"/>
                  <a:ea typeface="宋体" pitchFamily="2" charset="-122"/>
                  <a:cs typeface="Arial" charset="0"/>
                </a:rPr>
                <a:t>R2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D03D43EF-6D2D-4264-B8B3-062383AEE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140" y="4794416"/>
              <a:ext cx="476204" cy="3381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chemeClr val="accent3"/>
                  </a:solidFill>
                  <a:latin typeface="Arial" charset="0"/>
                  <a:ea typeface="宋体" pitchFamily="2" charset="-122"/>
                  <a:cs typeface="Arial" charset="0"/>
                </a:rPr>
                <a:t>R3</a:t>
              </a:r>
            </a:p>
          </p:txBody>
        </p:sp>
        <p:cxnSp>
          <p:nvCxnSpPr>
            <p:cNvPr id="12302" name="直接连接符 13">
              <a:extLst>
                <a:ext uri="{FF2B5EF4-FFF2-40B4-BE49-F238E27FC236}">
                  <a16:creationId xmlns:a16="http://schemas.microsoft.com/office/drawing/2014/main" id="{D2B4082A-C2F4-4676-8CAC-6878C34AEE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629837" y="4797446"/>
              <a:ext cx="401637" cy="1588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3" name="TextBox 15">
              <a:extLst>
                <a:ext uri="{FF2B5EF4-FFF2-40B4-BE49-F238E27FC236}">
                  <a16:creationId xmlns:a16="http://schemas.microsoft.com/office/drawing/2014/main" id="{0E2B93AD-254A-4E14-9690-AA27C9758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871" y="4660505"/>
              <a:ext cx="1553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tx2"/>
                  </a:solidFill>
                  <a:cs typeface="Arial" panose="020B0604020202020204" pitchFamily="34" charset="0"/>
                </a:rPr>
                <a:t>192.168.1.0/24</a:t>
              </a:r>
              <a:endParaRPr lang="zh-CN" altLang="en-US" sz="16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4" name="TextBox 16">
              <a:extLst>
                <a:ext uri="{FF2B5EF4-FFF2-40B4-BE49-F238E27FC236}">
                  <a16:creationId xmlns:a16="http://schemas.microsoft.com/office/drawing/2014/main" id="{4352BC49-2FA0-4BFB-99EF-8D4347327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7653" y="3222265"/>
              <a:ext cx="7665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tx2"/>
                  </a:solidFill>
                  <a:cs typeface="Arial" panose="020B0604020202020204" pitchFamily="34" charset="0"/>
                </a:rPr>
                <a:t>2Mb/s</a:t>
              </a:r>
              <a:endParaRPr lang="zh-CN" altLang="en-US" sz="16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5" name="TextBox 17">
              <a:extLst>
                <a:ext uri="{FF2B5EF4-FFF2-40B4-BE49-F238E27FC236}">
                  <a16:creationId xmlns:a16="http://schemas.microsoft.com/office/drawing/2014/main" id="{C0E8F5B7-7A5E-4500-B8CB-FFFE8303E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013" y="4560903"/>
              <a:ext cx="10278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tx2"/>
                  </a:solidFill>
                  <a:cs typeface="Arial" panose="020B0604020202020204" pitchFamily="34" charset="0"/>
                </a:rPr>
                <a:t>19.2Kb/s</a:t>
              </a:r>
              <a:endParaRPr lang="zh-CN" altLang="en-US" sz="16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6" name="TextBox 18">
              <a:extLst>
                <a:ext uri="{FF2B5EF4-FFF2-40B4-BE49-F238E27FC236}">
                  <a16:creationId xmlns:a16="http://schemas.microsoft.com/office/drawing/2014/main" id="{678D9106-AB8B-45F8-AE68-FB3D2C6B2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288" y="3849706"/>
              <a:ext cx="7665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tx2"/>
                  </a:solidFill>
                  <a:cs typeface="Arial" panose="020B0604020202020204" pitchFamily="34" charset="0"/>
                </a:rPr>
                <a:t>2Mb/s</a:t>
              </a:r>
              <a:endParaRPr lang="zh-CN" altLang="en-US" sz="1600" b="1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07" name="Freeform 20">
              <a:extLst>
                <a:ext uri="{FF2B5EF4-FFF2-40B4-BE49-F238E27FC236}">
                  <a16:creationId xmlns:a16="http://schemas.microsoft.com/office/drawing/2014/main" id="{E2BE01F4-F3BE-4C44-A557-1AE720074D3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432863" y="3959243"/>
              <a:ext cx="1022350" cy="73025"/>
            </a:xfrm>
            <a:custGeom>
              <a:avLst/>
              <a:gdLst>
                <a:gd name="T0" fmla="*/ 0 w 2016"/>
                <a:gd name="T1" fmla="*/ 0 h 96"/>
                <a:gd name="T2" fmla="*/ 2147483647 w 2016"/>
                <a:gd name="T3" fmla="*/ 0 h 96"/>
                <a:gd name="T4" fmla="*/ 2147483647 w 2016"/>
                <a:gd name="T5" fmla="*/ 2147483647 h 96"/>
                <a:gd name="T6" fmla="*/ 2147483647 w 2016"/>
                <a:gd name="T7" fmla="*/ 2147483647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96"/>
                <a:gd name="T14" fmla="*/ 2016 w 201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96">
                  <a:moveTo>
                    <a:pt x="0" y="0"/>
                  </a:moveTo>
                  <a:lnTo>
                    <a:pt x="1128" y="0"/>
                  </a:lnTo>
                  <a:lnTo>
                    <a:pt x="792" y="96"/>
                  </a:lnTo>
                  <a:lnTo>
                    <a:pt x="2016" y="96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Freeform 20">
              <a:extLst>
                <a:ext uri="{FF2B5EF4-FFF2-40B4-BE49-F238E27FC236}">
                  <a16:creationId xmlns:a16="http://schemas.microsoft.com/office/drawing/2014/main" id="{E69CC27B-3CD7-4805-8E38-97691D4E198F}"/>
                </a:ext>
              </a:extLst>
            </p:cNvPr>
            <p:cNvSpPr>
              <a:spLocks/>
            </p:cNvSpPr>
            <p:nvPr/>
          </p:nvSpPr>
          <p:spPr bwMode="auto">
            <a:xfrm rot="8722053">
              <a:off x="3612125" y="3605231"/>
              <a:ext cx="1100137" cy="130175"/>
            </a:xfrm>
            <a:custGeom>
              <a:avLst/>
              <a:gdLst>
                <a:gd name="T0" fmla="*/ 0 w 2016"/>
                <a:gd name="T1" fmla="*/ 0 h 96"/>
                <a:gd name="T2" fmla="*/ 2147483647 w 2016"/>
                <a:gd name="T3" fmla="*/ 0 h 96"/>
                <a:gd name="T4" fmla="*/ 2147483647 w 2016"/>
                <a:gd name="T5" fmla="*/ 2147483647 h 96"/>
                <a:gd name="T6" fmla="*/ 2147483647 w 2016"/>
                <a:gd name="T7" fmla="*/ 2147483647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6"/>
                <a:gd name="T13" fmla="*/ 0 h 96"/>
                <a:gd name="T14" fmla="*/ 2016 w 201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6" h="96">
                  <a:moveTo>
                    <a:pt x="0" y="0"/>
                  </a:moveTo>
                  <a:lnTo>
                    <a:pt x="1128" y="0"/>
                  </a:lnTo>
                  <a:lnTo>
                    <a:pt x="792" y="96"/>
                  </a:lnTo>
                  <a:lnTo>
                    <a:pt x="2016" y="96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F9313727-E8E4-4B31-BFB3-0B52069C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按照路由执行的算法分类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距离矢量路由协议</a:t>
            </a:r>
            <a:endParaRPr lang="en-US" altLang="zh-CN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/>
              <a:t>依据从源网络到目标网络所经过的路由器的个数选择路由</a:t>
            </a:r>
            <a:endParaRPr lang="en-US" altLang="zh-CN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、</a:t>
            </a:r>
            <a:r>
              <a:rPr lang="en-US" altLang="zh-CN">
                <a:cs typeface="Arial" panose="020B0604020202020204" pitchFamily="34" charset="0"/>
              </a:rPr>
              <a:t>IGRP</a:t>
            </a: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链路状态路由协议</a:t>
            </a:r>
            <a:endParaRPr lang="en-US" altLang="zh-CN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zh-CN" altLang="en-US"/>
              <a:t>综合考虑从源网络到目标网络的各条路径的情况选择路由</a:t>
            </a:r>
            <a:endParaRPr lang="en-US" altLang="zh-CN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cs typeface="Arial" panose="020B0604020202020204" pitchFamily="34" charset="0"/>
              </a:rPr>
              <a:t>OSPF</a:t>
            </a:r>
            <a:r>
              <a:rPr lang="zh-CN" altLang="en-US">
                <a:cs typeface="Arial" panose="020B0604020202020204" pitchFamily="34" charset="0"/>
              </a:rPr>
              <a:t>、</a:t>
            </a:r>
            <a:r>
              <a:rPr lang="en-US" altLang="zh-CN">
                <a:cs typeface="Arial" panose="020B0604020202020204" pitchFamily="34" charset="0"/>
              </a:rPr>
              <a:t>IS-IS</a:t>
            </a:r>
            <a:endParaRPr lang="zh-CN" altLang="en-US"/>
          </a:p>
        </p:txBody>
      </p:sp>
      <p:sp>
        <p:nvSpPr>
          <p:cNvPr id="13315" name="标题 2">
            <a:extLst>
              <a:ext uri="{FF2B5EF4-FFF2-40B4-BE49-F238E27FC236}">
                <a16:creationId xmlns:a16="http://schemas.microsoft.com/office/drawing/2014/main" id="{68709FF0-6F99-41E2-8FDE-F650DE92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动态路由协议分类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DB178B1C-5633-41A9-B707-18C527C7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是距离</a:t>
            </a:r>
            <a:r>
              <a:rPr lang="en-US" altLang="zh-CN">
                <a:cs typeface="Arial" panose="020B0604020202020204" pitchFamily="34" charset="0"/>
              </a:rPr>
              <a:t>-</a:t>
            </a:r>
            <a:r>
              <a:rPr lang="zh-CN" altLang="en-US">
                <a:cs typeface="Arial" panose="020B0604020202020204" pitchFamily="34" charset="0"/>
              </a:rPr>
              <a:t>矢量路由选择协议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endParaRPr lang="en-US" altLang="zh-CN" sz="1500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的基本概念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定期更新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邻居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广播更新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全路由表更新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4339" name="标题 2">
            <a:extLst>
              <a:ext uri="{FF2B5EF4-FFF2-40B4-BE49-F238E27FC236}">
                <a16:creationId xmlns:a16="http://schemas.microsoft.com/office/drawing/2014/main" id="{FE69F0D9-3192-44D1-897A-4C12E862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路由协议工作原理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E759B2-1F2F-4452-B8D7-C87AACE0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路由器学习到直连路由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更新周期</a:t>
            </a:r>
            <a:r>
              <a:rPr lang="en-US" altLang="zh-CN">
                <a:cs typeface="Arial" panose="020B0604020202020204" pitchFamily="34" charset="0"/>
              </a:rPr>
              <a:t>30s</a:t>
            </a:r>
            <a:r>
              <a:rPr lang="zh-CN" altLang="en-US">
                <a:cs typeface="Arial" panose="020B0604020202020204" pitchFamily="34" charset="0"/>
              </a:rPr>
              <a:t>到时，路由器会向邻居发送路由表</a:t>
            </a:r>
          </a:p>
          <a:p>
            <a:pPr>
              <a:spcBef>
                <a:spcPts val="675"/>
              </a:spcBef>
            </a:pPr>
            <a:r>
              <a:rPr lang="zh-CN" altLang="en-US">
                <a:cs typeface="Arial" panose="020B0604020202020204" pitchFamily="34" charset="0"/>
              </a:rPr>
              <a:t>再过</a:t>
            </a:r>
            <a:r>
              <a:rPr lang="en-US" altLang="zh-CN">
                <a:cs typeface="Arial" panose="020B0604020202020204" pitchFamily="34" charset="0"/>
              </a:rPr>
              <a:t>30s</a:t>
            </a:r>
            <a:r>
              <a:rPr lang="zh-CN" altLang="en-US">
                <a:cs typeface="Arial" panose="020B0604020202020204" pitchFamily="34" charset="0"/>
              </a:rPr>
              <a:t>，第二个更新周期到了再次发送路由表</a:t>
            </a: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28BD0F25-E92B-4377-8200-39CC221E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路由表的形成</a:t>
            </a:r>
          </a:p>
        </p:txBody>
      </p:sp>
      <p:graphicFrame>
        <p:nvGraphicFramePr>
          <p:cNvPr id="4" name="Group 291">
            <a:extLst>
              <a:ext uri="{FF2B5EF4-FFF2-40B4-BE49-F238E27FC236}">
                <a16:creationId xmlns:a16="http://schemas.microsoft.com/office/drawing/2014/main" id="{A77331CD-4169-4063-B632-F997AA0E7597}"/>
              </a:ext>
            </a:extLst>
          </p:cNvPr>
          <p:cNvGraphicFramePr>
            <a:graphicFrameLocks noGrp="1"/>
          </p:cNvGraphicFramePr>
          <p:nvPr/>
        </p:nvGraphicFramePr>
        <p:xfrm>
          <a:off x="4708525" y="4087813"/>
          <a:ext cx="2781300" cy="153416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572488162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899061830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337925656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3293451517"/>
                    </a:ext>
                  </a:extLst>
                </a:gridCol>
              </a:tblGrid>
              <a:tr h="350838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17335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17426"/>
                  </a:ext>
                </a:extLst>
              </a:tr>
              <a:tr h="300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7826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86586"/>
                  </a:ext>
                </a:extLst>
              </a:tr>
            </a:tbl>
          </a:graphicData>
        </a:graphic>
      </p:graphicFrame>
      <p:sp>
        <p:nvSpPr>
          <p:cNvPr id="5" name="Line 18">
            <a:extLst>
              <a:ext uri="{FF2B5EF4-FFF2-40B4-BE49-F238E27FC236}">
                <a16:creationId xmlns:a16="http://schemas.microsoft.com/office/drawing/2014/main" id="{70FA7C40-66F4-49CE-B440-959DAA6C9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1" y="3387725"/>
            <a:ext cx="12239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400F8C8E-98CD-4AF9-A76A-4CDE7D860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362325"/>
            <a:ext cx="1223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pic>
        <p:nvPicPr>
          <p:cNvPr id="15390" name="Picture 20">
            <a:extLst>
              <a:ext uri="{FF2B5EF4-FFF2-40B4-BE49-F238E27FC236}">
                <a16:creationId xmlns:a16="http://schemas.microsoft.com/office/drawing/2014/main" id="{DDF68EEC-8E12-4487-A24F-652E9A3EA3F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3027364"/>
            <a:ext cx="1184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21">
            <a:extLst>
              <a:ext uri="{FF2B5EF4-FFF2-40B4-BE49-F238E27FC236}">
                <a16:creationId xmlns:a16="http://schemas.microsoft.com/office/drawing/2014/main" id="{7C895B9F-2EF2-4995-942F-6E775A7B4D8D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9" y="3001964"/>
            <a:ext cx="1184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22">
            <a:extLst>
              <a:ext uri="{FF2B5EF4-FFF2-40B4-BE49-F238E27FC236}">
                <a16:creationId xmlns:a16="http://schemas.microsoft.com/office/drawing/2014/main" id="{EA270207-BD07-4034-9E0E-248E4B0427C0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4" y="3027364"/>
            <a:ext cx="1184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3">
            <a:extLst>
              <a:ext uri="{FF2B5EF4-FFF2-40B4-BE49-F238E27FC236}">
                <a16:creationId xmlns:a16="http://schemas.microsoft.com/office/drawing/2014/main" id="{6A60884F-3346-4810-B5F9-D71DE7DEA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9" y="3360738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1D8FC443-82B2-4807-8BD4-659333514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589" y="3360738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B5521870-2931-485E-8492-C6D3DAFF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336073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0B8F4643-9B04-44A0-9570-DB660ECF0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6" y="3394076"/>
            <a:ext cx="1368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1472F835-2F9D-4B32-A8CD-A031CF43D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4" y="3394076"/>
            <a:ext cx="1368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BEE33B09-0A32-4A39-8546-76E6DD30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505201"/>
            <a:ext cx="1152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10.0.0.0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9DE1CFFA-7D31-4018-9C96-DB94C997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3505201"/>
            <a:ext cx="11509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20.0.0.0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C9AAD4FF-8838-4041-BEDF-249F65E6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3505201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30.0.0.0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A639A020-7FBD-4E85-A47C-D0E86B09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4" y="3506788"/>
            <a:ext cx="12969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40.0.0.0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1F46CF0E-CAB4-4859-B16F-1D7255D6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3027363"/>
            <a:ext cx="5032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64FEB604-69F9-4932-B0FF-43E987352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3063876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A7E18C67-0EAF-475F-9548-598924FF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9" y="3027363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F6D1B4C6-DE5E-467E-81E7-56879835D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3063876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graphicFrame>
        <p:nvGraphicFramePr>
          <p:cNvPr id="23" name="Group 292">
            <a:extLst>
              <a:ext uri="{FF2B5EF4-FFF2-40B4-BE49-F238E27FC236}">
                <a16:creationId xmlns:a16="http://schemas.microsoft.com/office/drawing/2014/main" id="{E217595A-3D41-4039-9A9B-37FCE3E034F1}"/>
              </a:ext>
            </a:extLst>
          </p:cNvPr>
          <p:cNvGraphicFramePr>
            <a:graphicFrameLocks noGrp="1"/>
          </p:cNvGraphicFramePr>
          <p:nvPr/>
        </p:nvGraphicFramePr>
        <p:xfrm>
          <a:off x="1677989" y="4087813"/>
          <a:ext cx="2897187" cy="152146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:a16="http://schemas.microsoft.com/office/drawing/2014/main" val="3188206824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1646567337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317443020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4147418714"/>
                    </a:ext>
                  </a:extLst>
                </a:gridCol>
              </a:tblGrid>
              <a:tr h="2159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18043"/>
                  </a:ext>
                </a:extLst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02496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634038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38532"/>
                  </a:ext>
                </a:extLst>
              </a:tr>
            </a:tbl>
          </a:graphicData>
        </a:graphic>
      </p:graphicFrame>
      <p:graphicFrame>
        <p:nvGraphicFramePr>
          <p:cNvPr id="24" name="Group 298">
            <a:extLst>
              <a:ext uri="{FF2B5EF4-FFF2-40B4-BE49-F238E27FC236}">
                <a16:creationId xmlns:a16="http://schemas.microsoft.com/office/drawing/2014/main" id="{E5E2FD2A-1607-4295-AE61-5A7DC558F8FC}"/>
              </a:ext>
            </a:extLst>
          </p:cNvPr>
          <p:cNvGraphicFramePr>
            <a:graphicFrameLocks noGrp="1"/>
          </p:cNvGraphicFramePr>
          <p:nvPr/>
        </p:nvGraphicFramePr>
        <p:xfrm>
          <a:off x="7739063" y="4087814"/>
          <a:ext cx="2716212" cy="1515745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81550557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130662752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60567044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128039912"/>
                    </a:ext>
                  </a:extLst>
                </a:gridCol>
              </a:tblGrid>
              <a:tr h="180975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1106"/>
                  </a:ext>
                </a:extLst>
              </a:tr>
              <a:tr h="282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05124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660719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49165"/>
                  </a:ext>
                </a:extLst>
              </a:tr>
            </a:tbl>
          </a:graphicData>
        </a:graphic>
      </p:graphicFrame>
      <p:sp>
        <p:nvSpPr>
          <p:cNvPr id="25" name="Line 284">
            <a:extLst>
              <a:ext uri="{FF2B5EF4-FFF2-40B4-BE49-F238E27FC236}">
                <a16:creationId xmlns:a16="http://schemas.microsoft.com/office/drawing/2014/main" id="{70E79CD4-9E94-4CFA-AE12-EF5689EE3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795713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" name="Line 285">
            <a:extLst>
              <a:ext uri="{FF2B5EF4-FFF2-40B4-BE49-F238E27FC236}">
                <a16:creationId xmlns:a16="http://schemas.microsoft.com/office/drawing/2014/main" id="{E8500714-464E-47D7-AEEA-2BA473459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795713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7" name="Line 286">
            <a:extLst>
              <a:ext uri="{FF2B5EF4-FFF2-40B4-BE49-F238E27FC236}">
                <a16:creationId xmlns:a16="http://schemas.microsoft.com/office/drawing/2014/main" id="{32BB1732-02C9-4052-8497-E03E1FF02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3795713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8" name="Line 116">
            <a:extLst>
              <a:ext uri="{FF2B5EF4-FFF2-40B4-BE49-F238E27FC236}">
                <a16:creationId xmlns:a16="http://schemas.microsoft.com/office/drawing/2014/main" id="{9CF8D417-E9C6-47AE-B86A-86D62FE01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3001963"/>
            <a:ext cx="649288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29" name="Line 120">
            <a:extLst>
              <a:ext uri="{FF2B5EF4-FFF2-40B4-BE49-F238E27FC236}">
                <a16:creationId xmlns:a16="http://schemas.microsoft.com/office/drawing/2014/main" id="{4C2074A1-A73C-44D9-99A3-EE12FD26E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8" y="3001963"/>
            <a:ext cx="6477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0" name="Line 298">
            <a:extLst>
              <a:ext uri="{FF2B5EF4-FFF2-40B4-BE49-F238E27FC236}">
                <a16:creationId xmlns:a16="http://schemas.microsoft.com/office/drawing/2014/main" id="{727C1F7E-3DB4-44BC-AC1D-8A01694AF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2857500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1" name="Line 299">
            <a:extLst>
              <a:ext uri="{FF2B5EF4-FFF2-40B4-BE49-F238E27FC236}">
                <a16:creationId xmlns:a16="http://schemas.microsoft.com/office/drawing/2014/main" id="{9D89089C-1004-43F6-A71F-8E07C787E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4700" y="28575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2" name="Line 300">
            <a:extLst>
              <a:ext uri="{FF2B5EF4-FFF2-40B4-BE49-F238E27FC236}">
                <a16:creationId xmlns:a16="http://schemas.microsoft.com/office/drawing/2014/main" id="{94AE75DA-27D5-4987-8C69-2BCCF3607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0189" y="3001963"/>
            <a:ext cx="64928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3" name="Line 301">
            <a:extLst>
              <a:ext uri="{FF2B5EF4-FFF2-40B4-BE49-F238E27FC236}">
                <a16:creationId xmlns:a16="http://schemas.microsoft.com/office/drawing/2014/main" id="{17952FC1-BA02-42F3-AAF7-1F8328A9E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3001963"/>
            <a:ext cx="6477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34" name="Group 318">
            <a:extLst>
              <a:ext uri="{FF2B5EF4-FFF2-40B4-BE49-F238E27FC236}">
                <a16:creationId xmlns:a16="http://schemas.microsoft.com/office/drawing/2014/main" id="{055C558F-FF73-4896-841D-1BB4A93E7F43}"/>
              </a:ext>
            </a:extLst>
          </p:cNvPr>
          <p:cNvGraphicFramePr>
            <a:graphicFrameLocks noGrp="1"/>
          </p:cNvGraphicFramePr>
          <p:nvPr/>
        </p:nvGraphicFramePr>
        <p:xfrm>
          <a:off x="4672013" y="4060826"/>
          <a:ext cx="2811462" cy="2233613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108048803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151127747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555538284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1544235105"/>
                    </a:ext>
                  </a:extLst>
                </a:gridCol>
              </a:tblGrid>
              <a:tr h="404813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29144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93629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70527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71878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53875"/>
                  </a:ext>
                </a:extLst>
              </a:tr>
              <a:tr h="263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944"/>
                  </a:ext>
                </a:extLst>
              </a:tr>
            </a:tbl>
          </a:graphicData>
        </a:graphic>
      </p:graphicFrame>
      <p:graphicFrame>
        <p:nvGraphicFramePr>
          <p:cNvPr id="35" name="Group 315">
            <a:extLst>
              <a:ext uri="{FF2B5EF4-FFF2-40B4-BE49-F238E27FC236}">
                <a16:creationId xmlns:a16="http://schemas.microsoft.com/office/drawing/2014/main" id="{F90C5A09-E9AE-4C8D-B007-BFB853503FB1}"/>
              </a:ext>
            </a:extLst>
          </p:cNvPr>
          <p:cNvGraphicFramePr>
            <a:graphicFrameLocks noGrp="1"/>
          </p:cNvGraphicFramePr>
          <p:nvPr/>
        </p:nvGraphicFramePr>
        <p:xfrm>
          <a:off x="1677989" y="4086225"/>
          <a:ext cx="2879725" cy="2196148"/>
        </p:xfrm>
        <a:graphic>
          <a:graphicData uri="http://schemas.openxmlformats.org/drawingml/2006/table">
            <a:tbl>
              <a:tblPr/>
              <a:tblGrid>
                <a:gridCol w="255587">
                  <a:extLst>
                    <a:ext uri="{9D8B030D-6E8A-4147-A177-3AD203B41FA5}">
                      <a16:colId xmlns:a16="http://schemas.microsoft.com/office/drawing/2014/main" val="1574982419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3071437357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2671333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1765514"/>
                    </a:ext>
                  </a:extLst>
                </a:gridCol>
              </a:tblGrid>
              <a:tr h="355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94656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3224"/>
                  </a:ext>
                </a:extLst>
              </a:tr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383208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75980"/>
                  </a:ext>
                </a:extLst>
              </a:tr>
              <a:tr h="327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73105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32539"/>
                  </a:ext>
                </a:extLst>
              </a:tr>
            </a:tbl>
          </a:graphicData>
        </a:graphic>
      </p:graphicFrame>
      <p:graphicFrame>
        <p:nvGraphicFramePr>
          <p:cNvPr id="36" name="Group 319">
            <a:extLst>
              <a:ext uri="{FF2B5EF4-FFF2-40B4-BE49-F238E27FC236}">
                <a16:creationId xmlns:a16="http://schemas.microsoft.com/office/drawing/2014/main" id="{17F6A168-3D20-43D7-B4A6-B61B16DC53EB}"/>
              </a:ext>
            </a:extLst>
          </p:cNvPr>
          <p:cNvGraphicFramePr>
            <a:graphicFrameLocks noGrp="1"/>
          </p:cNvGraphicFramePr>
          <p:nvPr/>
        </p:nvGraphicFramePr>
        <p:xfrm>
          <a:off x="7739064" y="4076701"/>
          <a:ext cx="2733675" cy="2247901"/>
        </p:xfrm>
        <a:graphic>
          <a:graphicData uri="http://schemas.openxmlformats.org/drawingml/2006/table">
            <a:tbl>
              <a:tblPr/>
              <a:tblGrid>
                <a:gridCol w="255587">
                  <a:extLst>
                    <a:ext uri="{9D8B030D-6E8A-4147-A177-3AD203B41FA5}">
                      <a16:colId xmlns:a16="http://schemas.microsoft.com/office/drawing/2014/main" val="347552005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393016877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1906209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27319539"/>
                    </a:ext>
                  </a:extLst>
                </a:gridCol>
              </a:tblGrid>
              <a:tr h="404813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56977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Metric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30786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41712"/>
                  </a:ext>
                </a:extLst>
              </a:tr>
              <a:tr h="217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38378"/>
                  </a:ext>
                </a:extLst>
              </a:tr>
              <a:tr h="217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07145"/>
                  </a:ext>
                </a:extLst>
              </a:tr>
              <a:tr h="217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237909"/>
                  </a:ext>
                </a:extLst>
              </a:tr>
            </a:tbl>
          </a:graphicData>
        </a:graphic>
      </p:graphicFrame>
      <p:sp>
        <p:nvSpPr>
          <p:cNvPr id="37" name="Text Box 309">
            <a:extLst>
              <a:ext uri="{FF2B5EF4-FFF2-40B4-BE49-F238E27FC236}">
                <a16:creationId xmlns:a16="http://schemas.microsoft.com/office/drawing/2014/main" id="{4C033CEC-F5BA-41D2-9744-FE309B06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5948364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40.0.0.0     20.0.0.2           2</a:t>
            </a:r>
          </a:p>
        </p:txBody>
      </p:sp>
      <p:sp>
        <p:nvSpPr>
          <p:cNvPr id="38" name="Text Box 311">
            <a:extLst>
              <a:ext uri="{FF2B5EF4-FFF2-40B4-BE49-F238E27FC236}">
                <a16:creationId xmlns:a16="http://schemas.microsoft.com/office/drawing/2014/main" id="{6647E03C-0C5E-4A50-853A-E3A8D47C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1" y="5995989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10.0.0.0    30.0.0.1         2</a:t>
            </a:r>
          </a:p>
        </p:txBody>
      </p:sp>
      <p:sp>
        <p:nvSpPr>
          <p:cNvPr id="39" name="Text Box 302">
            <a:extLst>
              <a:ext uri="{FF2B5EF4-FFF2-40B4-BE49-F238E27FC236}">
                <a16:creationId xmlns:a16="http://schemas.microsoft.com/office/drawing/2014/main" id="{D4553EFE-846E-427F-BA19-D36D4483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6" y="5597526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30.0.0.0     20.0.0.2           1</a:t>
            </a:r>
          </a:p>
        </p:txBody>
      </p:sp>
      <p:sp>
        <p:nvSpPr>
          <p:cNvPr id="40" name="Text Box 303">
            <a:extLst>
              <a:ext uri="{FF2B5EF4-FFF2-40B4-BE49-F238E27FC236}">
                <a16:creationId xmlns:a16="http://schemas.microsoft.com/office/drawing/2014/main" id="{F5BEDE6E-69BC-4289-B815-385EF62A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1" y="5667376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 10.0.0.0     20.0.0.1        1</a:t>
            </a:r>
          </a:p>
        </p:txBody>
      </p:sp>
      <p:sp>
        <p:nvSpPr>
          <p:cNvPr id="41" name="Text Box 304">
            <a:extLst>
              <a:ext uri="{FF2B5EF4-FFF2-40B4-BE49-F238E27FC236}">
                <a16:creationId xmlns:a16="http://schemas.microsoft.com/office/drawing/2014/main" id="{67DC93FD-E05D-43CD-AF77-8E213B1A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1" y="5724526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20.0.0.0    30.0.0.1         1</a:t>
            </a:r>
          </a:p>
        </p:txBody>
      </p:sp>
      <p:sp>
        <p:nvSpPr>
          <p:cNvPr id="42" name="Text Box 306">
            <a:extLst>
              <a:ext uri="{FF2B5EF4-FFF2-40B4-BE49-F238E27FC236}">
                <a16:creationId xmlns:a16="http://schemas.microsoft.com/office/drawing/2014/main" id="{A9A44B72-FD05-458B-8A94-BCB37F6D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1" y="5956301"/>
            <a:ext cx="2987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66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    40.0.0.0     30.0.0.2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0A013596-253E-436E-A57F-08B54101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度量值为跳数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最大跳数为</a:t>
            </a:r>
            <a:r>
              <a:rPr lang="en-US" altLang="zh-CN">
                <a:cs typeface="Arial" panose="020B0604020202020204" pitchFamily="34" charset="0"/>
              </a:rPr>
              <a:t>15</a:t>
            </a:r>
            <a:r>
              <a:rPr lang="zh-CN" altLang="en-US">
                <a:cs typeface="Arial" panose="020B0604020202020204" pitchFamily="34" charset="0"/>
              </a:rPr>
              <a:t>跳，</a:t>
            </a:r>
            <a:r>
              <a:rPr lang="en-US" altLang="zh-CN">
                <a:cs typeface="Arial" panose="020B0604020202020204" pitchFamily="34" charset="0"/>
              </a:rPr>
              <a:t>16</a:t>
            </a:r>
            <a:r>
              <a:rPr lang="zh-CN" altLang="en-US">
                <a:cs typeface="Arial" panose="020B0604020202020204" pitchFamily="34" charset="0"/>
              </a:rPr>
              <a:t>跳为不可达</a:t>
            </a:r>
          </a:p>
          <a:p>
            <a:pPr>
              <a:spcBef>
                <a:spcPts val="675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更新时间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每隔</a:t>
            </a:r>
            <a:r>
              <a:rPr lang="en-US" altLang="zh-CN">
                <a:cs typeface="Arial" panose="020B0604020202020204" pitchFamily="34" charset="0"/>
              </a:rPr>
              <a:t>30s</a:t>
            </a:r>
            <a:r>
              <a:rPr lang="zh-CN" altLang="en-US">
                <a:cs typeface="Arial" panose="020B0604020202020204" pitchFamily="34" charset="0"/>
              </a:rPr>
              <a:t>发送路由更新消息，</a:t>
            </a:r>
            <a:r>
              <a:rPr lang="en-US" altLang="zh-CN">
                <a:cs typeface="Arial" panose="020B0604020202020204" pitchFamily="34" charset="0"/>
              </a:rPr>
              <a:t>UDP520</a:t>
            </a:r>
            <a:r>
              <a:rPr lang="zh-CN" altLang="en-US">
                <a:cs typeface="Arial" panose="020B0604020202020204" pitchFamily="34" charset="0"/>
              </a:rPr>
              <a:t>端口</a:t>
            </a:r>
            <a:endParaRPr lang="en-US" altLang="zh-CN">
              <a:cs typeface="Arial" panose="020B0604020202020204" pitchFamily="34" charset="0"/>
            </a:endParaRPr>
          </a:p>
          <a:p>
            <a:pPr>
              <a:spcBef>
                <a:spcPts val="675"/>
              </a:spcBef>
            </a:pPr>
            <a:r>
              <a:rPr lang="en-US" altLang="zh-CN">
                <a:cs typeface="Arial" panose="020B0604020202020204" pitchFamily="34" charset="0"/>
              </a:rPr>
              <a:t>RIP</a:t>
            </a:r>
            <a:r>
              <a:rPr lang="zh-CN" altLang="en-US">
                <a:cs typeface="Arial" panose="020B0604020202020204" pitchFamily="34" charset="0"/>
              </a:rPr>
              <a:t>路由更新消息</a:t>
            </a:r>
            <a:endParaRPr lang="en-US" altLang="zh-CN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</a:pPr>
            <a:r>
              <a:rPr lang="zh-CN" altLang="en-US">
                <a:cs typeface="Arial" panose="020B0604020202020204" pitchFamily="34" charset="0"/>
              </a:rPr>
              <a:t>发送整个路由表信息</a:t>
            </a:r>
          </a:p>
          <a:p>
            <a:pPr>
              <a:spcBef>
                <a:spcPts val="675"/>
              </a:spcBef>
            </a:pPr>
            <a:endParaRPr lang="zh-CN" altLang="en-US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E1861C06-B843-484C-BC83-979A80E8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RIP</a:t>
            </a:r>
            <a:r>
              <a:rPr lang="zh-CN" altLang="en-US"/>
              <a:t>的度量值与更新时间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>
            <a:extLst>
              <a:ext uri="{FF2B5EF4-FFF2-40B4-BE49-F238E27FC236}">
                <a16:creationId xmlns:a16="http://schemas.microsoft.com/office/drawing/2014/main" id="{880DFDD6-0FD9-4230-94CB-DE5B690F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水平分割</a:t>
            </a:r>
            <a:r>
              <a:rPr lang="en-US" altLang="zh-CN"/>
              <a:t>2-1</a:t>
            </a:r>
            <a:endParaRPr lang="zh-CN" altLang="en-US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16621874-EA99-402D-ABDF-0DBA84835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138" y="3030538"/>
            <a:ext cx="1223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6B1737B9-8B19-49DD-A274-BFC49931D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6" y="3005138"/>
            <a:ext cx="12239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pic>
        <p:nvPicPr>
          <p:cNvPr id="17413" name="Picture 20">
            <a:extLst>
              <a:ext uri="{FF2B5EF4-FFF2-40B4-BE49-F238E27FC236}">
                <a16:creationId xmlns:a16="http://schemas.microsoft.com/office/drawing/2014/main" id="{FFEA94B9-207C-453E-BEB7-86BDFCA21BD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6701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1">
            <a:extLst>
              <a:ext uri="{FF2B5EF4-FFF2-40B4-BE49-F238E27FC236}">
                <a16:creationId xmlns:a16="http://schemas.microsoft.com/office/drawing/2014/main" id="{2B0543C6-7989-4E27-9E9D-E27AC92337F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6" y="26447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2">
            <a:extLst>
              <a:ext uri="{FF2B5EF4-FFF2-40B4-BE49-F238E27FC236}">
                <a16:creationId xmlns:a16="http://schemas.microsoft.com/office/drawing/2014/main" id="{65D5D914-C2E6-4965-A26F-E195EAEEB61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1" y="2670175"/>
            <a:ext cx="11842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3">
            <a:extLst>
              <a:ext uri="{FF2B5EF4-FFF2-40B4-BE49-F238E27FC236}">
                <a16:creationId xmlns:a16="http://schemas.microsoft.com/office/drawing/2014/main" id="{A0E9343C-F7E5-42E5-9DB5-B0D0376E8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6" y="3003550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71BE0B8C-088E-4934-92BE-611E141D5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76" y="3003550"/>
            <a:ext cx="8223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E82CA6A0-B945-4B35-9C9C-0F5F4A07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4" y="3003551"/>
            <a:ext cx="13684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63B1F988-13CB-4B98-A51E-C694A81F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4" y="30368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2B8DBB3E-22F3-4D24-A0B9-477FDFB9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1" y="30368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9F5228EC-F870-42FE-A39A-3E0F1366E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6" y="3148013"/>
            <a:ext cx="1152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10.0.0.0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1FA862C3-14E8-481D-9983-F1BF845F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148013"/>
            <a:ext cx="11509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20.0.0.0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79E9D8D2-EF9C-455E-92FC-26F05B10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148013"/>
            <a:ext cx="12239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30.0.0.0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7087C300-2856-4E97-8272-84276A90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50" y="3149601"/>
            <a:ext cx="12969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40.0.0.0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8A62D49B-CB5F-446E-8F97-2D7CD2CD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4" y="2670176"/>
            <a:ext cx="5032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74B78FC7-9535-4F60-B708-7C9153C7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9" y="2706688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.1</a:t>
            </a:r>
          </a:p>
        </p:txBody>
      </p:sp>
      <p:sp>
        <p:nvSpPr>
          <p:cNvPr id="21" name="Text Box 38">
            <a:extLst>
              <a:ext uri="{FF2B5EF4-FFF2-40B4-BE49-F238E27FC236}">
                <a16:creationId xmlns:a16="http://schemas.microsoft.com/office/drawing/2014/main" id="{911A03E6-0A38-46B5-957D-DE3B86C7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2670176"/>
            <a:ext cx="503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sp>
        <p:nvSpPr>
          <p:cNvPr id="22" name="Text Box 39">
            <a:extLst>
              <a:ext uri="{FF2B5EF4-FFF2-40B4-BE49-F238E27FC236}">
                <a16:creationId xmlns:a16="http://schemas.microsoft.com/office/drawing/2014/main" id="{63914325-0B81-4805-8E9A-7DE79B11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9" y="2706688"/>
            <a:ext cx="5032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</a:rPr>
              <a:t>.2</a:t>
            </a:r>
          </a:p>
        </p:txBody>
      </p:sp>
      <p:sp>
        <p:nvSpPr>
          <p:cNvPr id="25" name="Line 284">
            <a:extLst>
              <a:ext uri="{FF2B5EF4-FFF2-40B4-BE49-F238E27FC236}">
                <a16:creationId xmlns:a16="http://schemas.microsoft.com/office/drawing/2014/main" id="{4DE3FB1A-6EEC-486E-A5E3-79E50AF60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838" y="3438525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6" name="Line 285">
            <a:extLst>
              <a:ext uri="{FF2B5EF4-FFF2-40B4-BE49-F238E27FC236}">
                <a16:creationId xmlns:a16="http://schemas.microsoft.com/office/drawing/2014/main" id="{C2EC2D66-5FB6-4BB4-A294-D1A7F226E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3438525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27" name="Line 286">
            <a:extLst>
              <a:ext uri="{FF2B5EF4-FFF2-40B4-BE49-F238E27FC236}">
                <a16:creationId xmlns:a16="http://schemas.microsoft.com/office/drawing/2014/main" id="{0B9A7249-77B3-440A-8C2F-CB1CC1407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3275" y="3438525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pPr>
              <a:defRPr/>
            </a:pPr>
            <a:endParaRPr lang="zh-CN" altLang="en-US" b="1">
              <a:latin typeface="+mj-lt"/>
            </a:endParaRPr>
          </a:p>
        </p:txBody>
      </p:sp>
      <p:sp>
        <p:nvSpPr>
          <p:cNvPr id="32" name="Line 300">
            <a:extLst>
              <a:ext uri="{FF2B5EF4-FFF2-40B4-BE49-F238E27FC236}">
                <a16:creationId xmlns:a16="http://schemas.microsoft.com/office/drawing/2014/main" id="{E7D6CE36-006C-4032-A643-D6A60D952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4" y="2643188"/>
            <a:ext cx="64928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33" name="Line 301">
            <a:extLst>
              <a:ext uri="{FF2B5EF4-FFF2-40B4-BE49-F238E27FC236}">
                <a16:creationId xmlns:a16="http://schemas.microsoft.com/office/drawing/2014/main" id="{F4CD395F-CA61-4337-982C-5372DD991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8" y="2643188"/>
            <a:ext cx="6477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aphicFrame>
        <p:nvGraphicFramePr>
          <p:cNvPr id="34" name="Group 318">
            <a:extLst>
              <a:ext uri="{FF2B5EF4-FFF2-40B4-BE49-F238E27FC236}">
                <a16:creationId xmlns:a16="http://schemas.microsoft.com/office/drawing/2014/main" id="{E8265B39-B7C8-4C9E-B80A-3A7437A7DE9B}"/>
              </a:ext>
            </a:extLst>
          </p:cNvPr>
          <p:cNvGraphicFramePr>
            <a:graphicFrameLocks noGrp="1"/>
          </p:cNvGraphicFramePr>
          <p:nvPr/>
        </p:nvGraphicFramePr>
        <p:xfrm>
          <a:off x="4546600" y="3786188"/>
          <a:ext cx="2928938" cy="2073276"/>
        </p:xfrm>
        <a:graphic>
          <a:graphicData uri="http://schemas.openxmlformats.org/drawingml/2006/table">
            <a:tbl>
              <a:tblPr/>
              <a:tblGrid>
                <a:gridCol w="293688">
                  <a:extLst>
                    <a:ext uri="{9D8B030D-6E8A-4147-A177-3AD203B41FA5}">
                      <a16:colId xmlns:a16="http://schemas.microsoft.com/office/drawing/2014/main" val="588833034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89575194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792491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694465996"/>
                    </a:ext>
                  </a:extLst>
                </a:gridCol>
              </a:tblGrid>
              <a:tr h="40005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09386"/>
                  </a:ext>
                </a:extLst>
              </a:tr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72731"/>
                  </a:ext>
                </a:extLst>
              </a:tr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20.0.0.1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81963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617332"/>
                  </a:ext>
                </a:extLst>
              </a:tr>
              <a:tr h="330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99763"/>
                  </a:ext>
                </a:extLst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微软雅黑" panose="020B0503020204020204" pitchFamily="34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30.0.0.2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89225"/>
                  </a:ext>
                </a:extLst>
              </a:tr>
            </a:tbl>
          </a:graphicData>
        </a:graphic>
      </p:graphicFrame>
      <p:graphicFrame>
        <p:nvGraphicFramePr>
          <p:cNvPr id="35" name="Group 315">
            <a:extLst>
              <a:ext uri="{FF2B5EF4-FFF2-40B4-BE49-F238E27FC236}">
                <a16:creationId xmlns:a16="http://schemas.microsoft.com/office/drawing/2014/main" id="{3C10DBD2-DE51-47DE-82E3-8F7FCFE15B2C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3786188"/>
          <a:ext cx="2808288" cy="2070102"/>
        </p:xfrm>
        <a:graphic>
          <a:graphicData uri="http://schemas.openxmlformats.org/drawingml/2006/table">
            <a:tbl>
              <a:tblPr/>
              <a:tblGrid>
                <a:gridCol w="249238">
                  <a:extLst>
                    <a:ext uri="{9D8B030D-6E8A-4147-A177-3AD203B41FA5}">
                      <a16:colId xmlns:a16="http://schemas.microsoft.com/office/drawing/2014/main" val="1267074503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6758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4019266979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4134016074"/>
                    </a:ext>
                  </a:extLst>
                </a:gridCol>
              </a:tblGrid>
              <a:tr h="371475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94627"/>
                  </a:ext>
                </a:extLst>
              </a:tr>
              <a:tr h="354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Next 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64444"/>
                  </a:ext>
                </a:extLst>
              </a:tr>
              <a:tr h="330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80419"/>
                  </a:ext>
                </a:extLst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96245"/>
                  </a:ext>
                </a:extLst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30634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20.0.0.2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99629"/>
                  </a:ext>
                </a:extLst>
              </a:tr>
            </a:tbl>
          </a:graphicData>
        </a:graphic>
      </p:graphicFrame>
      <p:graphicFrame>
        <p:nvGraphicFramePr>
          <p:cNvPr id="36" name="Group 319">
            <a:extLst>
              <a:ext uri="{FF2B5EF4-FFF2-40B4-BE49-F238E27FC236}">
                <a16:creationId xmlns:a16="http://schemas.microsoft.com/office/drawing/2014/main" id="{DBEAABB0-E102-4E9C-B919-E31C646BE7C9}"/>
              </a:ext>
            </a:extLst>
          </p:cNvPr>
          <p:cNvGraphicFramePr>
            <a:graphicFrameLocks noGrp="1"/>
          </p:cNvGraphicFramePr>
          <p:nvPr/>
        </p:nvGraphicFramePr>
        <p:xfrm>
          <a:off x="7618414" y="3786189"/>
          <a:ext cx="2928937" cy="2070101"/>
        </p:xfrm>
        <a:graphic>
          <a:graphicData uri="http://schemas.openxmlformats.org/drawingml/2006/table">
            <a:tbl>
              <a:tblPr/>
              <a:tblGrid>
                <a:gridCol w="273050">
                  <a:extLst>
                    <a:ext uri="{9D8B030D-6E8A-4147-A177-3AD203B41FA5}">
                      <a16:colId xmlns:a16="http://schemas.microsoft.com/office/drawing/2014/main" val="131938437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478494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82618551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957040557"/>
                    </a:ext>
                  </a:extLst>
                </a:gridCol>
              </a:tblGrid>
              <a:tr h="427038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Routing Table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0277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Nexthop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13759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10.0.0.0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30.0.0.1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82411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20.0.0.0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30.0.0.1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00029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2371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40.0.0.0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ts val="3000"/>
                        </a:lnSpc>
                        <a:spcBef>
                          <a:spcPts val="475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ts val="3000"/>
                        </a:lnSpc>
                        <a:buClr>
                          <a:schemeClr val="tx1"/>
                        </a:buClr>
                        <a:defRPr b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ts val="3000"/>
                        </a:lnSpc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ts val="3000"/>
                        </a:lnSpc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23705"/>
                  </a:ext>
                </a:extLst>
              </a:tr>
            </a:tbl>
          </a:graphicData>
        </a:graphic>
      </p:graphicFrame>
      <p:grpSp>
        <p:nvGrpSpPr>
          <p:cNvPr id="2" name="组合 45">
            <a:extLst>
              <a:ext uri="{FF2B5EF4-FFF2-40B4-BE49-F238E27FC236}">
                <a16:creationId xmlns:a16="http://schemas.microsoft.com/office/drawing/2014/main" id="{0F27377E-5420-4BC7-9289-EBBFF36F366F}"/>
              </a:ext>
            </a:extLst>
          </p:cNvPr>
          <p:cNvGrpSpPr>
            <a:grpSpLocks/>
          </p:cNvGrpSpPr>
          <p:nvPr/>
        </p:nvGrpSpPr>
        <p:grpSpPr bwMode="auto">
          <a:xfrm>
            <a:off x="9310689" y="2786064"/>
            <a:ext cx="428625" cy="428625"/>
            <a:chOff x="7643834" y="2643182"/>
            <a:chExt cx="285752" cy="285752"/>
          </a:xfrm>
        </p:grpSpPr>
        <p:cxnSp>
          <p:nvCxnSpPr>
            <p:cNvPr id="17556" name="直接连接符 41">
              <a:extLst>
                <a:ext uri="{FF2B5EF4-FFF2-40B4-BE49-F238E27FC236}">
                  <a16:creationId xmlns:a16="http://schemas.microsoft.com/office/drawing/2014/main" id="{3683597A-A317-41ED-A646-C5DE527E6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643834" y="2643182"/>
              <a:ext cx="285752" cy="285752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7" name="直接连接符 43">
              <a:extLst>
                <a:ext uri="{FF2B5EF4-FFF2-40B4-BE49-F238E27FC236}">
                  <a16:creationId xmlns:a16="http://schemas.microsoft.com/office/drawing/2014/main" id="{D82A94A5-6825-4F43-80DD-52C5FB271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43834" y="2643182"/>
              <a:ext cx="285752" cy="285752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66501CF-EF0C-4CF2-84A6-4C5401C3F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39" y="5559426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chemeClr val="tx2"/>
                </a:solidFill>
              </a:rPr>
              <a:t>0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0C9F15-012D-4145-AD52-099CF154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1" y="5549901"/>
            <a:ext cx="428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16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56" name="Text Box 30">
            <a:extLst>
              <a:ext uri="{FF2B5EF4-FFF2-40B4-BE49-F238E27FC236}">
                <a16:creationId xmlns:a16="http://schemas.microsoft.com/office/drawing/2014/main" id="{7275C39E-117B-4EB2-80BF-FB9F8488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2263776"/>
            <a:ext cx="12239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chemeClr val="tx2"/>
                </a:solidFill>
                <a:latin typeface="+mj-lt"/>
              </a:rPr>
              <a:t>40.0.0.0</a:t>
            </a:r>
          </a:p>
        </p:txBody>
      </p:sp>
      <p:sp>
        <p:nvSpPr>
          <p:cNvPr id="57" name="AutoShape 4">
            <a:extLst>
              <a:ext uri="{FF2B5EF4-FFF2-40B4-BE49-F238E27FC236}">
                <a16:creationId xmlns:a16="http://schemas.microsoft.com/office/drawing/2014/main" id="{247DB2CA-DBBD-43AD-B128-862B3131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6072189"/>
            <a:ext cx="1785938" cy="441325"/>
          </a:xfrm>
          <a:prstGeom prst="wedgeRoundRectCallout">
            <a:avLst>
              <a:gd name="adj1" fmla="val 27940"/>
              <a:gd name="adj2" fmla="val -1069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标记为不可达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" name="AutoShape 4">
            <a:extLst>
              <a:ext uri="{FF2B5EF4-FFF2-40B4-BE49-F238E27FC236}">
                <a16:creationId xmlns:a16="http://schemas.microsoft.com/office/drawing/2014/main" id="{8FA75FCA-0291-43B9-8E0D-674A0950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1285875"/>
            <a:ext cx="2500312" cy="642938"/>
          </a:xfrm>
          <a:prstGeom prst="wedgeRoundRectCallout">
            <a:avLst>
              <a:gd name="adj1" fmla="val -43639"/>
              <a:gd name="adj2" fmla="val 90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R3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的更新周期到来前，</a:t>
            </a:r>
            <a:r>
              <a:rPr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R2</a:t>
            </a:r>
            <a:r>
              <a:rPr lang="zh-CN" altLang="en-US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先发更新</a:t>
            </a:r>
            <a:endParaRPr lang="en-US" altLang="zh-CN" sz="20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B6F82C-64B9-4CE0-B1F0-5B625EC4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75" y="5549901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</a:rPr>
              <a:t>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4FF4F-6CE4-4120-83B3-07C86C0D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6439" y="5572126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0000"/>
                </a:solidFill>
              </a:rPr>
              <a:t>30.0.0.1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FA7FD8-7925-4773-98A8-27BFAB91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6" y="5500689"/>
            <a:ext cx="214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chemeClr val="tx2"/>
                </a:solidFill>
              </a:rPr>
              <a:t>C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B12D02-798B-4F63-8320-4B7CB131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9" y="5549901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78FF"/>
                </a:solidFill>
              </a:rPr>
              <a:t>R</a:t>
            </a:r>
            <a:endParaRPr lang="zh-CN" altLang="en-US" sz="1400" b="1">
              <a:solidFill>
                <a:srgbClr val="0078FF"/>
              </a:solidFill>
            </a:endParaRPr>
          </a:p>
        </p:txBody>
      </p:sp>
      <p:sp>
        <p:nvSpPr>
          <p:cNvPr id="67" name="AutoShape 4">
            <a:extLst>
              <a:ext uri="{FF2B5EF4-FFF2-40B4-BE49-F238E27FC236}">
                <a16:creationId xmlns:a16="http://schemas.microsoft.com/office/drawing/2014/main" id="{1EC20166-0267-4165-A933-54E92DA4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6215064"/>
            <a:ext cx="2928937" cy="441325"/>
          </a:xfrm>
          <a:prstGeom prst="wedgeRoundRectCallout">
            <a:avLst>
              <a:gd name="adj1" fmla="val 8176"/>
              <a:gd name="adj2" fmla="val -125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学到错误的路由条目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" name="Line 301">
            <a:extLst>
              <a:ext uri="{FF2B5EF4-FFF2-40B4-BE49-F238E27FC236}">
                <a16:creationId xmlns:a16="http://schemas.microsoft.com/office/drawing/2014/main" id="{374EFA98-873B-45BA-B04D-6C504F9D3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1814" y="3571875"/>
            <a:ext cx="714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71" name="AutoShape 4">
            <a:extLst>
              <a:ext uri="{FF2B5EF4-FFF2-40B4-BE49-F238E27FC236}">
                <a16:creationId xmlns:a16="http://schemas.microsoft.com/office/drawing/2014/main" id="{16DC600F-E5E5-4588-9B74-707AF675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1785938"/>
            <a:ext cx="2143125" cy="584200"/>
          </a:xfrm>
          <a:prstGeom prst="wedgeRoundRectCallout">
            <a:avLst>
              <a:gd name="adj1" fmla="val -51199"/>
              <a:gd name="adj2" fmla="val 222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会继续发给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，形成路由环路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549" name="内容占位符 71">
            <a:extLst>
              <a:ext uri="{FF2B5EF4-FFF2-40B4-BE49-F238E27FC236}">
                <a16:creationId xmlns:a16="http://schemas.microsoft.com/office/drawing/2014/main" id="{7ACCC664-DC74-4D38-873B-444B0163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/>
              <a:t>路由环路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810242-592B-4D21-B218-A6C5E3B2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500689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0078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>
              <a:solidFill>
                <a:srgbClr val="0078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A90143-D947-4D5B-9ECE-577DB501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500689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AutoShape 4">
            <a:extLst>
              <a:ext uri="{FF2B5EF4-FFF2-40B4-BE49-F238E27FC236}">
                <a16:creationId xmlns:a16="http://schemas.microsoft.com/office/drawing/2014/main" id="{D92EE55B-22C7-4246-AB7D-38031644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929314"/>
            <a:ext cx="1714500" cy="441325"/>
          </a:xfrm>
          <a:prstGeom prst="wedgeRoundRectCallout">
            <a:avLst>
              <a:gd name="adj1" fmla="val 65315"/>
              <a:gd name="adj2" fmla="val -992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将跳数变为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49" name="Freeform 85">
            <a:extLst>
              <a:ext uri="{FF2B5EF4-FFF2-40B4-BE49-F238E27FC236}">
                <a16:creationId xmlns:a16="http://schemas.microsoft.com/office/drawing/2014/main" id="{3746A7DA-793B-42B0-A276-FD13A49B8749}"/>
              </a:ext>
            </a:extLst>
          </p:cNvPr>
          <p:cNvSpPr>
            <a:spLocks/>
          </p:cNvSpPr>
          <p:nvPr/>
        </p:nvSpPr>
        <p:spPr bwMode="auto">
          <a:xfrm>
            <a:off x="6596063" y="2357438"/>
            <a:ext cx="1116012" cy="398462"/>
          </a:xfrm>
          <a:custGeom>
            <a:avLst/>
            <a:gdLst>
              <a:gd name="T0" fmla="*/ 0 w 1497"/>
              <a:gd name="T1" fmla="*/ 2147483647 h 432"/>
              <a:gd name="T2" fmla="*/ 2147483647 w 1497"/>
              <a:gd name="T3" fmla="*/ 2147483647 h 432"/>
              <a:gd name="T4" fmla="*/ 2147483647 w 1497"/>
              <a:gd name="T5" fmla="*/ 2147483647 h 432"/>
              <a:gd name="T6" fmla="*/ 2147483647 w 1497"/>
              <a:gd name="T7" fmla="*/ 2147483647 h 432"/>
              <a:gd name="T8" fmla="*/ 2147483647 w 1497"/>
              <a:gd name="T9" fmla="*/ 2147483647 h 432"/>
              <a:gd name="T10" fmla="*/ 2147483647 w 1497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7"/>
              <a:gd name="T19" fmla="*/ 0 h 432"/>
              <a:gd name="T20" fmla="*/ 1497 w 1497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7" h="432">
                <a:moveTo>
                  <a:pt x="0" y="386"/>
                </a:moveTo>
                <a:cubicBezTo>
                  <a:pt x="49" y="302"/>
                  <a:pt x="98" y="219"/>
                  <a:pt x="181" y="159"/>
                </a:cubicBezTo>
                <a:cubicBezTo>
                  <a:pt x="264" y="99"/>
                  <a:pt x="371" y="46"/>
                  <a:pt x="499" y="23"/>
                </a:cubicBezTo>
                <a:cubicBezTo>
                  <a:pt x="627" y="0"/>
                  <a:pt x="824" y="0"/>
                  <a:pt x="952" y="23"/>
                </a:cubicBezTo>
                <a:cubicBezTo>
                  <a:pt x="1080" y="46"/>
                  <a:pt x="1179" y="91"/>
                  <a:pt x="1270" y="159"/>
                </a:cubicBezTo>
                <a:cubicBezTo>
                  <a:pt x="1361" y="227"/>
                  <a:pt x="1459" y="386"/>
                  <a:pt x="1497" y="43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>
            <a:prstShdw prst="shdw17" dist="17961" dir="2700000">
              <a:srgbClr val="993D00">
                <a:alpha val="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Freeform 86">
            <a:extLst>
              <a:ext uri="{FF2B5EF4-FFF2-40B4-BE49-F238E27FC236}">
                <a16:creationId xmlns:a16="http://schemas.microsoft.com/office/drawing/2014/main" id="{7B2D74CC-02A7-4240-974C-B91E30C58915}"/>
              </a:ext>
            </a:extLst>
          </p:cNvPr>
          <p:cNvSpPr>
            <a:spLocks/>
          </p:cNvSpPr>
          <p:nvPr/>
        </p:nvSpPr>
        <p:spPr bwMode="auto">
          <a:xfrm rot="10800000">
            <a:off x="6596064" y="3113088"/>
            <a:ext cx="1127125" cy="360362"/>
          </a:xfrm>
          <a:custGeom>
            <a:avLst/>
            <a:gdLst>
              <a:gd name="T0" fmla="*/ 0 w 1497"/>
              <a:gd name="T1" fmla="*/ 2147483647 h 432"/>
              <a:gd name="T2" fmla="*/ 2147483647 w 1497"/>
              <a:gd name="T3" fmla="*/ 2147483647 h 432"/>
              <a:gd name="T4" fmla="*/ 2147483647 w 1497"/>
              <a:gd name="T5" fmla="*/ 2147483647 h 432"/>
              <a:gd name="T6" fmla="*/ 2147483647 w 1497"/>
              <a:gd name="T7" fmla="*/ 2147483647 h 432"/>
              <a:gd name="T8" fmla="*/ 2147483647 w 1497"/>
              <a:gd name="T9" fmla="*/ 2147483647 h 432"/>
              <a:gd name="T10" fmla="*/ 2147483647 w 1497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7"/>
              <a:gd name="T19" fmla="*/ 0 h 432"/>
              <a:gd name="T20" fmla="*/ 1497 w 1497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7" h="432">
                <a:moveTo>
                  <a:pt x="0" y="386"/>
                </a:moveTo>
                <a:cubicBezTo>
                  <a:pt x="49" y="302"/>
                  <a:pt x="98" y="219"/>
                  <a:pt x="181" y="159"/>
                </a:cubicBezTo>
                <a:cubicBezTo>
                  <a:pt x="264" y="99"/>
                  <a:pt x="371" y="46"/>
                  <a:pt x="499" y="23"/>
                </a:cubicBezTo>
                <a:cubicBezTo>
                  <a:pt x="627" y="0"/>
                  <a:pt x="824" y="0"/>
                  <a:pt x="952" y="23"/>
                </a:cubicBezTo>
                <a:cubicBezTo>
                  <a:pt x="1080" y="46"/>
                  <a:pt x="1179" y="91"/>
                  <a:pt x="1270" y="159"/>
                </a:cubicBezTo>
                <a:cubicBezTo>
                  <a:pt x="1361" y="227"/>
                  <a:pt x="1459" y="386"/>
                  <a:pt x="1497" y="432"/>
                </a:cubicBezTo>
              </a:path>
            </a:pathLst>
          </a:custGeom>
          <a:noFill/>
          <a:ln w="28575">
            <a:solidFill>
              <a:srgbClr val="0066FF"/>
            </a:solidFill>
            <a:round/>
            <a:headEnd/>
            <a:tailEnd type="triangle" w="lg" len="lg"/>
          </a:ln>
          <a:effectLst>
            <a:prstShdw prst="shdw17" dist="17961" dir="2700000">
              <a:srgbClr val="993D00">
                <a:alpha val="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AutoShape 4">
            <a:extLst>
              <a:ext uri="{FF2B5EF4-FFF2-40B4-BE49-F238E27FC236}">
                <a16:creationId xmlns:a16="http://schemas.microsoft.com/office/drawing/2014/main" id="{104B08D1-384E-44C8-8306-359F0AD7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4" y="1428751"/>
            <a:ext cx="2643187" cy="785813"/>
          </a:xfrm>
          <a:prstGeom prst="wedgeRoundRectCallout">
            <a:avLst>
              <a:gd name="adj1" fmla="val 49222"/>
              <a:gd name="adj2" fmla="val 840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产生路由环路，直到跳数增加到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为止</a:t>
            </a:r>
            <a:endParaRPr lang="en-US" altLang="zh-CN" sz="2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1" grpId="1"/>
      <p:bldP spid="51" grpId="2"/>
      <p:bldP spid="56" grpId="0"/>
      <p:bldP spid="57" grpId="0" animBg="1"/>
      <p:bldP spid="57" grpId="1" animBg="1"/>
      <p:bldP spid="61" grpId="0" animBg="1"/>
      <p:bldP spid="61" grpId="1" animBg="1"/>
      <p:bldP spid="62" grpId="0"/>
      <p:bldP spid="64" grpId="0"/>
      <p:bldP spid="65" grpId="0"/>
      <p:bldP spid="67" grpId="0" animBg="1"/>
      <p:bldP spid="71" grpId="0" animBg="1"/>
      <p:bldP spid="46" grpId="0"/>
      <p:bldP spid="47" grpId="0"/>
      <p:bldP spid="48" grpId="0" animBg="1"/>
      <p:bldP spid="49" grpId="0" animBg="1"/>
      <p:bldP spid="52" grpId="0" animBg="1"/>
      <p:bldP spid="55" grpId="0" animBg="1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1186</Words>
  <Application>Microsoft Office PowerPoint</Application>
  <PresentationFormat>宽屏</PresentationFormat>
  <Paragraphs>394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楷体_GB2312</vt:lpstr>
      <vt:lpstr>微软雅黑</vt:lpstr>
      <vt:lpstr>Arial</vt:lpstr>
      <vt:lpstr>Calibri</vt:lpstr>
      <vt:lpstr>Calibri Light</vt:lpstr>
      <vt:lpstr>Verdana</vt:lpstr>
      <vt:lpstr>Wingdings</vt:lpstr>
      <vt:lpstr>第一PPT模板网：www.1ppt.com</vt:lpstr>
      <vt:lpstr>PowerPoint 演示文稿</vt:lpstr>
      <vt:lpstr>PowerPoint 演示文稿</vt:lpstr>
      <vt:lpstr>动态路由概述</vt:lpstr>
      <vt:lpstr>动态路由协议</vt:lpstr>
      <vt:lpstr>动态路由协议分类</vt:lpstr>
      <vt:lpstr>RIP路由协议工作原理</vt:lpstr>
      <vt:lpstr>路由表的形成</vt:lpstr>
      <vt:lpstr>RIP的度量值与更新时间</vt:lpstr>
      <vt:lpstr>水平分割2-1</vt:lpstr>
      <vt:lpstr>水平分割2-2</vt:lpstr>
      <vt:lpstr>RIP的配置和验证4-1</vt:lpstr>
      <vt:lpstr>RIP的配置和验证4-2</vt:lpstr>
      <vt:lpstr>RIP的配置和验证4-3</vt:lpstr>
      <vt:lpstr>RIP的配置和验证4-4</vt:lpstr>
      <vt:lpstr>PowerPoint 演示文稿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wencoll</cp:lastModifiedBy>
  <cp:revision>74</cp:revision>
  <dcterms:created xsi:type="dcterms:W3CDTF">2019-06-19T02:54:31Z</dcterms:created>
  <dcterms:modified xsi:type="dcterms:W3CDTF">2019-08-09T07:54:00Z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