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3" r:id="rId1"/>
  </p:sldMasterIdLst>
  <p:notesMasterIdLst>
    <p:notesMasterId r:id="rId36"/>
  </p:notesMasterIdLst>
  <p:sldIdLst>
    <p:sldId id="256" r:id="rId2"/>
    <p:sldId id="257" r:id="rId3"/>
    <p:sldId id="258" r:id="rId4"/>
    <p:sldId id="260" r:id="rId5"/>
    <p:sldId id="259" r:id="rId6"/>
    <p:sldId id="261" r:id="rId7"/>
    <p:sldId id="263" r:id="rId8"/>
    <p:sldId id="264" r:id="rId9"/>
    <p:sldId id="267" r:id="rId10"/>
    <p:sldId id="269" r:id="rId11"/>
    <p:sldId id="268" r:id="rId12"/>
    <p:sldId id="265" r:id="rId13"/>
    <p:sldId id="266" r:id="rId14"/>
    <p:sldId id="262" r:id="rId15"/>
    <p:sldId id="270" r:id="rId16"/>
    <p:sldId id="272" r:id="rId17"/>
    <p:sldId id="271" r:id="rId18"/>
    <p:sldId id="273" r:id="rId19"/>
    <p:sldId id="274" r:id="rId20"/>
    <p:sldId id="276" r:id="rId21"/>
    <p:sldId id="277" r:id="rId22"/>
    <p:sldId id="275" r:id="rId23"/>
    <p:sldId id="278" r:id="rId24"/>
    <p:sldId id="279" r:id="rId25"/>
    <p:sldId id="280" r:id="rId26"/>
    <p:sldId id="282" r:id="rId27"/>
    <p:sldId id="283" r:id="rId28"/>
    <p:sldId id="284" r:id="rId29"/>
    <p:sldId id="285" r:id="rId30"/>
    <p:sldId id="286" r:id="rId31"/>
    <p:sldId id="287" r:id="rId32"/>
    <p:sldId id="289" r:id="rId33"/>
    <p:sldId id="281" r:id="rId34"/>
    <p:sldId id="290" r:id="rId35"/>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7356" autoAdjust="0"/>
  </p:normalViewPr>
  <p:slideViewPr>
    <p:cSldViewPr snapToGrid="0">
      <p:cViewPr varScale="1">
        <p:scale>
          <a:sx n="63" d="100"/>
          <a:sy n="63" d="100"/>
        </p:scale>
        <p:origin x="14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6C2CE-323C-4C26-946F-795E00E09B57}" type="datetimeFigureOut">
              <a:rPr lang="ko-KR" altLang="en-US" smtClean="0"/>
              <a:t>2025-09-30</a:t>
            </a:fld>
            <a:endParaRPr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8C8B5D-6701-49E4-A5C0-01009AC2DBDE}" type="slidenum">
              <a:rPr lang="ko-KR" altLang="en-US" smtClean="0"/>
              <a:t>‹#›</a:t>
            </a:fld>
            <a:endParaRPr lang="ko-KR" altLang="en-US"/>
          </a:p>
        </p:txBody>
      </p:sp>
    </p:spTree>
    <p:extLst>
      <p:ext uri="{BB962C8B-B14F-4D97-AF65-F5344CB8AC3E}">
        <p14:creationId xmlns:p14="http://schemas.microsoft.com/office/powerpoint/2010/main" val="3311845140"/>
      </p:ext>
    </p:extLst>
  </p:cSld>
  <p:clrMap bg1="lt1" tx1="dk1" bg2="lt2" tx2="dk2" accent1="accent1" accent2="accent2" accent3="accent3" accent4="accent4" accent5="accent5" accent6="accent6" hlink="hlink" folHlink="folHlink"/>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ANN</a:t>
            </a:r>
            <a:r>
              <a:rPr lang="ko-KR" altLang="en-US" dirty="0"/>
              <a:t>의 정의</a:t>
            </a:r>
            <a:endParaRPr lang="en-US" altLang="ko-KR" dirty="0"/>
          </a:p>
          <a:p>
            <a:r>
              <a:rPr lang="ko-KR" altLang="en-US" dirty="0"/>
              <a:t>어떻게 사람의 뇌와 </a:t>
            </a:r>
            <a:r>
              <a:rPr lang="en-US" altLang="ko-KR" dirty="0"/>
              <a:t>ANN</a:t>
            </a:r>
            <a:r>
              <a:rPr lang="ko-KR" altLang="en-US" dirty="0"/>
              <a:t>이 </a:t>
            </a:r>
            <a:r>
              <a:rPr lang="ko-KR" altLang="en-US" dirty="0" err="1"/>
              <a:t>닮아있는가</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D8C8B5D-6701-49E4-A5C0-01009AC2DBDE}" type="slidenum">
              <a:rPr lang="ko-KR" altLang="en-US" smtClean="0"/>
              <a:t>2</a:t>
            </a:fld>
            <a:endParaRPr lang="ko-KR" altLang="en-US"/>
          </a:p>
        </p:txBody>
      </p:sp>
    </p:spTree>
    <p:extLst>
      <p:ext uri="{BB962C8B-B14F-4D97-AF65-F5344CB8AC3E}">
        <p14:creationId xmlns:p14="http://schemas.microsoft.com/office/powerpoint/2010/main" val="40088865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MSE, MAE, RMSE -&gt; </a:t>
            </a:r>
            <a:r>
              <a:rPr lang="ko-KR" altLang="en-US" dirty="0"/>
              <a:t>단순 수치연산</a:t>
            </a:r>
            <a:endParaRPr lang="en-US" altLang="ko-KR" dirty="0"/>
          </a:p>
          <a:p>
            <a:r>
              <a:rPr lang="en-US" altLang="ko-KR" b="1" dirty="0"/>
              <a:t>MSE</a:t>
            </a:r>
          </a:p>
          <a:p>
            <a:r>
              <a:rPr lang="ko-KR" altLang="en-US" b="1" dirty="0"/>
              <a:t>오차의 제곱 </a:t>
            </a:r>
            <a:r>
              <a:rPr lang="en-US" altLang="ko-KR" b="1" dirty="0"/>
              <a:t>-&gt; penalty</a:t>
            </a:r>
            <a:r>
              <a:rPr lang="ko-KR" altLang="en-US" b="1" dirty="0"/>
              <a:t>가 강하다 </a:t>
            </a:r>
            <a:r>
              <a:rPr lang="en-US" altLang="ko-KR" b="1" dirty="0"/>
              <a:t>but </a:t>
            </a:r>
            <a:r>
              <a:rPr lang="ko-KR" altLang="en-US" b="1" dirty="0"/>
              <a:t>이상치</a:t>
            </a:r>
            <a:r>
              <a:rPr lang="en-US" altLang="ko-KR" b="1" dirty="0"/>
              <a:t>(outlier)</a:t>
            </a:r>
            <a:r>
              <a:rPr lang="ko-KR" altLang="en-US" b="1" dirty="0"/>
              <a:t>에 매우 민감</a:t>
            </a:r>
            <a:endParaRPr lang="en-US" altLang="ko-KR" b="1" dirty="0"/>
          </a:p>
          <a:p>
            <a:r>
              <a:rPr lang="en-US" altLang="ko-KR" dirty="0"/>
              <a:t>RMSE</a:t>
            </a:r>
          </a:p>
          <a:p>
            <a:r>
              <a:rPr lang="ko-KR" altLang="en-US" dirty="0"/>
              <a:t>오차의 제곱에 루트를 씌워 그 이상치 민감성을 떨어뜨림</a:t>
            </a:r>
            <a:endParaRPr lang="en-US" altLang="ko-KR" dirty="0"/>
          </a:p>
          <a:p>
            <a:r>
              <a:rPr lang="en-US" altLang="ko-KR" dirty="0"/>
              <a:t>MAE</a:t>
            </a:r>
          </a:p>
          <a:p>
            <a:r>
              <a:rPr lang="ko-KR" altLang="en-US" dirty="0"/>
              <a:t>오차의 크기를 반영 </a:t>
            </a:r>
            <a:r>
              <a:rPr lang="en-US" altLang="ko-KR" dirty="0"/>
              <a:t>-&gt; </a:t>
            </a:r>
            <a:r>
              <a:rPr lang="ko-KR" altLang="en-US" dirty="0"/>
              <a:t>민감성이 떨어짐</a:t>
            </a:r>
            <a:r>
              <a:rPr lang="en-US" altLang="ko-KR" dirty="0"/>
              <a:t> </a:t>
            </a:r>
            <a:r>
              <a:rPr lang="ko-KR" altLang="en-US" dirty="0"/>
              <a:t>하지만 절대값을 씌움으로써 오차가 크든 작든 기울기가 일정하여</a:t>
            </a:r>
            <a:r>
              <a:rPr lang="en-US" altLang="ko-KR" dirty="0"/>
              <a:t>, </a:t>
            </a:r>
            <a:r>
              <a:rPr lang="ko-KR" altLang="en-US" dirty="0"/>
              <a:t>최적점에 가까워졌을 때 정교한 학습이 힘들다</a:t>
            </a:r>
            <a:endParaRPr lang="en-US" altLang="ko-KR" dirty="0"/>
          </a:p>
          <a:p>
            <a:r>
              <a:rPr lang="en-US" altLang="ko-KR" dirty="0"/>
              <a:t>Huber’s loss -&gt; if </a:t>
            </a:r>
            <a:r>
              <a:rPr lang="ko-KR" altLang="en-US" dirty="0"/>
              <a:t>오차 </a:t>
            </a:r>
            <a:r>
              <a:rPr lang="en-US" altLang="ko-KR" dirty="0"/>
              <a:t>&gt; critical value -&gt; MAE </a:t>
            </a:r>
            <a:r>
              <a:rPr lang="ko-KR" altLang="en-US" dirty="0"/>
              <a:t>오차 </a:t>
            </a:r>
            <a:r>
              <a:rPr lang="en-US" altLang="ko-KR" dirty="0"/>
              <a:t>&lt; critical value -&gt; MSE</a:t>
            </a:r>
          </a:p>
          <a:p>
            <a:endParaRPr lang="en-US" altLang="ko-KR" dirty="0"/>
          </a:p>
          <a:p>
            <a:r>
              <a:rPr lang="en-US" altLang="ko-KR" dirty="0"/>
              <a:t>Binary cross </a:t>
            </a:r>
            <a:r>
              <a:rPr lang="en-US" altLang="ko-KR" dirty="0" err="1"/>
              <a:t>entrophy</a:t>
            </a:r>
            <a:endParaRPr lang="en-US" altLang="ko-KR" dirty="0"/>
          </a:p>
          <a:p>
            <a:r>
              <a:rPr lang="ko-KR" altLang="en-US" dirty="0"/>
              <a:t>실제 정답 </a:t>
            </a:r>
            <a:r>
              <a:rPr lang="en-US" altLang="ko-KR" dirty="0"/>
              <a:t>* ln(</a:t>
            </a:r>
            <a:r>
              <a:rPr lang="ko-KR" altLang="en-US" dirty="0" err="1"/>
              <a:t>예측값</a:t>
            </a:r>
            <a:r>
              <a:rPr lang="en-US" altLang="ko-KR" dirty="0"/>
              <a:t>) + (1-</a:t>
            </a:r>
            <a:r>
              <a:rPr lang="ko-KR" altLang="en-US" dirty="0"/>
              <a:t>정답</a:t>
            </a:r>
            <a:r>
              <a:rPr lang="en-US" altLang="ko-KR" dirty="0"/>
              <a:t>)ln(1-</a:t>
            </a:r>
            <a:r>
              <a:rPr lang="ko-KR" altLang="en-US" dirty="0" err="1"/>
              <a:t>예측값</a:t>
            </a:r>
            <a:r>
              <a:rPr lang="en-US" altLang="ko-KR" dirty="0"/>
              <a:t>)</a:t>
            </a:r>
          </a:p>
          <a:p>
            <a:r>
              <a:rPr lang="en-US" altLang="ko-KR" dirty="0"/>
              <a:t>Categorical cross </a:t>
            </a:r>
            <a:r>
              <a:rPr lang="en-US" altLang="ko-KR" dirty="0" err="1"/>
              <a:t>entrophy</a:t>
            </a:r>
            <a:r>
              <a:rPr lang="en-US" altLang="ko-KR" dirty="0"/>
              <a:t> </a:t>
            </a:r>
          </a:p>
          <a:p>
            <a:pPr marL="0" indent="0">
              <a:buFont typeface="Wingdings" panose="05000000000000000000" pitchFamily="2" charset="2"/>
              <a:buNone/>
            </a:pPr>
            <a:r>
              <a:rPr lang="en-US" altLang="ko-KR" dirty="0"/>
              <a:t>Binary </a:t>
            </a:r>
            <a:r>
              <a:rPr lang="ko-KR" altLang="en-US" dirty="0" err="1"/>
              <a:t>확장판</a:t>
            </a:r>
            <a:r>
              <a:rPr lang="ko-KR" altLang="en-US" dirty="0"/>
              <a:t> </a:t>
            </a:r>
            <a:endParaRPr lang="en-US" altLang="ko-KR" dirty="0"/>
          </a:p>
          <a:p>
            <a:pPr marL="171450" indent="-171450">
              <a:buFont typeface="Wingdings" panose="05000000000000000000" pitchFamily="2" charset="2"/>
              <a:buChar char="è"/>
            </a:pPr>
            <a:r>
              <a:rPr lang="en-US" altLang="ko-KR" dirty="0"/>
              <a:t> </a:t>
            </a:r>
            <a:r>
              <a:rPr lang="en-US" altLang="ko-KR" dirty="0" err="1">
                <a:effectLst/>
              </a:rPr>
              <a:t>yij</a:t>
            </a:r>
            <a:r>
              <a:rPr lang="ko-KR" altLang="en-US" dirty="0"/>
              <a:t>​</a:t>
            </a:r>
            <a:r>
              <a:rPr lang="en-US" altLang="ko-KR" dirty="0"/>
              <a:t>: </a:t>
            </a:r>
            <a:r>
              <a:rPr lang="ko-KR" altLang="en-US" dirty="0"/>
              <a:t>원</a:t>
            </a:r>
            <a:r>
              <a:rPr lang="en-US" altLang="ko-KR" dirty="0"/>
              <a:t>-</a:t>
            </a:r>
            <a:r>
              <a:rPr lang="ko-KR" altLang="en-US" dirty="0"/>
              <a:t>핫 인코딩</a:t>
            </a:r>
            <a:r>
              <a:rPr lang="en-US" altLang="ko-KR" dirty="0"/>
              <a:t>(One-Hot Encoding)**</a:t>
            </a:r>
            <a:r>
              <a:rPr lang="ko-KR" altLang="en-US" dirty="0"/>
              <a:t>된 실제 정답</a:t>
            </a:r>
            <a:r>
              <a:rPr lang="en-US" altLang="ko-KR" dirty="0"/>
              <a:t>. </a:t>
            </a:r>
            <a:r>
              <a:rPr lang="en-US" altLang="ko-KR" dirty="0" err="1"/>
              <a:t>i</a:t>
            </a:r>
            <a:r>
              <a:rPr lang="ko-KR" altLang="en-US" dirty="0"/>
              <a:t>번째 데이터가 </a:t>
            </a:r>
            <a:r>
              <a:rPr lang="en-US" altLang="ko-KR" dirty="0">
                <a:effectLst/>
              </a:rPr>
              <a:t>j</a:t>
            </a:r>
            <a:r>
              <a:rPr lang="ko-KR" altLang="en-US" dirty="0"/>
              <a:t>번째 클래스에 속하면 </a:t>
            </a:r>
            <a:r>
              <a:rPr lang="en-US" altLang="ko-KR" dirty="0"/>
              <a:t>1, </a:t>
            </a:r>
            <a:r>
              <a:rPr lang="ko-KR" altLang="en-US" dirty="0"/>
              <a:t>아니면 </a:t>
            </a:r>
            <a:r>
              <a:rPr lang="en-US" altLang="ko-KR" dirty="0"/>
              <a:t>0</a:t>
            </a:r>
          </a:p>
          <a:p>
            <a:pPr marL="171450" indent="-171450">
              <a:buFont typeface="Wingdings" panose="05000000000000000000" pitchFamily="2" charset="2"/>
              <a:buChar char="è"/>
            </a:pPr>
            <a:r>
              <a:rPr lang="en-US" altLang="ko-KR" dirty="0"/>
              <a:t> </a:t>
            </a:r>
            <a:r>
              <a:rPr lang="en-US" altLang="ko-KR" dirty="0" err="1"/>
              <a:t>y^ij</a:t>
            </a:r>
            <a:r>
              <a:rPr lang="en-US" altLang="ko-KR" dirty="0"/>
              <a:t> : </a:t>
            </a:r>
            <a:r>
              <a:rPr lang="ko-KR" altLang="en-US" dirty="0"/>
              <a:t>실제 정답 </a:t>
            </a:r>
            <a:r>
              <a:rPr lang="en-US" altLang="ko-KR" dirty="0" err="1"/>
              <a:t>i</a:t>
            </a:r>
            <a:r>
              <a:rPr lang="ko-KR" altLang="en-US" dirty="0"/>
              <a:t>번째 데이터가 </a:t>
            </a:r>
            <a:r>
              <a:rPr lang="en-US" altLang="ko-KR" dirty="0"/>
              <a:t>j</a:t>
            </a:r>
            <a:r>
              <a:rPr lang="ko-KR" altLang="en-US" dirty="0" err="1"/>
              <a:t>번쨰</a:t>
            </a:r>
            <a:r>
              <a:rPr lang="ko-KR" altLang="en-US" dirty="0"/>
              <a:t> 클래스에 속할 확률</a:t>
            </a:r>
            <a:endParaRPr lang="en-US" altLang="ko-KR" dirty="0"/>
          </a:p>
          <a:p>
            <a:pPr marL="171450" indent="-171450">
              <a:buFont typeface="Wingdings" panose="05000000000000000000" pitchFamily="2" charset="2"/>
              <a:buChar char="è"/>
            </a:pPr>
            <a:r>
              <a:rPr lang="en-US" altLang="ko-KR" dirty="0"/>
              <a:t> </a:t>
            </a:r>
            <a:r>
              <a:rPr lang="en-US" altLang="ko-KR" dirty="0" err="1"/>
              <a:t>i</a:t>
            </a:r>
            <a:r>
              <a:rPr lang="ko-KR" altLang="en-US" dirty="0"/>
              <a:t>번째 데이터의 경우에 대해서 </a:t>
            </a:r>
            <a:r>
              <a:rPr lang="en-US" altLang="ko-KR" dirty="0"/>
              <a:t>j</a:t>
            </a:r>
            <a:r>
              <a:rPr lang="ko-KR" altLang="en-US" dirty="0"/>
              <a:t>번째 클래스가 될 확률을 전부 더함</a:t>
            </a:r>
            <a:endParaRPr lang="en-US" altLang="ko-KR" dirty="0"/>
          </a:p>
          <a:p>
            <a:pPr marL="171450" indent="-171450">
              <a:buFont typeface="Wingdings" panose="05000000000000000000" pitchFamily="2" charset="2"/>
              <a:buChar char="è"/>
            </a:pPr>
            <a:endParaRPr lang="en-US" altLang="ko-KR" dirty="0"/>
          </a:p>
          <a:p>
            <a:pPr marL="0" indent="0">
              <a:buFont typeface="Wingdings" panose="05000000000000000000" pitchFamily="2" charset="2"/>
              <a:buNone/>
            </a:pPr>
            <a:r>
              <a:rPr lang="en-US" altLang="ko-KR" dirty="0"/>
              <a:t>Hinge loss</a:t>
            </a:r>
          </a:p>
          <a:p>
            <a:pPr marL="171450" indent="-171450">
              <a:buFont typeface="Wingdings" panose="05000000000000000000" pitchFamily="2" charset="2"/>
              <a:buChar char="è"/>
            </a:pPr>
            <a:r>
              <a:rPr lang="en-US" altLang="ko-KR" dirty="0"/>
              <a:t>y*y(hat) -&gt; </a:t>
            </a:r>
            <a:r>
              <a:rPr lang="ko-KR" altLang="en-US" dirty="0"/>
              <a:t>예측 점수의 부호</a:t>
            </a:r>
            <a:r>
              <a:rPr lang="en-US" altLang="ko-KR" dirty="0"/>
              <a:t>(</a:t>
            </a:r>
            <a:r>
              <a:rPr lang="ko-KR" altLang="en-US" dirty="0"/>
              <a:t>방향</a:t>
            </a:r>
            <a:r>
              <a:rPr lang="en-US" altLang="ko-KR" dirty="0"/>
              <a:t>) * </a:t>
            </a:r>
            <a:r>
              <a:rPr lang="ko-KR" altLang="en-US" dirty="0" err="1"/>
              <a:t>실제값</a:t>
            </a:r>
            <a:r>
              <a:rPr lang="ko-KR" altLang="en-US" dirty="0"/>
              <a:t> </a:t>
            </a:r>
            <a:r>
              <a:rPr lang="en-US" altLang="ko-KR" dirty="0"/>
              <a:t>&gt;1 =&gt; </a:t>
            </a:r>
            <a:r>
              <a:rPr lang="ko-KR" altLang="en-US" dirty="0"/>
              <a:t>방향이 같고</a:t>
            </a:r>
            <a:r>
              <a:rPr lang="en-US" altLang="ko-KR" dirty="0"/>
              <a:t>, </a:t>
            </a:r>
            <a:r>
              <a:rPr lang="ko-KR" altLang="en-US" dirty="0"/>
              <a:t>크기가 있다 </a:t>
            </a:r>
            <a:r>
              <a:rPr lang="en-US" altLang="ko-KR" dirty="0"/>
              <a:t>-&gt; </a:t>
            </a:r>
            <a:r>
              <a:rPr lang="ko-KR" altLang="en-US" dirty="0"/>
              <a:t>손실이 </a:t>
            </a:r>
            <a:r>
              <a:rPr lang="en-US" altLang="ko-KR" dirty="0"/>
              <a:t>0</a:t>
            </a:r>
          </a:p>
          <a:p>
            <a:pPr marL="171450" indent="-171450">
              <a:buFont typeface="Wingdings" panose="05000000000000000000" pitchFamily="2" charset="2"/>
              <a:buChar char="è"/>
            </a:pPr>
            <a:r>
              <a:rPr lang="ko-KR" altLang="en-US" dirty="0"/>
              <a:t>반대는 그 값이 손실이 됨 </a:t>
            </a:r>
            <a:r>
              <a:rPr lang="en-US" altLang="ko-KR" dirty="0"/>
              <a:t>-&gt; </a:t>
            </a:r>
            <a:r>
              <a:rPr lang="ko-KR" altLang="en-US" dirty="0"/>
              <a:t>방향과 얼마나 그 크기를 반영했는가</a:t>
            </a:r>
            <a:r>
              <a:rPr lang="en-US" altLang="ko-KR" dirty="0"/>
              <a:t>?</a:t>
            </a:r>
          </a:p>
        </p:txBody>
      </p:sp>
      <p:sp>
        <p:nvSpPr>
          <p:cNvPr id="4" name="슬라이드 번호 개체 틀 3"/>
          <p:cNvSpPr>
            <a:spLocks noGrp="1"/>
          </p:cNvSpPr>
          <p:nvPr>
            <p:ph type="sldNum" sz="quarter" idx="5"/>
          </p:nvPr>
        </p:nvSpPr>
        <p:spPr/>
        <p:txBody>
          <a:bodyPr/>
          <a:lstStyle/>
          <a:p>
            <a:fld id="{9D8C8B5D-6701-49E4-A5C0-01009AC2DBDE}" type="slidenum">
              <a:rPr lang="ko-KR" altLang="en-US" smtClean="0"/>
              <a:t>16</a:t>
            </a:fld>
            <a:endParaRPr lang="ko-KR" altLang="en-US"/>
          </a:p>
        </p:txBody>
      </p:sp>
    </p:spTree>
    <p:extLst>
      <p:ext uri="{BB962C8B-B14F-4D97-AF65-F5344CB8AC3E}">
        <p14:creationId xmlns:p14="http://schemas.microsoft.com/office/powerpoint/2010/main" val="18425473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D8C8B5D-6701-49E4-A5C0-01009AC2DBDE}" type="slidenum">
              <a:rPr lang="ko-KR" altLang="en-US" smtClean="0"/>
              <a:t>19</a:t>
            </a:fld>
            <a:endParaRPr lang="ko-KR" altLang="en-US"/>
          </a:p>
        </p:txBody>
      </p:sp>
    </p:spTree>
    <p:extLst>
      <p:ext uri="{BB962C8B-B14F-4D97-AF65-F5344CB8AC3E}">
        <p14:creationId xmlns:p14="http://schemas.microsoft.com/office/powerpoint/2010/main" val="3479565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3306B-E016-59A8-7D6C-7E7F9779AB6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1B10A72-66FE-2943-AD76-6509966EB6F1}"/>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908796B5-C9E5-0828-66EE-ABD8C0DC645D}"/>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233BC0B1-DFCA-CB3C-9115-CDBBDE103AB2}"/>
              </a:ext>
            </a:extLst>
          </p:cNvPr>
          <p:cNvSpPr>
            <a:spLocks noGrp="1"/>
          </p:cNvSpPr>
          <p:nvPr>
            <p:ph type="sldNum" sz="quarter" idx="5"/>
          </p:nvPr>
        </p:nvSpPr>
        <p:spPr/>
        <p:txBody>
          <a:bodyPr/>
          <a:lstStyle/>
          <a:p>
            <a:fld id="{9D8C8B5D-6701-49E4-A5C0-01009AC2DBDE}" type="slidenum">
              <a:rPr lang="ko-KR" altLang="en-US" smtClean="0"/>
              <a:t>20</a:t>
            </a:fld>
            <a:endParaRPr lang="ko-KR" altLang="en-US"/>
          </a:p>
        </p:txBody>
      </p:sp>
    </p:spTree>
    <p:extLst>
      <p:ext uri="{BB962C8B-B14F-4D97-AF65-F5344CB8AC3E}">
        <p14:creationId xmlns:p14="http://schemas.microsoft.com/office/powerpoint/2010/main" val="1555626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0F073-4BBC-37AE-8786-1C8A60E6C33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1D68D9D-9806-E6E8-E48C-BCA0C743C7D8}"/>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38E7CE2-FD8F-142B-DC7A-A47A4D04B128}"/>
              </a:ext>
            </a:extLst>
          </p:cNvPr>
          <p:cNvSpPr>
            <a:spLocks noGrp="1"/>
          </p:cNvSpPr>
          <p:nvPr>
            <p:ph type="body" idx="1"/>
          </p:nvPr>
        </p:nvSpPr>
        <p:spPr/>
        <p:txBody>
          <a:bodyPr/>
          <a:lstStyle/>
          <a:p>
            <a:r>
              <a:rPr lang="ko-KR" altLang="en-US" dirty="0" err="1"/>
              <a:t>학습률</a:t>
            </a:r>
            <a:r>
              <a:rPr lang="ko-KR" altLang="en-US" dirty="0"/>
              <a:t> </a:t>
            </a:r>
            <a:r>
              <a:rPr lang="en-US" altLang="ko-KR" dirty="0"/>
              <a:t>: </a:t>
            </a:r>
            <a:r>
              <a:rPr lang="ko-KR" altLang="en-US" dirty="0"/>
              <a:t>그 영향력을 얼마나 </a:t>
            </a:r>
            <a:r>
              <a:rPr lang="ko-KR" altLang="en-US" dirty="0" err="1"/>
              <a:t>반영할것인가</a:t>
            </a:r>
            <a:r>
              <a:rPr lang="en-US" altLang="ko-KR" dirty="0"/>
              <a:t>?</a:t>
            </a:r>
            <a:endParaRPr lang="ko-KR" altLang="en-US" dirty="0"/>
          </a:p>
        </p:txBody>
      </p:sp>
      <p:sp>
        <p:nvSpPr>
          <p:cNvPr id="4" name="슬라이드 번호 개체 틀 3">
            <a:extLst>
              <a:ext uri="{FF2B5EF4-FFF2-40B4-BE49-F238E27FC236}">
                <a16:creationId xmlns:a16="http://schemas.microsoft.com/office/drawing/2014/main" id="{E29DFEE2-54B0-966D-10BC-61DEAADE24E4}"/>
              </a:ext>
            </a:extLst>
          </p:cNvPr>
          <p:cNvSpPr>
            <a:spLocks noGrp="1"/>
          </p:cNvSpPr>
          <p:nvPr>
            <p:ph type="sldNum" sz="quarter" idx="5"/>
          </p:nvPr>
        </p:nvSpPr>
        <p:spPr/>
        <p:txBody>
          <a:bodyPr/>
          <a:lstStyle/>
          <a:p>
            <a:fld id="{9D8C8B5D-6701-49E4-A5C0-01009AC2DBDE}" type="slidenum">
              <a:rPr lang="ko-KR" altLang="en-US" smtClean="0"/>
              <a:t>21</a:t>
            </a:fld>
            <a:endParaRPr lang="ko-KR" altLang="en-US"/>
          </a:p>
        </p:txBody>
      </p:sp>
    </p:spTree>
    <p:extLst>
      <p:ext uri="{BB962C8B-B14F-4D97-AF65-F5344CB8AC3E}">
        <p14:creationId xmlns:p14="http://schemas.microsoft.com/office/powerpoint/2010/main" val="26349291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G</a:t>
            </a:r>
            <a:r>
              <a:rPr lang="en-US" altLang="ko-KR" dirty="0">
                <a:effectLst/>
              </a:rPr>
              <a:t>t</a:t>
            </a:r>
            <a:r>
              <a:rPr lang="ko-KR" altLang="en-US" dirty="0"/>
              <a:t>​</a:t>
            </a:r>
            <a:r>
              <a:rPr lang="en-US" altLang="ko-KR" dirty="0"/>
              <a:t>: </a:t>
            </a:r>
            <a:r>
              <a:rPr lang="ko-KR" altLang="en-US" dirty="0"/>
              <a:t>각 가중치의 과거 기울기 제곱 값들을 누적한 값</a:t>
            </a:r>
          </a:p>
          <a:p>
            <a:r>
              <a:rPr lang="en-US" altLang="ko-KR" dirty="0"/>
              <a:t>ϵ: </a:t>
            </a:r>
            <a:r>
              <a:rPr lang="ko-KR" altLang="en-US" dirty="0"/>
              <a:t>분모가 </a:t>
            </a:r>
            <a:r>
              <a:rPr lang="en-US" altLang="ko-KR" dirty="0"/>
              <a:t>0</a:t>
            </a:r>
            <a:r>
              <a:rPr lang="ko-KR" altLang="en-US" dirty="0"/>
              <a:t>이 되는 것을 방지하는 작은 값 </a:t>
            </a:r>
            <a:r>
              <a:rPr lang="en-US" altLang="ko-KR" dirty="0"/>
              <a:t>(</a:t>
            </a:r>
            <a:r>
              <a:rPr lang="ko-KR" altLang="en-US" dirty="0"/>
              <a:t>예</a:t>
            </a:r>
            <a:r>
              <a:rPr lang="en-US" altLang="ko-KR" dirty="0"/>
              <a:t>: 10</a:t>
            </a:r>
            <a:r>
              <a:rPr lang="ko-KR" altLang="en-US" dirty="0">
                <a:effectLst/>
              </a:rPr>
              <a:t>−</a:t>
            </a:r>
            <a:r>
              <a:rPr lang="en-US" altLang="ko-KR" dirty="0">
                <a:effectLst/>
              </a:rPr>
              <a:t>8</a:t>
            </a:r>
            <a:r>
              <a:rPr lang="en-US" altLang="ko-KR" dirty="0"/>
              <a:t>)</a:t>
            </a:r>
          </a:p>
          <a:p>
            <a:endParaRPr lang="ko-KR" altLang="en-US" dirty="0"/>
          </a:p>
        </p:txBody>
      </p:sp>
      <p:sp>
        <p:nvSpPr>
          <p:cNvPr id="4" name="슬라이드 번호 개체 틀 3"/>
          <p:cNvSpPr>
            <a:spLocks noGrp="1"/>
          </p:cNvSpPr>
          <p:nvPr>
            <p:ph type="sldNum" sz="quarter" idx="5"/>
          </p:nvPr>
        </p:nvSpPr>
        <p:spPr/>
        <p:txBody>
          <a:bodyPr/>
          <a:lstStyle/>
          <a:p>
            <a:fld id="{9D8C8B5D-6701-49E4-A5C0-01009AC2DBDE}" type="slidenum">
              <a:rPr lang="ko-KR" altLang="en-US" smtClean="0"/>
              <a:t>23</a:t>
            </a:fld>
            <a:endParaRPr lang="ko-KR" altLang="en-US"/>
          </a:p>
        </p:txBody>
      </p:sp>
    </p:spTree>
    <p:extLst>
      <p:ext uri="{BB962C8B-B14F-4D97-AF65-F5344CB8AC3E}">
        <p14:creationId xmlns:p14="http://schemas.microsoft.com/office/powerpoint/2010/main" val="14495789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1F786-7736-21E4-34BE-F2532B2937FC}"/>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6E42F05-1D4E-0A75-1AB3-C3F35070016C}"/>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64CD67D0-EBC5-1BE2-BCD3-2E3AE75AE7FD}"/>
              </a:ext>
            </a:extLst>
          </p:cNvPr>
          <p:cNvSpPr>
            <a:spLocks noGrp="1"/>
          </p:cNvSpPr>
          <p:nvPr>
            <p:ph type="body" idx="1"/>
          </p:nvPr>
        </p:nvSpPr>
        <p:spPr/>
        <p:txBody>
          <a:bodyPr/>
          <a:lstStyle/>
          <a:p>
            <a:r>
              <a:rPr lang="en-US" altLang="ko-KR" dirty="0"/>
              <a:t>Gamma : </a:t>
            </a:r>
            <a:r>
              <a:rPr lang="ko-KR" altLang="en-US" dirty="0"/>
              <a:t>지수이동평균의 </a:t>
            </a:r>
            <a:r>
              <a:rPr lang="ko-KR" altLang="en-US" dirty="0" err="1"/>
              <a:t>감쇠율</a:t>
            </a:r>
            <a:endParaRPr lang="en-US" altLang="ko-KR" dirty="0"/>
          </a:p>
          <a:p>
            <a:r>
              <a:rPr lang="en-US" altLang="ko-KR" dirty="0"/>
              <a:t>E(g**2)t : </a:t>
            </a:r>
            <a:r>
              <a:rPr lang="ko-KR" altLang="en-US" dirty="0"/>
              <a:t>기울기 제곱 값의 지수이동평균</a:t>
            </a:r>
            <a:endParaRPr lang="en-US" altLang="ko-KR" dirty="0"/>
          </a:p>
          <a:p>
            <a:endParaRPr lang="ko-KR" altLang="en-US" dirty="0"/>
          </a:p>
        </p:txBody>
      </p:sp>
      <p:sp>
        <p:nvSpPr>
          <p:cNvPr id="4" name="슬라이드 번호 개체 틀 3">
            <a:extLst>
              <a:ext uri="{FF2B5EF4-FFF2-40B4-BE49-F238E27FC236}">
                <a16:creationId xmlns:a16="http://schemas.microsoft.com/office/drawing/2014/main" id="{2C430DA7-4F32-386C-F2F8-69196E4B3F11}"/>
              </a:ext>
            </a:extLst>
          </p:cNvPr>
          <p:cNvSpPr>
            <a:spLocks noGrp="1"/>
          </p:cNvSpPr>
          <p:nvPr>
            <p:ph type="sldNum" sz="quarter" idx="5"/>
          </p:nvPr>
        </p:nvSpPr>
        <p:spPr/>
        <p:txBody>
          <a:bodyPr/>
          <a:lstStyle/>
          <a:p>
            <a:fld id="{9D8C8B5D-6701-49E4-A5C0-01009AC2DBDE}" type="slidenum">
              <a:rPr lang="ko-KR" altLang="en-US" smtClean="0"/>
              <a:t>24</a:t>
            </a:fld>
            <a:endParaRPr lang="ko-KR" altLang="en-US"/>
          </a:p>
        </p:txBody>
      </p:sp>
    </p:spTree>
    <p:extLst>
      <p:ext uri="{BB962C8B-B14F-4D97-AF65-F5344CB8AC3E}">
        <p14:creationId xmlns:p14="http://schemas.microsoft.com/office/powerpoint/2010/main" val="24031064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30345-6130-686B-B2A2-525B3011B1B2}"/>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92387CF-8948-B30E-CB52-5AAA49856484}"/>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F8DF6065-2725-4716-3693-F8B1800DEDE4}"/>
              </a:ext>
            </a:extLst>
          </p:cNvPr>
          <p:cNvSpPr>
            <a:spLocks noGrp="1"/>
          </p:cNvSpPr>
          <p:nvPr>
            <p:ph type="body" idx="1"/>
          </p:nvPr>
        </p:nvSpPr>
        <p:spPr/>
        <p:txBody>
          <a:bodyPr/>
          <a:lstStyle/>
          <a:p>
            <a:r>
              <a:rPr lang="en-US" altLang="ko-KR" dirty="0"/>
              <a:t>Gamma : </a:t>
            </a:r>
            <a:r>
              <a:rPr lang="ko-KR" altLang="en-US" dirty="0"/>
              <a:t>지수이동평균의 </a:t>
            </a:r>
            <a:r>
              <a:rPr lang="ko-KR" altLang="en-US" dirty="0" err="1"/>
              <a:t>감쇠율</a:t>
            </a:r>
            <a:endParaRPr lang="en-US" altLang="ko-KR" dirty="0"/>
          </a:p>
          <a:p>
            <a:r>
              <a:rPr lang="en-US" altLang="ko-KR" dirty="0"/>
              <a:t>E(g**2)t : </a:t>
            </a:r>
            <a:r>
              <a:rPr lang="ko-KR" altLang="en-US" dirty="0"/>
              <a:t>기울기 제곱 값의 지수이동평균</a:t>
            </a:r>
            <a:endParaRPr lang="en-US" altLang="ko-KR" dirty="0"/>
          </a:p>
          <a:p>
            <a:endParaRPr lang="en-US" altLang="ko-KR" dirty="0"/>
          </a:p>
          <a:p>
            <a:r>
              <a:rPr lang="en-US" altLang="ko-KR" dirty="0"/>
              <a:t>EMA</a:t>
            </a:r>
            <a:r>
              <a:rPr lang="ko-KR" altLang="en-US" dirty="0"/>
              <a:t>에서 </a:t>
            </a:r>
            <a:endParaRPr lang="en-US" altLang="ko-KR" dirty="0"/>
          </a:p>
          <a:p>
            <a:r>
              <a:rPr lang="en-US" altLang="ko-KR" dirty="0"/>
              <a:t>B : decay rate(</a:t>
            </a:r>
            <a:r>
              <a:rPr lang="ko-KR" altLang="en-US" dirty="0" err="1"/>
              <a:t>감쇠율</a:t>
            </a:r>
            <a:r>
              <a:rPr lang="en-US" altLang="ko-KR" dirty="0"/>
              <a:t>)</a:t>
            </a:r>
          </a:p>
          <a:p>
            <a:endParaRPr lang="ko-KR" altLang="en-US" dirty="0"/>
          </a:p>
        </p:txBody>
      </p:sp>
      <p:sp>
        <p:nvSpPr>
          <p:cNvPr id="4" name="슬라이드 번호 개체 틀 3">
            <a:extLst>
              <a:ext uri="{FF2B5EF4-FFF2-40B4-BE49-F238E27FC236}">
                <a16:creationId xmlns:a16="http://schemas.microsoft.com/office/drawing/2014/main" id="{CB210406-CAEC-1894-F246-CF0F0783F6AA}"/>
              </a:ext>
            </a:extLst>
          </p:cNvPr>
          <p:cNvSpPr>
            <a:spLocks noGrp="1"/>
          </p:cNvSpPr>
          <p:nvPr>
            <p:ph type="sldNum" sz="quarter" idx="5"/>
          </p:nvPr>
        </p:nvSpPr>
        <p:spPr/>
        <p:txBody>
          <a:bodyPr/>
          <a:lstStyle/>
          <a:p>
            <a:fld id="{9D8C8B5D-6701-49E4-A5C0-01009AC2DBDE}" type="slidenum">
              <a:rPr lang="ko-KR" altLang="en-US" smtClean="0"/>
              <a:t>25</a:t>
            </a:fld>
            <a:endParaRPr lang="ko-KR" altLang="en-US"/>
          </a:p>
        </p:txBody>
      </p:sp>
    </p:spTree>
    <p:extLst>
      <p:ext uri="{BB962C8B-B14F-4D97-AF65-F5344CB8AC3E}">
        <p14:creationId xmlns:p14="http://schemas.microsoft.com/office/powerpoint/2010/main" val="19045248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4FEC3-7507-8A2C-DC13-75412A943A0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F99511C6-1351-0FF7-3382-14DF0789C5EE}"/>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22FC2B7-A35D-0706-65F0-D122F13C18CA}"/>
              </a:ext>
            </a:extLst>
          </p:cNvPr>
          <p:cNvSpPr>
            <a:spLocks noGrp="1"/>
          </p:cNvSpPr>
          <p:nvPr>
            <p:ph type="body" idx="1"/>
          </p:nvPr>
        </p:nvSpPr>
        <p:spPr/>
        <p:txBody>
          <a:bodyPr/>
          <a:lstStyle/>
          <a:p>
            <a:r>
              <a:rPr lang="en-US" altLang="ko-KR" dirty="0"/>
              <a:t>1. Mt : </a:t>
            </a:r>
            <a:r>
              <a:rPr lang="ko-KR" altLang="en-US" dirty="0"/>
              <a:t>최근 </a:t>
            </a:r>
            <a:r>
              <a:rPr lang="ko-KR" altLang="en-US" dirty="0" err="1"/>
              <a:t>그래디언트들의</a:t>
            </a:r>
            <a:r>
              <a:rPr lang="ko-KR" altLang="en-US" dirty="0"/>
              <a:t> </a:t>
            </a:r>
            <a:r>
              <a:rPr lang="ko-KR" altLang="en-US" b="1" dirty="0"/>
              <a:t>평균적인 방향과 크기 </a:t>
            </a:r>
            <a:r>
              <a:rPr lang="en-US" altLang="ko-KR" b="1" dirty="0"/>
              <a:t>(momentum)</a:t>
            </a:r>
            <a:endParaRPr lang="en-US" altLang="ko-KR" dirty="0"/>
          </a:p>
          <a:p>
            <a:r>
              <a:rPr lang="en-US" altLang="ko-KR" dirty="0"/>
              <a:t>2. Vt : </a:t>
            </a:r>
            <a:r>
              <a:rPr lang="ko-KR" altLang="en-US" dirty="0"/>
              <a:t>최근 </a:t>
            </a:r>
            <a:r>
              <a:rPr lang="ko-KR" altLang="en-US" dirty="0" err="1"/>
              <a:t>그래디언트들의</a:t>
            </a:r>
            <a:r>
              <a:rPr lang="ko-KR" altLang="en-US" dirty="0"/>
              <a:t> </a:t>
            </a:r>
            <a:r>
              <a:rPr lang="ko-KR" altLang="en-US" b="1" dirty="0"/>
              <a:t>크기 변동성</a:t>
            </a:r>
            <a:r>
              <a:rPr lang="en-US" altLang="ko-KR" b="1" dirty="0"/>
              <a:t>(variance)</a:t>
            </a:r>
            <a:r>
              <a:rPr lang="en-US" altLang="ko-KR" dirty="0"/>
              <a:t>. </a:t>
            </a:r>
            <a:r>
              <a:rPr lang="ko-KR" altLang="en-US" dirty="0"/>
              <a:t>이 값이 크다는 것은 </a:t>
            </a:r>
            <a:r>
              <a:rPr lang="ko-KR" altLang="en-US" dirty="0" err="1"/>
              <a:t>그래디언트가</a:t>
            </a:r>
            <a:r>
              <a:rPr lang="ko-KR" altLang="en-US" dirty="0"/>
              <a:t> 자주 급변했다는 뜻입니다</a:t>
            </a:r>
            <a:r>
              <a:rPr lang="en-US" altLang="ko-KR" dirty="0"/>
              <a:t>.</a:t>
            </a:r>
          </a:p>
          <a:p>
            <a:pPr marL="171450" indent="-171450">
              <a:buFont typeface="Symbol" panose="05050102010706020507" pitchFamily="18" charset="2"/>
              <a:buChar char="Þ"/>
            </a:pPr>
            <a:r>
              <a:rPr lang="ko-KR" altLang="en-US" dirty="0"/>
              <a:t>분모에 있기에</a:t>
            </a:r>
            <a:r>
              <a:rPr lang="en-US" altLang="ko-KR" dirty="0"/>
              <a:t>, Mt</a:t>
            </a:r>
            <a:r>
              <a:rPr lang="ko-KR" altLang="en-US" dirty="0"/>
              <a:t>의 값이 방향이 같은 값이 계속 나오면 값 자체가 켜져 그것이 가속화 된다고 하면</a:t>
            </a:r>
            <a:r>
              <a:rPr lang="en-US" altLang="ko-KR" dirty="0"/>
              <a:t>, Vt</a:t>
            </a:r>
            <a:r>
              <a:rPr lang="ko-KR" altLang="en-US" dirty="0"/>
              <a:t>는 </a:t>
            </a:r>
            <a:r>
              <a:rPr lang="ko-KR" altLang="en-US" dirty="0" err="1"/>
              <a:t>그래디언트가</a:t>
            </a:r>
            <a:r>
              <a:rPr lang="ko-KR" altLang="en-US" dirty="0"/>
              <a:t> </a:t>
            </a:r>
            <a:r>
              <a:rPr lang="ko-KR" altLang="en-US" dirty="0" err="1"/>
              <a:t>클때는</a:t>
            </a:r>
            <a:r>
              <a:rPr lang="ko-KR" altLang="en-US" dirty="0"/>
              <a:t> 크게 </a:t>
            </a:r>
            <a:r>
              <a:rPr lang="ko-KR" altLang="en-US" dirty="0" err="1"/>
              <a:t>갈수있게</a:t>
            </a:r>
            <a:r>
              <a:rPr lang="en-US" altLang="ko-KR" dirty="0"/>
              <a:t>, </a:t>
            </a:r>
            <a:r>
              <a:rPr lang="ko-KR" altLang="en-US" dirty="0" err="1"/>
              <a:t>작을때는</a:t>
            </a:r>
            <a:r>
              <a:rPr lang="ko-KR" altLang="en-US" dirty="0"/>
              <a:t> 작게 가서 </a:t>
            </a:r>
            <a:r>
              <a:rPr lang="ko-KR" altLang="en-US" dirty="0" err="1"/>
              <a:t>조정할수</a:t>
            </a:r>
            <a:r>
              <a:rPr lang="ko-KR" altLang="en-US" dirty="0"/>
              <a:t> 있게 한다</a:t>
            </a:r>
            <a:r>
              <a:rPr lang="en-US" altLang="ko-KR" dirty="0"/>
              <a:t>.</a:t>
            </a:r>
          </a:p>
          <a:p>
            <a:pPr marL="0" indent="0">
              <a:buFont typeface="Symbol" panose="05050102010706020507" pitchFamily="18" charset="2"/>
              <a:buNone/>
            </a:pPr>
            <a:r>
              <a:rPr lang="en-US" altLang="ko-KR" dirty="0"/>
              <a:t>B1,b2 : </a:t>
            </a:r>
            <a:r>
              <a:rPr lang="ko-KR" altLang="en-US" dirty="0"/>
              <a:t>각각의 모멘텀에 대한 </a:t>
            </a:r>
            <a:r>
              <a:rPr lang="ko-KR" altLang="en-US" dirty="0" err="1"/>
              <a:t>감쇠율</a:t>
            </a:r>
            <a:r>
              <a:rPr lang="en-US" altLang="ko-KR" dirty="0"/>
              <a:t> </a:t>
            </a:r>
          </a:p>
          <a:p>
            <a:pPr marL="0" indent="0">
              <a:buFont typeface="Symbol" panose="05050102010706020507" pitchFamily="18" charset="2"/>
              <a:buNone/>
            </a:pPr>
            <a:r>
              <a:rPr lang="en-US" altLang="ko-KR" dirty="0"/>
              <a:t>3. </a:t>
            </a:r>
            <a:r>
              <a:rPr lang="ko-KR" altLang="en-US" dirty="0"/>
              <a:t>편향 보정 </a:t>
            </a:r>
            <a:r>
              <a:rPr lang="en-US" altLang="ko-KR" dirty="0"/>
              <a:t>: </a:t>
            </a:r>
            <a:r>
              <a:rPr lang="ko-KR" altLang="en-US" dirty="0"/>
              <a:t>초반의 값이 </a:t>
            </a:r>
            <a:r>
              <a:rPr lang="en-US" altLang="ko-KR" dirty="0"/>
              <a:t>bias</a:t>
            </a:r>
            <a:r>
              <a:rPr lang="ko-KR" altLang="en-US" dirty="0"/>
              <a:t>를 가지지 않게 보정한다</a:t>
            </a:r>
          </a:p>
        </p:txBody>
      </p:sp>
      <p:sp>
        <p:nvSpPr>
          <p:cNvPr id="4" name="슬라이드 번호 개체 틀 3">
            <a:extLst>
              <a:ext uri="{FF2B5EF4-FFF2-40B4-BE49-F238E27FC236}">
                <a16:creationId xmlns:a16="http://schemas.microsoft.com/office/drawing/2014/main" id="{C1C4DEBD-FBC4-81FF-346D-3D17F2067334}"/>
              </a:ext>
            </a:extLst>
          </p:cNvPr>
          <p:cNvSpPr>
            <a:spLocks noGrp="1"/>
          </p:cNvSpPr>
          <p:nvPr>
            <p:ph type="sldNum" sz="quarter" idx="5"/>
          </p:nvPr>
        </p:nvSpPr>
        <p:spPr/>
        <p:txBody>
          <a:bodyPr/>
          <a:lstStyle/>
          <a:p>
            <a:fld id="{9D8C8B5D-6701-49E4-A5C0-01009AC2DBDE}" type="slidenum">
              <a:rPr lang="ko-KR" altLang="en-US" smtClean="0"/>
              <a:t>26</a:t>
            </a:fld>
            <a:endParaRPr lang="ko-KR" altLang="en-US"/>
          </a:p>
        </p:txBody>
      </p:sp>
    </p:spTree>
    <p:extLst>
      <p:ext uri="{BB962C8B-B14F-4D97-AF65-F5344CB8AC3E}">
        <p14:creationId xmlns:p14="http://schemas.microsoft.com/office/powerpoint/2010/main" val="41954227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Batch : </a:t>
            </a:r>
            <a:r>
              <a:rPr lang="ko-KR" altLang="en-US" dirty="0"/>
              <a:t>몇 개를 한번에 학습할 것이냐</a:t>
            </a:r>
            <a:endParaRPr lang="en-US" altLang="ko-KR" dirty="0"/>
          </a:p>
          <a:p>
            <a:r>
              <a:rPr lang="en-US" altLang="ko-KR" dirty="0"/>
              <a:t>Iteration : </a:t>
            </a:r>
            <a:r>
              <a:rPr lang="ko-KR" altLang="en-US" dirty="0"/>
              <a:t>데이터 전체를 한번 읽는데 </a:t>
            </a:r>
            <a:r>
              <a:rPr lang="ko-KR" altLang="en-US" dirty="0" err="1"/>
              <a:t>몇번을</a:t>
            </a:r>
            <a:r>
              <a:rPr lang="ko-KR" altLang="en-US" dirty="0"/>
              <a:t> </a:t>
            </a:r>
            <a:r>
              <a:rPr lang="ko-KR" altLang="en-US" dirty="0" err="1"/>
              <a:t>학습해야하는가</a:t>
            </a:r>
            <a:r>
              <a:rPr lang="en-US" altLang="ko-KR" dirty="0"/>
              <a:t>?</a:t>
            </a:r>
          </a:p>
          <a:p>
            <a:r>
              <a:rPr lang="en-US" altLang="ko-KR" dirty="0"/>
              <a:t>Epoch : </a:t>
            </a:r>
            <a:r>
              <a:rPr lang="ko-KR" altLang="en-US" dirty="0" err="1"/>
              <a:t>몇번</a:t>
            </a:r>
            <a:r>
              <a:rPr lang="ko-KR" altLang="en-US" dirty="0"/>
              <a:t> 그 데이터 전체를 읽어냈느냐</a:t>
            </a:r>
            <a:r>
              <a:rPr lang="en-US" altLang="ko-KR" dirty="0"/>
              <a:t>?</a:t>
            </a:r>
          </a:p>
          <a:p>
            <a:endParaRPr lang="en-US" altLang="ko-KR" dirty="0"/>
          </a:p>
          <a:p>
            <a:r>
              <a:rPr lang="ko-KR" altLang="en-US" dirty="0"/>
              <a:t>답 </a:t>
            </a:r>
            <a:r>
              <a:rPr lang="en-US" altLang="ko-KR" dirty="0"/>
              <a:t>: batch : 500, epoch : 1 iteration : 10</a:t>
            </a:r>
            <a:endParaRPr lang="ko-KR" altLang="en-US" dirty="0"/>
          </a:p>
        </p:txBody>
      </p:sp>
      <p:sp>
        <p:nvSpPr>
          <p:cNvPr id="4" name="슬라이드 번호 개체 틀 3"/>
          <p:cNvSpPr>
            <a:spLocks noGrp="1"/>
          </p:cNvSpPr>
          <p:nvPr>
            <p:ph type="sldNum" sz="quarter" idx="5"/>
          </p:nvPr>
        </p:nvSpPr>
        <p:spPr/>
        <p:txBody>
          <a:bodyPr/>
          <a:lstStyle/>
          <a:p>
            <a:fld id="{9D8C8B5D-6701-49E4-A5C0-01009AC2DBDE}" type="slidenum">
              <a:rPr lang="ko-KR" altLang="en-US" smtClean="0"/>
              <a:t>27</a:t>
            </a:fld>
            <a:endParaRPr lang="ko-KR" altLang="en-US"/>
          </a:p>
        </p:txBody>
      </p:sp>
    </p:spTree>
    <p:extLst>
      <p:ext uri="{BB962C8B-B14F-4D97-AF65-F5344CB8AC3E}">
        <p14:creationId xmlns:p14="http://schemas.microsoft.com/office/powerpoint/2010/main" val="7209401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우리가 기출만 가지고 시험치면 지식은 없지만 점수만 높듯</a:t>
            </a:r>
            <a:r>
              <a:rPr lang="en-US" altLang="ko-KR" dirty="0"/>
              <a:t>, </a:t>
            </a:r>
            <a:r>
              <a:rPr lang="ko-KR" altLang="en-US" dirty="0"/>
              <a:t>여기서도 그런 일이 발생한다</a:t>
            </a:r>
            <a:endParaRPr lang="en-US" altLang="ko-KR" dirty="0"/>
          </a:p>
          <a:p>
            <a:r>
              <a:rPr lang="ko-KR" altLang="en-US" dirty="0"/>
              <a:t>과대적합과 과소적합이 그 종류</a:t>
            </a:r>
            <a:endParaRPr lang="en-US" altLang="ko-KR" dirty="0"/>
          </a:p>
          <a:p>
            <a:r>
              <a:rPr lang="ko-KR" altLang="en-US" dirty="0"/>
              <a:t>여러 이유로 발생함</a:t>
            </a:r>
          </a:p>
        </p:txBody>
      </p:sp>
      <p:sp>
        <p:nvSpPr>
          <p:cNvPr id="4" name="슬라이드 번호 개체 틀 3"/>
          <p:cNvSpPr>
            <a:spLocks noGrp="1"/>
          </p:cNvSpPr>
          <p:nvPr>
            <p:ph type="sldNum" sz="quarter" idx="5"/>
          </p:nvPr>
        </p:nvSpPr>
        <p:spPr/>
        <p:txBody>
          <a:bodyPr/>
          <a:lstStyle/>
          <a:p>
            <a:fld id="{9D8C8B5D-6701-49E4-A5C0-01009AC2DBDE}" type="slidenum">
              <a:rPr lang="ko-KR" altLang="en-US" smtClean="0"/>
              <a:t>28</a:t>
            </a:fld>
            <a:endParaRPr lang="ko-KR" altLang="en-US"/>
          </a:p>
        </p:txBody>
      </p:sp>
    </p:spTree>
    <p:extLst>
      <p:ext uri="{BB962C8B-B14F-4D97-AF65-F5344CB8AC3E}">
        <p14:creationId xmlns:p14="http://schemas.microsoft.com/office/powerpoint/2010/main" val="1244715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ANN structure</a:t>
            </a:r>
            <a:r>
              <a:rPr lang="ko-KR" altLang="en-US" dirty="0"/>
              <a:t>간단하게 설명하고</a:t>
            </a:r>
            <a:r>
              <a:rPr lang="en-US" altLang="ko-KR" dirty="0"/>
              <a:t>,</a:t>
            </a:r>
          </a:p>
          <a:p>
            <a:r>
              <a:rPr lang="ko-KR" altLang="en-US" dirty="0"/>
              <a:t>그 단위는 </a:t>
            </a:r>
            <a:r>
              <a:rPr lang="en-US" altLang="ko-KR" dirty="0"/>
              <a:t>perceptron</a:t>
            </a:r>
            <a:r>
              <a:rPr lang="ko-KR" altLang="en-US" dirty="0"/>
              <a:t>이다</a:t>
            </a:r>
          </a:p>
        </p:txBody>
      </p:sp>
      <p:sp>
        <p:nvSpPr>
          <p:cNvPr id="4" name="슬라이드 번호 개체 틀 3"/>
          <p:cNvSpPr>
            <a:spLocks noGrp="1"/>
          </p:cNvSpPr>
          <p:nvPr>
            <p:ph type="sldNum" sz="quarter" idx="5"/>
          </p:nvPr>
        </p:nvSpPr>
        <p:spPr/>
        <p:txBody>
          <a:bodyPr/>
          <a:lstStyle/>
          <a:p>
            <a:fld id="{9D8C8B5D-6701-49E4-A5C0-01009AC2DBDE}" type="slidenum">
              <a:rPr lang="ko-KR" altLang="en-US" smtClean="0"/>
              <a:t>3</a:t>
            </a:fld>
            <a:endParaRPr lang="ko-KR" altLang="en-US"/>
          </a:p>
        </p:txBody>
      </p:sp>
    </p:spTree>
    <p:extLst>
      <p:ext uri="{BB962C8B-B14F-4D97-AF65-F5344CB8AC3E}">
        <p14:creationId xmlns:p14="http://schemas.microsoft.com/office/powerpoint/2010/main" val="2517682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9A92E-C4AC-8715-8ED7-F74E8725554A}"/>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C3B5BA12-ACBC-759A-DC70-31A08F61BA8F}"/>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552246EE-8273-7F72-62D7-DFA85430AC6F}"/>
              </a:ext>
            </a:extLst>
          </p:cNvPr>
          <p:cNvSpPr>
            <a:spLocks noGrp="1"/>
          </p:cNvSpPr>
          <p:nvPr>
            <p:ph type="body" idx="1"/>
          </p:nvPr>
        </p:nvSpPr>
        <p:spPr/>
        <p:txBody>
          <a:bodyPr/>
          <a:lstStyle/>
          <a:p>
            <a:r>
              <a:rPr lang="en-US" altLang="ko-KR" dirty="0"/>
              <a:t>Validation loss</a:t>
            </a:r>
            <a:r>
              <a:rPr lang="ko-KR" altLang="en-US" dirty="0"/>
              <a:t>와 </a:t>
            </a:r>
            <a:r>
              <a:rPr lang="en-US" altLang="ko-KR" dirty="0"/>
              <a:t>training loss</a:t>
            </a:r>
            <a:r>
              <a:rPr lang="ko-KR" altLang="en-US" dirty="0"/>
              <a:t>가 어느정도 줄어들고</a:t>
            </a:r>
            <a:r>
              <a:rPr lang="en-US" altLang="ko-KR" dirty="0"/>
              <a:t>, </a:t>
            </a:r>
            <a:r>
              <a:rPr lang="en-US" altLang="ko-KR" dirty="0" err="1"/>
              <a:t>validatio</a:t>
            </a:r>
            <a:r>
              <a:rPr lang="ko-KR" altLang="en-US" dirty="0"/>
              <a:t>이 더 이상 줄어들지 않고 </a:t>
            </a:r>
            <a:r>
              <a:rPr lang="en-US" altLang="ko-KR" dirty="0" err="1"/>
              <a:t>trainin</a:t>
            </a:r>
            <a:r>
              <a:rPr lang="ko-KR" altLang="en-US" dirty="0"/>
              <a:t>만 줄어드는 경우</a:t>
            </a:r>
            <a:endParaRPr lang="en-US" altLang="ko-KR" dirty="0"/>
          </a:p>
          <a:p>
            <a:r>
              <a:rPr lang="en-US" altLang="ko-KR" dirty="0"/>
              <a:t>=&gt; </a:t>
            </a:r>
            <a:r>
              <a:rPr lang="ko-KR" altLang="en-US" dirty="0"/>
              <a:t>멈춰야 될 시점</a:t>
            </a:r>
          </a:p>
        </p:txBody>
      </p:sp>
      <p:sp>
        <p:nvSpPr>
          <p:cNvPr id="4" name="슬라이드 번호 개체 틀 3">
            <a:extLst>
              <a:ext uri="{FF2B5EF4-FFF2-40B4-BE49-F238E27FC236}">
                <a16:creationId xmlns:a16="http://schemas.microsoft.com/office/drawing/2014/main" id="{44E75E7B-BACF-EA86-85F7-8D25B693FF13}"/>
              </a:ext>
            </a:extLst>
          </p:cNvPr>
          <p:cNvSpPr>
            <a:spLocks noGrp="1"/>
          </p:cNvSpPr>
          <p:nvPr>
            <p:ph type="sldNum" sz="quarter" idx="5"/>
          </p:nvPr>
        </p:nvSpPr>
        <p:spPr/>
        <p:txBody>
          <a:bodyPr/>
          <a:lstStyle/>
          <a:p>
            <a:fld id="{9D8C8B5D-6701-49E4-A5C0-01009AC2DBDE}" type="slidenum">
              <a:rPr lang="ko-KR" altLang="en-US" smtClean="0"/>
              <a:t>29</a:t>
            </a:fld>
            <a:endParaRPr lang="ko-KR" altLang="en-US"/>
          </a:p>
        </p:txBody>
      </p:sp>
    </p:spTree>
    <p:extLst>
      <p:ext uri="{BB962C8B-B14F-4D97-AF65-F5344CB8AC3E}">
        <p14:creationId xmlns:p14="http://schemas.microsoft.com/office/powerpoint/2010/main" val="1109953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BE0BD-7085-4A7D-5288-49C948F3B9C7}"/>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786F7237-4A80-20E5-6C78-53AC722D9B09}"/>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86B85BAE-7092-8190-7804-E9DB6A8056B9}"/>
              </a:ext>
            </a:extLst>
          </p:cNvPr>
          <p:cNvSpPr>
            <a:spLocks noGrp="1"/>
          </p:cNvSpPr>
          <p:nvPr>
            <p:ph type="body" idx="1"/>
          </p:nvPr>
        </p:nvSpPr>
        <p:spPr/>
        <p:txBody>
          <a:bodyPr/>
          <a:lstStyle/>
          <a:p>
            <a:r>
              <a:rPr lang="en-US" altLang="ko-KR" dirty="0"/>
              <a:t>L1</a:t>
            </a:r>
            <a:r>
              <a:rPr lang="ko-KR" altLang="en-US" dirty="0"/>
              <a:t> </a:t>
            </a:r>
            <a:r>
              <a:rPr lang="ko-KR" altLang="en-US" dirty="0" err="1"/>
              <a:t>라쏘</a:t>
            </a:r>
            <a:endParaRPr lang="en-US" altLang="ko-KR" dirty="0"/>
          </a:p>
          <a:p>
            <a:r>
              <a:rPr lang="en-US" altLang="ko-KR" dirty="0"/>
              <a:t>L2 </a:t>
            </a:r>
            <a:r>
              <a:rPr lang="ko-KR" altLang="en-US" dirty="0" err="1"/>
              <a:t>릿지</a:t>
            </a:r>
            <a:endParaRPr lang="en-US" altLang="ko-KR" dirty="0"/>
          </a:p>
          <a:p>
            <a:endParaRPr lang="en-US" altLang="ko-KR" dirty="0"/>
          </a:p>
          <a:p>
            <a:r>
              <a:rPr lang="en-US" altLang="ko-KR" dirty="0"/>
              <a:t>Lamda</a:t>
            </a:r>
            <a:r>
              <a:rPr lang="ko-KR" altLang="en-US" dirty="0"/>
              <a:t>가 정규화 정도를 정한다 </a:t>
            </a:r>
            <a:r>
              <a:rPr lang="en-US" altLang="ko-KR" dirty="0"/>
              <a:t>(hyper parameter)</a:t>
            </a:r>
          </a:p>
          <a:p>
            <a:r>
              <a:rPr lang="en-US" altLang="ko-KR" dirty="0"/>
              <a:t>Hyper parameter : </a:t>
            </a:r>
            <a:r>
              <a:rPr lang="ko-KR" altLang="en-US" dirty="0"/>
              <a:t>모델에 우리가 주는 값</a:t>
            </a:r>
            <a:endParaRPr lang="en-US" altLang="ko-KR" dirty="0"/>
          </a:p>
          <a:p>
            <a:r>
              <a:rPr lang="en-US" altLang="ko-KR" dirty="0"/>
              <a:t>Model parameter : </a:t>
            </a:r>
            <a:r>
              <a:rPr lang="ko-KR" altLang="en-US" dirty="0"/>
              <a:t>모델이 배워 나가는 값</a:t>
            </a:r>
          </a:p>
        </p:txBody>
      </p:sp>
      <p:sp>
        <p:nvSpPr>
          <p:cNvPr id="4" name="슬라이드 번호 개체 틀 3">
            <a:extLst>
              <a:ext uri="{FF2B5EF4-FFF2-40B4-BE49-F238E27FC236}">
                <a16:creationId xmlns:a16="http://schemas.microsoft.com/office/drawing/2014/main" id="{FEFD451C-B31C-65B7-F4BF-FBB48231486E}"/>
              </a:ext>
            </a:extLst>
          </p:cNvPr>
          <p:cNvSpPr>
            <a:spLocks noGrp="1"/>
          </p:cNvSpPr>
          <p:nvPr>
            <p:ph type="sldNum" sz="quarter" idx="5"/>
          </p:nvPr>
        </p:nvSpPr>
        <p:spPr/>
        <p:txBody>
          <a:bodyPr/>
          <a:lstStyle/>
          <a:p>
            <a:fld id="{9D8C8B5D-6701-49E4-A5C0-01009AC2DBDE}" type="slidenum">
              <a:rPr lang="ko-KR" altLang="en-US" smtClean="0"/>
              <a:t>30</a:t>
            </a:fld>
            <a:endParaRPr lang="ko-KR" altLang="en-US"/>
          </a:p>
        </p:txBody>
      </p:sp>
    </p:spTree>
    <p:extLst>
      <p:ext uri="{BB962C8B-B14F-4D97-AF65-F5344CB8AC3E}">
        <p14:creationId xmlns:p14="http://schemas.microsoft.com/office/powerpoint/2010/main" val="4060889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6B3CE-544C-1602-44AC-DC35FD3E4939}"/>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D2E41FF8-B129-DF7E-97EB-C75CF94B8375}"/>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4229A11-9393-AD44-6D75-7ABA34FC5C33}"/>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A5C08052-254F-AEC9-2967-D52173E01907}"/>
              </a:ext>
            </a:extLst>
          </p:cNvPr>
          <p:cNvSpPr>
            <a:spLocks noGrp="1"/>
          </p:cNvSpPr>
          <p:nvPr>
            <p:ph type="sldNum" sz="quarter" idx="5"/>
          </p:nvPr>
        </p:nvSpPr>
        <p:spPr/>
        <p:txBody>
          <a:bodyPr/>
          <a:lstStyle/>
          <a:p>
            <a:fld id="{9D8C8B5D-6701-49E4-A5C0-01009AC2DBDE}" type="slidenum">
              <a:rPr lang="ko-KR" altLang="en-US" smtClean="0"/>
              <a:t>31</a:t>
            </a:fld>
            <a:endParaRPr lang="ko-KR" altLang="en-US"/>
          </a:p>
        </p:txBody>
      </p:sp>
    </p:spTree>
    <p:extLst>
      <p:ext uri="{BB962C8B-B14F-4D97-AF65-F5344CB8AC3E}">
        <p14:creationId xmlns:p14="http://schemas.microsoft.com/office/powerpoint/2010/main" val="39236434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04BD7-20FE-EC06-3FAA-4E488EDA8E16}"/>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538FAABF-1A1B-FB3F-FCC7-A89D599F5302}"/>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4A77845A-3DF7-15A7-454B-6C29BDED8A66}"/>
              </a:ext>
            </a:extLst>
          </p:cNvPr>
          <p:cNvSpPr>
            <a:spLocks noGrp="1"/>
          </p:cNvSpPr>
          <p:nvPr>
            <p:ph type="body" idx="1"/>
          </p:nvPr>
        </p:nvSpPr>
        <p:spPr/>
        <p:txBody>
          <a:bodyPr/>
          <a:lstStyle/>
          <a:p>
            <a:endParaRPr lang="ko-KR" altLang="en-US" dirty="0"/>
          </a:p>
        </p:txBody>
      </p:sp>
      <p:sp>
        <p:nvSpPr>
          <p:cNvPr id="4" name="슬라이드 번호 개체 틀 3">
            <a:extLst>
              <a:ext uri="{FF2B5EF4-FFF2-40B4-BE49-F238E27FC236}">
                <a16:creationId xmlns:a16="http://schemas.microsoft.com/office/drawing/2014/main" id="{010D08EF-5B27-2D14-1C86-6F6D36EEBF3A}"/>
              </a:ext>
            </a:extLst>
          </p:cNvPr>
          <p:cNvSpPr>
            <a:spLocks noGrp="1"/>
          </p:cNvSpPr>
          <p:nvPr>
            <p:ph type="sldNum" sz="quarter" idx="5"/>
          </p:nvPr>
        </p:nvSpPr>
        <p:spPr/>
        <p:txBody>
          <a:bodyPr/>
          <a:lstStyle/>
          <a:p>
            <a:fld id="{9D8C8B5D-6701-49E4-A5C0-01009AC2DBDE}" type="slidenum">
              <a:rPr lang="ko-KR" altLang="en-US" smtClean="0"/>
              <a:t>32</a:t>
            </a:fld>
            <a:endParaRPr lang="ko-KR" altLang="en-US"/>
          </a:p>
        </p:txBody>
      </p:sp>
    </p:spTree>
    <p:extLst>
      <p:ext uri="{BB962C8B-B14F-4D97-AF65-F5344CB8AC3E}">
        <p14:creationId xmlns:p14="http://schemas.microsoft.com/office/powerpoint/2010/main" val="38889598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각각의 </a:t>
            </a:r>
            <a:r>
              <a:rPr lang="en-US" altLang="ko-KR" dirty="0"/>
              <a:t>layer</a:t>
            </a:r>
            <a:r>
              <a:rPr lang="ko-KR" altLang="en-US" dirty="0"/>
              <a:t>에 대해서 자세히 설명</a:t>
            </a:r>
            <a:endParaRPr lang="en-US" altLang="ko-KR" dirty="0"/>
          </a:p>
          <a:p>
            <a:r>
              <a:rPr lang="en-US" altLang="ko-KR" dirty="0"/>
              <a:t>Hidden layer1 = input layer of hidden layer2</a:t>
            </a:r>
            <a:endParaRPr lang="ko-KR" altLang="en-US" dirty="0"/>
          </a:p>
        </p:txBody>
      </p:sp>
      <p:sp>
        <p:nvSpPr>
          <p:cNvPr id="4" name="슬라이드 번호 개체 틀 3"/>
          <p:cNvSpPr>
            <a:spLocks noGrp="1"/>
          </p:cNvSpPr>
          <p:nvPr>
            <p:ph type="sldNum" sz="quarter" idx="5"/>
          </p:nvPr>
        </p:nvSpPr>
        <p:spPr/>
        <p:txBody>
          <a:bodyPr/>
          <a:lstStyle/>
          <a:p>
            <a:fld id="{9D8C8B5D-6701-49E4-A5C0-01009AC2DBDE}" type="slidenum">
              <a:rPr lang="ko-KR" altLang="en-US" smtClean="0"/>
              <a:t>4</a:t>
            </a:fld>
            <a:endParaRPr lang="ko-KR" altLang="en-US"/>
          </a:p>
        </p:txBody>
      </p:sp>
    </p:spTree>
    <p:extLst>
      <p:ext uri="{BB962C8B-B14F-4D97-AF65-F5344CB8AC3E}">
        <p14:creationId xmlns:p14="http://schemas.microsoft.com/office/powerpoint/2010/main" val="16547481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Unit</a:t>
            </a:r>
            <a:r>
              <a:rPr lang="ko-KR" altLang="en-US" dirty="0"/>
              <a:t>인 </a:t>
            </a:r>
            <a:r>
              <a:rPr lang="en-US" altLang="ko-KR" dirty="0"/>
              <a:t>perceptron</a:t>
            </a:r>
            <a:r>
              <a:rPr lang="ko-KR" altLang="en-US" dirty="0"/>
              <a:t>에서의 연산</a:t>
            </a:r>
            <a:endParaRPr lang="en-US" altLang="ko-KR" dirty="0"/>
          </a:p>
          <a:p>
            <a:r>
              <a:rPr lang="ko-KR" altLang="en-US" dirty="0"/>
              <a:t>각각의 가지</a:t>
            </a:r>
            <a:endParaRPr lang="en-US" altLang="ko-KR" dirty="0"/>
          </a:p>
          <a:p>
            <a:r>
              <a:rPr lang="ko-KR" altLang="en-US" dirty="0"/>
              <a:t>이해하기 </a:t>
            </a:r>
            <a:r>
              <a:rPr lang="ko-KR" altLang="en-US" dirty="0" err="1"/>
              <a:t>쉬우려면</a:t>
            </a:r>
            <a:r>
              <a:rPr lang="ko-KR" altLang="en-US" dirty="0"/>
              <a:t> 가지에서 가중치가 곱해지고</a:t>
            </a:r>
            <a:r>
              <a:rPr lang="en-US" altLang="ko-KR" dirty="0"/>
              <a:t>, bias</a:t>
            </a:r>
            <a:r>
              <a:rPr lang="ko-KR" altLang="en-US" dirty="0"/>
              <a:t>는 그 </a:t>
            </a:r>
            <a:r>
              <a:rPr lang="en-US" altLang="ko-KR" dirty="0"/>
              <a:t>output layer</a:t>
            </a:r>
            <a:r>
              <a:rPr lang="ko-KR" altLang="en-US" dirty="0"/>
              <a:t>에서 더해져서 </a:t>
            </a:r>
            <a:r>
              <a:rPr lang="ko-KR" altLang="en-US" dirty="0" err="1"/>
              <a:t>최종값이</a:t>
            </a:r>
            <a:r>
              <a:rPr lang="ko-KR" altLang="en-US" dirty="0"/>
              <a:t> </a:t>
            </a:r>
            <a:r>
              <a:rPr lang="en-US" altLang="ko-KR" dirty="0"/>
              <a:t>activation function</a:t>
            </a:r>
            <a:r>
              <a:rPr lang="ko-KR" altLang="en-US" dirty="0"/>
              <a:t>을 거쳐서 나가게 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D8C8B5D-6701-49E4-A5C0-01009AC2DBDE}" type="slidenum">
              <a:rPr lang="ko-KR" altLang="en-US" smtClean="0"/>
              <a:t>5</a:t>
            </a:fld>
            <a:endParaRPr lang="ko-KR" altLang="en-US"/>
          </a:p>
        </p:txBody>
      </p:sp>
    </p:spTree>
    <p:extLst>
      <p:ext uri="{BB962C8B-B14F-4D97-AF65-F5344CB8AC3E}">
        <p14:creationId xmlns:p14="http://schemas.microsoft.com/office/powerpoint/2010/main" val="3818392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연산의 흐름 설명 </a:t>
            </a:r>
            <a:r>
              <a:rPr lang="en-US" altLang="ko-KR" dirty="0"/>
              <a:t>: </a:t>
            </a:r>
            <a:r>
              <a:rPr lang="ko-KR" altLang="en-US" dirty="0"/>
              <a:t>연산은 결국 </a:t>
            </a:r>
            <a:r>
              <a:rPr lang="en-US" altLang="ko-KR" dirty="0"/>
              <a:t>matrix transformation</a:t>
            </a:r>
            <a:r>
              <a:rPr lang="ko-KR" altLang="en-US" dirty="0"/>
              <a:t>로 해결이 된다 </a:t>
            </a:r>
            <a:r>
              <a:rPr lang="en-US" altLang="ko-KR" dirty="0"/>
              <a:t>(</a:t>
            </a:r>
            <a:r>
              <a:rPr lang="ko-KR" altLang="en-US" dirty="0"/>
              <a:t>식을 하나하나 하기에는 너무 많은 연산</a:t>
            </a:r>
            <a:r>
              <a:rPr lang="en-US" altLang="ko-KR" dirty="0"/>
              <a:t>) -&gt; </a:t>
            </a:r>
            <a:r>
              <a:rPr lang="ko-KR" altLang="en-US" dirty="0"/>
              <a:t>효율적으로 한다</a:t>
            </a:r>
            <a:endParaRPr lang="en-US" altLang="ko-KR" dirty="0"/>
          </a:p>
          <a:p>
            <a:r>
              <a:rPr lang="ko-KR" altLang="en-US" dirty="0"/>
              <a:t>제대로 이해했는지 </a:t>
            </a:r>
            <a:r>
              <a:rPr lang="en-US" altLang="ko-KR" dirty="0"/>
              <a:t>check</a:t>
            </a:r>
            <a:endParaRPr lang="ko-KR" altLang="en-US" dirty="0"/>
          </a:p>
        </p:txBody>
      </p:sp>
      <p:sp>
        <p:nvSpPr>
          <p:cNvPr id="4" name="슬라이드 번호 개체 틀 3"/>
          <p:cNvSpPr>
            <a:spLocks noGrp="1"/>
          </p:cNvSpPr>
          <p:nvPr>
            <p:ph type="sldNum" sz="quarter" idx="5"/>
          </p:nvPr>
        </p:nvSpPr>
        <p:spPr/>
        <p:txBody>
          <a:bodyPr/>
          <a:lstStyle/>
          <a:p>
            <a:fld id="{9D8C8B5D-6701-49E4-A5C0-01009AC2DBDE}" type="slidenum">
              <a:rPr lang="ko-KR" altLang="en-US" smtClean="0"/>
              <a:t>6</a:t>
            </a:fld>
            <a:endParaRPr lang="ko-KR" altLang="en-US"/>
          </a:p>
        </p:txBody>
      </p:sp>
    </p:spTree>
    <p:extLst>
      <p:ext uri="{BB962C8B-B14F-4D97-AF65-F5344CB8AC3E}">
        <p14:creationId xmlns:p14="http://schemas.microsoft.com/office/powerpoint/2010/main" val="2432353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기울기 소실 </a:t>
            </a:r>
            <a:r>
              <a:rPr lang="en-US" altLang="ko-KR" dirty="0"/>
              <a:t>: </a:t>
            </a:r>
            <a:r>
              <a:rPr lang="ko-KR" altLang="en-US" dirty="0"/>
              <a:t>최대 기울기가 </a:t>
            </a:r>
            <a:r>
              <a:rPr lang="en-US" altLang="ko-KR" dirty="0"/>
              <a:t>0.25</a:t>
            </a:r>
            <a:r>
              <a:rPr lang="ko-KR" altLang="en-US" dirty="0"/>
              <a:t>라서 계속 </a:t>
            </a:r>
            <a:r>
              <a:rPr lang="ko-KR" altLang="en-US" dirty="0" err="1"/>
              <a:t>작아짐</a:t>
            </a:r>
            <a:endParaRPr lang="en-US" altLang="ko-KR" dirty="0"/>
          </a:p>
          <a:p>
            <a:r>
              <a:rPr lang="en-US" altLang="ko-KR" dirty="0"/>
              <a:t>Binary classification</a:t>
            </a:r>
            <a:r>
              <a:rPr lang="ko-KR" altLang="en-US" dirty="0"/>
              <a:t>의 경우</a:t>
            </a:r>
            <a:r>
              <a:rPr lang="en-US" altLang="ko-KR" dirty="0"/>
              <a:t>, </a:t>
            </a:r>
            <a:r>
              <a:rPr lang="ko-KR" altLang="en-US" dirty="0"/>
              <a:t>이진분류의 배반사건의 확률은 </a:t>
            </a:r>
            <a:r>
              <a:rPr lang="en-US" altLang="ko-KR" dirty="0"/>
              <a:t>1-</a:t>
            </a:r>
            <a:r>
              <a:rPr lang="ko-KR" altLang="en-US" dirty="0"/>
              <a:t>해당 사건의 확률</a:t>
            </a:r>
          </a:p>
        </p:txBody>
      </p:sp>
      <p:sp>
        <p:nvSpPr>
          <p:cNvPr id="4" name="슬라이드 번호 개체 틀 3"/>
          <p:cNvSpPr>
            <a:spLocks noGrp="1"/>
          </p:cNvSpPr>
          <p:nvPr>
            <p:ph type="sldNum" sz="quarter" idx="5"/>
          </p:nvPr>
        </p:nvSpPr>
        <p:spPr/>
        <p:txBody>
          <a:bodyPr/>
          <a:lstStyle/>
          <a:p>
            <a:fld id="{9D8C8B5D-6701-49E4-A5C0-01009AC2DBDE}" type="slidenum">
              <a:rPr lang="ko-KR" altLang="en-US" smtClean="0"/>
              <a:t>9</a:t>
            </a:fld>
            <a:endParaRPr lang="ko-KR" altLang="en-US"/>
          </a:p>
        </p:txBody>
      </p:sp>
    </p:spTree>
    <p:extLst>
      <p:ext uri="{BB962C8B-B14F-4D97-AF65-F5344CB8AC3E}">
        <p14:creationId xmlns:p14="http://schemas.microsoft.com/office/powerpoint/2010/main" val="868007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p>
        </p:txBody>
      </p:sp>
      <p:sp>
        <p:nvSpPr>
          <p:cNvPr id="4" name="슬라이드 번호 개체 틀 3"/>
          <p:cNvSpPr>
            <a:spLocks noGrp="1"/>
          </p:cNvSpPr>
          <p:nvPr>
            <p:ph type="sldNum" sz="quarter" idx="5"/>
          </p:nvPr>
        </p:nvSpPr>
        <p:spPr/>
        <p:txBody>
          <a:bodyPr/>
          <a:lstStyle/>
          <a:p>
            <a:fld id="{9D8C8B5D-6701-49E4-A5C0-01009AC2DBDE}" type="slidenum">
              <a:rPr lang="ko-KR" altLang="en-US" smtClean="0"/>
              <a:t>10</a:t>
            </a:fld>
            <a:endParaRPr lang="ko-KR" altLang="en-US"/>
          </a:p>
        </p:txBody>
      </p:sp>
    </p:spTree>
    <p:extLst>
      <p:ext uri="{BB962C8B-B14F-4D97-AF65-F5344CB8AC3E}">
        <p14:creationId xmlns:p14="http://schemas.microsoft.com/office/powerpoint/2010/main" val="2581960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31534-8559-0AFC-CDC1-8BC4967AC581}"/>
            </a:ext>
          </a:extLst>
        </p:cNvPr>
        <p:cNvGrpSpPr/>
        <p:nvPr/>
      </p:nvGrpSpPr>
      <p:grpSpPr>
        <a:xfrm>
          <a:off x="0" y="0"/>
          <a:ext cx="0" cy="0"/>
          <a:chOff x="0" y="0"/>
          <a:chExt cx="0" cy="0"/>
        </a:xfrm>
      </p:grpSpPr>
      <p:sp>
        <p:nvSpPr>
          <p:cNvPr id="2" name="슬라이드 이미지 개체 틀 1">
            <a:extLst>
              <a:ext uri="{FF2B5EF4-FFF2-40B4-BE49-F238E27FC236}">
                <a16:creationId xmlns:a16="http://schemas.microsoft.com/office/drawing/2014/main" id="{6626D1D3-6F44-966D-B817-E9BA4CDC41F0}"/>
              </a:ext>
            </a:extLst>
          </p:cNvPr>
          <p:cNvSpPr>
            <a:spLocks noGrp="1" noRot="1" noChangeAspect="1"/>
          </p:cNvSpPr>
          <p:nvPr>
            <p:ph type="sldImg"/>
          </p:nvPr>
        </p:nvSpPr>
        <p:spPr/>
      </p:sp>
      <p:sp>
        <p:nvSpPr>
          <p:cNvPr id="3" name="슬라이드 노트 개체 틀 2">
            <a:extLst>
              <a:ext uri="{FF2B5EF4-FFF2-40B4-BE49-F238E27FC236}">
                <a16:creationId xmlns:a16="http://schemas.microsoft.com/office/drawing/2014/main" id="{B6BE55D5-4748-C9BA-84E7-E0E74DDD6AFB}"/>
              </a:ext>
            </a:extLst>
          </p:cNvPr>
          <p:cNvSpPr>
            <a:spLocks noGrp="1"/>
          </p:cNvSpPr>
          <p:nvPr>
            <p:ph type="body" idx="1"/>
          </p:nvPr>
        </p:nvSpPr>
        <p:spPr/>
        <p:txBody>
          <a:bodyPr/>
          <a:lstStyle/>
          <a:p>
            <a:r>
              <a:rPr lang="ko-KR" altLang="en-US" dirty="0"/>
              <a:t>기울기 소실 </a:t>
            </a:r>
            <a:r>
              <a:rPr lang="en-US" altLang="ko-KR" dirty="0"/>
              <a:t>: </a:t>
            </a:r>
            <a:r>
              <a:rPr lang="ko-KR" altLang="en-US" dirty="0"/>
              <a:t>지수함수의 변환을 쓰기에</a:t>
            </a:r>
            <a:r>
              <a:rPr lang="en-US" altLang="ko-KR" dirty="0"/>
              <a:t>, gradient vanishing</a:t>
            </a:r>
            <a:r>
              <a:rPr lang="ko-KR" altLang="en-US" dirty="0"/>
              <a:t>의 경우가 생긴다</a:t>
            </a:r>
            <a:endParaRPr lang="en-US" altLang="ko-KR" dirty="0"/>
          </a:p>
          <a:p>
            <a:r>
              <a:rPr lang="ko-KR" altLang="en-US" dirty="0" err="1"/>
              <a:t>시그모이드랑</a:t>
            </a:r>
            <a:r>
              <a:rPr lang="ko-KR" altLang="en-US" dirty="0"/>
              <a:t> 비슷하게</a:t>
            </a:r>
            <a:r>
              <a:rPr lang="en-US" altLang="ko-KR" dirty="0"/>
              <a:t>, </a:t>
            </a:r>
            <a:r>
              <a:rPr lang="ko-KR" altLang="en-US" dirty="0" err="1"/>
              <a:t>출력값은</a:t>
            </a:r>
            <a:r>
              <a:rPr lang="ko-KR" altLang="en-US" dirty="0"/>
              <a:t> 그 녀석일 확률이라고 생각하면 된다</a:t>
            </a:r>
            <a:r>
              <a:rPr lang="en-US" altLang="ko-KR" dirty="0"/>
              <a:t>.</a:t>
            </a:r>
          </a:p>
          <a:p>
            <a:r>
              <a:rPr lang="en-US" altLang="ko-KR" dirty="0"/>
              <a:t>J</a:t>
            </a:r>
            <a:r>
              <a:rPr lang="ko-KR" altLang="en-US" dirty="0"/>
              <a:t>개의 </a:t>
            </a:r>
            <a:r>
              <a:rPr lang="ko-KR" altLang="en-US" dirty="0" err="1"/>
              <a:t>클래스중에서</a:t>
            </a:r>
            <a:r>
              <a:rPr lang="ko-KR" altLang="en-US" dirty="0"/>
              <a:t> 클래스 </a:t>
            </a:r>
            <a:r>
              <a:rPr lang="en-US" altLang="ko-KR" dirty="0" err="1"/>
              <a:t>i</a:t>
            </a:r>
            <a:r>
              <a:rPr lang="ko-KR" altLang="en-US" dirty="0"/>
              <a:t>를 알고 싶다</a:t>
            </a:r>
            <a:r>
              <a:rPr lang="en-US" altLang="ko-KR" dirty="0"/>
              <a:t>!</a:t>
            </a:r>
            <a:endParaRPr lang="ko-KR" altLang="en-US" dirty="0"/>
          </a:p>
        </p:txBody>
      </p:sp>
      <p:sp>
        <p:nvSpPr>
          <p:cNvPr id="4" name="슬라이드 번호 개체 틀 3">
            <a:extLst>
              <a:ext uri="{FF2B5EF4-FFF2-40B4-BE49-F238E27FC236}">
                <a16:creationId xmlns:a16="http://schemas.microsoft.com/office/drawing/2014/main" id="{89E37670-D1FE-449C-6DF7-B7927F948F08}"/>
              </a:ext>
            </a:extLst>
          </p:cNvPr>
          <p:cNvSpPr>
            <a:spLocks noGrp="1"/>
          </p:cNvSpPr>
          <p:nvPr>
            <p:ph type="sldNum" sz="quarter" idx="5"/>
          </p:nvPr>
        </p:nvSpPr>
        <p:spPr/>
        <p:txBody>
          <a:bodyPr/>
          <a:lstStyle/>
          <a:p>
            <a:fld id="{9D8C8B5D-6701-49E4-A5C0-01009AC2DBDE}" type="slidenum">
              <a:rPr lang="ko-KR" altLang="en-US" smtClean="0"/>
              <a:t>11</a:t>
            </a:fld>
            <a:endParaRPr lang="ko-KR" altLang="en-US"/>
          </a:p>
        </p:txBody>
      </p:sp>
    </p:spTree>
    <p:extLst>
      <p:ext uri="{BB962C8B-B14F-4D97-AF65-F5344CB8AC3E}">
        <p14:creationId xmlns:p14="http://schemas.microsoft.com/office/powerpoint/2010/main" val="26577165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err="1"/>
              <a:t>ReLU</a:t>
            </a:r>
            <a:r>
              <a:rPr lang="ko-KR" altLang="en-US" dirty="0"/>
              <a:t>가 현실에서는 계산 </a:t>
            </a:r>
            <a:r>
              <a:rPr lang="ko-KR" altLang="en-US" dirty="0" err="1"/>
              <a:t>활용성때문에</a:t>
            </a:r>
            <a:r>
              <a:rPr lang="ko-KR" altLang="en-US" dirty="0"/>
              <a:t> 더 </a:t>
            </a:r>
            <a:r>
              <a:rPr lang="ko-KR" altLang="en-US" dirty="0" err="1"/>
              <a:t>잘쓰인다고</a:t>
            </a:r>
            <a:r>
              <a:rPr lang="ko-KR" altLang="en-US" dirty="0"/>
              <a:t> 한다</a:t>
            </a:r>
            <a:r>
              <a:rPr lang="en-US" altLang="ko-KR" dirty="0"/>
              <a:t>.</a:t>
            </a:r>
            <a:endParaRPr lang="ko-KR" altLang="en-US" dirty="0"/>
          </a:p>
        </p:txBody>
      </p:sp>
      <p:sp>
        <p:nvSpPr>
          <p:cNvPr id="4" name="슬라이드 번호 개체 틀 3"/>
          <p:cNvSpPr>
            <a:spLocks noGrp="1"/>
          </p:cNvSpPr>
          <p:nvPr>
            <p:ph type="sldNum" sz="quarter" idx="5"/>
          </p:nvPr>
        </p:nvSpPr>
        <p:spPr/>
        <p:txBody>
          <a:bodyPr/>
          <a:lstStyle/>
          <a:p>
            <a:fld id="{9D8C8B5D-6701-49E4-A5C0-01009AC2DBDE}" type="slidenum">
              <a:rPr lang="ko-KR" altLang="en-US" smtClean="0"/>
              <a:t>13</a:t>
            </a:fld>
            <a:endParaRPr lang="ko-KR" altLang="en-US"/>
          </a:p>
        </p:txBody>
      </p:sp>
    </p:spTree>
    <p:extLst>
      <p:ext uri="{BB962C8B-B14F-4D97-AF65-F5344CB8AC3E}">
        <p14:creationId xmlns:p14="http://schemas.microsoft.com/office/powerpoint/2010/main" val="802265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b"/>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9/30/2025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56850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9/30/2025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289078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9/30/2025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7177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9/30/2025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069575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9/30/2025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7599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9/30/2025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4215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9/30/2025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07472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9/30/2025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14575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9/30/2025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0348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9/30/2025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36077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9/30/2025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8671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lIns="109728" tIns="109728" rIns="109728" bIns="91440" anchor="t"/>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lIns="109728" tIns="109728" rIns="109728" bIns="9144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lIns="109728" tIns="109728" rIns="109728" bIns="91440" anchor="ctr"/>
          <a:lstStyle>
            <a:lvl1pPr algn="l">
              <a:defRPr sz="900" spc="50">
                <a:solidFill>
                  <a:schemeClr val="tx1"/>
                </a:solidFill>
              </a:defRPr>
            </a:lvl1pPr>
          </a:lstStyle>
          <a:p>
            <a:fld id="{E80C50CD-E178-4744-9B35-B2F624D6C5E9}" type="datetimeFigureOut">
              <a:rPr lang="en-US" smtClean="0"/>
              <a:pPr/>
              <a:t>9/30/2025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lIns="109728" tIns="109728" rIns="109728" bIns="91440" anchor="ctr"/>
          <a:lstStyle>
            <a:lvl1pPr algn="l">
              <a:defRPr sz="900" spc="5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lIns="109728" tIns="109728" rIns="109728" bIns="9144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6022758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76" r:id="rId6"/>
    <p:sldLayoutId id="2147483672" r:id="rId7"/>
    <p:sldLayoutId id="2147483673" r:id="rId8"/>
    <p:sldLayoutId id="2147483674" r:id="rId9"/>
    <p:sldLayoutId id="2147483675" r:id="rId10"/>
    <p:sldLayoutId id="2147483677" r:id="rId11"/>
  </p:sldLayoutIdLst>
  <p:txStyles>
    <p:titleStyle>
      <a:lvl1pPr algn="l" defTabSz="914400" rtl="0" eaLnBrk="1" latinLnBrk="0" hangingPunct="1">
        <a:lnSpc>
          <a:spcPct val="100000"/>
        </a:lnSpc>
        <a:spcBef>
          <a:spcPct val="0"/>
        </a:spcBef>
        <a:buNone/>
        <a:defRPr sz="5400" b="1" kern="1200" spc="1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spc="7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7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7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7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사람의 두뇌 신경세포">
            <a:extLst>
              <a:ext uri="{FF2B5EF4-FFF2-40B4-BE49-F238E27FC236}">
                <a16:creationId xmlns:a16="http://schemas.microsoft.com/office/drawing/2014/main" id="{86B6CD96-F00B-E01D-170F-5750B5E3E0B9}"/>
              </a:ext>
            </a:extLst>
          </p:cNvPr>
          <p:cNvPicPr>
            <a:picLocks noChangeAspect="1"/>
          </p:cNvPicPr>
          <p:nvPr/>
        </p:nvPicPr>
        <p:blipFill>
          <a:blip r:embed="rId2">
            <a:alphaModFix amt="40000"/>
          </a:blip>
          <a:srcRect t="25000"/>
          <a:stretch>
            <a:fillRect/>
          </a:stretch>
        </p:blipFill>
        <p:spPr>
          <a:xfrm>
            <a:off x="-2" y="-2"/>
            <a:ext cx="12192001" cy="6858001"/>
          </a:xfrm>
          <a:prstGeom prst="rect">
            <a:avLst/>
          </a:prstGeom>
        </p:spPr>
      </p:pic>
      <p:sp>
        <p:nvSpPr>
          <p:cNvPr id="2" name="제목 1">
            <a:extLst>
              <a:ext uri="{FF2B5EF4-FFF2-40B4-BE49-F238E27FC236}">
                <a16:creationId xmlns:a16="http://schemas.microsoft.com/office/drawing/2014/main" id="{AAEF8DA3-0CF7-BCBC-FD77-91A30C49CFF1}"/>
              </a:ext>
            </a:extLst>
          </p:cNvPr>
          <p:cNvSpPr>
            <a:spLocks noGrp="1"/>
          </p:cNvSpPr>
          <p:nvPr>
            <p:ph type="ctrTitle"/>
          </p:nvPr>
        </p:nvSpPr>
        <p:spPr>
          <a:xfrm>
            <a:off x="517870" y="978407"/>
            <a:ext cx="5021182" cy="3290107"/>
          </a:xfrm>
        </p:spPr>
        <p:txBody>
          <a:bodyPr anchor="t">
            <a:normAutofit/>
          </a:bodyPr>
          <a:lstStyle/>
          <a:p>
            <a:pPr>
              <a:lnSpc>
                <a:spcPct val="90000"/>
              </a:lnSpc>
            </a:pPr>
            <a:r>
              <a:rPr lang="en-US" altLang="ko-KR" sz="5600">
                <a:solidFill>
                  <a:srgbClr val="FFFFFF"/>
                </a:solidFill>
              </a:rPr>
              <a:t>Artificial Neural Network</a:t>
            </a:r>
            <a:br>
              <a:rPr lang="en-US" altLang="ko-KR" sz="5600">
                <a:solidFill>
                  <a:srgbClr val="FFFFFF"/>
                </a:solidFill>
              </a:rPr>
            </a:br>
            <a:r>
              <a:rPr lang="en-US" altLang="ko-KR" sz="5600">
                <a:solidFill>
                  <a:srgbClr val="FFFFFF"/>
                </a:solidFill>
              </a:rPr>
              <a:t>(ANN)</a:t>
            </a:r>
            <a:endParaRPr lang="ko-KR" altLang="en-US" sz="5600">
              <a:solidFill>
                <a:srgbClr val="FFFFFF"/>
              </a:solidFill>
            </a:endParaRPr>
          </a:p>
        </p:txBody>
      </p:sp>
      <p:sp>
        <p:nvSpPr>
          <p:cNvPr id="3" name="부제목 2">
            <a:extLst>
              <a:ext uri="{FF2B5EF4-FFF2-40B4-BE49-F238E27FC236}">
                <a16:creationId xmlns:a16="http://schemas.microsoft.com/office/drawing/2014/main" id="{6D4A044F-EE80-0624-562A-0FE95AD1F630}"/>
              </a:ext>
            </a:extLst>
          </p:cNvPr>
          <p:cNvSpPr>
            <a:spLocks noGrp="1"/>
          </p:cNvSpPr>
          <p:nvPr>
            <p:ph type="subTitle" idx="1"/>
          </p:nvPr>
        </p:nvSpPr>
        <p:spPr>
          <a:xfrm>
            <a:off x="517870" y="4482450"/>
            <a:ext cx="5040785" cy="1724029"/>
          </a:xfrm>
        </p:spPr>
        <p:txBody>
          <a:bodyPr anchor="t">
            <a:normAutofit/>
          </a:bodyPr>
          <a:lstStyle/>
          <a:p>
            <a:r>
              <a:rPr lang="en-US" altLang="ko-KR" sz="2400">
                <a:solidFill>
                  <a:srgbClr val="FFFFFF"/>
                </a:solidFill>
              </a:rPr>
              <a:t>02116987 Kwon, jihun</a:t>
            </a:r>
            <a:endParaRPr lang="ko-KR" altLang="en-US" sz="2400">
              <a:solidFill>
                <a:srgbClr val="FFFFFF"/>
              </a:solidFill>
            </a:endParaRP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161643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6D885AD2-567B-CD26-A4BD-59A2F7793022}"/>
              </a:ext>
            </a:extLst>
          </p:cNvPr>
          <p:cNvSpPr>
            <a:spLocks noGrp="1"/>
          </p:cNvSpPr>
          <p:nvPr>
            <p:ph type="title"/>
          </p:nvPr>
        </p:nvSpPr>
        <p:spPr>
          <a:xfrm>
            <a:off x="521208" y="978408"/>
            <a:ext cx="11155680" cy="1115568"/>
          </a:xfrm>
        </p:spPr>
        <p:txBody>
          <a:bodyPr>
            <a:normAutofit/>
          </a:bodyPr>
          <a:lstStyle/>
          <a:p>
            <a:r>
              <a:rPr lang="en-US" altLang="ko-KR"/>
              <a:t>Tanhx</a:t>
            </a:r>
            <a:endParaRPr lang="ko-KR" altLang="en-US" dirty="0"/>
          </a:p>
        </p:txBody>
      </p:sp>
      <p:sp>
        <p:nvSpPr>
          <p:cNvPr id="11" name="Freeform: Shape 10">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2" descr="Image">
            <a:extLst>
              <a:ext uri="{FF2B5EF4-FFF2-40B4-BE49-F238E27FC236}">
                <a16:creationId xmlns:a16="http://schemas.microsoft.com/office/drawing/2014/main" id="{DC47B244-BB9E-FB76-1838-3C0E1FCF13B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7868" y="3010626"/>
            <a:ext cx="5639091" cy="2650372"/>
          </a:xfrm>
          <a:prstGeom prst="rect">
            <a:avLst/>
          </a:prstGeom>
          <a:noFill/>
          <a:extLst>
            <a:ext uri="{909E8E84-426E-40DD-AFC4-6F175D3DCCD1}">
              <a14:hiddenFill xmlns:a14="http://schemas.microsoft.com/office/drawing/2010/main">
                <a:solidFill>
                  <a:srgbClr val="FFFFFF"/>
                </a:solidFill>
              </a14:hiddenFill>
            </a:ext>
          </a:extLst>
        </p:spPr>
      </p:pic>
      <p:sp>
        <p:nvSpPr>
          <p:cNvPr id="3" name="내용 개체 틀 2">
            <a:extLst>
              <a:ext uri="{FF2B5EF4-FFF2-40B4-BE49-F238E27FC236}">
                <a16:creationId xmlns:a16="http://schemas.microsoft.com/office/drawing/2014/main" id="{291F9C83-8BD6-EF3B-C382-94761595FDFD}"/>
              </a:ext>
            </a:extLst>
          </p:cNvPr>
          <p:cNvSpPr>
            <a:spLocks noGrp="1"/>
          </p:cNvSpPr>
          <p:nvPr>
            <p:ph idx="1"/>
          </p:nvPr>
        </p:nvSpPr>
        <p:spPr>
          <a:xfrm>
            <a:off x="6547104" y="2304288"/>
            <a:ext cx="5129784" cy="4050792"/>
          </a:xfrm>
        </p:spPr>
        <p:txBody>
          <a:bodyPr>
            <a:normAutofit/>
          </a:bodyPr>
          <a:lstStyle/>
          <a:p>
            <a:r>
              <a:rPr lang="en-US" altLang="ko-KR" dirty="0"/>
              <a:t>Since sigmoid has only positive value as result, we try to use the tanh(x) to get the negative value also</a:t>
            </a:r>
          </a:p>
          <a:p>
            <a:endParaRPr lang="ko-KR" altLang="en-US" dirty="0"/>
          </a:p>
        </p:txBody>
      </p:sp>
    </p:spTree>
    <p:extLst>
      <p:ext uri="{BB962C8B-B14F-4D97-AF65-F5344CB8AC3E}">
        <p14:creationId xmlns:p14="http://schemas.microsoft.com/office/powerpoint/2010/main" val="3824419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039671-B1FB-39DF-5FBC-8924720988ED}"/>
            </a:ext>
          </a:extLst>
        </p:cNvPr>
        <p:cNvGrpSpPr/>
        <p:nvPr/>
      </p:nvGrpSpPr>
      <p:grpSpPr>
        <a:xfrm>
          <a:off x="0" y="0"/>
          <a:ext cx="0" cy="0"/>
          <a:chOff x="0" y="0"/>
          <a:chExt cx="0" cy="0"/>
        </a:xfrm>
      </p:grpSpPr>
      <p:sp useBgFill="1">
        <p:nvSpPr>
          <p:cNvPr id="1061" name="Rectangle 1060">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EE2372AB-26FE-F2F3-7A48-8D977B77CA7E}"/>
              </a:ext>
            </a:extLst>
          </p:cNvPr>
          <p:cNvSpPr>
            <a:spLocks noGrp="1"/>
          </p:cNvSpPr>
          <p:nvPr>
            <p:ph type="title"/>
          </p:nvPr>
        </p:nvSpPr>
        <p:spPr>
          <a:xfrm>
            <a:off x="521208" y="978408"/>
            <a:ext cx="11155680" cy="1115568"/>
          </a:xfrm>
        </p:spPr>
        <p:txBody>
          <a:bodyPr>
            <a:normAutofit/>
          </a:bodyPr>
          <a:lstStyle/>
          <a:p>
            <a:r>
              <a:rPr lang="en-US" altLang="ko-KR" dirty="0" err="1"/>
              <a:t>Softmax</a:t>
            </a:r>
            <a:endParaRPr lang="ko-KR" altLang="en-US" dirty="0"/>
          </a:p>
        </p:txBody>
      </p:sp>
      <p:sp>
        <p:nvSpPr>
          <p:cNvPr id="1063" name="Freeform: Shape 1062">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그림 8" descr="텍스트, 스크린샷, 폰트, 도표이(가) 표시된 사진&#10;&#10;AI 생성 콘텐츠는 정확하지 않을 수 있습니다.">
            <a:extLst>
              <a:ext uri="{FF2B5EF4-FFF2-40B4-BE49-F238E27FC236}">
                <a16:creationId xmlns:a16="http://schemas.microsoft.com/office/drawing/2014/main" id="{DE06B6A1-9406-E886-A682-F4AB063C2F73}"/>
              </a:ext>
            </a:extLst>
          </p:cNvPr>
          <p:cNvPicPr>
            <a:picLocks noChangeAspect="1"/>
          </p:cNvPicPr>
          <p:nvPr/>
        </p:nvPicPr>
        <p:blipFill>
          <a:blip r:embed="rId3"/>
          <a:stretch>
            <a:fillRect/>
          </a:stretch>
        </p:blipFill>
        <p:spPr>
          <a:xfrm>
            <a:off x="517868" y="2841453"/>
            <a:ext cx="5639091" cy="2988718"/>
          </a:xfrm>
          <a:prstGeom prst="rect">
            <a:avLst/>
          </a:prstGeom>
        </p:spPr>
      </p:pic>
      <p:sp>
        <p:nvSpPr>
          <p:cNvPr id="1049" name="Content Placeholder 1029">
            <a:extLst>
              <a:ext uri="{FF2B5EF4-FFF2-40B4-BE49-F238E27FC236}">
                <a16:creationId xmlns:a16="http://schemas.microsoft.com/office/drawing/2014/main" id="{CAE2FF2C-75BC-6288-587F-B79113024573}"/>
              </a:ext>
            </a:extLst>
          </p:cNvPr>
          <p:cNvSpPr>
            <a:spLocks noGrp="1"/>
          </p:cNvSpPr>
          <p:nvPr>
            <p:ph idx="1"/>
          </p:nvPr>
        </p:nvSpPr>
        <p:spPr>
          <a:xfrm>
            <a:off x="6547104" y="2304288"/>
            <a:ext cx="5129784" cy="4050792"/>
          </a:xfrm>
        </p:spPr>
        <p:txBody>
          <a:bodyPr>
            <a:normAutofit/>
          </a:bodyPr>
          <a:lstStyle/>
          <a:p>
            <a:pPr fontAlgn="base"/>
            <a:r>
              <a:rPr lang="en-US" altLang="ko-KR" b="1" dirty="0"/>
              <a:t>In multi-classification problem, we use </a:t>
            </a:r>
            <a:r>
              <a:rPr lang="en-US" altLang="ko-KR" b="1" dirty="0" err="1"/>
              <a:t>Softmax</a:t>
            </a:r>
            <a:endParaRPr lang="en-US" altLang="ko-KR" b="1" dirty="0"/>
          </a:p>
          <a:p>
            <a:pPr fontAlgn="base"/>
            <a:r>
              <a:rPr lang="en-US" altLang="ko-KR" b="1" dirty="0"/>
              <a:t>Normalize all exponential of input to (0-1) </a:t>
            </a:r>
          </a:p>
          <a:p>
            <a:pPr fontAlgn="base"/>
            <a:r>
              <a:rPr lang="en-US" altLang="ko-KR" b="1" dirty="0"/>
              <a:t>Sum(output) = 1 -&gt; (probability)</a:t>
            </a:r>
          </a:p>
          <a:p>
            <a:pPr fontAlgn="base"/>
            <a:r>
              <a:rPr lang="en-US" altLang="ko-KR" b="1" dirty="0"/>
              <a:t>Get the max value of output</a:t>
            </a:r>
          </a:p>
          <a:p>
            <a:pPr marL="0" indent="0" fontAlgn="base">
              <a:buNone/>
            </a:pPr>
            <a:r>
              <a:rPr lang="en-US" altLang="ko-KR" b="1" dirty="0"/>
              <a:t>+) Argmax -&gt; max value of input</a:t>
            </a:r>
          </a:p>
          <a:p>
            <a:pPr marL="0" indent="0" fontAlgn="base">
              <a:buNone/>
            </a:pPr>
            <a:r>
              <a:rPr lang="en-US" altLang="ko-KR" b="1" dirty="0"/>
              <a:t>=&gt; Using with one-hot encoding</a:t>
            </a:r>
            <a:endParaRPr lang="ko-KR" altLang="en-US" b="1" dirty="0"/>
          </a:p>
        </p:txBody>
      </p:sp>
    </p:spTree>
    <p:extLst>
      <p:ext uri="{BB962C8B-B14F-4D97-AF65-F5344CB8AC3E}">
        <p14:creationId xmlns:p14="http://schemas.microsoft.com/office/powerpoint/2010/main" val="177123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37EB4-BFAC-7611-3670-5A467C6D09E1}"/>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848DF23D-65C2-D864-1CB9-08B6D16B50AE}"/>
              </a:ext>
            </a:extLst>
          </p:cNvPr>
          <p:cNvSpPr>
            <a:spLocks noGrp="1"/>
          </p:cNvSpPr>
          <p:nvPr>
            <p:ph type="title"/>
          </p:nvPr>
        </p:nvSpPr>
        <p:spPr>
          <a:xfrm>
            <a:off x="521208" y="978408"/>
            <a:ext cx="11155680" cy="1115568"/>
          </a:xfrm>
        </p:spPr>
        <p:txBody>
          <a:bodyPr>
            <a:normAutofit/>
          </a:bodyPr>
          <a:lstStyle/>
          <a:p>
            <a:r>
              <a:rPr lang="en-US" altLang="ko-KR"/>
              <a:t>ReLU</a:t>
            </a:r>
            <a:endParaRPr lang="ko-KR" altLang="en-US" dirty="0"/>
          </a:p>
        </p:txBody>
      </p:sp>
      <p:pic>
        <p:nvPicPr>
          <p:cNvPr id="1026" name="Picture 2" descr="Image">
            <a:extLst>
              <a:ext uri="{FF2B5EF4-FFF2-40B4-BE49-F238E27FC236}">
                <a16:creationId xmlns:a16="http://schemas.microsoft.com/office/drawing/2014/main" id="{ADE73EB8-FB96-DC81-5167-F8735DB080E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7868" y="3010626"/>
            <a:ext cx="5639091" cy="2650372"/>
          </a:xfrm>
          <a:prstGeom prst="rect">
            <a:avLst/>
          </a:prstGeom>
          <a:noFill/>
          <a:extLst>
            <a:ext uri="{909E8E84-426E-40DD-AFC4-6F175D3DCCD1}">
              <a14:hiddenFill xmlns:a14="http://schemas.microsoft.com/office/drawing/2010/main">
                <a:solidFill>
                  <a:srgbClr val="FFFFFF"/>
                </a:solidFill>
              </a14:hiddenFill>
            </a:ext>
          </a:extLst>
        </p:spPr>
      </p:pic>
      <p:sp>
        <p:nvSpPr>
          <p:cNvPr id="1049" name="Content Placeholder 1029">
            <a:extLst>
              <a:ext uri="{FF2B5EF4-FFF2-40B4-BE49-F238E27FC236}">
                <a16:creationId xmlns:a16="http://schemas.microsoft.com/office/drawing/2014/main" id="{B25631C8-C292-6211-C3D8-9F03D6486304}"/>
              </a:ext>
            </a:extLst>
          </p:cNvPr>
          <p:cNvSpPr>
            <a:spLocks noGrp="1"/>
          </p:cNvSpPr>
          <p:nvPr>
            <p:ph idx="1"/>
          </p:nvPr>
        </p:nvSpPr>
        <p:spPr>
          <a:xfrm>
            <a:off x="6547104" y="2304288"/>
            <a:ext cx="5129784" cy="4050792"/>
          </a:xfrm>
        </p:spPr>
        <p:txBody>
          <a:bodyPr>
            <a:normAutofit/>
          </a:bodyPr>
          <a:lstStyle/>
          <a:p>
            <a:r>
              <a:rPr lang="en-US" dirty="0"/>
              <a:t>If value &lt;0 -&gt; 0</a:t>
            </a:r>
          </a:p>
          <a:p>
            <a:pPr marL="0" indent="0">
              <a:buNone/>
            </a:pPr>
            <a:r>
              <a:rPr lang="en-US" dirty="0"/>
              <a:t>   Else -&gt; that value</a:t>
            </a:r>
          </a:p>
          <a:p>
            <a:r>
              <a:rPr lang="en-US" dirty="0"/>
              <a:t>Easy to get gradient value(0 or 1)</a:t>
            </a:r>
          </a:p>
          <a:p>
            <a:r>
              <a:rPr lang="en-US" dirty="0"/>
              <a:t>Easy to calculate all node(fast)</a:t>
            </a:r>
          </a:p>
          <a:p>
            <a:r>
              <a:rPr lang="en-US" dirty="0"/>
              <a:t>Since it deal with all negative as 0, which means death of node, we can easily lose the value</a:t>
            </a:r>
          </a:p>
          <a:p>
            <a:endParaRPr lang="en-US" dirty="0"/>
          </a:p>
        </p:txBody>
      </p:sp>
    </p:spTree>
    <p:extLst>
      <p:ext uri="{BB962C8B-B14F-4D97-AF65-F5344CB8AC3E}">
        <p14:creationId xmlns:p14="http://schemas.microsoft.com/office/powerpoint/2010/main" val="1480846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49CA4-65CF-4832-4E74-8AA7330319CC}"/>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BE88F412-3C2F-810C-01A2-B089EB13EB03}"/>
              </a:ext>
            </a:extLst>
          </p:cNvPr>
          <p:cNvSpPr>
            <a:spLocks noGrp="1"/>
          </p:cNvSpPr>
          <p:nvPr>
            <p:ph type="title"/>
          </p:nvPr>
        </p:nvSpPr>
        <p:spPr>
          <a:xfrm>
            <a:off x="521208" y="978408"/>
            <a:ext cx="11155680" cy="1115568"/>
          </a:xfrm>
        </p:spPr>
        <p:txBody>
          <a:bodyPr>
            <a:normAutofit/>
          </a:bodyPr>
          <a:lstStyle/>
          <a:p>
            <a:r>
              <a:rPr lang="en-US" altLang="ko-KR" dirty="0"/>
              <a:t>Leaky </a:t>
            </a:r>
            <a:r>
              <a:rPr lang="en-US" altLang="ko-KR" dirty="0" err="1"/>
              <a:t>ReLU</a:t>
            </a:r>
            <a:endParaRPr lang="ko-KR" altLang="en-US" dirty="0"/>
          </a:p>
        </p:txBody>
      </p:sp>
      <p:pic>
        <p:nvPicPr>
          <p:cNvPr id="1026" name="Picture 2" descr="Image">
            <a:extLst>
              <a:ext uri="{FF2B5EF4-FFF2-40B4-BE49-F238E27FC236}">
                <a16:creationId xmlns:a16="http://schemas.microsoft.com/office/drawing/2014/main" id="{08E8497C-5E1E-93FD-4E0C-2759E9E0E6B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7868" y="3010626"/>
            <a:ext cx="5639091" cy="2650372"/>
          </a:xfrm>
          <a:prstGeom prst="rect">
            <a:avLst/>
          </a:prstGeom>
          <a:noFill/>
          <a:extLst>
            <a:ext uri="{909E8E84-426E-40DD-AFC4-6F175D3DCCD1}">
              <a14:hiddenFill xmlns:a14="http://schemas.microsoft.com/office/drawing/2010/main">
                <a:solidFill>
                  <a:srgbClr val="FFFFFF"/>
                </a:solidFill>
              </a14:hiddenFill>
            </a:ext>
          </a:extLst>
        </p:spPr>
      </p:pic>
      <p:sp>
        <p:nvSpPr>
          <p:cNvPr id="1049" name="Content Placeholder 1029">
            <a:extLst>
              <a:ext uri="{FF2B5EF4-FFF2-40B4-BE49-F238E27FC236}">
                <a16:creationId xmlns:a16="http://schemas.microsoft.com/office/drawing/2014/main" id="{C3A4DF1A-C8ED-1B61-454F-E8D9D798352E}"/>
              </a:ext>
            </a:extLst>
          </p:cNvPr>
          <p:cNvSpPr>
            <a:spLocks noGrp="1"/>
          </p:cNvSpPr>
          <p:nvPr>
            <p:ph idx="1"/>
          </p:nvPr>
        </p:nvSpPr>
        <p:spPr>
          <a:xfrm>
            <a:off x="6547104" y="2304288"/>
            <a:ext cx="5129784" cy="1769872"/>
          </a:xfrm>
        </p:spPr>
        <p:txBody>
          <a:bodyPr>
            <a:normAutofit/>
          </a:bodyPr>
          <a:lstStyle/>
          <a:p>
            <a:r>
              <a:rPr lang="en-US" b="1" dirty="0"/>
              <a:t>To supplement the </a:t>
            </a:r>
            <a:r>
              <a:rPr lang="en-US" b="1" dirty="0" err="1"/>
              <a:t>ReLU’s</a:t>
            </a:r>
            <a:r>
              <a:rPr lang="en-US" b="1" dirty="0"/>
              <a:t> node death, Leaky </a:t>
            </a:r>
            <a:r>
              <a:rPr lang="en-US" b="1" dirty="0" err="1"/>
              <a:t>ReLU</a:t>
            </a:r>
            <a:r>
              <a:rPr lang="en-US" b="1" dirty="0"/>
              <a:t> deal the negative value as small (multiple the small value) but not 0</a:t>
            </a:r>
          </a:p>
          <a:p>
            <a:endParaRPr lang="en-US" b="1" dirty="0"/>
          </a:p>
        </p:txBody>
      </p:sp>
      <p:sp>
        <p:nvSpPr>
          <p:cNvPr id="3" name="Content Placeholder 1029">
            <a:extLst>
              <a:ext uri="{FF2B5EF4-FFF2-40B4-BE49-F238E27FC236}">
                <a16:creationId xmlns:a16="http://schemas.microsoft.com/office/drawing/2014/main" id="{15BBCE1A-0577-3381-8D53-65DAA03B3647}"/>
              </a:ext>
            </a:extLst>
          </p:cNvPr>
          <p:cNvSpPr txBox="1">
            <a:spLocks/>
          </p:cNvSpPr>
          <p:nvPr/>
        </p:nvSpPr>
        <p:spPr>
          <a:xfrm>
            <a:off x="6547104" y="3960368"/>
            <a:ext cx="5129784" cy="1700630"/>
          </a:xfrm>
          <a:prstGeom prst="rect">
            <a:avLst/>
          </a:prstGeom>
        </p:spPr>
        <p:txBody>
          <a:bodyPr lIns="109728" tIns="109728" rIns="109728" bIns="9144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spc="7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spc="7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spc="7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spc="7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spc="7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Quiz</a:t>
            </a:r>
          </a:p>
          <a:p>
            <a:pPr marL="0" indent="0">
              <a:buNone/>
            </a:pPr>
            <a:r>
              <a:rPr lang="en-US" b="1" dirty="0"/>
              <a:t>Which use more in the real??</a:t>
            </a:r>
          </a:p>
          <a:p>
            <a:pPr marL="0" indent="0">
              <a:buNone/>
            </a:pPr>
            <a:r>
              <a:rPr lang="en-US" b="1" dirty="0" err="1">
                <a:solidFill>
                  <a:srgbClr val="FF0000"/>
                </a:solidFill>
              </a:rPr>
              <a:t>ReLU</a:t>
            </a:r>
            <a:r>
              <a:rPr lang="en-US" b="1" dirty="0">
                <a:solidFill>
                  <a:srgbClr val="FF0000"/>
                </a:solidFill>
              </a:rPr>
              <a:t> vs Leaky </a:t>
            </a:r>
            <a:r>
              <a:rPr lang="en-US" b="1" dirty="0" err="1">
                <a:solidFill>
                  <a:srgbClr val="FF0000"/>
                </a:solidFill>
              </a:rPr>
              <a:t>ReLU</a:t>
            </a:r>
            <a:endParaRPr lang="en-US" b="1" dirty="0">
              <a:solidFill>
                <a:srgbClr val="FF0000"/>
              </a:solidFill>
            </a:endParaRPr>
          </a:p>
          <a:p>
            <a:endParaRPr lang="en-US" b="1" dirty="0"/>
          </a:p>
        </p:txBody>
      </p:sp>
    </p:spTree>
    <p:extLst>
      <p:ext uri="{BB962C8B-B14F-4D97-AF65-F5344CB8AC3E}">
        <p14:creationId xmlns:p14="http://schemas.microsoft.com/office/powerpoint/2010/main" val="1860406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92585A3-51E3-6027-DF1A-50DC9211AE69}"/>
              </a:ext>
            </a:extLst>
          </p:cNvPr>
          <p:cNvSpPr>
            <a:spLocks noGrp="1"/>
          </p:cNvSpPr>
          <p:nvPr>
            <p:ph type="title"/>
          </p:nvPr>
        </p:nvSpPr>
        <p:spPr/>
        <p:txBody>
          <a:bodyPr/>
          <a:lstStyle/>
          <a:p>
            <a:r>
              <a:rPr lang="en-US" altLang="ko-KR" dirty="0"/>
              <a:t>Flow of ANN</a:t>
            </a:r>
            <a:endParaRPr lang="ko-KR" altLang="en-US" dirty="0"/>
          </a:p>
        </p:txBody>
      </p:sp>
      <p:sp>
        <p:nvSpPr>
          <p:cNvPr id="3" name="내용 개체 틀 2">
            <a:extLst>
              <a:ext uri="{FF2B5EF4-FFF2-40B4-BE49-F238E27FC236}">
                <a16:creationId xmlns:a16="http://schemas.microsoft.com/office/drawing/2014/main" id="{53E172E9-7F54-F7BC-F21D-BC0F425F3E54}"/>
              </a:ext>
            </a:extLst>
          </p:cNvPr>
          <p:cNvSpPr>
            <a:spLocks noGrp="1"/>
          </p:cNvSpPr>
          <p:nvPr>
            <p:ph idx="1"/>
          </p:nvPr>
        </p:nvSpPr>
        <p:spPr/>
        <p:txBody>
          <a:bodyPr/>
          <a:lstStyle/>
          <a:p>
            <a:r>
              <a:rPr lang="en-US" altLang="ko-KR" b="1" dirty="0"/>
              <a:t>After Data pre-processing…</a:t>
            </a:r>
          </a:p>
          <a:p>
            <a:pPr>
              <a:buFontTx/>
              <a:buChar char="-"/>
            </a:pPr>
            <a:r>
              <a:rPr lang="en-US" altLang="ko-KR" b="1" dirty="0"/>
              <a:t>Design the ANN dimension (N of hidden layer, N of node… </a:t>
            </a:r>
            <a:r>
              <a:rPr lang="en-US" altLang="ko-KR" b="1" dirty="0" err="1"/>
              <a:t>etc</a:t>
            </a:r>
            <a:r>
              <a:rPr lang="en-US" altLang="ko-KR" b="1" dirty="0"/>
              <a:t>)</a:t>
            </a:r>
          </a:p>
          <a:p>
            <a:pPr>
              <a:buFontTx/>
              <a:buChar char="-"/>
            </a:pPr>
            <a:r>
              <a:rPr lang="en-US" altLang="ko-KR" b="1" dirty="0"/>
              <a:t>Data flow</a:t>
            </a:r>
          </a:p>
          <a:p>
            <a:pPr>
              <a:buFont typeface="Wingdings" panose="05000000000000000000" pitchFamily="2" charset="2"/>
              <a:buChar char="Ø"/>
            </a:pPr>
            <a:r>
              <a:rPr lang="en-US" altLang="ko-KR" b="1" dirty="0"/>
              <a:t>Propagation (Result came out with initial </a:t>
            </a:r>
            <a:r>
              <a:rPr lang="en-US" altLang="ko-KR" b="1" dirty="0" err="1"/>
              <a:t>arbitory</a:t>
            </a:r>
            <a:r>
              <a:rPr lang="en-US" altLang="ko-KR" b="1" dirty="0"/>
              <a:t> weight and bias)</a:t>
            </a:r>
          </a:p>
          <a:p>
            <a:pPr>
              <a:buFont typeface="Wingdings" panose="05000000000000000000" pitchFamily="2" charset="2"/>
              <a:buChar char="Ø"/>
            </a:pPr>
            <a:r>
              <a:rPr lang="en-US" altLang="ko-KR" b="1" dirty="0"/>
              <a:t>Back propagation (Process to tuning weight, bias… </a:t>
            </a:r>
            <a:r>
              <a:rPr lang="en-US" altLang="ko-KR" b="1" dirty="0" err="1"/>
              <a:t>etc’s</a:t>
            </a:r>
            <a:r>
              <a:rPr lang="en-US" altLang="ko-KR" b="1" dirty="0"/>
              <a:t> parameter based on result)</a:t>
            </a:r>
          </a:p>
          <a:p>
            <a:pPr>
              <a:buFont typeface="Wingdings" panose="05000000000000000000" pitchFamily="2" charset="2"/>
              <a:buChar char="Ø"/>
            </a:pPr>
            <a:endParaRPr lang="en-US" altLang="ko-KR" b="1" dirty="0"/>
          </a:p>
          <a:p>
            <a:pPr>
              <a:buFont typeface="Wingdings" panose="05000000000000000000" pitchFamily="2" charset="2"/>
              <a:buChar char="Ø"/>
            </a:pPr>
            <a:endParaRPr lang="en-US" altLang="ko-KR" b="1" dirty="0"/>
          </a:p>
        </p:txBody>
      </p:sp>
    </p:spTree>
    <p:extLst>
      <p:ext uri="{BB962C8B-B14F-4D97-AF65-F5344CB8AC3E}">
        <p14:creationId xmlns:p14="http://schemas.microsoft.com/office/powerpoint/2010/main" val="36769327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C65AF049-CEC8-416F-D90E-F4AF8D49295E}"/>
              </a:ext>
            </a:extLst>
          </p:cNvPr>
          <p:cNvSpPr>
            <a:spLocks noGrp="1"/>
          </p:cNvSpPr>
          <p:nvPr>
            <p:ph type="title"/>
          </p:nvPr>
        </p:nvSpPr>
        <p:spPr>
          <a:xfrm>
            <a:off x="517869" y="1000768"/>
            <a:ext cx="3566452" cy="2985582"/>
          </a:xfrm>
        </p:spPr>
        <p:txBody>
          <a:bodyPr vert="horz" lIns="91440" tIns="45720" rIns="91440" bIns="45720" rtlCol="0" anchor="b">
            <a:normAutofit/>
          </a:bodyPr>
          <a:lstStyle/>
          <a:p>
            <a:r>
              <a:rPr lang="en-US" altLang="ko-KR" sz="4100"/>
              <a:t>Propagation</a:t>
            </a:r>
          </a:p>
        </p:txBody>
      </p:sp>
      <p:sp>
        <p:nvSpPr>
          <p:cNvPr id="16" name="Freeform: Shape 15">
            <a:extLst>
              <a:ext uri="{FF2B5EF4-FFF2-40B4-BE49-F238E27FC236}">
                <a16:creationId xmlns:a16="http://schemas.microsoft.com/office/drawing/2014/main" id="{BD0C058D-27D4-3139-E199-E2C11099B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그림 4">
            <a:extLst>
              <a:ext uri="{FF2B5EF4-FFF2-40B4-BE49-F238E27FC236}">
                <a16:creationId xmlns:a16="http://schemas.microsoft.com/office/drawing/2014/main" id="{2317F4EC-B256-5FF6-93AC-C0668B1F76E7}"/>
              </a:ext>
            </a:extLst>
          </p:cNvPr>
          <p:cNvPicPr>
            <a:picLocks noChangeAspect="1"/>
          </p:cNvPicPr>
          <p:nvPr/>
        </p:nvPicPr>
        <p:blipFill>
          <a:blip r:embed="rId2"/>
          <a:stretch>
            <a:fillRect/>
          </a:stretch>
        </p:blipFill>
        <p:spPr>
          <a:xfrm>
            <a:off x="4337595" y="2039595"/>
            <a:ext cx="7333488" cy="2878394"/>
          </a:xfrm>
          <a:prstGeom prst="rect">
            <a:avLst/>
          </a:prstGeom>
        </p:spPr>
      </p:pic>
      <p:sp>
        <p:nvSpPr>
          <p:cNvPr id="18" name="Freeform: Shape 17">
            <a:extLst>
              <a:ext uri="{FF2B5EF4-FFF2-40B4-BE49-F238E27FC236}">
                <a16:creationId xmlns:a16="http://schemas.microsoft.com/office/drawing/2014/main" id="{E94E0531-D614-3CB6-996E-FF0184A33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300216"/>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그림 7">
            <a:extLst>
              <a:ext uri="{FF2B5EF4-FFF2-40B4-BE49-F238E27FC236}">
                <a16:creationId xmlns:a16="http://schemas.microsoft.com/office/drawing/2014/main" id="{1E194E34-A1E8-4817-7D6E-DFB2B416B1F5}"/>
              </a:ext>
            </a:extLst>
          </p:cNvPr>
          <p:cNvPicPr>
            <a:picLocks noChangeAspect="1"/>
          </p:cNvPicPr>
          <p:nvPr/>
        </p:nvPicPr>
        <p:blipFill>
          <a:blip r:embed="rId3"/>
          <a:stretch>
            <a:fillRect/>
          </a:stretch>
        </p:blipFill>
        <p:spPr>
          <a:xfrm>
            <a:off x="4469892" y="2031886"/>
            <a:ext cx="7068893" cy="2794222"/>
          </a:xfrm>
          <a:prstGeom prst="rect">
            <a:avLst/>
          </a:prstGeom>
        </p:spPr>
      </p:pic>
      <p:pic>
        <p:nvPicPr>
          <p:cNvPr id="11" name="그림 10">
            <a:extLst>
              <a:ext uri="{FF2B5EF4-FFF2-40B4-BE49-F238E27FC236}">
                <a16:creationId xmlns:a16="http://schemas.microsoft.com/office/drawing/2014/main" id="{0FAC11AA-6702-F2B1-FBEB-F1E8E7992742}"/>
              </a:ext>
            </a:extLst>
          </p:cNvPr>
          <p:cNvPicPr>
            <a:picLocks noChangeAspect="1"/>
          </p:cNvPicPr>
          <p:nvPr/>
        </p:nvPicPr>
        <p:blipFill>
          <a:blip r:embed="rId4"/>
          <a:stretch>
            <a:fillRect/>
          </a:stretch>
        </p:blipFill>
        <p:spPr>
          <a:xfrm>
            <a:off x="4602190" y="2019596"/>
            <a:ext cx="6990351" cy="2794222"/>
          </a:xfrm>
          <a:prstGeom prst="rect">
            <a:avLst/>
          </a:prstGeom>
        </p:spPr>
      </p:pic>
      <p:pic>
        <p:nvPicPr>
          <p:cNvPr id="15" name="그림 14">
            <a:extLst>
              <a:ext uri="{FF2B5EF4-FFF2-40B4-BE49-F238E27FC236}">
                <a16:creationId xmlns:a16="http://schemas.microsoft.com/office/drawing/2014/main" id="{E2CC0B49-EDC1-2A76-2831-814EEAA6D8D0}"/>
              </a:ext>
            </a:extLst>
          </p:cNvPr>
          <p:cNvPicPr>
            <a:picLocks noChangeAspect="1"/>
          </p:cNvPicPr>
          <p:nvPr/>
        </p:nvPicPr>
        <p:blipFill>
          <a:blip r:embed="rId5"/>
          <a:stretch>
            <a:fillRect/>
          </a:stretch>
        </p:blipFill>
        <p:spPr>
          <a:xfrm>
            <a:off x="4084321" y="2019596"/>
            <a:ext cx="7333488" cy="2904352"/>
          </a:xfrm>
          <a:prstGeom prst="rect">
            <a:avLst/>
          </a:prstGeom>
        </p:spPr>
      </p:pic>
      <p:pic>
        <p:nvPicPr>
          <p:cNvPr id="19" name="그림 18">
            <a:extLst>
              <a:ext uri="{FF2B5EF4-FFF2-40B4-BE49-F238E27FC236}">
                <a16:creationId xmlns:a16="http://schemas.microsoft.com/office/drawing/2014/main" id="{3C2D0493-E322-8DC2-8E71-5193F848D8A6}"/>
              </a:ext>
            </a:extLst>
          </p:cNvPr>
          <p:cNvPicPr>
            <a:picLocks noChangeAspect="1"/>
          </p:cNvPicPr>
          <p:nvPr/>
        </p:nvPicPr>
        <p:blipFill>
          <a:blip r:embed="rId6"/>
          <a:stretch>
            <a:fillRect/>
          </a:stretch>
        </p:blipFill>
        <p:spPr>
          <a:xfrm>
            <a:off x="4084321" y="2085733"/>
            <a:ext cx="7235764" cy="2832256"/>
          </a:xfrm>
          <a:prstGeom prst="rect">
            <a:avLst/>
          </a:prstGeom>
        </p:spPr>
      </p:pic>
      <p:pic>
        <p:nvPicPr>
          <p:cNvPr id="21" name="그림 20">
            <a:extLst>
              <a:ext uri="{FF2B5EF4-FFF2-40B4-BE49-F238E27FC236}">
                <a16:creationId xmlns:a16="http://schemas.microsoft.com/office/drawing/2014/main" id="{0F041EFD-4C20-7822-48A7-5779412F3818}"/>
              </a:ext>
            </a:extLst>
          </p:cNvPr>
          <p:cNvPicPr>
            <a:picLocks noChangeAspect="1"/>
          </p:cNvPicPr>
          <p:nvPr/>
        </p:nvPicPr>
        <p:blipFill>
          <a:blip r:embed="rId7"/>
          <a:stretch>
            <a:fillRect/>
          </a:stretch>
        </p:blipFill>
        <p:spPr>
          <a:xfrm>
            <a:off x="4337594" y="2079774"/>
            <a:ext cx="6864650" cy="2790906"/>
          </a:xfrm>
          <a:prstGeom prst="rect">
            <a:avLst/>
          </a:prstGeom>
        </p:spPr>
      </p:pic>
      <p:sp>
        <p:nvSpPr>
          <p:cNvPr id="23" name="TextBox 22">
            <a:extLst>
              <a:ext uri="{FF2B5EF4-FFF2-40B4-BE49-F238E27FC236}">
                <a16:creationId xmlns:a16="http://schemas.microsoft.com/office/drawing/2014/main" id="{81B7BC2E-5EEA-E00F-5382-B57AA3CE5457}"/>
              </a:ext>
            </a:extLst>
          </p:cNvPr>
          <p:cNvSpPr txBox="1"/>
          <p:nvPr/>
        </p:nvSpPr>
        <p:spPr>
          <a:xfrm>
            <a:off x="5498592" y="6286175"/>
            <a:ext cx="6437559" cy="646331"/>
          </a:xfrm>
          <a:prstGeom prst="rect">
            <a:avLst/>
          </a:prstGeom>
          <a:noFill/>
        </p:spPr>
        <p:txBody>
          <a:bodyPr wrap="square">
            <a:spAutoFit/>
          </a:bodyPr>
          <a:lstStyle/>
          <a:p>
            <a:r>
              <a:rPr lang="en-US" altLang="ko-KR" dirty="0"/>
              <a:t>Figure refer : </a:t>
            </a:r>
            <a:r>
              <a:rPr lang="ko-KR" altLang="en-US" dirty="0"/>
              <a:t>https://galaxy.agh.edu.pl/~vlsi/AI/backp_t_en/backprop.html</a:t>
            </a:r>
          </a:p>
        </p:txBody>
      </p:sp>
    </p:spTree>
    <p:extLst>
      <p:ext uri="{BB962C8B-B14F-4D97-AF65-F5344CB8AC3E}">
        <p14:creationId xmlns:p14="http://schemas.microsoft.com/office/powerpoint/2010/main" val="2398768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0131A-A351-665D-259D-D6606C360265}"/>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6B17B84E-758B-4BBB-BE14-9B08B33689C2}"/>
              </a:ext>
            </a:extLst>
          </p:cNvPr>
          <p:cNvSpPr>
            <a:spLocks noGrp="1"/>
          </p:cNvSpPr>
          <p:nvPr>
            <p:ph type="title"/>
          </p:nvPr>
        </p:nvSpPr>
        <p:spPr/>
        <p:txBody>
          <a:bodyPr/>
          <a:lstStyle/>
          <a:p>
            <a:r>
              <a:rPr lang="en-US" altLang="ko-KR" dirty="0"/>
              <a:t>Loss function</a:t>
            </a:r>
            <a:endParaRPr lang="ko-KR" altLang="en-US" dirty="0"/>
          </a:p>
        </p:txBody>
      </p:sp>
      <p:sp>
        <p:nvSpPr>
          <p:cNvPr id="3" name="내용 개체 틀 2">
            <a:extLst>
              <a:ext uri="{FF2B5EF4-FFF2-40B4-BE49-F238E27FC236}">
                <a16:creationId xmlns:a16="http://schemas.microsoft.com/office/drawing/2014/main" id="{244AC835-394A-56FD-B079-10B3A35E5D45}"/>
              </a:ext>
            </a:extLst>
          </p:cNvPr>
          <p:cNvSpPr>
            <a:spLocks noGrp="1"/>
          </p:cNvSpPr>
          <p:nvPr>
            <p:ph idx="1"/>
          </p:nvPr>
        </p:nvSpPr>
        <p:spPr/>
        <p:txBody>
          <a:bodyPr/>
          <a:lstStyle/>
          <a:p>
            <a:r>
              <a:rPr lang="en-US" altLang="ko-KR" b="1" dirty="0"/>
              <a:t>Calculating the error with ‘Loss function’</a:t>
            </a:r>
          </a:p>
          <a:p>
            <a:r>
              <a:rPr lang="en-US" altLang="ko-KR" b="1" dirty="0"/>
              <a:t>Regression</a:t>
            </a:r>
          </a:p>
          <a:p>
            <a:pPr>
              <a:buFontTx/>
              <a:buChar char="-"/>
            </a:pPr>
            <a:r>
              <a:rPr lang="en-US" altLang="ko-KR" b="1" dirty="0"/>
              <a:t>MSE, MAE, RMSE</a:t>
            </a:r>
          </a:p>
          <a:p>
            <a:pPr>
              <a:buFontTx/>
              <a:buChar char="-"/>
            </a:pPr>
            <a:r>
              <a:rPr lang="en-US" altLang="ko-KR" b="1" dirty="0"/>
              <a:t>Huber’s loss (MAE + MSE)…</a:t>
            </a:r>
            <a:r>
              <a:rPr lang="en-US" altLang="ko-KR" b="1" dirty="0" err="1"/>
              <a:t>etc</a:t>
            </a:r>
            <a:endParaRPr lang="en-US" altLang="ko-KR" b="1" dirty="0"/>
          </a:p>
          <a:p>
            <a:r>
              <a:rPr lang="en-US" altLang="ko-KR" b="1" dirty="0"/>
              <a:t>Classification</a:t>
            </a:r>
          </a:p>
          <a:p>
            <a:pPr>
              <a:buFontTx/>
              <a:buChar char="-"/>
            </a:pPr>
            <a:r>
              <a:rPr lang="en-US" altLang="ko-KR" b="1" dirty="0"/>
              <a:t>Binary cross </a:t>
            </a:r>
            <a:r>
              <a:rPr lang="en-US" altLang="ko-KR" b="1" dirty="0" err="1"/>
              <a:t>entrophy</a:t>
            </a:r>
            <a:endParaRPr lang="en-US" altLang="ko-KR" b="1" dirty="0"/>
          </a:p>
          <a:p>
            <a:pPr>
              <a:buFontTx/>
              <a:buChar char="-"/>
            </a:pPr>
            <a:r>
              <a:rPr lang="en-US" altLang="ko-KR" b="1" dirty="0"/>
              <a:t>Categorical cross </a:t>
            </a:r>
            <a:r>
              <a:rPr lang="en-US" altLang="ko-KR" b="1" dirty="0" err="1"/>
              <a:t>entrophy</a:t>
            </a:r>
            <a:endParaRPr lang="en-US" altLang="ko-KR" b="1" dirty="0"/>
          </a:p>
          <a:p>
            <a:pPr>
              <a:buFontTx/>
              <a:buChar char="-"/>
            </a:pPr>
            <a:r>
              <a:rPr lang="en-US" altLang="ko-KR" b="1" dirty="0"/>
              <a:t>Hinge loss… </a:t>
            </a:r>
            <a:r>
              <a:rPr lang="en-US" altLang="ko-KR" b="1" dirty="0" err="1"/>
              <a:t>etc</a:t>
            </a:r>
            <a:endParaRPr lang="en-US" altLang="ko-KR" b="1" dirty="0"/>
          </a:p>
          <a:p>
            <a:pPr>
              <a:buFont typeface="Wingdings" panose="05000000000000000000" pitchFamily="2" charset="2"/>
              <a:buChar char="Ø"/>
            </a:pPr>
            <a:endParaRPr lang="en-US" altLang="ko-KR" b="1" dirty="0"/>
          </a:p>
          <a:p>
            <a:pPr>
              <a:buFont typeface="Wingdings" panose="05000000000000000000" pitchFamily="2" charset="2"/>
              <a:buChar char="Ø"/>
            </a:pPr>
            <a:endParaRPr lang="en-US" altLang="ko-KR" b="1" dirty="0"/>
          </a:p>
        </p:txBody>
      </p:sp>
      <p:pic>
        <p:nvPicPr>
          <p:cNvPr id="5" name="그림 4">
            <a:extLst>
              <a:ext uri="{FF2B5EF4-FFF2-40B4-BE49-F238E27FC236}">
                <a16:creationId xmlns:a16="http://schemas.microsoft.com/office/drawing/2014/main" id="{7004EB64-B0E5-5DFA-1390-44D10CE802B2}"/>
              </a:ext>
            </a:extLst>
          </p:cNvPr>
          <p:cNvPicPr>
            <a:picLocks noChangeAspect="1"/>
          </p:cNvPicPr>
          <p:nvPr/>
        </p:nvPicPr>
        <p:blipFill>
          <a:blip r:embed="rId3"/>
          <a:stretch>
            <a:fillRect/>
          </a:stretch>
        </p:blipFill>
        <p:spPr>
          <a:xfrm>
            <a:off x="6096000" y="2593848"/>
            <a:ext cx="2645664" cy="1102360"/>
          </a:xfrm>
          <a:prstGeom prst="rect">
            <a:avLst/>
          </a:prstGeom>
        </p:spPr>
      </p:pic>
      <p:pic>
        <p:nvPicPr>
          <p:cNvPr id="7" name="그림 6">
            <a:extLst>
              <a:ext uri="{FF2B5EF4-FFF2-40B4-BE49-F238E27FC236}">
                <a16:creationId xmlns:a16="http://schemas.microsoft.com/office/drawing/2014/main" id="{C3971E3A-6157-CDC9-54F9-3093CC7563A7}"/>
              </a:ext>
            </a:extLst>
          </p:cNvPr>
          <p:cNvPicPr>
            <a:picLocks noChangeAspect="1"/>
          </p:cNvPicPr>
          <p:nvPr/>
        </p:nvPicPr>
        <p:blipFill>
          <a:blip r:embed="rId4"/>
          <a:stretch>
            <a:fillRect/>
          </a:stretch>
        </p:blipFill>
        <p:spPr>
          <a:xfrm>
            <a:off x="5330794" y="4730496"/>
            <a:ext cx="5299779" cy="801648"/>
          </a:xfrm>
          <a:prstGeom prst="rect">
            <a:avLst/>
          </a:prstGeom>
        </p:spPr>
      </p:pic>
      <p:pic>
        <p:nvPicPr>
          <p:cNvPr id="9" name="그림 8">
            <a:extLst>
              <a:ext uri="{FF2B5EF4-FFF2-40B4-BE49-F238E27FC236}">
                <a16:creationId xmlns:a16="http://schemas.microsoft.com/office/drawing/2014/main" id="{744CD0C2-7A39-D182-47E2-B8B4BC484131}"/>
              </a:ext>
            </a:extLst>
          </p:cNvPr>
          <p:cNvPicPr>
            <a:picLocks noChangeAspect="1"/>
          </p:cNvPicPr>
          <p:nvPr/>
        </p:nvPicPr>
        <p:blipFill>
          <a:blip r:embed="rId5"/>
          <a:stretch>
            <a:fillRect/>
          </a:stretch>
        </p:blipFill>
        <p:spPr>
          <a:xfrm>
            <a:off x="5179879" y="5532144"/>
            <a:ext cx="3439865" cy="950952"/>
          </a:xfrm>
          <a:prstGeom prst="rect">
            <a:avLst/>
          </a:prstGeom>
        </p:spPr>
      </p:pic>
      <p:pic>
        <p:nvPicPr>
          <p:cNvPr id="11" name="그림 10">
            <a:extLst>
              <a:ext uri="{FF2B5EF4-FFF2-40B4-BE49-F238E27FC236}">
                <a16:creationId xmlns:a16="http://schemas.microsoft.com/office/drawing/2014/main" id="{E2C3E441-1669-3BDF-2B1C-421458455DBA}"/>
              </a:ext>
            </a:extLst>
          </p:cNvPr>
          <p:cNvPicPr>
            <a:picLocks noChangeAspect="1"/>
          </p:cNvPicPr>
          <p:nvPr/>
        </p:nvPicPr>
        <p:blipFill>
          <a:blip r:embed="rId6"/>
          <a:stretch>
            <a:fillRect/>
          </a:stretch>
        </p:blipFill>
        <p:spPr>
          <a:xfrm>
            <a:off x="8741664" y="5669304"/>
            <a:ext cx="3230659" cy="624860"/>
          </a:xfrm>
          <a:prstGeom prst="rect">
            <a:avLst/>
          </a:prstGeom>
        </p:spPr>
      </p:pic>
    </p:spTree>
    <p:extLst>
      <p:ext uri="{BB962C8B-B14F-4D97-AF65-F5344CB8AC3E}">
        <p14:creationId xmlns:p14="http://schemas.microsoft.com/office/powerpoint/2010/main" val="34838990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88E963-F305-6F00-92C8-35F52EA9E3CB}"/>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2C303D26-74B7-215E-2E2E-A662905A9172}"/>
              </a:ext>
            </a:extLst>
          </p:cNvPr>
          <p:cNvSpPr>
            <a:spLocks noGrp="1"/>
          </p:cNvSpPr>
          <p:nvPr>
            <p:ph type="title"/>
          </p:nvPr>
        </p:nvSpPr>
        <p:spPr>
          <a:xfrm>
            <a:off x="517869" y="1000768"/>
            <a:ext cx="3566452" cy="2985582"/>
          </a:xfrm>
        </p:spPr>
        <p:txBody>
          <a:bodyPr vert="horz" lIns="91440" tIns="45720" rIns="91440" bIns="45720" rtlCol="0" anchor="b">
            <a:normAutofit/>
          </a:bodyPr>
          <a:lstStyle/>
          <a:p>
            <a:r>
              <a:rPr lang="en-US" altLang="ko-KR" sz="4100" dirty="0"/>
              <a:t>Back</a:t>
            </a:r>
            <a:br>
              <a:rPr lang="en-US" altLang="ko-KR" sz="4100" dirty="0"/>
            </a:br>
            <a:r>
              <a:rPr lang="en-US" altLang="ko-KR" sz="4100" dirty="0"/>
              <a:t>Propagation</a:t>
            </a:r>
          </a:p>
        </p:txBody>
      </p:sp>
      <p:sp>
        <p:nvSpPr>
          <p:cNvPr id="23" name="TextBox 22">
            <a:extLst>
              <a:ext uri="{FF2B5EF4-FFF2-40B4-BE49-F238E27FC236}">
                <a16:creationId xmlns:a16="http://schemas.microsoft.com/office/drawing/2014/main" id="{BFC0C1C6-C93F-F05B-E8B0-B905F2B1D08C}"/>
              </a:ext>
            </a:extLst>
          </p:cNvPr>
          <p:cNvSpPr txBox="1"/>
          <p:nvPr/>
        </p:nvSpPr>
        <p:spPr>
          <a:xfrm>
            <a:off x="5498592" y="6286175"/>
            <a:ext cx="6437559" cy="646331"/>
          </a:xfrm>
          <a:prstGeom prst="rect">
            <a:avLst/>
          </a:prstGeom>
          <a:noFill/>
        </p:spPr>
        <p:txBody>
          <a:bodyPr wrap="square">
            <a:spAutoFit/>
          </a:bodyPr>
          <a:lstStyle/>
          <a:p>
            <a:r>
              <a:rPr lang="en-US" altLang="ko-KR" dirty="0"/>
              <a:t>Figure refer : </a:t>
            </a:r>
            <a:r>
              <a:rPr lang="ko-KR" altLang="en-US" dirty="0"/>
              <a:t>https://galaxy.agh.edu.pl/~vlsi/AI/backp_t_en/backprop.html</a:t>
            </a:r>
          </a:p>
        </p:txBody>
      </p:sp>
      <p:sp>
        <p:nvSpPr>
          <p:cNvPr id="4" name="내용 개체 틀 2">
            <a:extLst>
              <a:ext uri="{FF2B5EF4-FFF2-40B4-BE49-F238E27FC236}">
                <a16:creationId xmlns:a16="http://schemas.microsoft.com/office/drawing/2014/main" id="{23069BFF-F0CD-F787-A9C0-BC372C41E16D}"/>
              </a:ext>
            </a:extLst>
          </p:cNvPr>
          <p:cNvSpPr>
            <a:spLocks noGrp="1"/>
          </p:cNvSpPr>
          <p:nvPr>
            <p:ph idx="1"/>
          </p:nvPr>
        </p:nvSpPr>
        <p:spPr>
          <a:xfrm>
            <a:off x="6096000" y="2102686"/>
            <a:ext cx="4742687" cy="3767328"/>
          </a:xfrm>
        </p:spPr>
        <p:txBody>
          <a:bodyPr/>
          <a:lstStyle/>
          <a:p>
            <a:r>
              <a:rPr lang="en-US" altLang="ko-KR" b="1" dirty="0"/>
              <a:t>Do the thing what exactly did reversely</a:t>
            </a:r>
          </a:p>
          <a:p>
            <a:pPr>
              <a:buFont typeface="Wingdings" panose="05000000000000000000" pitchFamily="2" charset="2"/>
              <a:buChar char="è"/>
            </a:pPr>
            <a:r>
              <a:rPr lang="en-US" altLang="ko-KR" b="1" dirty="0"/>
              <a:t>Calculate output data with trace back through loss function</a:t>
            </a:r>
          </a:p>
          <a:p>
            <a:pPr>
              <a:buFont typeface="Wingdings" panose="05000000000000000000" pitchFamily="2" charset="2"/>
              <a:buChar char="è"/>
            </a:pPr>
            <a:r>
              <a:rPr lang="en-US" altLang="ko-KR" b="1" dirty="0"/>
              <a:t>Calculate value that how that node’s weight affect to loss with trace back through the chain rule</a:t>
            </a:r>
          </a:p>
          <a:p>
            <a:pPr>
              <a:buFont typeface="Wingdings" panose="05000000000000000000" pitchFamily="2" charset="2"/>
              <a:buChar char="è"/>
            </a:pPr>
            <a:r>
              <a:rPr lang="en-US" altLang="ko-KR" b="1" dirty="0"/>
              <a:t>Correct those weight and bias with standard (optimization) </a:t>
            </a:r>
          </a:p>
          <a:p>
            <a:pPr>
              <a:buFont typeface="Wingdings" panose="05000000000000000000" pitchFamily="2" charset="2"/>
              <a:buChar char="Ø"/>
            </a:pPr>
            <a:endParaRPr lang="en-US" altLang="ko-KR" b="1" dirty="0"/>
          </a:p>
          <a:p>
            <a:pPr>
              <a:buFont typeface="Wingdings" panose="05000000000000000000" pitchFamily="2" charset="2"/>
              <a:buChar char="Ø"/>
            </a:pPr>
            <a:endParaRPr lang="en-US" altLang="ko-KR" b="1" dirty="0"/>
          </a:p>
        </p:txBody>
      </p:sp>
    </p:spTree>
    <p:extLst>
      <p:ext uri="{BB962C8B-B14F-4D97-AF65-F5344CB8AC3E}">
        <p14:creationId xmlns:p14="http://schemas.microsoft.com/office/powerpoint/2010/main" val="160762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4EE810C8-5B57-3D52-E002-AF0AA5ACE046}"/>
              </a:ext>
            </a:extLst>
          </p:cNvPr>
          <p:cNvSpPr>
            <a:spLocks noGrp="1"/>
          </p:cNvSpPr>
          <p:nvPr>
            <p:ph type="title"/>
          </p:nvPr>
        </p:nvSpPr>
        <p:spPr/>
        <p:txBody>
          <a:bodyPr/>
          <a:lstStyle/>
          <a:p>
            <a:r>
              <a:rPr lang="en-US" altLang="ko-KR" dirty="0"/>
              <a:t>Back propagation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6BFE1192-0324-6C88-A387-74938E45CD95}"/>
                  </a:ext>
                </a:extLst>
              </p:cNvPr>
              <p:cNvSpPr>
                <a:spLocks noGrp="1"/>
              </p:cNvSpPr>
              <p:nvPr>
                <p:ph idx="1"/>
              </p:nvPr>
            </p:nvSpPr>
            <p:spPr>
              <a:xfrm>
                <a:off x="518160" y="2567339"/>
                <a:ext cx="11155680" cy="3767328"/>
              </a:xfrm>
            </p:spPr>
            <p:txBody>
              <a:bodyPr/>
              <a:lstStyle/>
              <a:p>
                <a:r>
                  <a:rPr lang="en-US" altLang="ko-KR" dirty="0"/>
                  <a:t>Let we have one hidden layer with 1 nodes and Loss function : L = </a:t>
                </a:r>
                <a14:m>
                  <m:oMath xmlns:m="http://schemas.openxmlformats.org/officeDocument/2006/math">
                    <m:f>
                      <m:fPr>
                        <m:ctrlPr>
                          <a:rPr lang="en-US" altLang="ko-KR"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2</m:t>
                        </m:r>
                      </m:den>
                    </m:f>
                    <m:r>
                      <a:rPr lang="en-US" altLang="ko-KR" b="0" i="1" smtClean="0">
                        <a:latin typeface="Cambria Math" panose="02040503050406030204" pitchFamily="18" charset="0"/>
                      </a:rPr>
                      <m:t>(</m:t>
                    </m:r>
                    <m:r>
                      <m:rPr>
                        <m:sty m:val="p"/>
                      </m:rPr>
                      <a:rPr lang="en-US" altLang="ko-KR" b="0" i="1" smtClean="0">
                        <a:latin typeface="Cambria Math" panose="02040503050406030204" pitchFamily="18" charset="0"/>
                      </a:rPr>
                      <m:t>y</m:t>
                    </m:r>
                    <m:r>
                      <a:rPr lang="en-US" altLang="ko-KR" b="0" i="1" smtClean="0">
                        <a:latin typeface="Cambria Math" panose="02040503050406030204" pitchFamily="18" charset="0"/>
                      </a:rPr>
                      <m:t>−</m:t>
                    </m:r>
                    <m:r>
                      <m:rPr>
                        <m:sty m:val="p"/>
                      </m:rPr>
                      <a:rPr lang="en-US" altLang="ko-KR" b="0" i="1" smtClean="0">
                        <a:latin typeface="Cambria Math" panose="02040503050406030204" pitchFamily="18" charset="0"/>
                      </a:rPr>
                      <m:t>y</m:t>
                    </m:r>
                    <m:r>
                      <a:rPr lang="en-US" altLang="ko-KR" b="0" i="1" smtClean="0">
                        <a:latin typeface="Cambria Math" panose="02040503050406030204" pitchFamily="18" charset="0"/>
                      </a:rPr>
                      <m:t>)^2</m:t>
                    </m:r>
                  </m:oMath>
                </a14:m>
                <a:endParaRPr lang="en-US" altLang="ko-KR" dirty="0"/>
              </a:p>
              <a:p>
                <a:r>
                  <a:rPr lang="en-US" altLang="ko-KR" dirty="0"/>
                  <a:t>Assume the first input as x, hidden layer’s output as z</a:t>
                </a:r>
              </a:p>
              <a:p>
                <a:pPr marL="0" indent="0">
                  <a:buNone/>
                </a:pPr>
                <a:r>
                  <a:rPr lang="en-US" altLang="ko-KR" dirty="0"/>
                  <a:t>1. Calculating the output from Loss value</a:t>
                </a:r>
                <a:endParaRPr lang="ko-KR" altLang="en-US" dirty="0"/>
              </a:p>
            </p:txBody>
          </p:sp>
        </mc:Choice>
        <mc:Fallback xmlns="">
          <p:sp>
            <p:nvSpPr>
              <p:cNvPr id="3" name="내용 개체 틀 2">
                <a:extLst>
                  <a:ext uri="{FF2B5EF4-FFF2-40B4-BE49-F238E27FC236}">
                    <a16:creationId xmlns:a16="http://schemas.microsoft.com/office/drawing/2014/main" id="{6BFE1192-0324-6C88-A387-74938E45CD95}"/>
                  </a:ext>
                </a:extLst>
              </p:cNvPr>
              <p:cNvSpPr>
                <a:spLocks noGrp="1" noRot="1" noChangeAspect="1" noMove="1" noResize="1" noEditPoints="1" noAdjustHandles="1" noChangeArrowheads="1" noChangeShapeType="1" noTextEdit="1"/>
              </p:cNvSpPr>
              <p:nvPr>
                <p:ph idx="1"/>
              </p:nvPr>
            </p:nvSpPr>
            <p:spPr>
              <a:xfrm>
                <a:off x="518160" y="2567339"/>
                <a:ext cx="11155680" cy="3767328"/>
              </a:xfrm>
              <a:blipFill>
                <a:blip r:embed="rId2"/>
                <a:stretch>
                  <a:fillRect l="-383"/>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D0849F8C-D52F-FD77-BCB3-115744C9DC21}"/>
              </a:ext>
            </a:extLst>
          </p:cNvPr>
          <p:cNvPicPr>
            <a:picLocks noChangeAspect="1"/>
          </p:cNvPicPr>
          <p:nvPr/>
        </p:nvPicPr>
        <p:blipFill>
          <a:blip r:embed="rId3"/>
          <a:stretch>
            <a:fillRect/>
          </a:stretch>
        </p:blipFill>
        <p:spPr>
          <a:xfrm>
            <a:off x="518160" y="4303723"/>
            <a:ext cx="2042210" cy="1074848"/>
          </a:xfrm>
          <a:prstGeom prst="rect">
            <a:avLst/>
          </a:prstGeom>
        </p:spPr>
      </p:pic>
      <p:sp>
        <p:nvSpPr>
          <p:cNvPr id="6" name="제목 1">
            <a:extLst>
              <a:ext uri="{FF2B5EF4-FFF2-40B4-BE49-F238E27FC236}">
                <a16:creationId xmlns:a16="http://schemas.microsoft.com/office/drawing/2014/main" id="{51BA9DFA-6E84-2815-2EFE-1541E0129628}"/>
              </a:ext>
            </a:extLst>
          </p:cNvPr>
          <p:cNvSpPr txBox="1">
            <a:spLocks/>
          </p:cNvSpPr>
          <p:nvPr/>
        </p:nvSpPr>
        <p:spPr>
          <a:xfrm>
            <a:off x="2234234" y="4297627"/>
            <a:ext cx="11155680" cy="1463040"/>
          </a:xfrm>
          <a:prstGeom prst="rect">
            <a:avLst/>
          </a:prstGeom>
        </p:spPr>
        <p:txBody>
          <a:bodyPr lIns="109728" tIns="109728" rIns="109728" bIns="91440" anchor="t"/>
          <a:lstStyle>
            <a:lvl1pPr algn="l" defTabSz="914400" rtl="0" eaLnBrk="1" latinLnBrk="0" hangingPunct="1">
              <a:lnSpc>
                <a:spcPct val="100000"/>
              </a:lnSpc>
              <a:spcBef>
                <a:spcPct val="0"/>
              </a:spcBef>
              <a:buNone/>
              <a:defRPr sz="5400" b="1" kern="1200" spc="100">
                <a:solidFill>
                  <a:schemeClr val="tx1"/>
                </a:solidFill>
                <a:latin typeface="+mj-lt"/>
                <a:ea typeface="+mj-ea"/>
                <a:cs typeface="+mj-cs"/>
              </a:defRPr>
            </a:lvl1pPr>
          </a:lstStyle>
          <a:p>
            <a:r>
              <a:rPr lang="en-US" altLang="ko-KR" dirty="0"/>
              <a:t>=&gt; we</a:t>
            </a:r>
            <a:r>
              <a:rPr lang="ko-KR" altLang="en-US" dirty="0"/>
              <a:t> </a:t>
            </a:r>
            <a:r>
              <a:rPr lang="en-US" altLang="ko-KR" dirty="0"/>
              <a:t>know</a:t>
            </a:r>
            <a:r>
              <a:rPr lang="ko-KR" altLang="en-US" dirty="0"/>
              <a:t> </a:t>
            </a:r>
            <a:r>
              <a:rPr lang="en-US" altLang="ko-KR" dirty="0"/>
              <a:t>both</a:t>
            </a:r>
            <a:r>
              <a:rPr lang="ko-KR" altLang="en-US" dirty="0"/>
              <a:t> </a:t>
            </a:r>
            <a:r>
              <a:rPr lang="en-US" altLang="ko-KR" dirty="0"/>
              <a:t>value</a:t>
            </a:r>
            <a:endParaRPr lang="ko-KR" altLang="en-US" dirty="0"/>
          </a:p>
        </p:txBody>
      </p:sp>
    </p:spTree>
    <p:extLst>
      <p:ext uri="{BB962C8B-B14F-4D97-AF65-F5344CB8AC3E}">
        <p14:creationId xmlns:p14="http://schemas.microsoft.com/office/powerpoint/2010/main" val="4008701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1689-DE59-0F1D-B93D-1AF5AB9992E5}"/>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8BCC2217-F0F0-CCE9-03BB-0C1DE45149F2}"/>
              </a:ext>
            </a:extLst>
          </p:cNvPr>
          <p:cNvSpPr>
            <a:spLocks noGrp="1"/>
          </p:cNvSpPr>
          <p:nvPr>
            <p:ph type="title"/>
          </p:nvPr>
        </p:nvSpPr>
        <p:spPr/>
        <p:txBody>
          <a:bodyPr/>
          <a:lstStyle/>
          <a:p>
            <a:r>
              <a:rPr lang="en-US" altLang="ko-KR" dirty="0"/>
              <a:t>Back propagation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84B34270-8FFF-F576-E0A5-BF5A5A207641}"/>
                  </a:ext>
                </a:extLst>
              </p:cNvPr>
              <p:cNvSpPr>
                <a:spLocks noGrp="1"/>
              </p:cNvSpPr>
              <p:nvPr>
                <p:ph idx="1"/>
              </p:nvPr>
            </p:nvSpPr>
            <p:spPr>
              <a:xfrm>
                <a:off x="518160" y="2567339"/>
                <a:ext cx="11155680" cy="3767328"/>
              </a:xfrm>
            </p:spPr>
            <p:txBody>
              <a:bodyPr/>
              <a:lstStyle/>
              <a:p>
                <a:r>
                  <a:rPr lang="en-US" altLang="ko-KR" dirty="0"/>
                  <a:t>Let we have one hidden layer with 1 nodes and Loss function : L = </a:t>
                </a:r>
                <a14:m>
                  <m:oMath xmlns:m="http://schemas.openxmlformats.org/officeDocument/2006/math">
                    <m:f>
                      <m:fPr>
                        <m:ctrlPr>
                          <a:rPr lang="en-US" altLang="ko-KR"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2</m:t>
                        </m:r>
                      </m:den>
                    </m:f>
                    <m:r>
                      <a:rPr lang="en-US" altLang="ko-KR" b="0" i="1" smtClean="0">
                        <a:latin typeface="Cambria Math" panose="02040503050406030204" pitchFamily="18" charset="0"/>
                      </a:rPr>
                      <m:t>(</m:t>
                    </m:r>
                    <m:r>
                      <m:rPr>
                        <m:sty m:val="p"/>
                      </m:rPr>
                      <a:rPr lang="en-US" altLang="ko-KR" b="0" i="1" smtClean="0">
                        <a:latin typeface="Cambria Math" panose="02040503050406030204" pitchFamily="18" charset="0"/>
                      </a:rPr>
                      <m:t>y</m:t>
                    </m:r>
                    <m:r>
                      <a:rPr lang="en-US" altLang="ko-KR" b="0" i="1" smtClean="0">
                        <a:latin typeface="Cambria Math" panose="02040503050406030204" pitchFamily="18" charset="0"/>
                      </a:rPr>
                      <m:t>−</m:t>
                    </m:r>
                    <m:r>
                      <m:rPr>
                        <m:sty m:val="p"/>
                      </m:rPr>
                      <a:rPr lang="en-US" altLang="ko-KR" b="0" i="1" smtClean="0">
                        <a:latin typeface="Cambria Math" panose="02040503050406030204" pitchFamily="18" charset="0"/>
                      </a:rPr>
                      <m:t>y</m:t>
                    </m:r>
                    <m:r>
                      <a:rPr lang="en-US" altLang="ko-KR" b="0" i="1" smtClean="0">
                        <a:latin typeface="Cambria Math" panose="02040503050406030204" pitchFamily="18" charset="0"/>
                      </a:rPr>
                      <m:t>)^2</m:t>
                    </m:r>
                  </m:oMath>
                </a14:m>
                <a:endParaRPr lang="en-US" altLang="ko-KR" dirty="0"/>
              </a:p>
              <a:p>
                <a:pPr marL="0" indent="0">
                  <a:buNone/>
                </a:pPr>
                <a:r>
                  <a:rPr lang="en-US" altLang="ko-KR" dirty="0"/>
                  <a:t>1. Calculating hidden layer’s node value through differentiated Loss value</a:t>
                </a:r>
                <a:endParaRPr lang="ko-KR" altLang="en-US" dirty="0"/>
              </a:p>
            </p:txBody>
          </p:sp>
        </mc:Choice>
        <mc:Fallback xmlns="">
          <p:sp>
            <p:nvSpPr>
              <p:cNvPr id="3" name="내용 개체 틀 2">
                <a:extLst>
                  <a:ext uri="{FF2B5EF4-FFF2-40B4-BE49-F238E27FC236}">
                    <a16:creationId xmlns:a16="http://schemas.microsoft.com/office/drawing/2014/main" id="{84B34270-8FFF-F576-E0A5-BF5A5A207641}"/>
                  </a:ext>
                </a:extLst>
              </p:cNvPr>
              <p:cNvSpPr>
                <a:spLocks noGrp="1" noRot="1" noChangeAspect="1" noMove="1" noResize="1" noEditPoints="1" noAdjustHandles="1" noChangeArrowheads="1" noChangeShapeType="1" noTextEdit="1"/>
              </p:cNvSpPr>
              <p:nvPr>
                <p:ph idx="1"/>
              </p:nvPr>
            </p:nvSpPr>
            <p:spPr>
              <a:xfrm>
                <a:off x="518160" y="2567339"/>
                <a:ext cx="11155680" cy="3767328"/>
              </a:xfrm>
              <a:blipFill>
                <a:blip r:embed="rId3"/>
                <a:stretch>
                  <a:fillRect l="-383"/>
                </a:stretch>
              </a:blipFill>
            </p:spPr>
            <p:txBody>
              <a:bodyPr/>
              <a:lstStyle/>
              <a:p>
                <a:r>
                  <a:rPr lang="ko-KR" altLang="en-US">
                    <a:noFill/>
                  </a:rPr>
                  <a:t> </a:t>
                </a:r>
              </a:p>
            </p:txBody>
          </p:sp>
        </mc:Fallback>
      </mc:AlternateContent>
      <p:pic>
        <p:nvPicPr>
          <p:cNvPr id="7" name="그림 6">
            <a:extLst>
              <a:ext uri="{FF2B5EF4-FFF2-40B4-BE49-F238E27FC236}">
                <a16:creationId xmlns:a16="http://schemas.microsoft.com/office/drawing/2014/main" id="{47912D39-DBB3-12B7-32A6-2F02BAD8FAE1}"/>
              </a:ext>
            </a:extLst>
          </p:cNvPr>
          <p:cNvPicPr>
            <a:picLocks noChangeAspect="1"/>
          </p:cNvPicPr>
          <p:nvPr/>
        </p:nvPicPr>
        <p:blipFill>
          <a:blip r:embed="rId4"/>
          <a:stretch>
            <a:fillRect/>
          </a:stretch>
        </p:blipFill>
        <p:spPr>
          <a:xfrm>
            <a:off x="728305" y="3935836"/>
            <a:ext cx="3537047" cy="940405"/>
          </a:xfrm>
          <a:prstGeom prst="rect">
            <a:avLst/>
          </a:prstGeom>
        </p:spPr>
      </p:pic>
      <p:pic>
        <p:nvPicPr>
          <p:cNvPr id="9" name="그림 8">
            <a:extLst>
              <a:ext uri="{FF2B5EF4-FFF2-40B4-BE49-F238E27FC236}">
                <a16:creationId xmlns:a16="http://schemas.microsoft.com/office/drawing/2014/main" id="{94299C84-FF39-964C-A93E-A13AEAD378D9}"/>
              </a:ext>
            </a:extLst>
          </p:cNvPr>
          <p:cNvPicPr>
            <a:picLocks noChangeAspect="1"/>
          </p:cNvPicPr>
          <p:nvPr/>
        </p:nvPicPr>
        <p:blipFill>
          <a:blip r:embed="rId5"/>
          <a:stretch>
            <a:fillRect/>
          </a:stretch>
        </p:blipFill>
        <p:spPr>
          <a:xfrm>
            <a:off x="728305" y="4953392"/>
            <a:ext cx="4256629" cy="682361"/>
          </a:xfrm>
          <a:prstGeom prst="rect">
            <a:avLst/>
          </a:prstGeom>
        </p:spPr>
      </p:pic>
      <p:sp>
        <p:nvSpPr>
          <p:cNvPr id="10" name="제목 1">
            <a:extLst>
              <a:ext uri="{FF2B5EF4-FFF2-40B4-BE49-F238E27FC236}">
                <a16:creationId xmlns:a16="http://schemas.microsoft.com/office/drawing/2014/main" id="{84087786-9932-6018-E2F4-33A98D3B16B6}"/>
              </a:ext>
            </a:extLst>
          </p:cNvPr>
          <p:cNvSpPr txBox="1">
            <a:spLocks/>
          </p:cNvSpPr>
          <p:nvPr/>
        </p:nvSpPr>
        <p:spPr>
          <a:xfrm>
            <a:off x="5452048" y="5294572"/>
            <a:ext cx="5495544" cy="514414"/>
          </a:xfrm>
          <a:prstGeom prst="rect">
            <a:avLst/>
          </a:prstGeom>
        </p:spPr>
        <p:txBody>
          <a:bodyPr lIns="109728" tIns="109728" rIns="109728" bIns="91440" anchor="t"/>
          <a:lstStyle>
            <a:lvl1pPr algn="l" defTabSz="914400" rtl="0" eaLnBrk="1" latinLnBrk="0" hangingPunct="1">
              <a:lnSpc>
                <a:spcPct val="100000"/>
              </a:lnSpc>
              <a:spcBef>
                <a:spcPct val="0"/>
              </a:spcBef>
              <a:buNone/>
              <a:defRPr sz="5400" b="1" kern="1200" spc="100">
                <a:solidFill>
                  <a:schemeClr val="tx1"/>
                </a:solidFill>
                <a:latin typeface="+mj-lt"/>
                <a:ea typeface="+mj-ea"/>
                <a:cs typeface="+mj-cs"/>
              </a:defRPr>
            </a:lvl1pPr>
          </a:lstStyle>
          <a:p>
            <a:r>
              <a:rPr lang="en-US" altLang="ko-KR" sz="2400" dirty="0"/>
              <a:t>- Trace activation function back </a:t>
            </a:r>
            <a:endParaRPr lang="ko-KR" altLang="en-US" sz="2400" dirty="0"/>
          </a:p>
        </p:txBody>
      </p:sp>
      <p:sp>
        <p:nvSpPr>
          <p:cNvPr id="11" name="제목 1">
            <a:extLst>
              <a:ext uri="{FF2B5EF4-FFF2-40B4-BE49-F238E27FC236}">
                <a16:creationId xmlns:a16="http://schemas.microsoft.com/office/drawing/2014/main" id="{8F6A32F7-9F75-4287-403F-48CE3C6CC2B4}"/>
              </a:ext>
            </a:extLst>
          </p:cNvPr>
          <p:cNvSpPr txBox="1">
            <a:spLocks/>
          </p:cNvSpPr>
          <p:nvPr/>
        </p:nvSpPr>
        <p:spPr>
          <a:xfrm>
            <a:off x="5452048" y="6028042"/>
            <a:ext cx="5886511" cy="514414"/>
          </a:xfrm>
          <a:prstGeom prst="rect">
            <a:avLst/>
          </a:prstGeom>
        </p:spPr>
        <p:txBody>
          <a:bodyPr lIns="109728" tIns="109728" rIns="109728" bIns="91440" anchor="t"/>
          <a:lstStyle>
            <a:lvl1pPr algn="l" defTabSz="914400" rtl="0" eaLnBrk="1" latinLnBrk="0" hangingPunct="1">
              <a:lnSpc>
                <a:spcPct val="100000"/>
              </a:lnSpc>
              <a:spcBef>
                <a:spcPct val="0"/>
              </a:spcBef>
              <a:buNone/>
              <a:defRPr sz="5400" b="1" kern="1200" spc="100">
                <a:solidFill>
                  <a:schemeClr val="tx1"/>
                </a:solidFill>
                <a:latin typeface="+mj-lt"/>
                <a:ea typeface="+mj-ea"/>
                <a:cs typeface="+mj-cs"/>
              </a:defRPr>
            </a:lvl1pPr>
          </a:lstStyle>
          <a:p>
            <a:r>
              <a:rPr lang="en-US" altLang="ko-KR" sz="2400" dirty="0"/>
              <a:t>- a: input data from previous node</a:t>
            </a:r>
            <a:endParaRPr lang="ko-KR" altLang="en-US" sz="2400" dirty="0"/>
          </a:p>
        </p:txBody>
      </p:sp>
      <p:pic>
        <p:nvPicPr>
          <p:cNvPr id="13" name="그림 12">
            <a:extLst>
              <a:ext uri="{FF2B5EF4-FFF2-40B4-BE49-F238E27FC236}">
                <a16:creationId xmlns:a16="http://schemas.microsoft.com/office/drawing/2014/main" id="{7581BE15-EA06-90D3-BD4F-668035491763}"/>
              </a:ext>
            </a:extLst>
          </p:cNvPr>
          <p:cNvPicPr>
            <a:picLocks noChangeAspect="1"/>
          </p:cNvPicPr>
          <p:nvPr/>
        </p:nvPicPr>
        <p:blipFill>
          <a:blip r:embed="rId6"/>
          <a:stretch>
            <a:fillRect/>
          </a:stretch>
        </p:blipFill>
        <p:spPr>
          <a:xfrm>
            <a:off x="728305" y="5932333"/>
            <a:ext cx="4723744" cy="691280"/>
          </a:xfrm>
          <a:prstGeom prst="rect">
            <a:avLst/>
          </a:prstGeom>
        </p:spPr>
      </p:pic>
      <p:sp>
        <p:nvSpPr>
          <p:cNvPr id="14" name="제목 1">
            <a:extLst>
              <a:ext uri="{FF2B5EF4-FFF2-40B4-BE49-F238E27FC236}">
                <a16:creationId xmlns:a16="http://schemas.microsoft.com/office/drawing/2014/main" id="{8CA3C1DE-6A37-8556-C50C-BB733E800249}"/>
              </a:ext>
            </a:extLst>
          </p:cNvPr>
          <p:cNvSpPr txBox="1">
            <a:spLocks/>
          </p:cNvSpPr>
          <p:nvPr/>
        </p:nvSpPr>
        <p:spPr>
          <a:xfrm>
            <a:off x="5221824" y="3992629"/>
            <a:ext cx="6007008" cy="514414"/>
          </a:xfrm>
          <a:prstGeom prst="rect">
            <a:avLst/>
          </a:prstGeom>
        </p:spPr>
        <p:txBody>
          <a:bodyPr lIns="109728" tIns="109728" rIns="109728" bIns="91440" anchor="t"/>
          <a:lstStyle>
            <a:lvl1pPr algn="l" defTabSz="914400" rtl="0" eaLnBrk="1" latinLnBrk="0" hangingPunct="1">
              <a:lnSpc>
                <a:spcPct val="100000"/>
              </a:lnSpc>
              <a:spcBef>
                <a:spcPct val="0"/>
              </a:spcBef>
              <a:buNone/>
              <a:defRPr sz="5400" b="1" kern="1200" spc="100">
                <a:solidFill>
                  <a:schemeClr val="tx1"/>
                </a:solidFill>
                <a:latin typeface="+mj-lt"/>
                <a:ea typeface="+mj-ea"/>
                <a:cs typeface="+mj-cs"/>
              </a:defRPr>
            </a:lvl1pPr>
          </a:lstStyle>
          <a:p>
            <a:r>
              <a:rPr lang="en-US" altLang="ko-KR" sz="2400" dirty="0"/>
              <a:t>Since we know all value, we can calculate how weight affect to Loss</a:t>
            </a:r>
            <a:endParaRPr lang="ko-KR" altLang="en-US" sz="2400" dirty="0"/>
          </a:p>
        </p:txBody>
      </p:sp>
    </p:spTree>
    <p:extLst>
      <p:ext uri="{BB962C8B-B14F-4D97-AF65-F5344CB8AC3E}">
        <p14:creationId xmlns:p14="http://schemas.microsoft.com/office/powerpoint/2010/main" val="220499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98EF6CA-5519-E5E7-0CFA-581262D7AE7A}"/>
              </a:ext>
            </a:extLst>
          </p:cNvPr>
          <p:cNvSpPr>
            <a:spLocks noGrp="1"/>
          </p:cNvSpPr>
          <p:nvPr>
            <p:ph type="title"/>
          </p:nvPr>
        </p:nvSpPr>
        <p:spPr/>
        <p:txBody>
          <a:bodyPr/>
          <a:lstStyle/>
          <a:p>
            <a:r>
              <a:rPr lang="en-US" altLang="ko-KR" dirty="0"/>
              <a:t>What is ANN??</a:t>
            </a:r>
            <a:endParaRPr lang="ko-KR" altLang="en-US" dirty="0"/>
          </a:p>
        </p:txBody>
      </p:sp>
      <p:sp>
        <p:nvSpPr>
          <p:cNvPr id="3" name="내용 개체 틀 2">
            <a:extLst>
              <a:ext uri="{FF2B5EF4-FFF2-40B4-BE49-F238E27FC236}">
                <a16:creationId xmlns:a16="http://schemas.microsoft.com/office/drawing/2014/main" id="{4F0FFD2B-2646-A72E-D651-521B898E67CD}"/>
              </a:ext>
            </a:extLst>
          </p:cNvPr>
          <p:cNvSpPr>
            <a:spLocks noGrp="1"/>
          </p:cNvSpPr>
          <p:nvPr>
            <p:ph idx="1"/>
          </p:nvPr>
        </p:nvSpPr>
        <p:spPr/>
        <p:txBody>
          <a:bodyPr/>
          <a:lstStyle/>
          <a:p>
            <a:r>
              <a:rPr lang="en-US" altLang="ko-KR" b="1" dirty="0"/>
              <a:t>Artificial Neural Network</a:t>
            </a:r>
          </a:p>
          <a:p>
            <a:pPr>
              <a:buFont typeface="Symbol" panose="05050102010706020507" pitchFamily="18" charset="2"/>
              <a:buChar char="Þ"/>
            </a:pPr>
            <a:r>
              <a:rPr lang="en-US" altLang="ko-KR" b="1" dirty="0"/>
              <a:t>Deep learning model which imitate the human’s neural system</a:t>
            </a:r>
          </a:p>
          <a:p>
            <a:pPr marL="0" indent="0">
              <a:buNone/>
            </a:pPr>
            <a:endParaRPr lang="en-US" altLang="ko-KR" b="1" dirty="0"/>
          </a:p>
          <a:p>
            <a:r>
              <a:rPr lang="en-US" altLang="ko-KR" b="1" dirty="0"/>
              <a:t>Each of neuron connected to the other neuron and transport the information through it.</a:t>
            </a:r>
          </a:p>
          <a:p>
            <a:pPr marL="0" indent="0">
              <a:buNone/>
            </a:pPr>
            <a:r>
              <a:rPr lang="en-US" altLang="ko-KR" b="1" dirty="0"/>
              <a:t>=&gt; Doing calculation and pass that information to the next neuron</a:t>
            </a:r>
            <a:endParaRPr lang="ko-KR" altLang="en-US" b="1" dirty="0"/>
          </a:p>
        </p:txBody>
      </p:sp>
    </p:spTree>
    <p:extLst>
      <p:ext uri="{BB962C8B-B14F-4D97-AF65-F5344CB8AC3E}">
        <p14:creationId xmlns:p14="http://schemas.microsoft.com/office/powerpoint/2010/main" val="3024215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1CCFE-3CE8-1944-593F-480F44DDD6B8}"/>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476D2734-186B-214D-BD50-F20276C81CF1}"/>
              </a:ext>
            </a:extLst>
          </p:cNvPr>
          <p:cNvSpPr>
            <a:spLocks noGrp="1"/>
          </p:cNvSpPr>
          <p:nvPr>
            <p:ph type="title"/>
          </p:nvPr>
        </p:nvSpPr>
        <p:spPr/>
        <p:txBody>
          <a:bodyPr/>
          <a:lstStyle/>
          <a:p>
            <a:r>
              <a:rPr lang="en-US" altLang="ko-KR" dirty="0"/>
              <a:t>Back propagation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CE1B24B9-AD50-2490-7119-057955322221}"/>
                  </a:ext>
                </a:extLst>
              </p:cNvPr>
              <p:cNvSpPr>
                <a:spLocks noGrp="1"/>
              </p:cNvSpPr>
              <p:nvPr>
                <p:ph idx="1"/>
              </p:nvPr>
            </p:nvSpPr>
            <p:spPr>
              <a:xfrm>
                <a:off x="518160" y="2567339"/>
                <a:ext cx="11155680" cy="3767328"/>
              </a:xfrm>
            </p:spPr>
            <p:txBody>
              <a:bodyPr/>
              <a:lstStyle/>
              <a:p>
                <a:r>
                  <a:rPr lang="en-US" altLang="ko-KR" dirty="0"/>
                  <a:t>Let we have one hidden layer with 1 nodes and Loss function : L = </a:t>
                </a:r>
                <a14:m>
                  <m:oMath xmlns:m="http://schemas.openxmlformats.org/officeDocument/2006/math">
                    <m:f>
                      <m:fPr>
                        <m:ctrlPr>
                          <a:rPr lang="en-US" altLang="ko-KR"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2</m:t>
                        </m:r>
                      </m:den>
                    </m:f>
                    <m:r>
                      <a:rPr lang="en-US" altLang="ko-KR" b="0" i="1" smtClean="0">
                        <a:latin typeface="Cambria Math" panose="02040503050406030204" pitchFamily="18" charset="0"/>
                      </a:rPr>
                      <m:t>(</m:t>
                    </m:r>
                    <m:r>
                      <m:rPr>
                        <m:sty m:val="p"/>
                      </m:rPr>
                      <a:rPr lang="en-US" altLang="ko-KR" b="0" i="1" smtClean="0">
                        <a:latin typeface="Cambria Math" panose="02040503050406030204" pitchFamily="18" charset="0"/>
                      </a:rPr>
                      <m:t>y</m:t>
                    </m:r>
                    <m:r>
                      <a:rPr lang="en-US" altLang="ko-KR" b="0" i="1" smtClean="0">
                        <a:latin typeface="Cambria Math" panose="02040503050406030204" pitchFamily="18" charset="0"/>
                      </a:rPr>
                      <m:t>−</m:t>
                    </m:r>
                    <m:r>
                      <m:rPr>
                        <m:sty m:val="p"/>
                      </m:rPr>
                      <a:rPr lang="en-US" altLang="ko-KR" b="0" i="1" smtClean="0">
                        <a:latin typeface="Cambria Math" panose="02040503050406030204" pitchFamily="18" charset="0"/>
                      </a:rPr>
                      <m:t>y</m:t>
                    </m:r>
                    <m:r>
                      <a:rPr lang="en-US" altLang="ko-KR" b="0" i="1" smtClean="0">
                        <a:latin typeface="Cambria Math" panose="02040503050406030204" pitchFamily="18" charset="0"/>
                      </a:rPr>
                      <m:t>)^2</m:t>
                    </m:r>
                  </m:oMath>
                </a14:m>
                <a:endParaRPr lang="en-US" altLang="ko-KR" dirty="0"/>
              </a:p>
              <a:p>
                <a:r>
                  <a:rPr lang="en-US" altLang="ko-KR" dirty="0"/>
                  <a:t>As same as before, calculate the affect the hidden layer’s weight to loss</a:t>
                </a:r>
              </a:p>
            </p:txBody>
          </p:sp>
        </mc:Choice>
        <mc:Fallback xmlns="">
          <p:sp>
            <p:nvSpPr>
              <p:cNvPr id="3" name="내용 개체 틀 2">
                <a:extLst>
                  <a:ext uri="{FF2B5EF4-FFF2-40B4-BE49-F238E27FC236}">
                    <a16:creationId xmlns:a16="http://schemas.microsoft.com/office/drawing/2014/main" id="{CE1B24B9-AD50-2490-7119-057955322221}"/>
                  </a:ext>
                </a:extLst>
              </p:cNvPr>
              <p:cNvSpPr>
                <a:spLocks noGrp="1" noRot="1" noChangeAspect="1" noMove="1" noResize="1" noEditPoints="1" noAdjustHandles="1" noChangeArrowheads="1" noChangeShapeType="1" noTextEdit="1"/>
              </p:cNvSpPr>
              <p:nvPr>
                <p:ph idx="1"/>
              </p:nvPr>
            </p:nvSpPr>
            <p:spPr>
              <a:xfrm>
                <a:off x="518160" y="2567339"/>
                <a:ext cx="11155680" cy="3767328"/>
              </a:xfrm>
              <a:blipFill>
                <a:blip r:embed="rId3"/>
                <a:stretch>
                  <a:fillRect l="-328"/>
                </a:stretch>
              </a:blipFill>
            </p:spPr>
            <p:txBody>
              <a:bodyPr/>
              <a:lstStyle/>
              <a:p>
                <a:r>
                  <a:rPr lang="ko-KR" altLang="en-US">
                    <a:noFill/>
                  </a:rPr>
                  <a:t> </a:t>
                </a:r>
              </a:p>
            </p:txBody>
          </p:sp>
        </mc:Fallback>
      </mc:AlternateContent>
      <p:pic>
        <p:nvPicPr>
          <p:cNvPr id="5" name="그림 4">
            <a:extLst>
              <a:ext uri="{FF2B5EF4-FFF2-40B4-BE49-F238E27FC236}">
                <a16:creationId xmlns:a16="http://schemas.microsoft.com/office/drawing/2014/main" id="{33DBEBDE-A53F-62BE-C697-7858579E10B8}"/>
              </a:ext>
            </a:extLst>
          </p:cNvPr>
          <p:cNvPicPr>
            <a:picLocks noChangeAspect="1"/>
          </p:cNvPicPr>
          <p:nvPr/>
        </p:nvPicPr>
        <p:blipFill>
          <a:blip r:embed="rId4"/>
          <a:stretch>
            <a:fillRect/>
          </a:stretch>
        </p:blipFill>
        <p:spPr>
          <a:xfrm>
            <a:off x="518160" y="4108665"/>
            <a:ext cx="6782312" cy="1328967"/>
          </a:xfrm>
          <a:prstGeom prst="rect">
            <a:avLst/>
          </a:prstGeom>
        </p:spPr>
      </p:pic>
    </p:spTree>
    <p:extLst>
      <p:ext uri="{BB962C8B-B14F-4D97-AF65-F5344CB8AC3E}">
        <p14:creationId xmlns:p14="http://schemas.microsoft.com/office/powerpoint/2010/main" val="17420944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CA408C-3877-3AC2-0290-8B70222BF78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729371F6-2401-54BD-79CB-D36AAD01ACE8}"/>
              </a:ext>
            </a:extLst>
          </p:cNvPr>
          <p:cNvSpPr>
            <a:spLocks noGrp="1"/>
          </p:cNvSpPr>
          <p:nvPr>
            <p:ph type="title"/>
          </p:nvPr>
        </p:nvSpPr>
        <p:spPr/>
        <p:txBody>
          <a:bodyPr/>
          <a:lstStyle/>
          <a:p>
            <a:r>
              <a:rPr lang="en-US" altLang="ko-KR" dirty="0"/>
              <a:t>Back propagation</a:t>
            </a:r>
            <a:endParaRPr lang="ko-KR" altLang="en-US" dirty="0"/>
          </a:p>
        </p:txBody>
      </p:sp>
      <mc:AlternateContent xmlns:mc="http://schemas.openxmlformats.org/markup-compatibility/2006" xmlns:a14="http://schemas.microsoft.com/office/drawing/2010/main">
        <mc:Choice Requires="a14">
          <p:sp>
            <p:nvSpPr>
              <p:cNvPr id="3" name="내용 개체 틀 2">
                <a:extLst>
                  <a:ext uri="{FF2B5EF4-FFF2-40B4-BE49-F238E27FC236}">
                    <a16:creationId xmlns:a16="http://schemas.microsoft.com/office/drawing/2014/main" id="{1259609F-CE38-B349-A186-E0CBF0C9F203}"/>
                  </a:ext>
                </a:extLst>
              </p:cNvPr>
              <p:cNvSpPr>
                <a:spLocks noGrp="1"/>
              </p:cNvSpPr>
              <p:nvPr>
                <p:ph idx="1"/>
              </p:nvPr>
            </p:nvSpPr>
            <p:spPr>
              <a:xfrm>
                <a:off x="518160" y="2567339"/>
                <a:ext cx="11155680" cy="3767328"/>
              </a:xfrm>
            </p:spPr>
            <p:txBody>
              <a:bodyPr/>
              <a:lstStyle/>
              <a:p>
                <a:r>
                  <a:rPr lang="en-US" altLang="ko-KR" dirty="0"/>
                  <a:t>Let we have one hidden layer with 1 nodes and Loss function : L = </a:t>
                </a:r>
                <a14:m>
                  <m:oMath xmlns:m="http://schemas.openxmlformats.org/officeDocument/2006/math">
                    <m:f>
                      <m:fPr>
                        <m:ctrlPr>
                          <a:rPr lang="en-US" altLang="ko-KR" i="1" smtClean="0">
                            <a:latin typeface="Cambria Math" panose="02040503050406030204" pitchFamily="18" charset="0"/>
                          </a:rPr>
                        </m:ctrlPr>
                      </m:fPr>
                      <m:num>
                        <m:r>
                          <a:rPr lang="en-US" altLang="ko-KR" b="0" i="1" smtClean="0">
                            <a:latin typeface="Cambria Math" panose="02040503050406030204" pitchFamily="18" charset="0"/>
                          </a:rPr>
                          <m:t>1</m:t>
                        </m:r>
                      </m:num>
                      <m:den>
                        <m:r>
                          <a:rPr lang="en-US" altLang="ko-KR" b="0" i="1" smtClean="0">
                            <a:latin typeface="Cambria Math" panose="02040503050406030204" pitchFamily="18" charset="0"/>
                          </a:rPr>
                          <m:t>2</m:t>
                        </m:r>
                      </m:den>
                    </m:f>
                    <m:r>
                      <a:rPr lang="en-US" altLang="ko-KR" b="0" i="1" smtClean="0">
                        <a:latin typeface="Cambria Math" panose="02040503050406030204" pitchFamily="18" charset="0"/>
                      </a:rPr>
                      <m:t>(</m:t>
                    </m:r>
                    <m:r>
                      <m:rPr>
                        <m:sty m:val="p"/>
                      </m:rPr>
                      <a:rPr lang="en-US" altLang="ko-KR" b="0" i="1" smtClean="0">
                        <a:latin typeface="Cambria Math" panose="02040503050406030204" pitchFamily="18" charset="0"/>
                      </a:rPr>
                      <m:t>y</m:t>
                    </m:r>
                    <m:r>
                      <a:rPr lang="en-US" altLang="ko-KR" b="0" i="1" smtClean="0">
                        <a:latin typeface="Cambria Math" panose="02040503050406030204" pitchFamily="18" charset="0"/>
                      </a:rPr>
                      <m:t>−</m:t>
                    </m:r>
                    <m:r>
                      <m:rPr>
                        <m:sty m:val="p"/>
                      </m:rPr>
                      <a:rPr lang="en-US" altLang="ko-KR" b="0" i="1" smtClean="0">
                        <a:latin typeface="Cambria Math" panose="02040503050406030204" pitchFamily="18" charset="0"/>
                      </a:rPr>
                      <m:t>y</m:t>
                    </m:r>
                    <m:r>
                      <a:rPr lang="en-US" altLang="ko-KR" b="0" i="1" smtClean="0">
                        <a:latin typeface="Cambria Math" panose="02040503050406030204" pitchFamily="18" charset="0"/>
                      </a:rPr>
                      <m:t>)^2</m:t>
                    </m:r>
                  </m:oMath>
                </a14:m>
                <a:endParaRPr lang="en-US" altLang="ko-KR" dirty="0"/>
              </a:p>
              <a:p>
                <a:r>
                  <a:rPr lang="en-US" altLang="ko-KR" dirty="0"/>
                  <a:t>Update the weight based on those result </a:t>
                </a:r>
                <a:r>
                  <a:rPr lang="en-US" altLang="ko-KR" dirty="0">
                    <a:solidFill>
                      <a:srgbClr val="FF0000"/>
                    </a:solidFill>
                  </a:rPr>
                  <a:t>(Optimization)</a:t>
                </a:r>
              </a:p>
              <a:p>
                <a:r>
                  <a:rPr lang="en-US" altLang="ko-KR" b="1" dirty="0"/>
                  <a:t>Gradient decent</a:t>
                </a:r>
              </a:p>
            </p:txBody>
          </p:sp>
        </mc:Choice>
        <mc:Fallback xmlns="">
          <p:sp>
            <p:nvSpPr>
              <p:cNvPr id="3" name="내용 개체 틀 2">
                <a:extLst>
                  <a:ext uri="{FF2B5EF4-FFF2-40B4-BE49-F238E27FC236}">
                    <a16:creationId xmlns:a16="http://schemas.microsoft.com/office/drawing/2014/main" id="{1259609F-CE38-B349-A186-E0CBF0C9F203}"/>
                  </a:ext>
                </a:extLst>
              </p:cNvPr>
              <p:cNvSpPr>
                <a:spLocks noGrp="1" noRot="1" noChangeAspect="1" noMove="1" noResize="1" noEditPoints="1" noAdjustHandles="1" noChangeArrowheads="1" noChangeShapeType="1" noTextEdit="1"/>
              </p:cNvSpPr>
              <p:nvPr>
                <p:ph idx="1"/>
              </p:nvPr>
            </p:nvSpPr>
            <p:spPr>
              <a:xfrm>
                <a:off x="518160" y="2567339"/>
                <a:ext cx="11155680" cy="3767328"/>
              </a:xfrm>
              <a:blipFill>
                <a:blip r:embed="rId3"/>
                <a:stretch>
                  <a:fillRect l="-328"/>
                </a:stretch>
              </a:blipFill>
            </p:spPr>
            <p:txBody>
              <a:bodyPr/>
              <a:lstStyle/>
              <a:p>
                <a:r>
                  <a:rPr lang="ko-KR" altLang="en-US">
                    <a:noFill/>
                  </a:rPr>
                  <a:t> </a:t>
                </a:r>
              </a:p>
            </p:txBody>
          </p:sp>
        </mc:Fallback>
      </mc:AlternateContent>
      <p:pic>
        <p:nvPicPr>
          <p:cNvPr id="8" name="그림 7">
            <a:extLst>
              <a:ext uri="{FF2B5EF4-FFF2-40B4-BE49-F238E27FC236}">
                <a16:creationId xmlns:a16="http://schemas.microsoft.com/office/drawing/2014/main" id="{515E54C2-A5F5-3933-E544-4859B358E12E}"/>
              </a:ext>
            </a:extLst>
          </p:cNvPr>
          <p:cNvPicPr>
            <a:picLocks noChangeAspect="1"/>
          </p:cNvPicPr>
          <p:nvPr/>
        </p:nvPicPr>
        <p:blipFill>
          <a:blip r:embed="rId4"/>
          <a:stretch>
            <a:fillRect/>
          </a:stretch>
        </p:blipFill>
        <p:spPr>
          <a:xfrm>
            <a:off x="969187" y="4364713"/>
            <a:ext cx="4242893" cy="124360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43067FC-1450-BA8F-A9D8-90A2010D4968}"/>
                  </a:ext>
                </a:extLst>
              </p:cNvPr>
              <p:cNvSpPr txBox="1"/>
              <p:nvPr/>
            </p:nvSpPr>
            <p:spPr>
              <a:xfrm>
                <a:off x="5212080" y="4451003"/>
                <a:ext cx="3462528" cy="369332"/>
              </a:xfrm>
              <a:prstGeom prst="rect">
                <a:avLst/>
              </a:prstGeom>
              <a:noFill/>
            </p:spPr>
            <p:txBody>
              <a:bodyPr wrap="square" rtlCol="0">
                <a:spAutoFit/>
              </a:bodyPr>
              <a:lstStyle/>
              <a:p>
                <a14:m>
                  <m:oMath xmlns:m="http://schemas.openxmlformats.org/officeDocument/2006/math">
                    <m:r>
                      <a:rPr lang="ko-KR" altLang="en-US" i="1" smtClean="0">
                        <a:latin typeface="Cambria Math" panose="02040503050406030204" pitchFamily="18" charset="0"/>
                      </a:rPr>
                      <m:t>𝜂</m:t>
                    </m:r>
                    <m:r>
                      <a:rPr lang="en-US" altLang="ko-KR" b="0" i="1" smtClean="0">
                        <a:latin typeface="Cambria Math" panose="02040503050406030204" pitchFamily="18" charset="0"/>
                      </a:rPr>
                      <m:t> : </m:t>
                    </m:r>
                    <m:r>
                      <m:rPr>
                        <m:sty m:val="p"/>
                      </m:rPr>
                      <a:rPr lang="en-US" altLang="ko-KR" b="0" i="1" smtClean="0">
                        <a:latin typeface="Cambria Math" panose="02040503050406030204" pitchFamily="18" charset="0"/>
                      </a:rPr>
                      <m:t>learning</m:t>
                    </m:r>
                    <m:r>
                      <a:rPr lang="en-US" altLang="ko-KR" b="0" i="1" smtClean="0">
                        <a:latin typeface="Cambria Math" panose="02040503050406030204" pitchFamily="18" charset="0"/>
                      </a:rPr>
                      <m:t> </m:t>
                    </m:r>
                    <m:r>
                      <m:rPr>
                        <m:sty m:val="p"/>
                      </m:rPr>
                      <a:rPr lang="en-US" altLang="ko-KR" b="0" i="1" smtClean="0">
                        <a:latin typeface="Cambria Math" panose="02040503050406030204" pitchFamily="18" charset="0"/>
                      </a:rPr>
                      <m:t>rate</m:t>
                    </m:r>
                    <m:r>
                      <a:rPr lang="en-US" altLang="ko-KR" b="0" i="1" smtClean="0">
                        <a:latin typeface="Cambria Math" panose="02040503050406030204" pitchFamily="18" charset="0"/>
                      </a:rPr>
                      <m:t>(</m:t>
                    </m:r>
                    <m:r>
                      <a:rPr lang="ko-KR" altLang="en-US" i="1">
                        <a:latin typeface="Cambria Math" panose="02040503050406030204" pitchFamily="18" charset="0"/>
                      </a:rPr>
                      <m:t>학</m:t>
                    </m:r>
                  </m:oMath>
                </a14:m>
                <a:r>
                  <a:rPr lang="ko-KR" altLang="en-US" dirty="0"/>
                  <a:t>습률</a:t>
                </a:r>
                <a:r>
                  <a:rPr lang="en-US" altLang="ko-KR" dirty="0"/>
                  <a:t>)</a:t>
                </a:r>
                <a:endParaRPr lang="ko-KR" altLang="en-US" dirty="0"/>
              </a:p>
            </p:txBody>
          </p:sp>
        </mc:Choice>
        <mc:Fallback xmlns="">
          <p:sp>
            <p:nvSpPr>
              <p:cNvPr id="9" name="TextBox 8">
                <a:extLst>
                  <a:ext uri="{FF2B5EF4-FFF2-40B4-BE49-F238E27FC236}">
                    <a16:creationId xmlns:a16="http://schemas.microsoft.com/office/drawing/2014/main" id="{143067FC-1450-BA8F-A9D8-90A2010D4968}"/>
                  </a:ext>
                </a:extLst>
              </p:cNvPr>
              <p:cNvSpPr txBox="1">
                <a:spLocks noRot="1" noChangeAspect="1" noMove="1" noResize="1" noEditPoints="1" noAdjustHandles="1" noChangeArrowheads="1" noChangeShapeType="1" noTextEdit="1"/>
              </p:cNvSpPr>
              <p:nvPr/>
            </p:nvSpPr>
            <p:spPr>
              <a:xfrm>
                <a:off x="5212080" y="4451003"/>
                <a:ext cx="3462528" cy="369332"/>
              </a:xfrm>
              <a:prstGeom prst="rect">
                <a:avLst/>
              </a:prstGeom>
              <a:blipFill>
                <a:blip r:embed="rId5"/>
                <a:stretch>
                  <a:fillRect t="-8197" b="-24590"/>
                </a:stretch>
              </a:blipFill>
            </p:spPr>
            <p:txBody>
              <a:bodyPr/>
              <a:lstStyle/>
              <a:p>
                <a:r>
                  <a:rPr lang="ko-KR" altLang="en-US">
                    <a:noFill/>
                  </a:rPr>
                  <a:t> </a:t>
                </a:r>
              </a:p>
            </p:txBody>
          </p:sp>
        </mc:Fallback>
      </mc:AlternateContent>
      <p:sp>
        <p:nvSpPr>
          <p:cNvPr id="4" name="TextBox 3">
            <a:extLst>
              <a:ext uri="{FF2B5EF4-FFF2-40B4-BE49-F238E27FC236}">
                <a16:creationId xmlns:a16="http://schemas.microsoft.com/office/drawing/2014/main" id="{B2B5A2CB-3BA9-705E-54CC-99ABA54E3727}"/>
              </a:ext>
            </a:extLst>
          </p:cNvPr>
          <p:cNvSpPr txBox="1"/>
          <p:nvPr/>
        </p:nvSpPr>
        <p:spPr>
          <a:xfrm>
            <a:off x="5212080" y="5059680"/>
            <a:ext cx="5577840" cy="954107"/>
          </a:xfrm>
          <a:prstGeom prst="rect">
            <a:avLst/>
          </a:prstGeom>
          <a:noFill/>
        </p:spPr>
        <p:txBody>
          <a:bodyPr wrap="square" rtlCol="0">
            <a:spAutoFit/>
          </a:bodyPr>
          <a:lstStyle/>
          <a:p>
            <a:r>
              <a:rPr lang="en-US" altLang="ko-KR" sz="2800" b="1" dirty="0"/>
              <a:t>Quiz : Why we subtract this data from old weight??</a:t>
            </a:r>
            <a:endParaRPr lang="ko-KR" altLang="en-US" sz="2800" b="1" dirty="0"/>
          </a:p>
        </p:txBody>
      </p:sp>
    </p:spTree>
    <p:extLst>
      <p:ext uri="{BB962C8B-B14F-4D97-AF65-F5344CB8AC3E}">
        <p14:creationId xmlns:p14="http://schemas.microsoft.com/office/powerpoint/2010/main" val="230442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3EC71584-335E-0E2B-AC28-61A6AB24A03C}"/>
              </a:ext>
            </a:extLst>
          </p:cNvPr>
          <p:cNvSpPr>
            <a:spLocks noGrp="1"/>
          </p:cNvSpPr>
          <p:nvPr>
            <p:ph type="title"/>
          </p:nvPr>
        </p:nvSpPr>
        <p:spPr>
          <a:xfrm>
            <a:off x="521208" y="978408"/>
            <a:ext cx="6300216" cy="1463040"/>
          </a:xfrm>
        </p:spPr>
        <p:txBody>
          <a:bodyPr>
            <a:normAutofit/>
          </a:bodyPr>
          <a:lstStyle/>
          <a:p>
            <a:pPr>
              <a:lnSpc>
                <a:spcPct val="90000"/>
              </a:lnSpc>
            </a:pPr>
            <a:r>
              <a:rPr lang="en-US" altLang="ko-KR" sz="4600"/>
              <a:t>Optimization method</a:t>
            </a:r>
            <a:endParaRPr lang="ko-KR" altLang="en-US" sz="4600"/>
          </a:p>
        </p:txBody>
      </p:sp>
      <p:sp>
        <p:nvSpPr>
          <p:cNvPr id="23" name="Rectangle 22">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EA878D8D-E16B-9665-0CFA-9662517FC6AB}"/>
              </a:ext>
            </a:extLst>
          </p:cNvPr>
          <p:cNvSpPr>
            <a:spLocks noGrp="1"/>
          </p:cNvSpPr>
          <p:nvPr>
            <p:ph idx="1"/>
          </p:nvPr>
        </p:nvSpPr>
        <p:spPr>
          <a:xfrm>
            <a:off x="521208" y="2578608"/>
            <a:ext cx="6300216" cy="3767328"/>
          </a:xfrm>
        </p:spPr>
        <p:txBody>
          <a:bodyPr>
            <a:normAutofit/>
          </a:bodyPr>
          <a:lstStyle/>
          <a:p>
            <a:r>
              <a:rPr lang="en-US" dirty="0"/>
              <a:t>Momentum</a:t>
            </a:r>
          </a:p>
          <a:p>
            <a:pPr>
              <a:buFont typeface="Wingdings" panose="05000000000000000000" pitchFamily="2" charset="2"/>
              <a:buChar char="è"/>
            </a:pPr>
            <a:r>
              <a:rPr lang="en-US" dirty="0"/>
              <a:t>if their has </a:t>
            </a:r>
            <a:r>
              <a:rPr lang="en-US" b="1" dirty="0"/>
              <a:t>pond</a:t>
            </a:r>
            <a:r>
              <a:rPr lang="en-US" dirty="0"/>
              <a:t> make that optimization stuck, learning cannot reach the best point</a:t>
            </a:r>
          </a:p>
          <a:p>
            <a:pPr>
              <a:buFont typeface="Wingdings" panose="05000000000000000000" pitchFamily="2" charset="2"/>
              <a:buChar char="è"/>
            </a:pPr>
            <a:r>
              <a:rPr lang="en-US" dirty="0"/>
              <a:t>Add </a:t>
            </a:r>
            <a:r>
              <a:rPr lang="en-US" b="1" dirty="0"/>
              <a:t>Momentum </a:t>
            </a:r>
            <a:r>
              <a:rPr lang="en-US" dirty="0"/>
              <a:t>to increase the speed and give the chance to get out from the pond</a:t>
            </a:r>
            <a:endParaRPr lang="en-US" b="1" dirty="0"/>
          </a:p>
        </p:txBody>
      </p:sp>
      <p:pic>
        <p:nvPicPr>
          <p:cNvPr id="8" name="그림 7">
            <a:extLst>
              <a:ext uri="{FF2B5EF4-FFF2-40B4-BE49-F238E27FC236}">
                <a16:creationId xmlns:a16="http://schemas.microsoft.com/office/drawing/2014/main" id="{3A87EFAF-D142-48DC-8289-4F6286F4EC2B}"/>
              </a:ext>
            </a:extLst>
          </p:cNvPr>
          <p:cNvPicPr>
            <a:picLocks noChangeAspect="1"/>
          </p:cNvPicPr>
          <p:nvPr/>
        </p:nvPicPr>
        <p:blipFill>
          <a:blip r:embed="rId2"/>
          <a:stretch>
            <a:fillRect/>
          </a:stretch>
        </p:blipFill>
        <p:spPr>
          <a:xfrm>
            <a:off x="7887669" y="512064"/>
            <a:ext cx="3546511" cy="2807208"/>
          </a:xfrm>
          <a:prstGeom prst="rect">
            <a:avLst/>
          </a:prstGeom>
        </p:spPr>
      </p:pic>
      <p:pic>
        <p:nvPicPr>
          <p:cNvPr id="5" name="내용 개체 틀 4">
            <a:extLst>
              <a:ext uri="{FF2B5EF4-FFF2-40B4-BE49-F238E27FC236}">
                <a16:creationId xmlns:a16="http://schemas.microsoft.com/office/drawing/2014/main" id="{7486F7E6-FBA3-E897-2699-FE1A1ED0C89D}"/>
              </a:ext>
            </a:extLst>
          </p:cNvPr>
          <p:cNvPicPr>
            <a:picLocks noChangeAspect="1"/>
          </p:cNvPicPr>
          <p:nvPr/>
        </p:nvPicPr>
        <p:blipFill>
          <a:blip r:embed="rId3"/>
          <a:stretch>
            <a:fillRect/>
          </a:stretch>
        </p:blipFill>
        <p:spPr>
          <a:xfrm>
            <a:off x="7653817" y="4529654"/>
            <a:ext cx="4014216" cy="1807138"/>
          </a:xfrm>
          <a:prstGeom prst="rect">
            <a:avLst/>
          </a:prstGeom>
        </p:spPr>
      </p:pic>
      <p:sp>
        <p:nvSpPr>
          <p:cNvPr id="3" name="타원 2">
            <a:extLst>
              <a:ext uri="{FF2B5EF4-FFF2-40B4-BE49-F238E27FC236}">
                <a16:creationId xmlns:a16="http://schemas.microsoft.com/office/drawing/2014/main" id="{1BDA8D50-935A-7D71-5DC5-CB0C4F16FA41}"/>
              </a:ext>
            </a:extLst>
          </p:cNvPr>
          <p:cNvSpPr/>
          <p:nvPr/>
        </p:nvSpPr>
        <p:spPr>
          <a:xfrm>
            <a:off x="10253472" y="5742432"/>
            <a:ext cx="512064" cy="451104"/>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6" name="직선 화살표 연결선 5">
            <a:extLst>
              <a:ext uri="{FF2B5EF4-FFF2-40B4-BE49-F238E27FC236}">
                <a16:creationId xmlns:a16="http://schemas.microsoft.com/office/drawing/2014/main" id="{CAD466A0-F0DE-78B8-EF98-21423799ED9A}"/>
              </a:ext>
            </a:extLst>
          </p:cNvPr>
          <p:cNvCxnSpPr/>
          <p:nvPr/>
        </p:nvCxnSpPr>
        <p:spPr>
          <a:xfrm>
            <a:off x="2682240" y="4413504"/>
            <a:ext cx="7424928" cy="1328928"/>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7122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F773B5-DF01-390F-15FA-221A950DC017}"/>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제목 1">
            <a:extLst>
              <a:ext uri="{FF2B5EF4-FFF2-40B4-BE49-F238E27FC236}">
                <a16:creationId xmlns:a16="http://schemas.microsoft.com/office/drawing/2014/main" id="{78AFE957-F2E8-686C-DFC8-AC8EAEC06D5A}"/>
              </a:ext>
            </a:extLst>
          </p:cNvPr>
          <p:cNvSpPr>
            <a:spLocks noGrp="1"/>
          </p:cNvSpPr>
          <p:nvPr>
            <p:ph type="title"/>
          </p:nvPr>
        </p:nvSpPr>
        <p:spPr>
          <a:xfrm>
            <a:off x="521208" y="978408"/>
            <a:ext cx="4672584" cy="1783080"/>
          </a:xfrm>
        </p:spPr>
        <p:txBody>
          <a:bodyPr>
            <a:normAutofit/>
          </a:bodyPr>
          <a:lstStyle/>
          <a:p>
            <a:pPr>
              <a:lnSpc>
                <a:spcPct val="90000"/>
              </a:lnSpc>
            </a:pPr>
            <a:r>
              <a:rPr lang="en-US" altLang="ko-KR" dirty="0"/>
              <a:t>Optimization method</a:t>
            </a:r>
            <a:endParaRPr lang="ko-KR" altLang="en-US"/>
          </a:p>
        </p:txBody>
      </p:sp>
      <p:sp>
        <p:nvSpPr>
          <p:cNvPr id="16" name="Rectangle 15">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8" name="Rectangle 17">
            <a:extLst>
              <a:ext uri="{FF2B5EF4-FFF2-40B4-BE49-F238E27FC236}">
                <a16:creationId xmlns:a16="http://schemas.microsoft.com/office/drawing/2014/main" id="{759AF1ED-B4DF-4FC4-0966-1A758E6CA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5582" y="611650"/>
            <a:ext cx="583387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7" name="그림 6">
            <a:extLst>
              <a:ext uri="{FF2B5EF4-FFF2-40B4-BE49-F238E27FC236}">
                <a16:creationId xmlns:a16="http://schemas.microsoft.com/office/drawing/2014/main" id="{AF7DA418-93B9-D467-8593-84B0F0B12D36}"/>
              </a:ext>
            </a:extLst>
          </p:cNvPr>
          <p:cNvPicPr>
            <a:picLocks noChangeAspect="1"/>
          </p:cNvPicPr>
          <p:nvPr/>
        </p:nvPicPr>
        <p:blipFill>
          <a:blip r:embed="rId3"/>
          <a:stretch>
            <a:fillRect/>
          </a:stretch>
        </p:blipFill>
        <p:spPr>
          <a:xfrm>
            <a:off x="517867" y="4404873"/>
            <a:ext cx="4672584" cy="1941131"/>
          </a:xfrm>
          <a:prstGeom prst="rect">
            <a:avLst/>
          </a:prstGeom>
        </p:spPr>
      </p:pic>
      <p:sp>
        <p:nvSpPr>
          <p:cNvPr id="9" name="Content Placeholder 8">
            <a:extLst>
              <a:ext uri="{FF2B5EF4-FFF2-40B4-BE49-F238E27FC236}">
                <a16:creationId xmlns:a16="http://schemas.microsoft.com/office/drawing/2014/main" id="{DB56BE95-C484-6C24-E5E0-425A88DF7C6C}"/>
              </a:ext>
            </a:extLst>
          </p:cNvPr>
          <p:cNvSpPr>
            <a:spLocks noGrp="1"/>
          </p:cNvSpPr>
          <p:nvPr>
            <p:ph idx="1"/>
          </p:nvPr>
        </p:nvSpPr>
        <p:spPr>
          <a:xfrm>
            <a:off x="5843016" y="1033272"/>
            <a:ext cx="5833872" cy="5312664"/>
          </a:xfrm>
        </p:spPr>
        <p:txBody>
          <a:bodyPr>
            <a:normAutofit/>
          </a:bodyPr>
          <a:lstStyle/>
          <a:p>
            <a:r>
              <a:rPr lang="en-US" b="1" dirty="0" err="1"/>
              <a:t>Adagrad</a:t>
            </a:r>
            <a:endParaRPr lang="en-US" b="1" dirty="0"/>
          </a:p>
          <a:p>
            <a:pPr>
              <a:buFont typeface="Wingdings" panose="05000000000000000000" pitchFamily="2" charset="2"/>
              <a:buChar char="è"/>
            </a:pPr>
            <a:r>
              <a:rPr lang="en-US" b="1" dirty="0"/>
              <a:t>Apply different value of learning rate</a:t>
            </a:r>
          </a:p>
          <a:p>
            <a:pPr>
              <a:buFont typeface="Wingdings" panose="05000000000000000000" pitchFamily="2" charset="2"/>
              <a:buChar char="è"/>
            </a:pPr>
            <a:r>
              <a:rPr lang="en-US" b="1" dirty="0"/>
              <a:t>was changed a lot -&gt; change as low magnitude</a:t>
            </a:r>
          </a:p>
          <a:p>
            <a:pPr>
              <a:buFont typeface="Wingdings" panose="05000000000000000000" pitchFamily="2" charset="2"/>
              <a:buChar char="è"/>
            </a:pPr>
            <a:r>
              <a:rPr lang="en-US" b="1" dirty="0"/>
              <a:t>Was changed little -&gt; change as big magnitude  </a:t>
            </a:r>
          </a:p>
        </p:txBody>
      </p:sp>
    </p:spTree>
    <p:extLst>
      <p:ext uri="{BB962C8B-B14F-4D97-AF65-F5344CB8AC3E}">
        <p14:creationId xmlns:p14="http://schemas.microsoft.com/office/powerpoint/2010/main" val="2213336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B9E7D9-5DD3-782A-2545-6227AF338A95}"/>
            </a:ext>
          </a:extLst>
        </p:cNvPr>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제목 1">
            <a:extLst>
              <a:ext uri="{FF2B5EF4-FFF2-40B4-BE49-F238E27FC236}">
                <a16:creationId xmlns:a16="http://schemas.microsoft.com/office/drawing/2014/main" id="{C3B2CB6D-5B20-0110-054E-7A70868450E3}"/>
              </a:ext>
            </a:extLst>
          </p:cNvPr>
          <p:cNvSpPr>
            <a:spLocks noGrp="1"/>
          </p:cNvSpPr>
          <p:nvPr>
            <p:ph type="title"/>
          </p:nvPr>
        </p:nvSpPr>
        <p:spPr>
          <a:xfrm>
            <a:off x="521208" y="978408"/>
            <a:ext cx="4672584" cy="1783080"/>
          </a:xfrm>
        </p:spPr>
        <p:txBody>
          <a:bodyPr>
            <a:normAutofit/>
          </a:bodyPr>
          <a:lstStyle/>
          <a:p>
            <a:pPr>
              <a:lnSpc>
                <a:spcPct val="90000"/>
              </a:lnSpc>
            </a:pPr>
            <a:r>
              <a:rPr lang="en-US" altLang="ko-KR" dirty="0"/>
              <a:t>Optimization method</a:t>
            </a:r>
            <a:endParaRPr lang="ko-KR" altLang="en-US"/>
          </a:p>
        </p:txBody>
      </p:sp>
      <p:sp>
        <p:nvSpPr>
          <p:cNvPr id="16" name="Rectangle 15">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7258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8" name="Rectangle 17">
            <a:extLst>
              <a:ext uri="{FF2B5EF4-FFF2-40B4-BE49-F238E27FC236}">
                <a16:creationId xmlns:a16="http://schemas.microsoft.com/office/drawing/2014/main" id="{759AF1ED-B4DF-4FC4-0966-1A758E6CA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35582" y="611650"/>
            <a:ext cx="583387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그림 3">
            <a:extLst>
              <a:ext uri="{FF2B5EF4-FFF2-40B4-BE49-F238E27FC236}">
                <a16:creationId xmlns:a16="http://schemas.microsoft.com/office/drawing/2014/main" id="{2CD88882-3087-823E-1C95-F2114725C832}"/>
              </a:ext>
            </a:extLst>
          </p:cNvPr>
          <p:cNvPicPr>
            <a:picLocks noChangeAspect="1"/>
          </p:cNvPicPr>
          <p:nvPr/>
        </p:nvPicPr>
        <p:blipFill>
          <a:blip r:embed="rId3"/>
          <a:stretch>
            <a:fillRect/>
          </a:stretch>
        </p:blipFill>
        <p:spPr>
          <a:xfrm>
            <a:off x="517867" y="4750489"/>
            <a:ext cx="4672584" cy="1595515"/>
          </a:xfrm>
          <a:prstGeom prst="rect">
            <a:avLst/>
          </a:prstGeom>
        </p:spPr>
      </p:pic>
      <p:sp>
        <p:nvSpPr>
          <p:cNvPr id="9" name="Content Placeholder 8">
            <a:extLst>
              <a:ext uri="{FF2B5EF4-FFF2-40B4-BE49-F238E27FC236}">
                <a16:creationId xmlns:a16="http://schemas.microsoft.com/office/drawing/2014/main" id="{BE96F119-B909-9B45-A090-341BE215AF25}"/>
              </a:ext>
            </a:extLst>
          </p:cNvPr>
          <p:cNvSpPr>
            <a:spLocks noGrp="1"/>
          </p:cNvSpPr>
          <p:nvPr>
            <p:ph idx="1"/>
          </p:nvPr>
        </p:nvSpPr>
        <p:spPr>
          <a:xfrm>
            <a:off x="5843016" y="1033272"/>
            <a:ext cx="5833872" cy="5312664"/>
          </a:xfrm>
        </p:spPr>
        <p:txBody>
          <a:bodyPr>
            <a:normAutofit lnSpcReduction="10000"/>
          </a:bodyPr>
          <a:lstStyle/>
          <a:p>
            <a:r>
              <a:rPr lang="en-US" b="1" dirty="0"/>
              <a:t>RMSprop</a:t>
            </a:r>
          </a:p>
          <a:p>
            <a:r>
              <a:rPr lang="en-US" b="1" dirty="0"/>
              <a:t>Since G(t) can grow endlessly, makes learning rate converge to 0, Learning can stop in </a:t>
            </a:r>
            <a:r>
              <a:rPr lang="en-US" b="1" dirty="0" err="1"/>
              <a:t>adagrad</a:t>
            </a:r>
            <a:endParaRPr lang="en-US" b="1" dirty="0"/>
          </a:p>
          <a:p>
            <a:r>
              <a:rPr lang="en-US" b="1" dirty="0"/>
              <a:t>Giving more weight to recent gradient using exponential moving average</a:t>
            </a:r>
          </a:p>
          <a:p>
            <a:endParaRPr lang="en-US" b="1" dirty="0"/>
          </a:p>
          <a:p>
            <a:r>
              <a:rPr lang="en-US" b="1" dirty="0"/>
              <a:t>Gradient</a:t>
            </a:r>
          </a:p>
          <a:p>
            <a:r>
              <a:rPr lang="en-US" b="1" dirty="0"/>
              <a:t>Vector represent the steepest way in multi-variable function (using the partial differentiation)</a:t>
            </a:r>
          </a:p>
          <a:p>
            <a:r>
              <a:rPr lang="en-US" b="1" dirty="0"/>
              <a:t>EMA (exponential moving Average)</a:t>
            </a:r>
          </a:p>
        </p:txBody>
      </p:sp>
      <p:cxnSp>
        <p:nvCxnSpPr>
          <p:cNvPr id="6" name="직선 화살표 연결선 5">
            <a:extLst>
              <a:ext uri="{FF2B5EF4-FFF2-40B4-BE49-F238E27FC236}">
                <a16:creationId xmlns:a16="http://schemas.microsoft.com/office/drawing/2014/main" id="{6F5C2D84-2D84-7756-F632-6C7284D9081D}"/>
              </a:ext>
            </a:extLst>
          </p:cNvPr>
          <p:cNvCxnSpPr/>
          <p:nvPr/>
        </p:nvCxnSpPr>
        <p:spPr>
          <a:xfrm flipH="1">
            <a:off x="4291584" y="3986784"/>
            <a:ext cx="1255776" cy="8534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34584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4FB3B-0CA6-CC1E-BADC-79F6154935B5}"/>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43B206D9-1A4A-B896-9F51-1C1398945019}"/>
              </a:ext>
            </a:extLst>
          </p:cNvPr>
          <p:cNvSpPr>
            <a:spLocks noGrp="1"/>
          </p:cNvSpPr>
          <p:nvPr>
            <p:ph type="title"/>
          </p:nvPr>
        </p:nvSpPr>
        <p:spPr>
          <a:xfrm>
            <a:off x="521208" y="978408"/>
            <a:ext cx="4672584" cy="1783080"/>
          </a:xfrm>
        </p:spPr>
        <p:txBody>
          <a:bodyPr>
            <a:normAutofit/>
          </a:bodyPr>
          <a:lstStyle/>
          <a:p>
            <a:pPr>
              <a:lnSpc>
                <a:spcPct val="90000"/>
              </a:lnSpc>
            </a:pPr>
            <a:r>
              <a:rPr lang="en-US" altLang="ko-KR" dirty="0"/>
              <a:t>Optimization method</a:t>
            </a:r>
            <a:endParaRPr lang="ko-KR" altLang="en-US"/>
          </a:p>
        </p:txBody>
      </p:sp>
      <p:pic>
        <p:nvPicPr>
          <p:cNvPr id="4" name="그림 3">
            <a:extLst>
              <a:ext uri="{FF2B5EF4-FFF2-40B4-BE49-F238E27FC236}">
                <a16:creationId xmlns:a16="http://schemas.microsoft.com/office/drawing/2014/main" id="{03C97103-C2CD-65CE-9C9B-8E727D912848}"/>
              </a:ext>
            </a:extLst>
          </p:cNvPr>
          <p:cNvPicPr>
            <a:picLocks noChangeAspect="1"/>
          </p:cNvPicPr>
          <p:nvPr/>
        </p:nvPicPr>
        <p:blipFill>
          <a:blip r:embed="rId3"/>
          <a:stretch>
            <a:fillRect/>
          </a:stretch>
        </p:blipFill>
        <p:spPr>
          <a:xfrm>
            <a:off x="515112" y="2761488"/>
            <a:ext cx="4672584" cy="1595515"/>
          </a:xfrm>
          <a:prstGeom prst="rect">
            <a:avLst/>
          </a:prstGeom>
        </p:spPr>
      </p:pic>
      <p:sp>
        <p:nvSpPr>
          <p:cNvPr id="9" name="Content Placeholder 8">
            <a:extLst>
              <a:ext uri="{FF2B5EF4-FFF2-40B4-BE49-F238E27FC236}">
                <a16:creationId xmlns:a16="http://schemas.microsoft.com/office/drawing/2014/main" id="{184FA7F2-74C0-841A-C217-DAD6929E2236}"/>
              </a:ext>
            </a:extLst>
          </p:cNvPr>
          <p:cNvSpPr>
            <a:spLocks noGrp="1"/>
          </p:cNvSpPr>
          <p:nvPr>
            <p:ph idx="1"/>
          </p:nvPr>
        </p:nvSpPr>
        <p:spPr>
          <a:xfrm>
            <a:off x="5843016" y="1033272"/>
            <a:ext cx="5833872" cy="5312664"/>
          </a:xfrm>
        </p:spPr>
        <p:txBody>
          <a:bodyPr>
            <a:normAutofit/>
          </a:bodyPr>
          <a:lstStyle/>
          <a:p>
            <a:r>
              <a:rPr lang="en-US" b="1" dirty="0"/>
              <a:t>RMSprop</a:t>
            </a:r>
          </a:p>
          <a:p>
            <a:r>
              <a:rPr lang="en-US" b="1" dirty="0"/>
              <a:t>Gradient</a:t>
            </a:r>
          </a:p>
          <a:p>
            <a:r>
              <a:rPr lang="en-US" b="1" dirty="0"/>
              <a:t>Vector represent the steepest way in multi-variable function (using the partial differentiation)</a:t>
            </a:r>
          </a:p>
          <a:p>
            <a:endParaRPr lang="en-US" b="1" dirty="0"/>
          </a:p>
          <a:p>
            <a:endParaRPr lang="en-US" b="1" dirty="0"/>
          </a:p>
          <a:p>
            <a:endParaRPr lang="en-US" b="1" dirty="0"/>
          </a:p>
          <a:p>
            <a:r>
              <a:rPr lang="en-US" b="1" dirty="0"/>
              <a:t>EMA (exponential moving Average)</a:t>
            </a:r>
          </a:p>
          <a:p>
            <a:r>
              <a:rPr lang="en-US" b="1" dirty="0"/>
              <a:t>Calculation of time series data which put the more weight in recent data</a:t>
            </a:r>
          </a:p>
          <a:p>
            <a:endParaRPr lang="en-US" b="1" dirty="0"/>
          </a:p>
        </p:txBody>
      </p:sp>
      <p:cxnSp>
        <p:nvCxnSpPr>
          <p:cNvPr id="6" name="직선 화살표 연결선 5">
            <a:extLst>
              <a:ext uri="{FF2B5EF4-FFF2-40B4-BE49-F238E27FC236}">
                <a16:creationId xmlns:a16="http://schemas.microsoft.com/office/drawing/2014/main" id="{69D23AC6-656E-2C72-E8FB-1BE77E442822}"/>
              </a:ext>
            </a:extLst>
          </p:cNvPr>
          <p:cNvCxnSpPr>
            <a:cxnSpLocks/>
          </p:cNvCxnSpPr>
          <p:nvPr/>
        </p:nvCxnSpPr>
        <p:spPr>
          <a:xfrm flipH="1">
            <a:off x="4206240" y="1848166"/>
            <a:ext cx="1636776" cy="10169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그림 9">
            <a:extLst>
              <a:ext uri="{FF2B5EF4-FFF2-40B4-BE49-F238E27FC236}">
                <a16:creationId xmlns:a16="http://schemas.microsoft.com/office/drawing/2014/main" id="{D889AB59-2CF6-913C-34DB-50945B936DFD}"/>
              </a:ext>
            </a:extLst>
          </p:cNvPr>
          <p:cNvPicPr>
            <a:picLocks noChangeAspect="1"/>
          </p:cNvPicPr>
          <p:nvPr/>
        </p:nvPicPr>
        <p:blipFill>
          <a:blip r:embed="rId4"/>
          <a:stretch>
            <a:fillRect/>
          </a:stretch>
        </p:blipFill>
        <p:spPr>
          <a:xfrm>
            <a:off x="515112" y="4726556"/>
            <a:ext cx="4975887" cy="954024"/>
          </a:xfrm>
          <a:prstGeom prst="rect">
            <a:avLst/>
          </a:prstGeom>
        </p:spPr>
      </p:pic>
    </p:spTree>
    <p:extLst>
      <p:ext uri="{BB962C8B-B14F-4D97-AF65-F5344CB8AC3E}">
        <p14:creationId xmlns:p14="http://schemas.microsoft.com/office/powerpoint/2010/main" val="3993444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CDAD1-BCEF-EC90-B14E-3DF23169CD24}"/>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D50163A5-746B-890C-D43A-CB2AA29B9C0B}"/>
              </a:ext>
            </a:extLst>
          </p:cNvPr>
          <p:cNvSpPr>
            <a:spLocks noGrp="1"/>
          </p:cNvSpPr>
          <p:nvPr>
            <p:ph type="title"/>
          </p:nvPr>
        </p:nvSpPr>
        <p:spPr>
          <a:xfrm>
            <a:off x="521208" y="978408"/>
            <a:ext cx="4672584" cy="1783080"/>
          </a:xfrm>
        </p:spPr>
        <p:txBody>
          <a:bodyPr>
            <a:normAutofit/>
          </a:bodyPr>
          <a:lstStyle/>
          <a:p>
            <a:pPr>
              <a:lnSpc>
                <a:spcPct val="90000"/>
              </a:lnSpc>
            </a:pPr>
            <a:r>
              <a:rPr lang="en-US" altLang="ko-KR" dirty="0"/>
              <a:t>Optimization method</a:t>
            </a:r>
            <a:endParaRPr lang="ko-KR" altLang="en-US"/>
          </a:p>
        </p:txBody>
      </p:sp>
      <p:sp>
        <p:nvSpPr>
          <p:cNvPr id="9" name="Content Placeholder 8">
            <a:extLst>
              <a:ext uri="{FF2B5EF4-FFF2-40B4-BE49-F238E27FC236}">
                <a16:creationId xmlns:a16="http://schemas.microsoft.com/office/drawing/2014/main" id="{80A7C64D-1912-7DDA-8C48-78FFF1691F27}"/>
              </a:ext>
            </a:extLst>
          </p:cNvPr>
          <p:cNvSpPr>
            <a:spLocks noGrp="1"/>
          </p:cNvSpPr>
          <p:nvPr>
            <p:ph idx="1"/>
          </p:nvPr>
        </p:nvSpPr>
        <p:spPr>
          <a:xfrm>
            <a:off x="5843016" y="1033272"/>
            <a:ext cx="5833872" cy="5312664"/>
          </a:xfrm>
        </p:spPr>
        <p:txBody>
          <a:bodyPr>
            <a:normAutofit/>
          </a:bodyPr>
          <a:lstStyle/>
          <a:p>
            <a:r>
              <a:rPr lang="en-US" b="1" dirty="0"/>
              <a:t>Adam</a:t>
            </a:r>
          </a:p>
          <a:p>
            <a:r>
              <a:rPr lang="en-US" b="1" dirty="0"/>
              <a:t>RMSprop + </a:t>
            </a:r>
            <a:r>
              <a:rPr lang="en-US" b="1" dirty="0" err="1"/>
              <a:t>Adagrad</a:t>
            </a:r>
            <a:endParaRPr lang="en-US" b="1" dirty="0"/>
          </a:p>
          <a:p>
            <a:r>
              <a:rPr lang="en-US" b="1" dirty="0"/>
              <a:t>Since it has disadvantage from EMA way (get bias(low rate) of learning rate in first part) try to figure out with combining two method</a:t>
            </a:r>
          </a:p>
          <a:p>
            <a:endParaRPr lang="en-US" b="1" dirty="0"/>
          </a:p>
          <a:p>
            <a:endParaRPr lang="en-US" b="1" dirty="0"/>
          </a:p>
          <a:p>
            <a:r>
              <a:rPr lang="en-US" b="1" dirty="0"/>
              <a:t>EMA (exponential moving Average)</a:t>
            </a:r>
          </a:p>
          <a:p>
            <a:r>
              <a:rPr lang="en-US" b="1" dirty="0"/>
              <a:t>Calculation of time series data which put the more weight in recent data</a:t>
            </a:r>
          </a:p>
          <a:p>
            <a:endParaRPr lang="en-US" b="1" dirty="0"/>
          </a:p>
        </p:txBody>
      </p:sp>
      <p:pic>
        <p:nvPicPr>
          <p:cNvPr id="5" name="그림 4">
            <a:extLst>
              <a:ext uri="{FF2B5EF4-FFF2-40B4-BE49-F238E27FC236}">
                <a16:creationId xmlns:a16="http://schemas.microsoft.com/office/drawing/2014/main" id="{91BD5D6A-0453-E65C-32E8-D28113B2FC8B}"/>
              </a:ext>
            </a:extLst>
          </p:cNvPr>
          <p:cNvPicPr>
            <a:picLocks noChangeAspect="1"/>
          </p:cNvPicPr>
          <p:nvPr/>
        </p:nvPicPr>
        <p:blipFill>
          <a:blip r:embed="rId3"/>
          <a:stretch>
            <a:fillRect/>
          </a:stretch>
        </p:blipFill>
        <p:spPr>
          <a:xfrm>
            <a:off x="552966" y="2563199"/>
            <a:ext cx="3823962" cy="3901778"/>
          </a:xfrm>
          <a:prstGeom prst="rect">
            <a:avLst/>
          </a:prstGeom>
        </p:spPr>
      </p:pic>
    </p:spTree>
    <p:extLst>
      <p:ext uri="{BB962C8B-B14F-4D97-AF65-F5344CB8AC3E}">
        <p14:creationId xmlns:p14="http://schemas.microsoft.com/office/powerpoint/2010/main" val="4095703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44B3D44-63A8-388A-5B5B-34442F90FD7D}"/>
              </a:ext>
            </a:extLst>
          </p:cNvPr>
          <p:cNvSpPr>
            <a:spLocks noGrp="1"/>
          </p:cNvSpPr>
          <p:nvPr>
            <p:ph type="title"/>
          </p:nvPr>
        </p:nvSpPr>
        <p:spPr/>
        <p:txBody>
          <a:bodyPr/>
          <a:lstStyle/>
          <a:p>
            <a:r>
              <a:rPr lang="en-US" altLang="ko-KR" dirty="0"/>
              <a:t>Epoch, batch, iteration</a:t>
            </a:r>
            <a:endParaRPr lang="ko-KR" altLang="en-US" dirty="0"/>
          </a:p>
        </p:txBody>
      </p:sp>
      <p:sp>
        <p:nvSpPr>
          <p:cNvPr id="3" name="내용 개체 틀 2">
            <a:extLst>
              <a:ext uri="{FF2B5EF4-FFF2-40B4-BE49-F238E27FC236}">
                <a16:creationId xmlns:a16="http://schemas.microsoft.com/office/drawing/2014/main" id="{8D083FCF-830C-8ED8-1001-39056FE198D0}"/>
              </a:ext>
            </a:extLst>
          </p:cNvPr>
          <p:cNvSpPr>
            <a:spLocks noGrp="1"/>
          </p:cNvSpPr>
          <p:nvPr>
            <p:ph idx="1"/>
          </p:nvPr>
        </p:nvSpPr>
        <p:spPr>
          <a:xfrm>
            <a:off x="518160" y="2225040"/>
            <a:ext cx="11155680" cy="3767328"/>
          </a:xfrm>
        </p:spPr>
        <p:txBody>
          <a:bodyPr/>
          <a:lstStyle/>
          <a:p>
            <a:r>
              <a:rPr lang="en-US" altLang="ko-KR" b="1" dirty="0"/>
              <a:t>Batch : how many data would you learn for update your weight and bias??</a:t>
            </a:r>
          </a:p>
          <a:p>
            <a:r>
              <a:rPr lang="en-US" altLang="ko-KR" b="1" dirty="0"/>
              <a:t>Iteration : how many trial that machine need to finish the data once.</a:t>
            </a:r>
          </a:p>
          <a:p>
            <a:r>
              <a:rPr lang="en-US" altLang="ko-KR" b="1" dirty="0"/>
              <a:t>Epoch : Number of trial that you finish the data</a:t>
            </a:r>
          </a:p>
          <a:p>
            <a:endParaRPr lang="en-US" altLang="ko-KR" dirty="0"/>
          </a:p>
          <a:p>
            <a:pPr marL="0" indent="0">
              <a:buNone/>
            </a:pPr>
            <a:r>
              <a:rPr lang="en-US" altLang="ko-KR" dirty="0"/>
              <a:t>Ex) Let we assume that we have 5000 data and we try to deal with 500 per trial. If the machine finished the whole data one time, what’s Batch, Iteration, Epoch of this system??</a:t>
            </a:r>
          </a:p>
          <a:p>
            <a:endParaRPr kumimoji="1" lang="en-US" altLang="ko-KR" dirty="0">
              <a:latin typeface="Calibri Light" panose="020F0302020204030204" pitchFamily="34" charset="0"/>
              <a:cs typeface="Calibri Light" panose="020F0302020204030204" pitchFamily="34" charset="0"/>
            </a:endParaRPr>
          </a:p>
          <a:p>
            <a:endParaRPr lang="ko-KR" altLang="en-US" dirty="0"/>
          </a:p>
        </p:txBody>
      </p:sp>
    </p:spTree>
    <p:extLst>
      <p:ext uri="{BB962C8B-B14F-4D97-AF65-F5344CB8AC3E}">
        <p14:creationId xmlns:p14="http://schemas.microsoft.com/office/powerpoint/2010/main" val="3144607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BFE730A4-D3BF-7A8C-EB9F-428E9646A1AC}"/>
              </a:ext>
            </a:extLst>
          </p:cNvPr>
          <p:cNvSpPr>
            <a:spLocks noGrp="1"/>
          </p:cNvSpPr>
          <p:nvPr>
            <p:ph type="title"/>
          </p:nvPr>
        </p:nvSpPr>
        <p:spPr>
          <a:xfrm>
            <a:off x="521208" y="978408"/>
            <a:ext cx="6300216" cy="1325880"/>
          </a:xfrm>
        </p:spPr>
        <p:txBody>
          <a:bodyPr>
            <a:normAutofit/>
          </a:bodyPr>
          <a:lstStyle/>
          <a:p>
            <a:pPr>
              <a:lnSpc>
                <a:spcPct val="90000"/>
              </a:lnSpc>
            </a:pPr>
            <a:r>
              <a:rPr lang="en-US" altLang="ko-KR" sz="3800"/>
              <a:t>Overfitting/underfitting</a:t>
            </a:r>
            <a:endParaRPr lang="ko-KR" altLang="en-US" sz="3800"/>
          </a:p>
        </p:txBody>
      </p:sp>
      <p:sp>
        <p:nvSpPr>
          <p:cNvPr id="13" name="Rectangle 1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6" name="내용 개체 틀 4">
            <a:extLst>
              <a:ext uri="{FF2B5EF4-FFF2-40B4-BE49-F238E27FC236}">
                <a16:creationId xmlns:a16="http://schemas.microsoft.com/office/drawing/2014/main" id="{3FA7BA39-BF72-B3E9-6178-6B0C4EDDF0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67" y="2890945"/>
            <a:ext cx="6281928" cy="3455059"/>
          </a:xfrm>
          <a:prstGeom prst="rect">
            <a:avLst/>
          </a:prstGeom>
        </p:spPr>
      </p:pic>
      <p:sp>
        <p:nvSpPr>
          <p:cNvPr id="5" name="내용 개체 틀 4">
            <a:extLst>
              <a:ext uri="{FF2B5EF4-FFF2-40B4-BE49-F238E27FC236}">
                <a16:creationId xmlns:a16="http://schemas.microsoft.com/office/drawing/2014/main" id="{CF6E160D-582C-5504-A728-2A6C89502DAA}"/>
              </a:ext>
            </a:extLst>
          </p:cNvPr>
          <p:cNvSpPr>
            <a:spLocks noGrp="1"/>
          </p:cNvSpPr>
          <p:nvPr>
            <p:ph idx="1"/>
          </p:nvPr>
        </p:nvSpPr>
        <p:spPr>
          <a:xfrm>
            <a:off x="7507224" y="1088136"/>
            <a:ext cx="4160520" cy="5257800"/>
          </a:xfrm>
        </p:spPr>
        <p:txBody>
          <a:bodyPr>
            <a:normAutofit/>
          </a:bodyPr>
          <a:lstStyle/>
          <a:p>
            <a:r>
              <a:rPr lang="en-US" altLang="ko-KR" dirty="0"/>
              <a:t>Which one can represent the ‘GOOD’ model??</a:t>
            </a:r>
          </a:p>
          <a:p>
            <a:r>
              <a:rPr lang="en-US" altLang="ko-KR" dirty="0"/>
              <a:t>Those</a:t>
            </a:r>
            <a:r>
              <a:rPr lang="ko-KR" altLang="en-US" dirty="0"/>
              <a:t> </a:t>
            </a:r>
            <a:r>
              <a:rPr lang="en-US" altLang="ko-KR" dirty="0"/>
              <a:t>thing</a:t>
            </a:r>
            <a:r>
              <a:rPr lang="ko-KR" altLang="en-US" dirty="0"/>
              <a:t> </a:t>
            </a:r>
            <a:r>
              <a:rPr lang="en-US" altLang="ko-KR" dirty="0"/>
              <a:t>can</a:t>
            </a:r>
            <a:r>
              <a:rPr lang="ko-KR" altLang="en-US" dirty="0"/>
              <a:t> </a:t>
            </a:r>
            <a:r>
              <a:rPr lang="en-US" altLang="ko-KR" dirty="0"/>
              <a:t>happen</a:t>
            </a:r>
            <a:r>
              <a:rPr lang="ko-KR" altLang="en-US" dirty="0"/>
              <a:t> </a:t>
            </a:r>
            <a:r>
              <a:rPr lang="en-US" altLang="ko-KR" dirty="0"/>
              <a:t>with</a:t>
            </a:r>
            <a:r>
              <a:rPr lang="ko-KR" altLang="en-US" dirty="0"/>
              <a:t> </a:t>
            </a:r>
            <a:r>
              <a:rPr lang="en-US" altLang="ko-KR" dirty="0"/>
              <a:t>various reasons.</a:t>
            </a:r>
          </a:p>
          <a:p>
            <a:pPr marL="0" indent="0">
              <a:buNone/>
            </a:pPr>
            <a:r>
              <a:rPr lang="en-US" altLang="ko-KR" dirty="0"/>
              <a:t>Ex) data’s biased distribution, overcomplexity model, over iterated learning process… </a:t>
            </a:r>
            <a:r>
              <a:rPr lang="en-US" altLang="ko-KR" dirty="0" err="1"/>
              <a:t>etc</a:t>
            </a:r>
            <a:endParaRPr lang="en-US" altLang="ko-KR" dirty="0"/>
          </a:p>
          <a:p>
            <a:r>
              <a:rPr lang="en-US" altLang="ko-KR" dirty="0"/>
              <a:t>In this session, we will focus on the model view</a:t>
            </a:r>
            <a:endParaRPr lang="ko-KR" altLang="en-US" dirty="0"/>
          </a:p>
        </p:txBody>
      </p:sp>
    </p:spTree>
    <p:extLst>
      <p:ext uri="{BB962C8B-B14F-4D97-AF65-F5344CB8AC3E}">
        <p14:creationId xmlns:p14="http://schemas.microsoft.com/office/powerpoint/2010/main" val="385984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B8FBEA-BDD3-97F2-01B3-11D11D54B77C}"/>
            </a:ext>
          </a:extLst>
        </p:cNvPr>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8967A9CC-0E75-3BB4-D391-FB00E62EC7A5}"/>
              </a:ext>
            </a:extLst>
          </p:cNvPr>
          <p:cNvSpPr>
            <a:spLocks noGrp="1"/>
          </p:cNvSpPr>
          <p:nvPr>
            <p:ph type="title"/>
          </p:nvPr>
        </p:nvSpPr>
        <p:spPr>
          <a:xfrm>
            <a:off x="521208" y="978408"/>
            <a:ext cx="11155680" cy="1115568"/>
          </a:xfrm>
        </p:spPr>
        <p:txBody>
          <a:bodyPr>
            <a:normAutofit/>
          </a:bodyPr>
          <a:lstStyle/>
          <a:p>
            <a:r>
              <a:rPr lang="en-US" altLang="ko-KR" dirty="0"/>
              <a:t>Overfitting/underfitting</a:t>
            </a:r>
            <a:endParaRPr lang="ko-KR" altLang="en-US" dirty="0"/>
          </a:p>
        </p:txBody>
      </p:sp>
      <p:sp>
        <p:nvSpPr>
          <p:cNvPr id="1033" name="Freeform: Shape 1032">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Early Stopping for Regularisation in Deep Learning - GeeksforGeeks">
            <a:extLst>
              <a:ext uri="{FF2B5EF4-FFF2-40B4-BE49-F238E27FC236}">
                <a16:creationId xmlns:a16="http://schemas.microsoft.com/office/drawing/2014/main" id="{D0B1DAE8-8FB4-88C4-4C48-0CEEAE8781E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7868" y="2947186"/>
            <a:ext cx="5639091" cy="2777252"/>
          </a:xfrm>
          <a:prstGeom prst="rect">
            <a:avLst/>
          </a:prstGeom>
          <a:noFill/>
          <a:extLst>
            <a:ext uri="{909E8E84-426E-40DD-AFC4-6F175D3DCCD1}">
              <a14:hiddenFill xmlns:a14="http://schemas.microsoft.com/office/drawing/2010/main">
                <a:solidFill>
                  <a:srgbClr val="FFFFFF"/>
                </a:solidFill>
              </a14:hiddenFill>
            </a:ext>
          </a:extLst>
        </p:spPr>
      </p:pic>
      <p:sp>
        <p:nvSpPr>
          <p:cNvPr id="5" name="내용 개체 틀 4">
            <a:extLst>
              <a:ext uri="{FF2B5EF4-FFF2-40B4-BE49-F238E27FC236}">
                <a16:creationId xmlns:a16="http://schemas.microsoft.com/office/drawing/2014/main" id="{31CF2626-1F9A-A1CB-D34B-C31331F45EB1}"/>
              </a:ext>
            </a:extLst>
          </p:cNvPr>
          <p:cNvSpPr>
            <a:spLocks noGrp="1"/>
          </p:cNvSpPr>
          <p:nvPr>
            <p:ph idx="1"/>
          </p:nvPr>
        </p:nvSpPr>
        <p:spPr>
          <a:xfrm>
            <a:off x="6547104" y="2304288"/>
            <a:ext cx="5129784" cy="4050792"/>
          </a:xfrm>
        </p:spPr>
        <p:txBody>
          <a:bodyPr>
            <a:normAutofit/>
          </a:bodyPr>
          <a:lstStyle/>
          <a:p>
            <a:r>
              <a:rPr lang="en-US" altLang="ko-KR" dirty="0"/>
              <a:t>Too complex model structure makes model to make 1:1 match </a:t>
            </a:r>
          </a:p>
          <a:p>
            <a:pPr marL="0" indent="0">
              <a:buNone/>
            </a:pPr>
            <a:r>
              <a:rPr lang="en-US" altLang="ko-KR" dirty="0"/>
              <a:t>=&gt; Make model little bit simple</a:t>
            </a:r>
          </a:p>
          <a:p>
            <a:r>
              <a:rPr lang="en-US" altLang="ko-KR" dirty="0"/>
              <a:t> Over learning makes machine to focus the train data only</a:t>
            </a:r>
          </a:p>
          <a:p>
            <a:pPr marL="0" indent="0">
              <a:buNone/>
            </a:pPr>
            <a:r>
              <a:rPr lang="en-US" altLang="ko-KR" dirty="0"/>
              <a:t>=&gt; Stop learn in certain time</a:t>
            </a:r>
          </a:p>
          <a:p>
            <a:endParaRPr lang="ko-KR" altLang="en-US" dirty="0"/>
          </a:p>
        </p:txBody>
      </p:sp>
    </p:spTree>
    <p:extLst>
      <p:ext uri="{BB962C8B-B14F-4D97-AF65-F5344CB8AC3E}">
        <p14:creationId xmlns:p14="http://schemas.microsoft.com/office/powerpoint/2010/main" val="10036543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C56AB91-3588-9028-C953-9C5700BB9175}"/>
              </a:ext>
            </a:extLst>
          </p:cNvPr>
          <p:cNvSpPr>
            <a:spLocks noGrp="1"/>
          </p:cNvSpPr>
          <p:nvPr>
            <p:ph type="title"/>
          </p:nvPr>
        </p:nvSpPr>
        <p:spPr/>
        <p:txBody>
          <a:bodyPr/>
          <a:lstStyle/>
          <a:p>
            <a:r>
              <a:rPr lang="en-US" altLang="ko-KR" dirty="0"/>
              <a:t>Structure of ANN</a:t>
            </a:r>
            <a:endParaRPr lang="ko-KR" altLang="en-US" dirty="0"/>
          </a:p>
        </p:txBody>
      </p:sp>
      <p:pic>
        <p:nvPicPr>
          <p:cNvPr id="7" name="내용 개체 틀 6">
            <a:extLst>
              <a:ext uri="{FF2B5EF4-FFF2-40B4-BE49-F238E27FC236}">
                <a16:creationId xmlns:a16="http://schemas.microsoft.com/office/drawing/2014/main" id="{ACAB2FBA-C752-299A-A3C2-5DED8D36D1F5}"/>
              </a:ext>
            </a:extLst>
          </p:cNvPr>
          <p:cNvPicPr>
            <a:picLocks noGrp="1" noChangeAspect="1"/>
          </p:cNvPicPr>
          <p:nvPr>
            <p:ph idx="1"/>
          </p:nvPr>
        </p:nvPicPr>
        <p:blipFill>
          <a:blip r:embed="rId3"/>
          <a:stretch>
            <a:fillRect/>
          </a:stretch>
        </p:blipFill>
        <p:spPr>
          <a:xfrm>
            <a:off x="763809" y="2441448"/>
            <a:ext cx="6981408" cy="3336354"/>
          </a:xfrm>
          <a:prstGeom prst="rect">
            <a:avLst/>
          </a:prstGeom>
        </p:spPr>
      </p:pic>
      <p:sp>
        <p:nvSpPr>
          <p:cNvPr id="12" name="제목 1">
            <a:extLst>
              <a:ext uri="{FF2B5EF4-FFF2-40B4-BE49-F238E27FC236}">
                <a16:creationId xmlns:a16="http://schemas.microsoft.com/office/drawing/2014/main" id="{8C56AB91-3588-9028-C953-9C5700BB9175}"/>
              </a:ext>
            </a:extLst>
          </p:cNvPr>
          <p:cNvSpPr txBox="1">
            <a:spLocks/>
          </p:cNvSpPr>
          <p:nvPr/>
        </p:nvSpPr>
        <p:spPr>
          <a:xfrm>
            <a:off x="7745217" y="1709928"/>
            <a:ext cx="3034543" cy="731520"/>
          </a:xfrm>
          <a:prstGeom prst="rect">
            <a:avLst/>
          </a:prstGeom>
        </p:spPr>
        <p:txBody>
          <a:bodyPr lIns="109728" tIns="109728" rIns="109728" bIns="91440" anchor="t"/>
          <a:lstStyle>
            <a:lvl1pPr algn="l" defTabSz="914400" rtl="0" eaLnBrk="1" latinLnBrk="0" hangingPunct="1">
              <a:lnSpc>
                <a:spcPct val="100000"/>
              </a:lnSpc>
              <a:spcBef>
                <a:spcPct val="0"/>
              </a:spcBef>
              <a:buNone/>
              <a:defRPr sz="5400" b="1" kern="1200" spc="100">
                <a:solidFill>
                  <a:schemeClr val="tx1"/>
                </a:solidFill>
                <a:latin typeface="+mj-lt"/>
                <a:ea typeface="+mj-ea"/>
                <a:cs typeface="+mj-cs"/>
              </a:defRPr>
            </a:lvl1pPr>
          </a:lstStyle>
          <a:p>
            <a:r>
              <a:rPr lang="en-US" altLang="ko-KR" sz="4000" dirty="0"/>
              <a:t>Perceptron</a:t>
            </a:r>
          </a:p>
        </p:txBody>
      </p:sp>
      <p:sp>
        <p:nvSpPr>
          <p:cNvPr id="13" name="제목 1">
            <a:extLst>
              <a:ext uri="{FF2B5EF4-FFF2-40B4-BE49-F238E27FC236}">
                <a16:creationId xmlns:a16="http://schemas.microsoft.com/office/drawing/2014/main" id="{C8B656C5-657A-691A-DD97-47F37DBF2A18}"/>
              </a:ext>
            </a:extLst>
          </p:cNvPr>
          <p:cNvSpPr txBox="1">
            <a:spLocks/>
          </p:cNvSpPr>
          <p:nvPr/>
        </p:nvSpPr>
        <p:spPr>
          <a:xfrm>
            <a:off x="7745216" y="2441448"/>
            <a:ext cx="3034543" cy="731520"/>
          </a:xfrm>
          <a:prstGeom prst="rect">
            <a:avLst/>
          </a:prstGeom>
        </p:spPr>
        <p:txBody>
          <a:bodyPr lIns="109728" tIns="109728" rIns="109728" bIns="91440" anchor="t"/>
          <a:lstStyle>
            <a:lvl1pPr algn="l" defTabSz="914400" rtl="0" eaLnBrk="1" latinLnBrk="0" hangingPunct="1">
              <a:lnSpc>
                <a:spcPct val="100000"/>
              </a:lnSpc>
              <a:spcBef>
                <a:spcPct val="0"/>
              </a:spcBef>
              <a:buNone/>
              <a:defRPr sz="5400" b="1" kern="1200" spc="100">
                <a:solidFill>
                  <a:schemeClr val="tx1"/>
                </a:solidFill>
                <a:latin typeface="+mj-lt"/>
                <a:ea typeface="+mj-ea"/>
                <a:cs typeface="+mj-cs"/>
              </a:defRPr>
            </a:lvl1pPr>
          </a:lstStyle>
          <a:p>
            <a:r>
              <a:rPr lang="en-US" altLang="ko-KR" sz="2400" dirty="0"/>
              <a:t>=&gt; Unit of ANN</a:t>
            </a:r>
          </a:p>
        </p:txBody>
      </p:sp>
      <p:sp>
        <p:nvSpPr>
          <p:cNvPr id="14" name="사각형: 둥근 모서리 13">
            <a:extLst>
              <a:ext uri="{FF2B5EF4-FFF2-40B4-BE49-F238E27FC236}">
                <a16:creationId xmlns:a16="http://schemas.microsoft.com/office/drawing/2014/main" id="{9FA41B6A-EC1C-A1A3-DD73-962F7A102836}"/>
              </a:ext>
            </a:extLst>
          </p:cNvPr>
          <p:cNvSpPr/>
          <p:nvPr/>
        </p:nvSpPr>
        <p:spPr>
          <a:xfrm>
            <a:off x="2340077" y="2441448"/>
            <a:ext cx="1576268" cy="776748"/>
          </a:xfrm>
          <a:prstGeom prst="round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ko-KR" altLang="en-US"/>
          </a:p>
        </p:txBody>
      </p:sp>
      <p:cxnSp>
        <p:nvCxnSpPr>
          <p:cNvPr id="16" name="직선 연결선 15">
            <a:extLst>
              <a:ext uri="{FF2B5EF4-FFF2-40B4-BE49-F238E27FC236}">
                <a16:creationId xmlns:a16="http://schemas.microsoft.com/office/drawing/2014/main" id="{5CEDA531-1D58-EB90-F327-B2D18FA15818}"/>
              </a:ext>
            </a:extLst>
          </p:cNvPr>
          <p:cNvCxnSpPr>
            <a:cxnSpLocks/>
          </p:cNvCxnSpPr>
          <p:nvPr/>
        </p:nvCxnSpPr>
        <p:spPr>
          <a:xfrm flipV="1">
            <a:off x="3916345" y="2212258"/>
            <a:ext cx="3828871" cy="413053"/>
          </a:xfrm>
          <a:prstGeom prst="line">
            <a:avLst/>
          </a:prstGeom>
          <a:ln w="38100">
            <a:solidFill>
              <a:srgbClr val="92D050"/>
            </a:solidFill>
          </a:ln>
        </p:spPr>
        <p:style>
          <a:lnRef idx="2">
            <a:schemeClr val="accent1"/>
          </a:lnRef>
          <a:fillRef idx="0">
            <a:schemeClr val="accent1"/>
          </a:fillRef>
          <a:effectRef idx="1">
            <a:schemeClr val="accent1"/>
          </a:effectRef>
          <a:fontRef idx="minor">
            <a:schemeClr val="tx1"/>
          </a:fontRef>
        </p:style>
      </p:cxnSp>
      <p:sp>
        <p:nvSpPr>
          <p:cNvPr id="18" name="제목 1">
            <a:extLst>
              <a:ext uri="{FF2B5EF4-FFF2-40B4-BE49-F238E27FC236}">
                <a16:creationId xmlns:a16="http://schemas.microsoft.com/office/drawing/2014/main" id="{6D7E9AAA-8EEB-1BFE-BC8B-FDCCBEC8A858}"/>
              </a:ext>
            </a:extLst>
          </p:cNvPr>
          <p:cNvSpPr txBox="1">
            <a:spLocks/>
          </p:cNvSpPr>
          <p:nvPr/>
        </p:nvSpPr>
        <p:spPr>
          <a:xfrm>
            <a:off x="2340077" y="5777802"/>
            <a:ext cx="3421626" cy="731520"/>
          </a:xfrm>
          <a:prstGeom prst="rect">
            <a:avLst/>
          </a:prstGeom>
        </p:spPr>
        <p:txBody>
          <a:bodyPr lIns="109728" tIns="109728" rIns="109728" bIns="91440" anchor="t"/>
          <a:lstStyle>
            <a:lvl1pPr algn="l" defTabSz="914400" rtl="0" eaLnBrk="1" latinLnBrk="0" hangingPunct="1">
              <a:lnSpc>
                <a:spcPct val="100000"/>
              </a:lnSpc>
              <a:spcBef>
                <a:spcPct val="0"/>
              </a:spcBef>
              <a:buNone/>
              <a:defRPr sz="5400" b="1" kern="1200" spc="100">
                <a:solidFill>
                  <a:schemeClr val="tx1"/>
                </a:solidFill>
                <a:latin typeface="+mj-lt"/>
                <a:ea typeface="+mj-ea"/>
                <a:cs typeface="+mj-cs"/>
              </a:defRPr>
            </a:lvl1pPr>
          </a:lstStyle>
          <a:p>
            <a:r>
              <a:rPr lang="en-US" altLang="ko-KR" sz="2400" dirty="0"/>
              <a:t>Can be more than 2</a:t>
            </a:r>
          </a:p>
        </p:txBody>
      </p:sp>
    </p:spTree>
    <p:extLst>
      <p:ext uri="{BB962C8B-B14F-4D97-AF65-F5344CB8AC3E}">
        <p14:creationId xmlns:p14="http://schemas.microsoft.com/office/powerpoint/2010/main" val="3728874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11DA0-FF86-EA82-7FB6-6BC318ECEC4A}"/>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6EF23D46-EB0C-1612-44FB-04D9277E1C43}"/>
              </a:ext>
            </a:extLst>
          </p:cNvPr>
          <p:cNvSpPr>
            <a:spLocks noGrp="1"/>
          </p:cNvSpPr>
          <p:nvPr>
            <p:ph type="title"/>
          </p:nvPr>
        </p:nvSpPr>
        <p:spPr>
          <a:xfrm>
            <a:off x="521208" y="978408"/>
            <a:ext cx="11155680" cy="1115568"/>
          </a:xfrm>
        </p:spPr>
        <p:txBody>
          <a:bodyPr>
            <a:normAutofit/>
          </a:bodyPr>
          <a:lstStyle/>
          <a:p>
            <a:r>
              <a:rPr lang="en-US" altLang="ko-KR" dirty="0"/>
              <a:t>Overfitting/underfitting</a:t>
            </a:r>
            <a:endParaRPr lang="ko-KR" altLang="en-US" dirty="0"/>
          </a:p>
        </p:txBody>
      </p:sp>
      <p:sp>
        <p:nvSpPr>
          <p:cNvPr id="5" name="내용 개체 틀 4">
            <a:extLst>
              <a:ext uri="{FF2B5EF4-FFF2-40B4-BE49-F238E27FC236}">
                <a16:creationId xmlns:a16="http://schemas.microsoft.com/office/drawing/2014/main" id="{FF3FE214-1612-C6C6-3CAB-4B7BCC81C9CC}"/>
              </a:ext>
            </a:extLst>
          </p:cNvPr>
          <p:cNvSpPr>
            <a:spLocks noGrp="1"/>
          </p:cNvSpPr>
          <p:nvPr>
            <p:ph idx="1"/>
          </p:nvPr>
        </p:nvSpPr>
        <p:spPr>
          <a:xfrm>
            <a:off x="6547104" y="2304288"/>
            <a:ext cx="5129784" cy="4050792"/>
          </a:xfrm>
        </p:spPr>
        <p:txBody>
          <a:bodyPr>
            <a:normAutofit/>
          </a:bodyPr>
          <a:lstStyle/>
          <a:p>
            <a:r>
              <a:rPr lang="en-US" altLang="ko-KR" dirty="0"/>
              <a:t>We can put little “penalty” for machine prevent to induce overfitting</a:t>
            </a:r>
          </a:p>
          <a:p>
            <a:pPr marL="0" indent="0">
              <a:buNone/>
            </a:pPr>
            <a:endParaRPr lang="en-US" altLang="ko-KR" dirty="0"/>
          </a:p>
          <a:p>
            <a:r>
              <a:rPr lang="en-US" altLang="ko-KR" b="1" dirty="0"/>
              <a:t>Regularization</a:t>
            </a:r>
          </a:p>
          <a:p>
            <a:pPr>
              <a:buFont typeface="Symbol" panose="05050102010706020507" pitchFamily="18" charset="2"/>
              <a:buChar char="Þ"/>
            </a:pPr>
            <a:r>
              <a:rPr lang="en-US" altLang="ko-KR" dirty="0"/>
              <a:t>Giving incidental penalty</a:t>
            </a:r>
          </a:p>
          <a:p>
            <a:pPr>
              <a:buFont typeface="Symbol" panose="05050102010706020507" pitchFamily="18" charset="2"/>
              <a:buChar char="Þ"/>
            </a:pPr>
            <a:r>
              <a:rPr lang="en-US" altLang="ko-KR" dirty="0"/>
              <a:t>Giving the things to update</a:t>
            </a:r>
          </a:p>
          <a:p>
            <a:pPr marL="0" indent="0">
              <a:buNone/>
            </a:pPr>
            <a:endParaRPr lang="ko-KR" altLang="en-US" dirty="0"/>
          </a:p>
        </p:txBody>
      </p:sp>
      <p:pic>
        <p:nvPicPr>
          <p:cNvPr id="4" name="그림 3">
            <a:extLst>
              <a:ext uri="{FF2B5EF4-FFF2-40B4-BE49-F238E27FC236}">
                <a16:creationId xmlns:a16="http://schemas.microsoft.com/office/drawing/2014/main" id="{57CA7EC7-92B8-6DD7-C666-BDA96FB81F2B}"/>
              </a:ext>
            </a:extLst>
          </p:cNvPr>
          <p:cNvPicPr>
            <a:picLocks noChangeAspect="1"/>
          </p:cNvPicPr>
          <p:nvPr/>
        </p:nvPicPr>
        <p:blipFill>
          <a:blip r:embed="rId3"/>
          <a:stretch>
            <a:fillRect/>
          </a:stretch>
        </p:blipFill>
        <p:spPr>
          <a:xfrm>
            <a:off x="515112" y="3672840"/>
            <a:ext cx="5590476" cy="1313688"/>
          </a:xfrm>
          <a:prstGeom prst="rect">
            <a:avLst/>
          </a:prstGeom>
        </p:spPr>
      </p:pic>
      <p:pic>
        <p:nvPicPr>
          <p:cNvPr id="8" name="그림 7">
            <a:extLst>
              <a:ext uri="{FF2B5EF4-FFF2-40B4-BE49-F238E27FC236}">
                <a16:creationId xmlns:a16="http://schemas.microsoft.com/office/drawing/2014/main" id="{84134E02-B1A9-1783-D635-2F41D51EBF35}"/>
              </a:ext>
            </a:extLst>
          </p:cNvPr>
          <p:cNvPicPr>
            <a:picLocks noChangeAspect="1"/>
          </p:cNvPicPr>
          <p:nvPr/>
        </p:nvPicPr>
        <p:blipFill>
          <a:blip r:embed="rId4"/>
          <a:stretch>
            <a:fillRect/>
          </a:stretch>
        </p:blipFill>
        <p:spPr>
          <a:xfrm>
            <a:off x="515112" y="2497046"/>
            <a:ext cx="5491651" cy="1175794"/>
          </a:xfrm>
          <a:prstGeom prst="rect">
            <a:avLst/>
          </a:prstGeom>
        </p:spPr>
      </p:pic>
    </p:spTree>
    <p:extLst>
      <p:ext uri="{BB962C8B-B14F-4D97-AF65-F5344CB8AC3E}">
        <p14:creationId xmlns:p14="http://schemas.microsoft.com/office/powerpoint/2010/main" val="24935575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CFEE4A-CAC9-A4D8-346A-2649ACAD4E10}"/>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97B71F9D-3181-87C1-DA90-186D089F0C54}"/>
              </a:ext>
            </a:extLst>
          </p:cNvPr>
          <p:cNvSpPr>
            <a:spLocks noGrp="1"/>
          </p:cNvSpPr>
          <p:nvPr>
            <p:ph type="title"/>
          </p:nvPr>
        </p:nvSpPr>
        <p:spPr>
          <a:xfrm>
            <a:off x="521208" y="978408"/>
            <a:ext cx="11155680" cy="1115568"/>
          </a:xfrm>
        </p:spPr>
        <p:txBody>
          <a:bodyPr>
            <a:normAutofit/>
          </a:bodyPr>
          <a:lstStyle/>
          <a:p>
            <a:r>
              <a:rPr lang="en-US" altLang="ko-KR" dirty="0"/>
              <a:t>Overfitting/underfitting</a:t>
            </a:r>
            <a:endParaRPr lang="ko-KR" altLang="en-US" dirty="0"/>
          </a:p>
        </p:txBody>
      </p:sp>
      <p:sp>
        <p:nvSpPr>
          <p:cNvPr id="12" name="Freeform: Shape 11">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그림 3">
            <a:extLst>
              <a:ext uri="{FF2B5EF4-FFF2-40B4-BE49-F238E27FC236}">
                <a16:creationId xmlns:a16="http://schemas.microsoft.com/office/drawing/2014/main" id="{75A08505-DE11-D6FF-2A8F-4AEB987F34BD}"/>
              </a:ext>
            </a:extLst>
          </p:cNvPr>
          <p:cNvPicPr>
            <a:picLocks noChangeAspect="1"/>
          </p:cNvPicPr>
          <p:nvPr/>
        </p:nvPicPr>
        <p:blipFill>
          <a:blip r:embed="rId3"/>
          <a:stretch>
            <a:fillRect/>
          </a:stretch>
        </p:blipFill>
        <p:spPr>
          <a:xfrm>
            <a:off x="798172" y="2299390"/>
            <a:ext cx="5078483" cy="4072844"/>
          </a:xfrm>
          <a:prstGeom prst="rect">
            <a:avLst/>
          </a:prstGeom>
        </p:spPr>
      </p:pic>
      <p:sp>
        <p:nvSpPr>
          <p:cNvPr id="5" name="내용 개체 틀 4">
            <a:extLst>
              <a:ext uri="{FF2B5EF4-FFF2-40B4-BE49-F238E27FC236}">
                <a16:creationId xmlns:a16="http://schemas.microsoft.com/office/drawing/2014/main" id="{3B28EBAC-34E3-44E9-1A90-FE83FC50815C}"/>
              </a:ext>
            </a:extLst>
          </p:cNvPr>
          <p:cNvSpPr>
            <a:spLocks noGrp="1"/>
          </p:cNvSpPr>
          <p:nvPr>
            <p:ph idx="1"/>
          </p:nvPr>
        </p:nvSpPr>
        <p:spPr>
          <a:xfrm>
            <a:off x="6547104" y="2304288"/>
            <a:ext cx="5129784" cy="4050792"/>
          </a:xfrm>
        </p:spPr>
        <p:txBody>
          <a:bodyPr>
            <a:normAutofit/>
          </a:bodyPr>
          <a:lstStyle/>
          <a:p>
            <a:r>
              <a:rPr lang="en-US" altLang="ko-KR" dirty="0"/>
              <a:t>We can put little “penalty” for machine prevent to induce overfitting</a:t>
            </a:r>
          </a:p>
          <a:p>
            <a:r>
              <a:rPr lang="en-US" altLang="ko-KR" b="1" dirty="0"/>
              <a:t>Drop out</a:t>
            </a:r>
          </a:p>
          <a:p>
            <a:pPr>
              <a:buFontTx/>
              <a:buChar char="-"/>
            </a:pPr>
            <a:r>
              <a:rPr lang="en-US" altLang="ko-KR" dirty="0"/>
              <a:t>Disable random node in certain timing</a:t>
            </a:r>
          </a:p>
          <a:p>
            <a:pPr>
              <a:buFont typeface="Symbol" panose="05050102010706020507" pitchFamily="18" charset="2"/>
              <a:buChar char="Þ"/>
            </a:pPr>
            <a:r>
              <a:rPr lang="en-US" altLang="ko-KR" dirty="0"/>
              <a:t>Weight not update </a:t>
            </a:r>
          </a:p>
          <a:p>
            <a:pPr>
              <a:buFont typeface="Symbol" panose="05050102010706020507" pitchFamily="18" charset="2"/>
              <a:buChar char="Þ"/>
            </a:pPr>
            <a:r>
              <a:rPr lang="en-US" altLang="ko-KR" dirty="0"/>
              <a:t>Giving the things to update</a:t>
            </a:r>
          </a:p>
          <a:p>
            <a:pPr marL="0" indent="0">
              <a:buNone/>
            </a:pPr>
            <a:endParaRPr lang="ko-KR" altLang="en-US" dirty="0"/>
          </a:p>
        </p:txBody>
      </p:sp>
    </p:spTree>
    <p:extLst>
      <p:ext uri="{BB962C8B-B14F-4D97-AF65-F5344CB8AC3E}">
        <p14:creationId xmlns:p14="http://schemas.microsoft.com/office/powerpoint/2010/main" val="5184481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E0EB4-FCBA-B73A-FDBA-C13EB7D116D9}"/>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642B7BB1-8DA3-31E4-E64F-513B30FC392A}"/>
              </a:ext>
            </a:extLst>
          </p:cNvPr>
          <p:cNvSpPr>
            <a:spLocks noGrp="1"/>
          </p:cNvSpPr>
          <p:nvPr>
            <p:ph type="title"/>
          </p:nvPr>
        </p:nvSpPr>
        <p:spPr>
          <a:xfrm>
            <a:off x="521208" y="978408"/>
            <a:ext cx="11155680" cy="1115568"/>
          </a:xfrm>
        </p:spPr>
        <p:txBody>
          <a:bodyPr>
            <a:normAutofit/>
          </a:bodyPr>
          <a:lstStyle/>
          <a:p>
            <a:r>
              <a:rPr lang="en-US" altLang="ko-KR" dirty="0"/>
              <a:t>Overfitting/underfitting</a:t>
            </a:r>
            <a:endParaRPr lang="ko-KR" altLang="en-US" dirty="0"/>
          </a:p>
        </p:txBody>
      </p:sp>
      <p:sp>
        <p:nvSpPr>
          <p:cNvPr id="5" name="내용 개체 틀 4">
            <a:extLst>
              <a:ext uri="{FF2B5EF4-FFF2-40B4-BE49-F238E27FC236}">
                <a16:creationId xmlns:a16="http://schemas.microsoft.com/office/drawing/2014/main" id="{1F487FD4-7A15-EA70-E387-6E68B4F83818}"/>
              </a:ext>
            </a:extLst>
          </p:cNvPr>
          <p:cNvSpPr>
            <a:spLocks noGrp="1"/>
          </p:cNvSpPr>
          <p:nvPr>
            <p:ph idx="1"/>
          </p:nvPr>
        </p:nvSpPr>
        <p:spPr>
          <a:xfrm>
            <a:off x="658368" y="2304288"/>
            <a:ext cx="11018520" cy="4050792"/>
          </a:xfrm>
        </p:spPr>
        <p:txBody>
          <a:bodyPr>
            <a:normAutofit/>
          </a:bodyPr>
          <a:lstStyle/>
          <a:p>
            <a:r>
              <a:rPr lang="en-US" altLang="ko-KR" b="1" dirty="0"/>
              <a:t>Underfitting</a:t>
            </a:r>
          </a:p>
          <a:p>
            <a:pPr marL="0" indent="0">
              <a:buNone/>
            </a:pPr>
            <a:r>
              <a:rPr lang="en-US" altLang="ko-KR" dirty="0"/>
              <a:t>- Gradient vanishing</a:t>
            </a:r>
          </a:p>
          <a:p>
            <a:pPr marL="0" indent="0">
              <a:buNone/>
            </a:pPr>
            <a:r>
              <a:rPr lang="en-US" altLang="ko-KR" dirty="0"/>
              <a:t>- Small iteration</a:t>
            </a:r>
          </a:p>
          <a:p>
            <a:pPr marL="0" indent="0">
              <a:buNone/>
            </a:pPr>
            <a:r>
              <a:rPr lang="en-US" altLang="ko-KR" dirty="0"/>
              <a:t>- Too simple model</a:t>
            </a:r>
            <a:endParaRPr lang="ko-KR" altLang="en-US" dirty="0"/>
          </a:p>
        </p:txBody>
      </p:sp>
    </p:spTree>
    <p:extLst>
      <p:ext uri="{BB962C8B-B14F-4D97-AF65-F5344CB8AC3E}">
        <p14:creationId xmlns:p14="http://schemas.microsoft.com/office/powerpoint/2010/main" val="19327630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8880672-61A9-28FB-83A2-05D25183388B}"/>
              </a:ext>
            </a:extLst>
          </p:cNvPr>
          <p:cNvSpPr>
            <a:spLocks noGrp="1"/>
          </p:cNvSpPr>
          <p:nvPr>
            <p:ph type="title"/>
          </p:nvPr>
        </p:nvSpPr>
        <p:spPr/>
        <p:txBody>
          <a:bodyPr/>
          <a:lstStyle/>
          <a:p>
            <a:r>
              <a:rPr lang="en-US" altLang="ko-KR" dirty="0"/>
              <a:t>H.W</a:t>
            </a:r>
            <a:endParaRPr lang="ko-KR" altLang="en-US" dirty="0"/>
          </a:p>
        </p:txBody>
      </p:sp>
      <p:sp>
        <p:nvSpPr>
          <p:cNvPr id="3" name="내용 개체 틀 2">
            <a:extLst>
              <a:ext uri="{FF2B5EF4-FFF2-40B4-BE49-F238E27FC236}">
                <a16:creationId xmlns:a16="http://schemas.microsoft.com/office/drawing/2014/main" id="{5FB85E85-B239-AD9E-2C97-AF713F795BFA}"/>
              </a:ext>
            </a:extLst>
          </p:cNvPr>
          <p:cNvSpPr>
            <a:spLocks noGrp="1"/>
          </p:cNvSpPr>
          <p:nvPr>
            <p:ph idx="1"/>
          </p:nvPr>
        </p:nvSpPr>
        <p:spPr/>
        <p:txBody>
          <a:bodyPr/>
          <a:lstStyle/>
          <a:p>
            <a:r>
              <a:rPr lang="en-US" altLang="ko-KR" dirty="0"/>
              <a:t>Design</a:t>
            </a:r>
            <a:r>
              <a:rPr lang="ko-KR" altLang="en-US" dirty="0"/>
              <a:t> </a:t>
            </a:r>
            <a:r>
              <a:rPr lang="en-US" altLang="ko-KR" dirty="0"/>
              <a:t>your</a:t>
            </a:r>
            <a:r>
              <a:rPr lang="ko-KR" altLang="en-US" dirty="0"/>
              <a:t> </a:t>
            </a:r>
            <a:r>
              <a:rPr lang="en-US" altLang="ko-KR" dirty="0"/>
              <a:t>own </a:t>
            </a:r>
            <a:r>
              <a:rPr lang="en-US" altLang="ko-KR" b="1" dirty="0">
                <a:solidFill>
                  <a:srgbClr val="FF0000"/>
                </a:solidFill>
              </a:rPr>
              <a:t>simple </a:t>
            </a:r>
            <a:r>
              <a:rPr lang="en-US" altLang="ko-KR" dirty="0"/>
              <a:t>model and calculate all data by your hand</a:t>
            </a:r>
          </a:p>
        </p:txBody>
      </p:sp>
    </p:spTree>
    <p:extLst>
      <p:ext uri="{BB962C8B-B14F-4D97-AF65-F5344CB8AC3E}">
        <p14:creationId xmlns:p14="http://schemas.microsoft.com/office/powerpoint/2010/main" val="17907273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B7D76FE1-11DB-84D6-7DF5-D920FAC0DEBC}"/>
              </a:ext>
            </a:extLst>
          </p:cNvPr>
          <p:cNvSpPr>
            <a:spLocks noGrp="1"/>
          </p:cNvSpPr>
          <p:nvPr>
            <p:ph type="title"/>
          </p:nvPr>
        </p:nvSpPr>
        <p:spPr/>
        <p:txBody>
          <a:bodyPr/>
          <a:lstStyle/>
          <a:p>
            <a:r>
              <a:rPr lang="en-US" altLang="ko-KR" dirty="0"/>
              <a:t>Next time…</a:t>
            </a:r>
            <a:endParaRPr lang="ko-KR" altLang="en-US" dirty="0"/>
          </a:p>
        </p:txBody>
      </p:sp>
      <p:sp>
        <p:nvSpPr>
          <p:cNvPr id="3" name="내용 개체 틀 2">
            <a:extLst>
              <a:ext uri="{FF2B5EF4-FFF2-40B4-BE49-F238E27FC236}">
                <a16:creationId xmlns:a16="http://schemas.microsoft.com/office/drawing/2014/main" id="{AD9A800E-8011-2485-FA45-F8609241AD62}"/>
              </a:ext>
            </a:extLst>
          </p:cNvPr>
          <p:cNvSpPr>
            <a:spLocks noGrp="1"/>
          </p:cNvSpPr>
          <p:nvPr>
            <p:ph idx="1"/>
          </p:nvPr>
        </p:nvSpPr>
        <p:spPr/>
        <p:txBody>
          <a:bodyPr/>
          <a:lstStyle/>
          <a:p>
            <a:r>
              <a:rPr lang="en-US" altLang="ko-KR" dirty="0"/>
              <a:t>Let assume we have </a:t>
            </a:r>
            <a:r>
              <a:rPr lang="en-US" altLang="ko-KR" b="1" dirty="0"/>
              <a:t>5000 row of data with 20 features</a:t>
            </a:r>
          </a:p>
          <a:p>
            <a:r>
              <a:rPr lang="en-US" altLang="ko-KR" dirty="0"/>
              <a:t>If we design </a:t>
            </a:r>
            <a:r>
              <a:rPr lang="en-US" altLang="ko-KR" b="1" dirty="0"/>
              <a:t>one hidden layer (10 nodes) </a:t>
            </a:r>
            <a:r>
              <a:rPr lang="en-US" altLang="ko-KR" dirty="0"/>
              <a:t>for that, machine need to </a:t>
            </a:r>
            <a:r>
              <a:rPr lang="en-US" altLang="ko-KR" dirty="0" err="1"/>
              <a:t>caluate</a:t>
            </a:r>
            <a:r>
              <a:rPr lang="en-US" altLang="ko-KR" dirty="0"/>
              <a:t>…</a:t>
            </a:r>
          </a:p>
          <a:p>
            <a:r>
              <a:rPr lang="en-US" altLang="ko-KR" dirty="0"/>
              <a:t>Totally about </a:t>
            </a:r>
            <a:r>
              <a:rPr lang="en-US" altLang="ko-KR" b="1" dirty="0">
                <a:solidFill>
                  <a:srgbClr val="FF0000"/>
                </a:solidFill>
              </a:rPr>
              <a:t>4.3million times </a:t>
            </a:r>
            <a:r>
              <a:rPr lang="en-US" altLang="ko-KR" dirty="0"/>
              <a:t>that machine need to do</a:t>
            </a:r>
          </a:p>
          <a:p>
            <a:pPr marL="0" indent="0">
              <a:buNone/>
            </a:pPr>
            <a:endParaRPr lang="en-US" altLang="ko-KR" dirty="0"/>
          </a:p>
          <a:p>
            <a:r>
              <a:rPr lang="en-US" altLang="ko-KR" dirty="0"/>
              <a:t>If we have a lot of data (100000 or more) and more feature(40 or more) and more dataset(3 or more) and more complex model(5 hidden layer or more)… </a:t>
            </a:r>
          </a:p>
          <a:p>
            <a:r>
              <a:rPr lang="en-US" altLang="ko-KR" dirty="0"/>
              <a:t>Which can </a:t>
            </a:r>
            <a:r>
              <a:rPr lang="en-US" altLang="ko-KR"/>
              <a:t>do better??</a:t>
            </a:r>
            <a:endParaRPr lang="en-US" altLang="ko-KR" dirty="0"/>
          </a:p>
          <a:p>
            <a:endParaRPr lang="en-US" altLang="ko-KR" dirty="0"/>
          </a:p>
        </p:txBody>
      </p:sp>
    </p:spTree>
    <p:extLst>
      <p:ext uri="{BB962C8B-B14F-4D97-AF65-F5344CB8AC3E}">
        <p14:creationId xmlns:p14="http://schemas.microsoft.com/office/powerpoint/2010/main" val="24620873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B9083-35AA-BD15-B080-AFAAC8C2D5D7}"/>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8F509AAA-8529-2A03-C9F7-C74170E81702}"/>
              </a:ext>
            </a:extLst>
          </p:cNvPr>
          <p:cNvSpPr>
            <a:spLocks noGrp="1"/>
          </p:cNvSpPr>
          <p:nvPr>
            <p:ph type="title"/>
          </p:nvPr>
        </p:nvSpPr>
        <p:spPr/>
        <p:txBody>
          <a:bodyPr/>
          <a:lstStyle/>
          <a:p>
            <a:r>
              <a:rPr lang="en-US" altLang="ko-KR" dirty="0"/>
              <a:t>Structure of ANN</a:t>
            </a:r>
            <a:endParaRPr lang="ko-KR" altLang="en-US" dirty="0"/>
          </a:p>
        </p:txBody>
      </p:sp>
      <p:pic>
        <p:nvPicPr>
          <p:cNvPr id="7" name="내용 개체 틀 6">
            <a:extLst>
              <a:ext uri="{FF2B5EF4-FFF2-40B4-BE49-F238E27FC236}">
                <a16:creationId xmlns:a16="http://schemas.microsoft.com/office/drawing/2014/main" id="{816F688A-FD10-2DC1-08C6-AEC752B3B956}"/>
              </a:ext>
            </a:extLst>
          </p:cNvPr>
          <p:cNvPicPr>
            <a:picLocks noGrp="1" noChangeAspect="1"/>
          </p:cNvPicPr>
          <p:nvPr>
            <p:ph idx="1"/>
          </p:nvPr>
        </p:nvPicPr>
        <p:blipFill>
          <a:blip r:embed="rId3"/>
          <a:stretch>
            <a:fillRect/>
          </a:stretch>
        </p:blipFill>
        <p:spPr>
          <a:xfrm>
            <a:off x="763809" y="2441448"/>
            <a:ext cx="6981408" cy="3336354"/>
          </a:xfrm>
          <a:prstGeom prst="rect">
            <a:avLst/>
          </a:prstGeom>
        </p:spPr>
      </p:pic>
      <p:sp>
        <p:nvSpPr>
          <p:cNvPr id="6" name="제목 1">
            <a:extLst>
              <a:ext uri="{FF2B5EF4-FFF2-40B4-BE49-F238E27FC236}">
                <a16:creationId xmlns:a16="http://schemas.microsoft.com/office/drawing/2014/main" id="{1C34DC42-0FAB-24CC-5684-9F238BEAAEF7}"/>
              </a:ext>
            </a:extLst>
          </p:cNvPr>
          <p:cNvSpPr txBox="1">
            <a:spLocks/>
          </p:cNvSpPr>
          <p:nvPr/>
        </p:nvSpPr>
        <p:spPr>
          <a:xfrm>
            <a:off x="7745217" y="1903007"/>
            <a:ext cx="3961096" cy="3874795"/>
          </a:xfrm>
          <a:prstGeom prst="rect">
            <a:avLst/>
          </a:prstGeom>
        </p:spPr>
        <p:txBody>
          <a:bodyPr lIns="109728" tIns="109728" rIns="109728" bIns="91440" anchor="t"/>
          <a:lstStyle>
            <a:lvl1pPr algn="l" defTabSz="914400" rtl="0" eaLnBrk="1" latinLnBrk="0" hangingPunct="1">
              <a:lnSpc>
                <a:spcPct val="100000"/>
              </a:lnSpc>
              <a:spcBef>
                <a:spcPct val="0"/>
              </a:spcBef>
              <a:buNone/>
              <a:defRPr sz="5400" b="1" kern="1200" spc="100">
                <a:solidFill>
                  <a:schemeClr val="tx1"/>
                </a:solidFill>
                <a:latin typeface="+mj-lt"/>
                <a:ea typeface="+mj-ea"/>
                <a:cs typeface="+mj-cs"/>
              </a:defRPr>
            </a:lvl1pPr>
          </a:lstStyle>
          <a:p>
            <a:r>
              <a:rPr lang="en-US" altLang="ko-KR" sz="2400" dirty="0"/>
              <a:t>Input layer : </a:t>
            </a:r>
          </a:p>
          <a:p>
            <a:r>
              <a:rPr lang="en-US" altLang="ko-KR" sz="2400" dirty="0"/>
              <a:t>normal data input part</a:t>
            </a:r>
          </a:p>
          <a:p>
            <a:endParaRPr lang="en-US" altLang="ko-KR" sz="2400" dirty="0"/>
          </a:p>
          <a:p>
            <a:r>
              <a:rPr lang="en-US" altLang="ko-KR" sz="2400" dirty="0"/>
              <a:t>Hidden layer :</a:t>
            </a:r>
          </a:p>
          <a:p>
            <a:r>
              <a:rPr lang="en-US" altLang="ko-KR" sz="2400" dirty="0"/>
              <a:t>Actual calculation happen</a:t>
            </a:r>
          </a:p>
          <a:p>
            <a:endParaRPr lang="en-US" altLang="ko-KR" sz="2400" dirty="0"/>
          </a:p>
          <a:p>
            <a:r>
              <a:rPr lang="en-US" altLang="ko-KR" sz="2400" dirty="0"/>
              <a:t>Output layer:</a:t>
            </a:r>
          </a:p>
          <a:p>
            <a:r>
              <a:rPr lang="en-US" altLang="ko-KR" sz="2400" dirty="0"/>
              <a:t>result</a:t>
            </a:r>
          </a:p>
        </p:txBody>
      </p:sp>
      <p:cxnSp>
        <p:nvCxnSpPr>
          <p:cNvPr id="4" name="직선 화살표 연결선 3">
            <a:extLst>
              <a:ext uri="{FF2B5EF4-FFF2-40B4-BE49-F238E27FC236}">
                <a16:creationId xmlns:a16="http://schemas.microsoft.com/office/drawing/2014/main" id="{6F5735A9-5301-3ABC-EF5C-D805DDFF617F}"/>
              </a:ext>
            </a:extLst>
          </p:cNvPr>
          <p:cNvCxnSpPr>
            <a:cxnSpLocks/>
          </p:cNvCxnSpPr>
          <p:nvPr/>
        </p:nvCxnSpPr>
        <p:spPr>
          <a:xfrm>
            <a:off x="1022555" y="2441448"/>
            <a:ext cx="304800" cy="714707"/>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 name="제목 1">
            <a:extLst>
              <a:ext uri="{FF2B5EF4-FFF2-40B4-BE49-F238E27FC236}">
                <a16:creationId xmlns:a16="http://schemas.microsoft.com/office/drawing/2014/main" id="{ADDC7EBE-A9C1-A61F-78BC-5DC00263CCA7}"/>
              </a:ext>
            </a:extLst>
          </p:cNvPr>
          <p:cNvSpPr txBox="1">
            <a:spLocks/>
          </p:cNvSpPr>
          <p:nvPr/>
        </p:nvSpPr>
        <p:spPr>
          <a:xfrm>
            <a:off x="515112" y="1996521"/>
            <a:ext cx="1087546" cy="538441"/>
          </a:xfrm>
          <a:prstGeom prst="rect">
            <a:avLst/>
          </a:prstGeom>
        </p:spPr>
        <p:txBody>
          <a:bodyPr lIns="109728" tIns="109728" rIns="109728" bIns="91440" anchor="t"/>
          <a:lstStyle>
            <a:lvl1pPr algn="l" defTabSz="914400" rtl="0" eaLnBrk="1" latinLnBrk="0" hangingPunct="1">
              <a:lnSpc>
                <a:spcPct val="100000"/>
              </a:lnSpc>
              <a:spcBef>
                <a:spcPct val="0"/>
              </a:spcBef>
              <a:buNone/>
              <a:defRPr sz="5400" b="1" kern="1200" spc="100">
                <a:solidFill>
                  <a:schemeClr val="tx1"/>
                </a:solidFill>
                <a:latin typeface="+mj-lt"/>
                <a:ea typeface="+mj-ea"/>
                <a:cs typeface="+mj-cs"/>
              </a:defRPr>
            </a:lvl1pPr>
          </a:lstStyle>
          <a:p>
            <a:r>
              <a:rPr lang="en-US" altLang="ko-KR" sz="2400" dirty="0"/>
              <a:t>Node</a:t>
            </a:r>
          </a:p>
        </p:txBody>
      </p:sp>
      <p:cxnSp>
        <p:nvCxnSpPr>
          <p:cNvPr id="9" name="직선 화살표 연결선 8">
            <a:extLst>
              <a:ext uri="{FF2B5EF4-FFF2-40B4-BE49-F238E27FC236}">
                <a16:creationId xmlns:a16="http://schemas.microsoft.com/office/drawing/2014/main" id="{59FC7959-9339-274D-FEB5-BFA79955FE9D}"/>
              </a:ext>
            </a:extLst>
          </p:cNvPr>
          <p:cNvCxnSpPr>
            <a:cxnSpLocks/>
          </p:cNvCxnSpPr>
          <p:nvPr/>
        </p:nvCxnSpPr>
        <p:spPr>
          <a:xfrm flipV="1">
            <a:off x="1930848" y="4729316"/>
            <a:ext cx="310907" cy="115027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제목 1">
            <a:extLst>
              <a:ext uri="{FF2B5EF4-FFF2-40B4-BE49-F238E27FC236}">
                <a16:creationId xmlns:a16="http://schemas.microsoft.com/office/drawing/2014/main" id="{47BCB768-C207-AF9C-209B-E5D804FDE0BC}"/>
              </a:ext>
            </a:extLst>
          </p:cNvPr>
          <p:cNvSpPr txBox="1">
            <a:spLocks/>
          </p:cNvSpPr>
          <p:nvPr/>
        </p:nvSpPr>
        <p:spPr>
          <a:xfrm>
            <a:off x="1246315" y="5698366"/>
            <a:ext cx="1369066" cy="538441"/>
          </a:xfrm>
          <a:prstGeom prst="rect">
            <a:avLst/>
          </a:prstGeom>
        </p:spPr>
        <p:txBody>
          <a:bodyPr lIns="109728" tIns="109728" rIns="109728" bIns="91440" anchor="t"/>
          <a:lstStyle>
            <a:lvl1pPr algn="l" defTabSz="914400" rtl="0" eaLnBrk="1" latinLnBrk="0" hangingPunct="1">
              <a:lnSpc>
                <a:spcPct val="100000"/>
              </a:lnSpc>
              <a:spcBef>
                <a:spcPct val="0"/>
              </a:spcBef>
              <a:buNone/>
              <a:defRPr sz="5400" b="1" kern="1200" spc="100">
                <a:solidFill>
                  <a:schemeClr val="tx1"/>
                </a:solidFill>
                <a:latin typeface="+mj-lt"/>
                <a:ea typeface="+mj-ea"/>
                <a:cs typeface="+mj-cs"/>
              </a:defRPr>
            </a:lvl1pPr>
          </a:lstStyle>
          <a:p>
            <a:r>
              <a:rPr lang="en-US" altLang="ko-KR" sz="2400" dirty="0"/>
              <a:t>branch</a:t>
            </a:r>
          </a:p>
        </p:txBody>
      </p:sp>
    </p:spTree>
    <p:extLst>
      <p:ext uri="{BB962C8B-B14F-4D97-AF65-F5344CB8AC3E}">
        <p14:creationId xmlns:p14="http://schemas.microsoft.com/office/powerpoint/2010/main" val="8247605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9F35E9E-C8CE-AA2C-807E-B65C1D667A97}"/>
              </a:ext>
            </a:extLst>
          </p:cNvPr>
          <p:cNvSpPr>
            <a:spLocks noGrp="1"/>
          </p:cNvSpPr>
          <p:nvPr>
            <p:ph type="title"/>
          </p:nvPr>
        </p:nvSpPr>
        <p:spPr/>
        <p:txBody>
          <a:bodyPr/>
          <a:lstStyle/>
          <a:p>
            <a:r>
              <a:rPr lang="en-US" altLang="ko-KR" dirty="0"/>
              <a:t>Perceptron</a:t>
            </a:r>
            <a:endParaRPr lang="ko-KR" altLang="en-US" dirty="0"/>
          </a:p>
        </p:txBody>
      </p:sp>
      <p:pic>
        <p:nvPicPr>
          <p:cNvPr id="5" name="내용 개체 틀 4">
            <a:extLst>
              <a:ext uri="{FF2B5EF4-FFF2-40B4-BE49-F238E27FC236}">
                <a16:creationId xmlns:a16="http://schemas.microsoft.com/office/drawing/2014/main" id="{B2577E44-C8F9-F762-D40D-12D9E85E03FE}"/>
              </a:ext>
            </a:extLst>
          </p:cNvPr>
          <p:cNvPicPr>
            <a:picLocks noGrp="1" noChangeAspect="1"/>
          </p:cNvPicPr>
          <p:nvPr>
            <p:ph idx="1"/>
          </p:nvPr>
        </p:nvPicPr>
        <p:blipFill>
          <a:blip r:embed="rId3"/>
          <a:stretch>
            <a:fillRect/>
          </a:stretch>
        </p:blipFill>
        <p:spPr>
          <a:xfrm>
            <a:off x="515111" y="2441448"/>
            <a:ext cx="6162296" cy="3438144"/>
          </a:xfrm>
          <a:prstGeom prst="rect">
            <a:avLst/>
          </a:prstGeom>
        </p:spPr>
      </p:pic>
      <p:sp>
        <p:nvSpPr>
          <p:cNvPr id="8" name="제목 1">
            <a:extLst>
              <a:ext uri="{FF2B5EF4-FFF2-40B4-BE49-F238E27FC236}">
                <a16:creationId xmlns:a16="http://schemas.microsoft.com/office/drawing/2014/main" id="{FAB38079-F2DA-79EB-58F9-C60F82230764}"/>
              </a:ext>
            </a:extLst>
          </p:cNvPr>
          <p:cNvSpPr txBox="1">
            <a:spLocks/>
          </p:cNvSpPr>
          <p:nvPr/>
        </p:nvSpPr>
        <p:spPr>
          <a:xfrm>
            <a:off x="7196598" y="1814518"/>
            <a:ext cx="4316975" cy="977844"/>
          </a:xfrm>
          <a:prstGeom prst="rect">
            <a:avLst/>
          </a:prstGeom>
        </p:spPr>
        <p:txBody>
          <a:bodyPr lIns="109728" tIns="109728" rIns="109728" bIns="91440" anchor="t"/>
          <a:lstStyle>
            <a:lvl1pPr algn="l" defTabSz="914400" rtl="0" eaLnBrk="1" latinLnBrk="0" hangingPunct="1">
              <a:lnSpc>
                <a:spcPct val="100000"/>
              </a:lnSpc>
              <a:spcBef>
                <a:spcPct val="0"/>
              </a:spcBef>
              <a:buNone/>
              <a:defRPr sz="5400" b="1" kern="1200" spc="100">
                <a:solidFill>
                  <a:schemeClr val="tx1"/>
                </a:solidFill>
                <a:latin typeface="+mj-lt"/>
                <a:ea typeface="+mj-ea"/>
                <a:cs typeface="+mj-cs"/>
              </a:defRPr>
            </a:lvl1pPr>
          </a:lstStyle>
          <a:p>
            <a:r>
              <a:rPr lang="en-US" altLang="ko-KR" sz="2400" dirty="0"/>
              <a:t>Way to calculate in</a:t>
            </a:r>
            <a:r>
              <a:rPr lang="ko-KR" altLang="en-US" sz="2400" dirty="0"/>
              <a:t> </a:t>
            </a:r>
            <a:r>
              <a:rPr lang="en-US" altLang="ko-KR" sz="2400" dirty="0"/>
              <a:t>each perceptron</a:t>
            </a:r>
          </a:p>
          <a:p>
            <a:endParaRPr lang="en-US" altLang="ko-KR" sz="2400" dirty="0"/>
          </a:p>
          <a:p>
            <a:r>
              <a:rPr lang="en-US" altLang="ko-KR" sz="2400" dirty="0"/>
              <a:t>w: Weight</a:t>
            </a:r>
          </a:p>
          <a:p>
            <a:r>
              <a:rPr lang="en-US" altLang="ko-KR" sz="2400" dirty="0"/>
              <a:t>b: Bias</a:t>
            </a:r>
          </a:p>
          <a:p>
            <a:endParaRPr lang="en-US" altLang="ko-KR" sz="2400" dirty="0"/>
          </a:p>
          <a:p>
            <a:r>
              <a:rPr lang="en-US" altLang="ko-KR" sz="2400" dirty="0"/>
              <a:t>It use those parameter to control the value</a:t>
            </a:r>
          </a:p>
          <a:p>
            <a:endParaRPr lang="en-US" altLang="ko-KR" sz="2400" dirty="0"/>
          </a:p>
          <a:p>
            <a:endParaRPr lang="en-US" altLang="ko-KR" sz="2400" dirty="0"/>
          </a:p>
          <a:p>
            <a:endParaRPr lang="en-US" altLang="ko-KR" sz="2400" dirty="0"/>
          </a:p>
        </p:txBody>
      </p:sp>
      <p:cxnSp>
        <p:nvCxnSpPr>
          <p:cNvPr id="10" name="직선 화살표 연결선 9">
            <a:extLst>
              <a:ext uri="{FF2B5EF4-FFF2-40B4-BE49-F238E27FC236}">
                <a16:creationId xmlns:a16="http://schemas.microsoft.com/office/drawing/2014/main" id="{061DA536-C937-CE0C-FF08-371AA6689274}"/>
              </a:ext>
            </a:extLst>
          </p:cNvPr>
          <p:cNvCxnSpPr>
            <a:cxnSpLocks/>
          </p:cNvCxnSpPr>
          <p:nvPr/>
        </p:nvCxnSpPr>
        <p:spPr>
          <a:xfrm flipH="1">
            <a:off x="4365523" y="2605548"/>
            <a:ext cx="2487561" cy="146304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1" name="타원 10">
            <a:extLst>
              <a:ext uri="{FF2B5EF4-FFF2-40B4-BE49-F238E27FC236}">
                <a16:creationId xmlns:a16="http://schemas.microsoft.com/office/drawing/2014/main" id="{D068F3E3-CA5B-937A-DD4B-8C62F973AACC}"/>
              </a:ext>
            </a:extLst>
          </p:cNvPr>
          <p:cNvSpPr/>
          <p:nvPr/>
        </p:nvSpPr>
        <p:spPr>
          <a:xfrm>
            <a:off x="3126659" y="3991897"/>
            <a:ext cx="1602658" cy="678425"/>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278539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7F47B-C2A5-292D-A468-082201928EEE}"/>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19165796-F511-1B5C-4C3B-82866BC03589}"/>
              </a:ext>
            </a:extLst>
          </p:cNvPr>
          <p:cNvSpPr>
            <a:spLocks noGrp="1"/>
          </p:cNvSpPr>
          <p:nvPr>
            <p:ph type="title"/>
          </p:nvPr>
        </p:nvSpPr>
        <p:spPr/>
        <p:txBody>
          <a:bodyPr/>
          <a:lstStyle/>
          <a:p>
            <a:r>
              <a:rPr lang="en-US" altLang="ko-KR" dirty="0"/>
              <a:t>Structure of ANN</a:t>
            </a:r>
            <a:endParaRPr lang="ko-KR" altLang="en-US" dirty="0"/>
          </a:p>
        </p:txBody>
      </p:sp>
      <p:pic>
        <p:nvPicPr>
          <p:cNvPr id="7" name="내용 개체 틀 6">
            <a:extLst>
              <a:ext uri="{FF2B5EF4-FFF2-40B4-BE49-F238E27FC236}">
                <a16:creationId xmlns:a16="http://schemas.microsoft.com/office/drawing/2014/main" id="{7EF86D9B-9C33-D0E2-9CC1-7BC2550CD488}"/>
              </a:ext>
            </a:extLst>
          </p:cNvPr>
          <p:cNvPicPr>
            <a:picLocks noGrp="1" noChangeAspect="1"/>
          </p:cNvPicPr>
          <p:nvPr>
            <p:ph idx="1"/>
          </p:nvPr>
        </p:nvPicPr>
        <p:blipFill>
          <a:blip r:embed="rId3"/>
          <a:stretch>
            <a:fillRect/>
          </a:stretch>
        </p:blipFill>
        <p:spPr>
          <a:xfrm>
            <a:off x="763809" y="2441448"/>
            <a:ext cx="6981408" cy="3336354"/>
          </a:xfrm>
          <a:prstGeom prst="rect">
            <a:avLst/>
          </a:prstGeom>
        </p:spPr>
      </p:pic>
      <p:sp>
        <p:nvSpPr>
          <p:cNvPr id="3" name="제목 1">
            <a:extLst>
              <a:ext uri="{FF2B5EF4-FFF2-40B4-BE49-F238E27FC236}">
                <a16:creationId xmlns:a16="http://schemas.microsoft.com/office/drawing/2014/main" id="{54069FAF-FD48-BA68-E0C3-6882369766B4}"/>
              </a:ext>
            </a:extLst>
          </p:cNvPr>
          <p:cNvSpPr txBox="1">
            <a:spLocks/>
          </p:cNvSpPr>
          <p:nvPr/>
        </p:nvSpPr>
        <p:spPr>
          <a:xfrm>
            <a:off x="7745217" y="1764842"/>
            <a:ext cx="3961096" cy="1664158"/>
          </a:xfrm>
          <a:prstGeom prst="rect">
            <a:avLst/>
          </a:prstGeom>
        </p:spPr>
        <p:txBody>
          <a:bodyPr lIns="109728" tIns="109728" rIns="109728" bIns="91440" anchor="t"/>
          <a:lstStyle>
            <a:lvl1pPr algn="l" defTabSz="914400" rtl="0" eaLnBrk="1" latinLnBrk="0" hangingPunct="1">
              <a:lnSpc>
                <a:spcPct val="100000"/>
              </a:lnSpc>
              <a:spcBef>
                <a:spcPct val="0"/>
              </a:spcBef>
              <a:buNone/>
              <a:defRPr sz="5400" b="1" kern="1200" spc="100">
                <a:solidFill>
                  <a:schemeClr val="tx1"/>
                </a:solidFill>
                <a:latin typeface="+mj-lt"/>
                <a:ea typeface="+mj-ea"/>
                <a:cs typeface="+mj-cs"/>
              </a:defRPr>
            </a:lvl1pPr>
          </a:lstStyle>
          <a:p>
            <a:r>
              <a:rPr lang="en-US" altLang="ko-KR" sz="2400" dirty="0"/>
              <a:t>All calculation is based on “matrix transformation”</a:t>
            </a:r>
          </a:p>
          <a:p>
            <a:endParaRPr lang="en-US" altLang="ko-KR" sz="2400" dirty="0"/>
          </a:p>
        </p:txBody>
      </p:sp>
      <p:sp>
        <p:nvSpPr>
          <p:cNvPr id="4" name="제목 1">
            <a:extLst>
              <a:ext uri="{FF2B5EF4-FFF2-40B4-BE49-F238E27FC236}">
                <a16:creationId xmlns:a16="http://schemas.microsoft.com/office/drawing/2014/main" id="{91F26B03-C192-A747-60B6-8571B4831467}"/>
              </a:ext>
            </a:extLst>
          </p:cNvPr>
          <p:cNvSpPr txBox="1">
            <a:spLocks/>
          </p:cNvSpPr>
          <p:nvPr/>
        </p:nvSpPr>
        <p:spPr>
          <a:xfrm>
            <a:off x="7745217" y="3227882"/>
            <a:ext cx="3961096" cy="1963550"/>
          </a:xfrm>
          <a:prstGeom prst="rect">
            <a:avLst/>
          </a:prstGeom>
        </p:spPr>
        <p:txBody>
          <a:bodyPr lIns="109728" tIns="109728" rIns="109728" bIns="91440" anchor="t"/>
          <a:lstStyle>
            <a:lvl1pPr algn="l" defTabSz="914400" rtl="0" eaLnBrk="1" latinLnBrk="0" hangingPunct="1">
              <a:lnSpc>
                <a:spcPct val="100000"/>
              </a:lnSpc>
              <a:spcBef>
                <a:spcPct val="0"/>
              </a:spcBef>
              <a:buNone/>
              <a:defRPr sz="5400" b="1" kern="1200" spc="100">
                <a:solidFill>
                  <a:schemeClr val="tx1"/>
                </a:solidFill>
                <a:latin typeface="+mj-lt"/>
                <a:ea typeface="+mj-ea"/>
                <a:cs typeface="+mj-cs"/>
              </a:defRPr>
            </a:lvl1pPr>
          </a:lstStyle>
          <a:p>
            <a:r>
              <a:rPr lang="en-US" altLang="ko-KR" sz="2400" dirty="0"/>
              <a:t>Quiz:</a:t>
            </a:r>
          </a:p>
          <a:p>
            <a:r>
              <a:rPr lang="en-US" altLang="ko-KR" sz="2400" dirty="0"/>
              <a:t>If input comes (28,1)...</a:t>
            </a:r>
          </a:p>
          <a:p>
            <a:endParaRPr lang="en-US" altLang="ko-KR" sz="2400" dirty="0"/>
          </a:p>
          <a:p>
            <a:r>
              <a:rPr lang="en-US" altLang="ko-KR" sz="2400" dirty="0"/>
              <a:t>What is hidden layer’s dimension??</a:t>
            </a:r>
          </a:p>
        </p:txBody>
      </p:sp>
    </p:spTree>
    <p:extLst>
      <p:ext uri="{BB962C8B-B14F-4D97-AF65-F5344CB8AC3E}">
        <p14:creationId xmlns:p14="http://schemas.microsoft.com/office/powerpoint/2010/main" val="1372193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45D35AE-CDBF-C64F-4AD9-2E308246F36C}"/>
              </a:ext>
            </a:extLst>
          </p:cNvPr>
          <p:cNvSpPr>
            <a:spLocks noGrp="1"/>
          </p:cNvSpPr>
          <p:nvPr>
            <p:ph type="title"/>
          </p:nvPr>
        </p:nvSpPr>
        <p:spPr/>
        <p:txBody>
          <a:bodyPr/>
          <a:lstStyle/>
          <a:p>
            <a:r>
              <a:rPr lang="en-US" altLang="ko-KR" dirty="0"/>
              <a:t>Activation function</a:t>
            </a:r>
            <a:endParaRPr lang="ko-KR" altLang="en-US" dirty="0"/>
          </a:p>
        </p:txBody>
      </p:sp>
      <p:sp>
        <p:nvSpPr>
          <p:cNvPr id="3" name="내용 개체 틀 2">
            <a:extLst>
              <a:ext uri="{FF2B5EF4-FFF2-40B4-BE49-F238E27FC236}">
                <a16:creationId xmlns:a16="http://schemas.microsoft.com/office/drawing/2014/main" id="{3A997E6F-CCC2-A6A4-7BDC-0918BCFB7524}"/>
              </a:ext>
            </a:extLst>
          </p:cNvPr>
          <p:cNvSpPr>
            <a:spLocks noGrp="1"/>
          </p:cNvSpPr>
          <p:nvPr>
            <p:ph idx="1"/>
          </p:nvPr>
        </p:nvSpPr>
        <p:spPr/>
        <p:txBody>
          <a:bodyPr/>
          <a:lstStyle/>
          <a:p>
            <a:r>
              <a:rPr lang="en-US" altLang="ko-KR" b="1" dirty="0"/>
              <a:t>Since we cannot expect the non-linear case with only linear calculation, we need this </a:t>
            </a:r>
            <a:r>
              <a:rPr lang="en-US" altLang="ko-KR" b="1" dirty="0">
                <a:solidFill>
                  <a:srgbClr val="FF0000"/>
                </a:solidFill>
              </a:rPr>
              <a:t>“Activation function”.</a:t>
            </a:r>
          </a:p>
          <a:p>
            <a:r>
              <a:rPr lang="en-US" altLang="ko-KR" b="1" dirty="0"/>
              <a:t>Type of function</a:t>
            </a:r>
          </a:p>
          <a:p>
            <a:pPr>
              <a:buFontTx/>
              <a:buChar char="-"/>
            </a:pPr>
            <a:r>
              <a:rPr lang="en-US" altLang="ko-KR" b="1" dirty="0" err="1"/>
              <a:t>ReLU</a:t>
            </a:r>
            <a:endParaRPr lang="en-US" altLang="ko-KR" b="1" dirty="0"/>
          </a:p>
          <a:p>
            <a:pPr>
              <a:buFontTx/>
              <a:buChar char="-"/>
            </a:pPr>
            <a:r>
              <a:rPr lang="en-US" altLang="ko-KR" b="1" dirty="0"/>
              <a:t>Sigmoid</a:t>
            </a:r>
          </a:p>
          <a:p>
            <a:pPr>
              <a:buFontTx/>
              <a:buChar char="-"/>
            </a:pPr>
            <a:r>
              <a:rPr lang="en-US" altLang="ko-KR" b="1" dirty="0" err="1"/>
              <a:t>Tanhx</a:t>
            </a:r>
            <a:endParaRPr lang="en-US" altLang="ko-KR" b="1" dirty="0"/>
          </a:p>
          <a:p>
            <a:pPr>
              <a:buFontTx/>
              <a:buChar char="-"/>
            </a:pPr>
            <a:r>
              <a:rPr lang="en-US" altLang="ko-KR" b="1" dirty="0" err="1"/>
              <a:t>Softmax</a:t>
            </a:r>
            <a:endParaRPr lang="en-US" altLang="ko-KR" b="1" dirty="0"/>
          </a:p>
          <a:p>
            <a:pPr>
              <a:buFontTx/>
              <a:buChar char="-"/>
            </a:pPr>
            <a:r>
              <a:rPr lang="en-US" altLang="ko-KR" b="1" dirty="0"/>
              <a:t>… ETC</a:t>
            </a:r>
          </a:p>
        </p:txBody>
      </p:sp>
      <p:sp>
        <p:nvSpPr>
          <p:cNvPr id="4" name="직사각형 3">
            <a:extLst>
              <a:ext uri="{FF2B5EF4-FFF2-40B4-BE49-F238E27FC236}">
                <a16:creationId xmlns:a16="http://schemas.microsoft.com/office/drawing/2014/main" id="{A440D83A-2300-AB77-25C4-688822B2E8C3}"/>
              </a:ext>
            </a:extLst>
          </p:cNvPr>
          <p:cNvSpPr/>
          <p:nvPr/>
        </p:nvSpPr>
        <p:spPr>
          <a:xfrm>
            <a:off x="3515652" y="3841095"/>
            <a:ext cx="7558480" cy="1323439"/>
          </a:xfrm>
          <a:prstGeom prst="rect">
            <a:avLst/>
          </a:prstGeom>
          <a:noFill/>
        </p:spPr>
        <p:txBody>
          <a:bodyPr wrap="none" lIns="91440" tIns="45720" rIns="91440" bIns="45720">
            <a:spAutoFit/>
          </a:bodyPr>
          <a:lstStyle/>
          <a:p>
            <a:pPr algn="ctr"/>
            <a:r>
              <a:rPr lang="en-US" altLang="ko-KR" sz="4000" b="1" dirty="0">
                <a:ln w="0"/>
                <a:effectLst>
                  <a:outerShdw blurRad="38100" dist="19050" dir="2700000" algn="tl" rotWithShape="0">
                    <a:schemeClr val="dk1">
                      <a:alpha val="40000"/>
                    </a:schemeClr>
                  </a:outerShdw>
                </a:effectLst>
              </a:rPr>
              <a:t>Need to choose proper function </a:t>
            </a:r>
          </a:p>
          <a:p>
            <a:pPr algn="ctr"/>
            <a:r>
              <a:rPr lang="en-US" altLang="ko-KR" sz="4000" b="1" dirty="0">
                <a:ln w="0"/>
                <a:effectLst>
                  <a:outerShdw blurRad="38100" dist="19050" dir="2700000" algn="tl" rotWithShape="0">
                    <a:schemeClr val="dk1">
                      <a:alpha val="40000"/>
                    </a:schemeClr>
                  </a:outerShdw>
                </a:effectLst>
              </a:rPr>
              <a:t>depends on the problem</a:t>
            </a:r>
          </a:p>
        </p:txBody>
      </p:sp>
    </p:spTree>
    <p:extLst>
      <p:ext uri="{BB962C8B-B14F-4D97-AF65-F5344CB8AC3E}">
        <p14:creationId xmlns:p14="http://schemas.microsoft.com/office/powerpoint/2010/main" val="3294882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86ABCB-1811-FB64-3EF0-E6BA3C84ED14}"/>
            </a:ext>
          </a:extLst>
        </p:cNvPr>
        <p:cNvGrpSpPr/>
        <p:nvPr/>
      </p:nvGrpSpPr>
      <p:grpSpPr>
        <a:xfrm>
          <a:off x="0" y="0"/>
          <a:ext cx="0" cy="0"/>
          <a:chOff x="0" y="0"/>
          <a:chExt cx="0" cy="0"/>
        </a:xfrm>
      </p:grpSpPr>
      <p:sp useBgFill="1">
        <p:nvSpPr>
          <p:cNvPr id="1054" name="Rectangle 1053">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제목 1">
            <a:extLst>
              <a:ext uri="{FF2B5EF4-FFF2-40B4-BE49-F238E27FC236}">
                <a16:creationId xmlns:a16="http://schemas.microsoft.com/office/drawing/2014/main" id="{4E64BF5C-1A5A-66BE-F96B-1A9B543B5230}"/>
              </a:ext>
            </a:extLst>
          </p:cNvPr>
          <p:cNvSpPr>
            <a:spLocks noGrp="1"/>
          </p:cNvSpPr>
          <p:nvPr>
            <p:ph type="title"/>
          </p:nvPr>
        </p:nvSpPr>
        <p:spPr>
          <a:xfrm>
            <a:off x="521208" y="978408"/>
            <a:ext cx="11155680" cy="1115568"/>
          </a:xfrm>
        </p:spPr>
        <p:txBody>
          <a:bodyPr>
            <a:normAutofit/>
          </a:bodyPr>
          <a:lstStyle/>
          <a:p>
            <a:r>
              <a:rPr lang="en-US" altLang="ko-KR" dirty="0"/>
              <a:t>Step-function</a:t>
            </a:r>
            <a:endParaRPr lang="ko-KR" altLang="en-US" dirty="0"/>
          </a:p>
        </p:txBody>
      </p:sp>
      <p:sp>
        <p:nvSpPr>
          <p:cNvPr id="1056" name="Freeform: Shape 1055">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8" name="Picture 4">
            <a:extLst>
              <a:ext uri="{FF2B5EF4-FFF2-40B4-BE49-F238E27FC236}">
                <a16:creationId xmlns:a16="http://schemas.microsoft.com/office/drawing/2014/main" id="{BAC061D7-7CFD-62AE-4D26-B379B43AF3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85492" y="2299390"/>
            <a:ext cx="5503843" cy="4072844"/>
          </a:xfrm>
          <a:prstGeom prst="rect">
            <a:avLst/>
          </a:prstGeom>
          <a:noFill/>
          <a:extLst>
            <a:ext uri="{909E8E84-426E-40DD-AFC4-6F175D3DCCD1}">
              <a14:hiddenFill xmlns:a14="http://schemas.microsoft.com/office/drawing/2010/main">
                <a:solidFill>
                  <a:srgbClr val="FFFFFF"/>
                </a:solidFill>
              </a14:hiddenFill>
            </a:ext>
          </a:extLst>
        </p:spPr>
      </p:pic>
      <p:sp>
        <p:nvSpPr>
          <p:cNvPr id="1049" name="Content Placeholder 1029">
            <a:extLst>
              <a:ext uri="{FF2B5EF4-FFF2-40B4-BE49-F238E27FC236}">
                <a16:creationId xmlns:a16="http://schemas.microsoft.com/office/drawing/2014/main" id="{11DF2F72-7A28-60D0-4ECC-58D7D26A1DCF}"/>
              </a:ext>
            </a:extLst>
          </p:cNvPr>
          <p:cNvSpPr>
            <a:spLocks noGrp="1"/>
          </p:cNvSpPr>
          <p:nvPr>
            <p:ph idx="1"/>
          </p:nvPr>
        </p:nvSpPr>
        <p:spPr>
          <a:xfrm>
            <a:off x="6547104" y="2304288"/>
            <a:ext cx="5129784" cy="4050792"/>
          </a:xfrm>
        </p:spPr>
        <p:txBody>
          <a:bodyPr>
            <a:normAutofit/>
          </a:bodyPr>
          <a:lstStyle/>
          <a:p>
            <a:r>
              <a:rPr lang="en-US" b="1" dirty="0"/>
              <a:t>0 or 1</a:t>
            </a:r>
          </a:p>
          <a:p>
            <a:r>
              <a:rPr lang="en-US" b="1" dirty="0"/>
              <a:t>Advantage</a:t>
            </a:r>
          </a:p>
          <a:p>
            <a:pPr>
              <a:buFontTx/>
              <a:buChar char="-"/>
            </a:pPr>
            <a:r>
              <a:rPr lang="en-US" b="1" dirty="0"/>
              <a:t>Simple</a:t>
            </a:r>
          </a:p>
          <a:p>
            <a:r>
              <a:rPr lang="en-US" altLang="ko-KR" b="1" dirty="0"/>
              <a:t>Disadvantage</a:t>
            </a:r>
          </a:p>
          <a:p>
            <a:pPr>
              <a:buFontTx/>
              <a:buChar char="-"/>
            </a:pPr>
            <a:r>
              <a:rPr lang="en-US" altLang="ko-KR" b="1" dirty="0"/>
              <a:t>Only classification (binary)</a:t>
            </a:r>
          </a:p>
          <a:p>
            <a:pPr marL="0" indent="0">
              <a:buNone/>
            </a:pPr>
            <a:r>
              <a:rPr lang="en-US" altLang="ko-KR" b="1" dirty="0"/>
              <a:t>=&gt; Nothing can say more than classification (how much? Isn’t too tight?)</a:t>
            </a:r>
          </a:p>
        </p:txBody>
      </p:sp>
      <p:cxnSp>
        <p:nvCxnSpPr>
          <p:cNvPr id="6" name="직선 연결선 5">
            <a:extLst>
              <a:ext uri="{FF2B5EF4-FFF2-40B4-BE49-F238E27FC236}">
                <a16:creationId xmlns:a16="http://schemas.microsoft.com/office/drawing/2014/main" id="{C9B06E9C-9834-6396-A9CC-402095757E31}"/>
              </a:ext>
            </a:extLst>
          </p:cNvPr>
          <p:cNvCxnSpPr>
            <a:cxnSpLocks/>
          </p:cNvCxnSpPr>
          <p:nvPr/>
        </p:nvCxnSpPr>
        <p:spPr>
          <a:xfrm flipV="1">
            <a:off x="3423285" y="3034665"/>
            <a:ext cx="43815" cy="2634615"/>
          </a:xfrm>
          <a:prstGeom prst="line">
            <a:avLst/>
          </a:prstGeom>
          <a:ln w="57150">
            <a:solidFill>
              <a:schemeClr val="bg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90639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36112-D04F-80A3-3F1C-CFF172F8D352}"/>
            </a:ext>
          </a:extLst>
        </p:cNvPr>
        <p:cNvGrpSpPr/>
        <p:nvPr/>
      </p:nvGrpSpPr>
      <p:grpSpPr>
        <a:xfrm>
          <a:off x="0" y="0"/>
          <a:ext cx="0" cy="0"/>
          <a:chOff x="0" y="0"/>
          <a:chExt cx="0" cy="0"/>
        </a:xfrm>
      </p:grpSpPr>
      <p:sp>
        <p:nvSpPr>
          <p:cNvPr id="2" name="제목 1">
            <a:extLst>
              <a:ext uri="{FF2B5EF4-FFF2-40B4-BE49-F238E27FC236}">
                <a16:creationId xmlns:a16="http://schemas.microsoft.com/office/drawing/2014/main" id="{3EAA459A-A948-2841-3719-6369F8C61DD5}"/>
              </a:ext>
            </a:extLst>
          </p:cNvPr>
          <p:cNvSpPr>
            <a:spLocks noGrp="1"/>
          </p:cNvSpPr>
          <p:nvPr>
            <p:ph type="title"/>
          </p:nvPr>
        </p:nvSpPr>
        <p:spPr>
          <a:xfrm>
            <a:off x="521208" y="978408"/>
            <a:ext cx="11155680" cy="1115568"/>
          </a:xfrm>
        </p:spPr>
        <p:txBody>
          <a:bodyPr>
            <a:normAutofit/>
          </a:bodyPr>
          <a:lstStyle/>
          <a:p>
            <a:r>
              <a:rPr lang="en-US" altLang="ko-KR" dirty="0"/>
              <a:t>Sigmoid</a:t>
            </a:r>
            <a:endParaRPr lang="ko-KR" altLang="en-US" dirty="0"/>
          </a:p>
        </p:txBody>
      </p:sp>
      <p:pic>
        <p:nvPicPr>
          <p:cNvPr id="1026" name="Picture 2" descr="Image">
            <a:extLst>
              <a:ext uri="{FF2B5EF4-FFF2-40B4-BE49-F238E27FC236}">
                <a16:creationId xmlns:a16="http://schemas.microsoft.com/office/drawing/2014/main" id="{549DE599-CF5B-4BB2-F705-605C532D278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17868" y="3010626"/>
            <a:ext cx="5639091" cy="2650372"/>
          </a:xfrm>
          <a:prstGeom prst="rect">
            <a:avLst/>
          </a:prstGeom>
          <a:noFill/>
          <a:extLst>
            <a:ext uri="{909E8E84-426E-40DD-AFC4-6F175D3DCCD1}">
              <a14:hiddenFill xmlns:a14="http://schemas.microsoft.com/office/drawing/2010/main">
                <a:solidFill>
                  <a:srgbClr val="FFFFFF"/>
                </a:solidFill>
              </a14:hiddenFill>
            </a:ext>
          </a:extLst>
        </p:spPr>
      </p:pic>
      <p:sp>
        <p:nvSpPr>
          <p:cNvPr id="1049" name="Content Placeholder 1029">
            <a:extLst>
              <a:ext uri="{FF2B5EF4-FFF2-40B4-BE49-F238E27FC236}">
                <a16:creationId xmlns:a16="http://schemas.microsoft.com/office/drawing/2014/main" id="{EBE2AC7E-DADE-47E9-BFB3-00F9494CD6E5}"/>
              </a:ext>
            </a:extLst>
          </p:cNvPr>
          <p:cNvSpPr>
            <a:spLocks noGrp="1"/>
          </p:cNvSpPr>
          <p:nvPr>
            <p:ph idx="1"/>
          </p:nvPr>
        </p:nvSpPr>
        <p:spPr>
          <a:xfrm>
            <a:off x="6547104" y="2304288"/>
            <a:ext cx="5340096" cy="4050792"/>
          </a:xfrm>
        </p:spPr>
        <p:txBody>
          <a:bodyPr>
            <a:normAutofit/>
          </a:bodyPr>
          <a:lstStyle/>
          <a:p>
            <a:pPr fontAlgn="base"/>
            <a:r>
              <a:rPr lang="en-US" altLang="ko-KR" dirty="0"/>
              <a:t>Have value between 0-1</a:t>
            </a:r>
            <a:endParaRPr lang="ko-KR" altLang="en-US" dirty="0"/>
          </a:p>
          <a:p>
            <a:pPr fontAlgn="base"/>
            <a:r>
              <a:rPr lang="en-US" altLang="ko-KR" dirty="0"/>
              <a:t>=&gt; Output can express as probability</a:t>
            </a:r>
            <a:endParaRPr lang="ko-KR" altLang="en-US" dirty="0"/>
          </a:p>
          <a:p>
            <a:pPr fontAlgn="base"/>
            <a:r>
              <a:rPr lang="en-US" altLang="ko-KR" dirty="0"/>
              <a:t>Differentiable at all point</a:t>
            </a:r>
          </a:p>
          <a:p>
            <a:pPr fontAlgn="base"/>
            <a:r>
              <a:rPr lang="en-US" altLang="ko-KR" dirty="0"/>
              <a:t>Bigger if the value close to 0</a:t>
            </a:r>
          </a:p>
          <a:p>
            <a:pPr fontAlgn="base"/>
            <a:r>
              <a:rPr lang="en-US" altLang="ko-KR" b="1" dirty="0"/>
              <a:t>Usually use in linear model (output layer) or Binary classification</a:t>
            </a:r>
          </a:p>
          <a:p>
            <a:pPr marL="0" indent="0" fontAlgn="base">
              <a:buNone/>
            </a:pPr>
            <a:r>
              <a:rPr lang="en-US" altLang="ko-KR" b="1" dirty="0">
                <a:solidFill>
                  <a:srgbClr val="FF0000"/>
                </a:solidFill>
              </a:rPr>
              <a:t>-&gt; Why??</a:t>
            </a:r>
            <a:endParaRPr lang="ko-KR" altLang="en-US" b="1" dirty="0">
              <a:solidFill>
                <a:srgbClr val="FF0000"/>
              </a:solidFill>
            </a:endParaRPr>
          </a:p>
          <a:p>
            <a:pPr fontAlgn="base"/>
            <a:r>
              <a:rPr lang="en-US" altLang="ko-KR" b="1" dirty="0"/>
              <a:t>Gradient vanishing (max gradient = 0.25</a:t>
            </a:r>
            <a:r>
              <a:rPr lang="en-US" altLang="ko-KR" dirty="0"/>
              <a:t>)</a:t>
            </a:r>
            <a:endParaRPr lang="ko-KR" altLang="en-US" dirty="0"/>
          </a:p>
        </p:txBody>
      </p:sp>
    </p:spTree>
    <p:extLst>
      <p:ext uri="{BB962C8B-B14F-4D97-AF65-F5344CB8AC3E}">
        <p14:creationId xmlns:p14="http://schemas.microsoft.com/office/powerpoint/2010/main" val="3393242967"/>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Malgun Gothic"/>
        <a:ea typeface=""/>
        <a:cs typeface=""/>
      </a:majorFont>
      <a:minorFont>
        <a:latin typeface="Malgun Gothic Semi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1257</TotalTime>
  <Words>1966</Words>
  <Application>Microsoft Office PowerPoint</Application>
  <PresentationFormat>와이드스크린</PresentationFormat>
  <Paragraphs>292</Paragraphs>
  <Slides>34</Slides>
  <Notes>23</Notes>
  <HiddenSlides>0</HiddenSlides>
  <MMClips>0</MMClips>
  <ScaleCrop>false</ScaleCrop>
  <HeadingPairs>
    <vt:vector size="6" baseType="variant">
      <vt:variant>
        <vt:lpstr>사용한 글꼴</vt:lpstr>
      </vt:variant>
      <vt:variant>
        <vt:i4>9</vt:i4>
      </vt:variant>
      <vt:variant>
        <vt:lpstr>테마</vt:lpstr>
      </vt:variant>
      <vt:variant>
        <vt:i4>1</vt:i4>
      </vt:variant>
      <vt:variant>
        <vt:lpstr>슬라이드 제목</vt:lpstr>
      </vt:variant>
      <vt:variant>
        <vt:i4>34</vt:i4>
      </vt:variant>
    </vt:vector>
  </HeadingPairs>
  <TitlesOfParts>
    <vt:vector size="44" baseType="lpstr">
      <vt:lpstr>Malgun Gothic Semilight</vt:lpstr>
      <vt:lpstr>Arial</vt:lpstr>
      <vt:lpstr>Bierstadt</vt:lpstr>
      <vt:lpstr>Calibri Light</vt:lpstr>
      <vt:lpstr>Cambria Math</vt:lpstr>
      <vt:lpstr>Symbol</vt:lpstr>
      <vt:lpstr>Wingdings</vt:lpstr>
      <vt:lpstr>맑은 고딕</vt:lpstr>
      <vt:lpstr>맑은 고딕</vt:lpstr>
      <vt:lpstr>GestaltVTI</vt:lpstr>
      <vt:lpstr>Artificial Neural Network (ANN)</vt:lpstr>
      <vt:lpstr>What is ANN??</vt:lpstr>
      <vt:lpstr>Structure of ANN</vt:lpstr>
      <vt:lpstr>Structure of ANN</vt:lpstr>
      <vt:lpstr>Perceptron</vt:lpstr>
      <vt:lpstr>Structure of ANN</vt:lpstr>
      <vt:lpstr>Activation function</vt:lpstr>
      <vt:lpstr>Step-function</vt:lpstr>
      <vt:lpstr>Sigmoid</vt:lpstr>
      <vt:lpstr>Tanhx</vt:lpstr>
      <vt:lpstr>Softmax</vt:lpstr>
      <vt:lpstr>ReLU</vt:lpstr>
      <vt:lpstr>Leaky ReLU</vt:lpstr>
      <vt:lpstr>Flow of ANN</vt:lpstr>
      <vt:lpstr>Propagation</vt:lpstr>
      <vt:lpstr>Loss function</vt:lpstr>
      <vt:lpstr>Back Propagation</vt:lpstr>
      <vt:lpstr>Back propagation</vt:lpstr>
      <vt:lpstr>Back propagation</vt:lpstr>
      <vt:lpstr>Back propagation</vt:lpstr>
      <vt:lpstr>Back propagation</vt:lpstr>
      <vt:lpstr>Optimization method</vt:lpstr>
      <vt:lpstr>Optimization method</vt:lpstr>
      <vt:lpstr>Optimization method</vt:lpstr>
      <vt:lpstr>Optimization method</vt:lpstr>
      <vt:lpstr>Optimization method</vt:lpstr>
      <vt:lpstr>Epoch, batch, iteration</vt:lpstr>
      <vt:lpstr>Overfitting/underfitting</vt:lpstr>
      <vt:lpstr>Overfitting/underfitting</vt:lpstr>
      <vt:lpstr>Overfitting/underfitting</vt:lpstr>
      <vt:lpstr>Overfitting/underfitting</vt:lpstr>
      <vt:lpstr>Overfitting/underfitting</vt:lpstr>
      <vt:lpstr>H.W</vt:lpstr>
      <vt:lpstr>Next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71841</dc:creator>
  <cp:lastModifiedBy>71841</cp:lastModifiedBy>
  <cp:revision>3</cp:revision>
  <dcterms:created xsi:type="dcterms:W3CDTF">2025-09-28T12:06:01Z</dcterms:created>
  <dcterms:modified xsi:type="dcterms:W3CDTF">2025-09-30T08:26:07Z</dcterms:modified>
</cp:coreProperties>
</file>