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7" r:id="rId3"/>
    <p:sldId id="278" r:id="rId4"/>
    <p:sldId id="271" r:id="rId5"/>
    <p:sldId id="272" r:id="rId7"/>
    <p:sldId id="273" r:id="rId8"/>
    <p:sldId id="274" r:id="rId9"/>
    <p:sldId id="275"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B5436-CDF4-4BA8-840A-3AFA9587D4D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09FE95-D4E9-4A03-9726-088292E7F57E}"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590FE8C-2943-4A91-9B03-20672458A1DB}" type="slidenum">
              <a:rPr lang="en-US" altLang="en-US" smtClean="0">
                <a:latin typeface="Arial" panose="020B0604020202020204" pitchFamily="34" charset="0"/>
              </a:rPr>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71970C2-023A-4227-8A15-3E1844212FD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B96C8-FD94-4DB1-B745-2AA5BEC45F7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71970C2-023A-4227-8A15-3E1844212FD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B96C8-FD94-4DB1-B745-2AA5BEC45F7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71970C2-023A-4227-8A15-3E1844212FD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B96C8-FD94-4DB1-B745-2AA5BEC45F7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71970C2-023A-4227-8A15-3E1844212FD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B96C8-FD94-4DB1-B745-2AA5BEC45F7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71970C2-023A-4227-8A15-3E1844212FD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B96C8-FD94-4DB1-B745-2AA5BEC45F7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371970C2-023A-4227-8A15-3E1844212FD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B96C8-FD94-4DB1-B745-2AA5BEC45F7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371970C2-023A-4227-8A15-3E1844212FD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EB96C8-FD94-4DB1-B745-2AA5BEC45F7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71970C2-023A-4227-8A15-3E1844212FD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EB96C8-FD94-4DB1-B745-2AA5BEC45F7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970C2-023A-4227-8A15-3E1844212FD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EB96C8-FD94-4DB1-B745-2AA5BEC45F7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71970C2-023A-4227-8A15-3E1844212FD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B96C8-FD94-4DB1-B745-2AA5BEC45F7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71970C2-023A-4227-8A15-3E1844212FD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B96C8-FD94-4DB1-B745-2AA5BEC45F7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970C2-023A-4227-8A15-3E1844212FD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B96C8-FD94-4DB1-B745-2AA5BEC45F7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115060" y="69215"/>
            <a:ext cx="10694035" cy="6635487"/>
            <a:chOff x="4913" y="109"/>
            <a:chExt cx="9320" cy="6407"/>
          </a:xfrm>
        </p:grpSpPr>
        <p:sp>
          <p:nvSpPr>
            <p:cNvPr id="2" name="object 2"/>
            <p:cNvSpPr txBox="1"/>
            <p:nvPr/>
          </p:nvSpPr>
          <p:spPr>
            <a:xfrm>
              <a:off x="4951" y="109"/>
              <a:ext cx="9282" cy="1613"/>
            </a:xfrm>
            <a:prstGeom prst="rect">
              <a:avLst/>
            </a:prstGeom>
          </p:spPr>
          <p:txBody>
            <a:bodyPr vert="horz" wrap="square" lIns="0" tIns="8317" rIns="0" bIns="0" rtlCol="0">
              <a:spAutoFit/>
            </a:bodyPr>
            <a:lstStyle/>
            <a:p>
              <a:pPr marL="12700">
                <a:lnSpc>
                  <a:spcPct val="100000"/>
                </a:lnSpc>
                <a:spcBef>
                  <a:spcPts val="100"/>
                </a:spcBef>
              </a:pPr>
              <a:r>
                <a:rPr dirty="0">
                  <a:latin typeface="Calibri" panose="020F0502020204030204"/>
                  <a:cs typeface="Calibri" panose="020F0502020204030204"/>
                </a:rPr>
                <a:t>β </a:t>
              </a:r>
              <a:r>
                <a:rPr spc="-10" dirty="0">
                  <a:latin typeface="Calibri" panose="020F0502020204030204"/>
                  <a:cs typeface="Calibri" panose="020F0502020204030204"/>
                </a:rPr>
                <a:t>structure:</a:t>
              </a:r>
              <a:r>
                <a:rPr spc="80" dirty="0">
                  <a:latin typeface="Calibri" panose="020F0502020204030204"/>
                  <a:cs typeface="Calibri" panose="020F0502020204030204"/>
                </a:rPr>
                <a:t> </a:t>
              </a:r>
              <a:r>
                <a:rPr spc="-5" dirty="0">
                  <a:latin typeface="Calibri" panose="020F0502020204030204"/>
                  <a:cs typeface="Calibri" panose="020F0502020204030204"/>
                </a:rPr>
                <a:t>the</a:t>
              </a:r>
              <a:r>
                <a:rPr spc="20" dirty="0">
                  <a:latin typeface="Calibri" panose="020F0502020204030204"/>
                  <a:cs typeface="Calibri" panose="020F0502020204030204"/>
                </a:rPr>
                <a:t> </a:t>
              </a:r>
              <a:r>
                <a:rPr spc="-10" dirty="0">
                  <a:latin typeface="Calibri" panose="020F0502020204030204"/>
                  <a:cs typeface="Calibri" panose="020F0502020204030204"/>
                </a:rPr>
                <a:t>core</a:t>
              </a:r>
              <a:r>
                <a:rPr dirty="0">
                  <a:latin typeface="Calibri" panose="020F0502020204030204"/>
                  <a:cs typeface="Calibri" panose="020F0502020204030204"/>
                </a:rPr>
                <a:t> </a:t>
              </a:r>
              <a:r>
                <a:rPr spc="5" dirty="0">
                  <a:latin typeface="Calibri" panose="020F0502020204030204"/>
                  <a:cs typeface="Calibri" panose="020F0502020204030204"/>
                </a:rPr>
                <a:t>of</a:t>
              </a:r>
              <a:r>
                <a:rPr spc="10" dirty="0">
                  <a:latin typeface="Calibri" panose="020F0502020204030204"/>
                  <a:cs typeface="Calibri" panose="020F0502020204030204"/>
                </a:rPr>
                <a:t> </a:t>
              </a:r>
              <a:r>
                <a:rPr spc="-5" dirty="0">
                  <a:latin typeface="Calibri" panose="020F0502020204030204"/>
                  <a:cs typeface="Calibri" panose="020F0502020204030204"/>
                </a:rPr>
                <a:t>the</a:t>
              </a:r>
              <a:r>
                <a:rPr spc="20" dirty="0">
                  <a:latin typeface="Calibri" panose="020F0502020204030204"/>
                  <a:cs typeface="Calibri" panose="020F0502020204030204"/>
                </a:rPr>
                <a:t> </a:t>
              </a:r>
              <a:r>
                <a:rPr dirty="0">
                  <a:latin typeface="Calibri" panose="020F0502020204030204"/>
                  <a:cs typeface="Calibri" panose="020F0502020204030204"/>
                </a:rPr>
                <a:t>domain</a:t>
              </a:r>
              <a:r>
                <a:rPr spc="20" dirty="0">
                  <a:latin typeface="Calibri" panose="020F0502020204030204"/>
                  <a:cs typeface="Calibri" panose="020F0502020204030204"/>
                </a:rPr>
                <a:t> </a:t>
              </a:r>
              <a:r>
                <a:rPr dirty="0">
                  <a:latin typeface="Calibri" panose="020F0502020204030204"/>
                  <a:cs typeface="Calibri" panose="020F0502020204030204"/>
                </a:rPr>
                <a:t>is</a:t>
              </a:r>
              <a:r>
                <a:rPr spc="15" dirty="0">
                  <a:latin typeface="Calibri" panose="020F0502020204030204"/>
                  <a:cs typeface="Calibri" panose="020F0502020204030204"/>
                </a:rPr>
                <a:t> </a:t>
              </a:r>
              <a:r>
                <a:rPr spc="-10" dirty="0">
                  <a:latin typeface="Calibri" panose="020F0502020204030204"/>
                  <a:cs typeface="Calibri" panose="020F0502020204030204"/>
                </a:rPr>
                <a:t>built</a:t>
              </a:r>
              <a:r>
                <a:rPr spc="50" dirty="0">
                  <a:latin typeface="Calibri" panose="020F0502020204030204"/>
                  <a:cs typeface="Calibri" panose="020F0502020204030204"/>
                </a:rPr>
                <a:t> </a:t>
              </a:r>
              <a:r>
                <a:rPr spc="-5" dirty="0">
                  <a:latin typeface="Calibri" panose="020F0502020204030204"/>
                  <a:cs typeface="Calibri" panose="020F0502020204030204"/>
                </a:rPr>
                <a:t>up</a:t>
              </a:r>
              <a:r>
                <a:rPr spc="20" dirty="0">
                  <a:latin typeface="Calibri" panose="020F0502020204030204"/>
                  <a:cs typeface="Calibri" panose="020F0502020204030204"/>
                </a:rPr>
                <a:t> </a:t>
              </a:r>
              <a:r>
                <a:rPr spc="-5" dirty="0">
                  <a:latin typeface="Calibri" panose="020F0502020204030204"/>
                  <a:cs typeface="Calibri" panose="020F0502020204030204"/>
                </a:rPr>
                <a:t>by</a:t>
              </a:r>
              <a:r>
                <a:rPr spc="-85" dirty="0">
                  <a:latin typeface="Calibri" panose="020F0502020204030204"/>
                  <a:cs typeface="Calibri" panose="020F0502020204030204"/>
                </a:rPr>
                <a:t> </a:t>
              </a:r>
              <a:r>
                <a:rPr dirty="0">
                  <a:latin typeface="Calibri" panose="020F0502020204030204"/>
                  <a:cs typeface="Calibri" panose="020F0502020204030204"/>
                </a:rPr>
                <a:t>β</a:t>
              </a:r>
              <a:r>
                <a:rPr spc="35" dirty="0">
                  <a:latin typeface="Calibri" panose="020F0502020204030204"/>
                  <a:cs typeface="Calibri" panose="020F0502020204030204"/>
                </a:rPr>
                <a:t> </a:t>
              </a:r>
              <a:r>
                <a:rPr spc="-20" dirty="0">
                  <a:latin typeface="Calibri" panose="020F0502020204030204"/>
                  <a:cs typeface="Calibri" panose="020F0502020204030204"/>
                </a:rPr>
                <a:t>strands</a:t>
              </a:r>
              <a:r>
                <a:rPr spc="35" dirty="0">
                  <a:latin typeface="Calibri" panose="020F0502020204030204"/>
                  <a:cs typeface="Calibri" panose="020F0502020204030204"/>
                </a:rPr>
                <a:t> </a:t>
              </a:r>
              <a:r>
                <a:rPr spc="-10" dirty="0">
                  <a:latin typeface="Calibri" panose="020F0502020204030204"/>
                  <a:cs typeface="Calibri" panose="020F0502020204030204"/>
                </a:rPr>
                <a:t>that</a:t>
              </a:r>
              <a:r>
                <a:rPr spc="20" dirty="0">
                  <a:latin typeface="Calibri" panose="020F0502020204030204"/>
                  <a:cs typeface="Calibri" panose="020F0502020204030204"/>
                </a:rPr>
                <a:t> </a:t>
              </a:r>
              <a:r>
                <a:rPr spc="-10" dirty="0">
                  <a:latin typeface="Calibri" panose="020F0502020204030204"/>
                  <a:cs typeface="Calibri" panose="020F0502020204030204"/>
                </a:rPr>
                <a:t>vary</a:t>
              </a:r>
              <a:r>
                <a:rPr dirty="0">
                  <a:latin typeface="Calibri" panose="020F0502020204030204"/>
                  <a:cs typeface="Calibri" panose="020F0502020204030204"/>
                </a:rPr>
                <a:t> </a:t>
              </a:r>
              <a:r>
                <a:rPr spc="-5" dirty="0">
                  <a:latin typeface="Calibri" panose="020F0502020204030204"/>
                  <a:cs typeface="Calibri" panose="020F0502020204030204"/>
                </a:rPr>
                <a:t>in</a:t>
              </a:r>
              <a:r>
                <a:rPr spc="10" dirty="0">
                  <a:latin typeface="Calibri" panose="020F0502020204030204"/>
                  <a:cs typeface="Calibri" panose="020F0502020204030204"/>
                </a:rPr>
                <a:t> </a:t>
              </a:r>
              <a:r>
                <a:rPr spc="-10" dirty="0">
                  <a:latin typeface="Calibri" panose="020F0502020204030204"/>
                  <a:cs typeface="Calibri" panose="020F0502020204030204"/>
                </a:rPr>
                <a:t>number</a:t>
              </a:r>
              <a:r>
                <a:rPr spc="45" dirty="0">
                  <a:latin typeface="Calibri" panose="020F0502020204030204"/>
                  <a:cs typeface="Calibri" panose="020F0502020204030204"/>
                </a:rPr>
                <a:t> </a:t>
              </a:r>
              <a:r>
                <a:rPr spc="-10" dirty="0">
                  <a:latin typeface="Calibri" panose="020F0502020204030204"/>
                  <a:cs typeface="Calibri" panose="020F0502020204030204"/>
                </a:rPr>
                <a:t>from</a:t>
              </a:r>
              <a:r>
                <a:rPr dirty="0">
                  <a:latin typeface="Calibri" panose="020F0502020204030204"/>
                  <a:cs typeface="Calibri" panose="020F0502020204030204"/>
                </a:rPr>
                <a:t> 4</a:t>
              </a:r>
              <a:r>
                <a:rPr spc="5" dirty="0">
                  <a:latin typeface="Calibri" panose="020F0502020204030204"/>
                  <a:cs typeface="Calibri" panose="020F0502020204030204"/>
                </a:rPr>
                <a:t> </a:t>
              </a:r>
              <a:r>
                <a:rPr spc="-15" dirty="0">
                  <a:latin typeface="Calibri" panose="020F0502020204030204"/>
                  <a:cs typeface="Calibri" panose="020F0502020204030204"/>
                </a:rPr>
                <a:t>to</a:t>
              </a:r>
              <a:r>
                <a:rPr spc="10" dirty="0">
                  <a:latin typeface="Calibri" panose="020F0502020204030204"/>
                  <a:cs typeface="Calibri" panose="020F0502020204030204"/>
                </a:rPr>
                <a:t> </a:t>
              </a:r>
              <a:r>
                <a:rPr spc="-10" dirty="0">
                  <a:latin typeface="Calibri" panose="020F0502020204030204"/>
                  <a:cs typeface="Calibri" panose="020F0502020204030204"/>
                </a:rPr>
                <a:t>over</a:t>
              </a:r>
              <a:r>
                <a:rPr dirty="0">
                  <a:latin typeface="Calibri" panose="020F0502020204030204"/>
                  <a:cs typeface="Calibri" panose="020F0502020204030204"/>
                </a:rPr>
                <a:t> 10</a:t>
              </a:r>
              <a:endParaRPr>
                <a:latin typeface="Calibri" panose="020F0502020204030204"/>
                <a:cs typeface="Calibri" panose="020F0502020204030204"/>
              </a:endParaRPr>
            </a:p>
            <a:p>
              <a:pPr marL="244475" indent="-232410">
                <a:lnSpc>
                  <a:spcPct val="100000"/>
                </a:lnSpc>
                <a:buFont typeface="Wingdings" panose="05000000000000000000"/>
                <a:buChar char=""/>
                <a:tabLst>
                  <a:tab pos="245110" algn="l"/>
                </a:tabLst>
              </a:pPr>
              <a:r>
                <a:rPr dirty="0">
                  <a:latin typeface="Calibri" panose="020F0502020204030204"/>
                  <a:cs typeface="Calibri" panose="020F0502020204030204"/>
                </a:rPr>
                <a:t>β </a:t>
              </a:r>
              <a:r>
                <a:rPr spc="-20" dirty="0">
                  <a:latin typeface="Calibri" panose="020F0502020204030204"/>
                  <a:cs typeface="Calibri" panose="020F0502020204030204"/>
                </a:rPr>
                <a:t>strands</a:t>
              </a:r>
              <a:r>
                <a:rPr spc="60" dirty="0">
                  <a:latin typeface="Calibri" panose="020F0502020204030204"/>
                  <a:cs typeface="Calibri" panose="020F0502020204030204"/>
                </a:rPr>
                <a:t> </a:t>
              </a:r>
              <a:r>
                <a:rPr spc="-10" dirty="0">
                  <a:latin typeface="Calibri" panose="020F0502020204030204"/>
                  <a:cs typeface="Calibri" panose="020F0502020204030204"/>
                </a:rPr>
                <a:t>are </a:t>
              </a:r>
              <a:r>
                <a:rPr spc="-15" dirty="0">
                  <a:latin typeface="Calibri" panose="020F0502020204030204"/>
                  <a:cs typeface="Calibri" panose="020F0502020204030204"/>
                </a:rPr>
                <a:t>arranged</a:t>
              </a:r>
              <a:r>
                <a:rPr spc="85" dirty="0">
                  <a:latin typeface="Calibri" panose="020F0502020204030204"/>
                  <a:cs typeface="Calibri" panose="020F0502020204030204"/>
                </a:rPr>
                <a:t> </a:t>
              </a:r>
              <a:r>
                <a:rPr spc="-5" dirty="0">
                  <a:latin typeface="Calibri" panose="020F0502020204030204"/>
                  <a:cs typeface="Calibri" panose="020F0502020204030204"/>
                </a:rPr>
                <a:t>in</a:t>
              </a:r>
              <a:r>
                <a:rPr spc="-15" dirty="0">
                  <a:latin typeface="Calibri" panose="020F0502020204030204"/>
                  <a:cs typeface="Calibri" panose="020F0502020204030204"/>
                </a:rPr>
                <a:t> </a:t>
              </a:r>
              <a:r>
                <a:rPr dirty="0">
                  <a:latin typeface="Calibri" panose="020F0502020204030204"/>
                  <a:cs typeface="Calibri" panose="020F0502020204030204"/>
                </a:rPr>
                <a:t>a</a:t>
              </a:r>
              <a:r>
                <a:rPr spc="20" dirty="0">
                  <a:latin typeface="Calibri" panose="020F0502020204030204"/>
                  <a:cs typeface="Calibri" panose="020F0502020204030204"/>
                </a:rPr>
                <a:t> </a:t>
              </a:r>
              <a:r>
                <a:rPr spc="-10" dirty="0">
                  <a:latin typeface="Calibri" panose="020F0502020204030204"/>
                  <a:cs typeface="Calibri" panose="020F0502020204030204"/>
                </a:rPr>
                <a:t>predominantly</a:t>
              </a:r>
              <a:r>
                <a:rPr spc="75" dirty="0">
                  <a:latin typeface="Calibri" panose="020F0502020204030204"/>
                  <a:cs typeface="Calibri" panose="020F0502020204030204"/>
                </a:rPr>
                <a:t> </a:t>
              </a:r>
              <a:r>
                <a:rPr spc="-15" dirty="0">
                  <a:latin typeface="Calibri" panose="020F0502020204030204"/>
                  <a:cs typeface="Calibri" panose="020F0502020204030204"/>
                </a:rPr>
                <a:t>antiparallel</a:t>
              </a:r>
              <a:r>
                <a:rPr spc="60" dirty="0">
                  <a:latin typeface="Calibri" panose="020F0502020204030204"/>
                  <a:cs typeface="Calibri" panose="020F0502020204030204"/>
                </a:rPr>
                <a:t> </a:t>
              </a:r>
              <a:r>
                <a:rPr spc="-10" dirty="0">
                  <a:latin typeface="Calibri" panose="020F0502020204030204"/>
                  <a:cs typeface="Calibri" panose="020F0502020204030204"/>
                </a:rPr>
                <a:t>fashion</a:t>
              </a:r>
              <a:r>
                <a:rPr spc="45" dirty="0">
                  <a:latin typeface="Calibri" panose="020F0502020204030204"/>
                  <a:cs typeface="Calibri" panose="020F0502020204030204"/>
                </a:rPr>
                <a:t> </a:t>
              </a:r>
              <a:r>
                <a:rPr dirty="0">
                  <a:latin typeface="Calibri" panose="020F0502020204030204"/>
                  <a:cs typeface="Calibri" panose="020F0502020204030204"/>
                </a:rPr>
                <a:t>–</a:t>
              </a:r>
              <a:endParaRPr>
                <a:latin typeface="Calibri" panose="020F0502020204030204"/>
                <a:cs typeface="Calibri" panose="020F0502020204030204"/>
              </a:endParaRPr>
            </a:p>
            <a:p>
              <a:pPr marL="237490" marR="50165" lvl="1" indent="-237490" algn="r">
                <a:lnSpc>
                  <a:spcPct val="100000"/>
                </a:lnSpc>
                <a:buAutoNum type="arabicParenR"/>
                <a:tabLst>
                  <a:tab pos="237490" algn="l"/>
                </a:tabLst>
              </a:pPr>
              <a:r>
                <a:rPr dirty="0">
                  <a:latin typeface="Calibri" panose="020F0502020204030204"/>
                  <a:cs typeface="Calibri" panose="020F0502020204030204"/>
                </a:rPr>
                <a:t>Up</a:t>
              </a:r>
              <a:r>
                <a:rPr spc="-15" dirty="0">
                  <a:latin typeface="Calibri" panose="020F0502020204030204"/>
                  <a:cs typeface="Calibri" panose="020F0502020204030204"/>
                </a:rPr>
                <a:t> </a:t>
              </a:r>
              <a:r>
                <a:rPr spc="-5" dirty="0">
                  <a:latin typeface="Calibri" panose="020F0502020204030204"/>
                  <a:cs typeface="Calibri" panose="020F0502020204030204"/>
                </a:rPr>
                <a:t>and</a:t>
              </a:r>
              <a:r>
                <a:rPr spc="35" dirty="0">
                  <a:latin typeface="Calibri" panose="020F0502020204030204"/>
                  <a:cs typeface="Calibri" panose="020F0502020204030204"/>
                </a:rPr>
                <a:t> </a:t>
              </a:r>
              <a:r>
                <a:rPr dirty="0">
                  <a:latin typeface="Calibri" panose="020F0502020204030204"/>
                  <a:cs typeface="Calibri" panose="020F0502020204030204"/>
                </a:rPr>
                <a:t>down</a:t>
              </a:r>
              <a:r>
                <a:rPr spc="-10" dirty="0">
                  <a:latin typeface="Calibri" panose="020F0502020204030204"/>
                  <a:cs typeface="Calibri" panose="020F0502020204030204"/>
                </a:rPr>
                <a:t> barrrel</a:t>
              </a:r>
              <a:r>
                <a:rPr spc="465" dirty="0">
                  <a:latin typeface="Calibri" panose="020F0502020204030204"/>
                  <a:cs typeface="Calibri" panose="020F0502020204030204"/>
                </a:rPr>
                <a:t> </a:t>
              </a:r>
              <a:r>
                <a:rPr dirty="0">
                  <a:latin typeface="Calibri" panose="020F0502020204030204"/>
                  <a:cs typeface="Calibri" panose="020F0502020204030204"/>
                </a:rPr>
                <a:t>-</a:t>
              </a:r>
              <a:r>
                <a:rPr spc="5" dirty="0">
                  <a:latin typeface="Calibri" panose="020F0502020204030204"/>
                  <a:cs typeface="Calibri" panose="020F0502020204030204"/>
                </a:rPr>
                <a:t> </a:t>
              </a:r>
              <a:r>
                <a:rPr dirty="0">
                  <a:latin typeface="Calibri" panose="020F0502020204030204"/>
                  <a:cs typeface="Calibri" panose="020F0502020204030204"/>
                </a:rPr>
                <a:t>each</a:t>
              </a:r>
              <a:r>
                <a:rPr spc="425" dirty="0">
                  <a:latin typeface="Calibri" panose="020F0502020204030204"/>
                  <a:cs typeface="Calibri" panose="020F0502020204030204"/>
                </a:rPr>
                <a:t> </a:t>
              </a:r>
              <a:r>
                <a:rPr spc="-10" dirty="0">
                  <a:latin typeface="Calibri" panose="020F0502020204030204"/>
                  <a:cs typeface="Calibri" panose="020F0502020204030204"/>
                </a:rPr>
                <a:t>successive</a:t>
              </a:r>
              <a:r>
                <a:rPr spc="20" dirty="0">
                  <a:latin typeface="Calibri" panose="020F0502020204030204"/>
                  <a:cs typeface="Calibri" panose="020F0502020204030204"/>
                </a:rPr>
                <a:t> </a:t>
              </a:r>
              <a:r>
                <a:rPr dirty="0">
                  <a:latin typeface="Calibri" panose="020F0502020204030204"/>
                  <a:cs typeface="Calibri" panose="020F0502020204030204"/>
                </a:rPr>
                <a:t>β </a:t>
              </a:r>
              <a:r>
                <a:rPr spc="-15" dirty="0">
                  <a:latin typeface="Calibri" panose="020F0502020204030204"/>
                  <a:cs typeface="Calibri" panose="020F0502020204030204"/>
                </a:rPr>
                <a:t>strand</a:t>
              </a:r>
              <a:r>
                <a:rPr spc="40" dirty="0">
                  <a:latin typeface="Calibri" panose="020F0502020204030204"/>
                  <a:cs typeface="Calibri" panose="020F0502020204030204"/>
                </a:rPr>
                <a:t> </a:t>
              </a:r>
              <a:r>
                <a:rPr spc="-5" dirty="0">
                  <a:latin typeface="Calibri" panose="020F0502020204030204"/>
                  <a:cs typeface="Calibri" panose="020F0502020204030204"/>
                </a:rPr>
                <a:t>is</a:t>
              </a:r>
              <a:r>
                <a:rPr spc="15" dirty="0">
                  <a:latin typeface="Calibri" panose="020F0502020204030204"/>
                  <a:cs typeface="Calibri" panose="020F0502020204030204"/>
                </a:rPr>
                <a:t> </a:t>
              </a:r>
              <a:r>
                <a:rPr spc="-5" dirty="0">
                  <a:latin typeface="Calibri" panose="020F0502020204030204"/>
                  <a:cs typeface="Calibri" panose="020F0502020204030204"/>
                </a:rPr>
                <a:t>added</a:t>
              </a:r>
              <a:r>
                <a:rPr spc="35" dirty="0">
                  <a:latin typeface="Calibri" panose="020F0502020204030204"/>
                  <a:cs typeface="Calibri" panose="020F0502020204030204"/>
                </a:rPr>
                <a:t> </a:t>
              </a:r>
              <a:r>
                <a:rPr spc="-5" dirty="0">
                  <a:latin typeface="Calibri" panose="020F0502020204030204"/>
                  <a:cs typeface="Calibri" panose="020F0502020204030204"/>
                </a:rPr>
                <a:t>adjacent</a:t>
              </a:r>
              <a:r>
                <a:rPr spc="50" dirty="0">
                  <a:latin typeface="Calibri" panose="020F0502020204030204"/>
                  <a:cs typeface="Calibri" panose="020F0502020204030204"/>
                </a:rPr>
                <a:t> </a:t>
              </a:r>
              <a:r>
                <a:rPr spc="-15" dirty="0">
                  <a:latin typeface="Calibri" panose="020F0502020204030204"/>
                  <a:cs typeface="Calibri" panose="020F0502020204030204"/>
                </a:rPr>
                <a:t>to</a:t>
              </a:r>
              <a:r>
                <a:rPr spc="10" dirty="0">
                  <a:latin typeface="Calibri" panose="020F0502020204030204"/>
                  <a:cs typeface="Calibri" panose="020F0502020204030204"/>
                </a:rPr>
                <a:t> </a:t>
              </a:r>
              <a:r>
                <a:rPr spc="-5" dirty="0">
                  <a:latin typeface="Calibri" panose="020F0502020204030204"/>
                  <a:cs typeface="Calibri" panose="020F0502020204030204"/>
                </a:rPr>
                <a:t>the</a:t>
              </a:r>
              <a:r>
                <a:rPr spc="15" dirty="0">
                  <a:latin typeface="Calibri" panose="020F0502020204030204"/>
                  <a:cs typeface="Calibri" panose="020F0502020204030204"/>
                </a:rPr>
                <a:t> </a:t>
              </a:r>
              <a:r>
                <a:rPr spc="-10" dirty="0">
                  <a:latin typeface="Calibri" panose="020F0502020204030204"/>
                  <a:cs typeface="Calibri" panose="020F0502020204030204"/>
                </a:rPr>
                <a:t>previous</a:t>
              </a:r>
              <a:r>
                <a:rPr spc="40" dirty="0">
                  <a:latin typeface="Calibri" panose="020F0502020204030204"/>
                  <a:cs typeface="Calibri" panose="020F0502020204030204"/>
                </a:rPr>
                <a:t> </a:t>
              </a:r>
              <a:r>
                <a:rPr spc="-15" dirty="0">
                  <a:latin typeface="Calibri" panose="020F0502020204030204"/>
                  <a:cs typeface="Calibri" panose="020F0502020204030204"/>
                </a:rPr>
                <a:t>strand</a:t>
              </a:r>
              <a:endParaRPr>
                <a:latin typeface="Calibri" panose="020F0502020204030204"/>
                <a:cs typeface="Calibri" panose="020F0502020204030204"/>
              </a:endParaRPr>
            </a:p>
            <a:p>
              <a:pPr marR="60325" algn="r">
                <a:lnSpc>
                  <a:spcPct val="100000"/>
                </a:lnSpc>
              </a:pPr>
              <a:r>
                <a:rPr spc="-15" dirty="0">
                  <a:latin typeface="Calibri" panose="020F0502020204030204"/>
                  <a:cs typeface="Calibri" panose="020F0502020204030204"/>
                </a:rPr>
                <a:t>until</a:t>
              </a:r>
              <a:r>
                <a:rPr spc="40" dirty="0">
                  <a:latin typeface="Calibri" panose="020F0502020204030204"/>
                  <a:cs typeface="Calibri" panose="020F0502020204030204"/>
                </a:rPr>
                <a:t> </a:t>
              </a:r>
              <a:r>
                <a:rPr spc="-5" dirty="0">
                  <a:latin typeface="Calibri" panose="020F0502020204030204"/>
                  <a:cs typeface="Calibri" panose="020F0502020204030204"/>
                </a:rPr>
                <a:t>the</a:t>
              </a:r>
              <a:r>
                <a:rPr spc="40" dirty="0">
                  <a:latin typeface="Calibri" panose="020F0502020204030204"/>
                  <a:cs typeface="Calibri" panose="020F0502020204030204"/>
                </a:rPr>
                <a:t> </a:t>
              </a:r>
              <a:r>
                <a:rPr spc="-15" dirty="0">
                  <a:latin typeface="Calibri" panose="020F0502020204030204"/>
                  <a:cs typeface="Calibri" panose="020F0502020204030204"/>
                </a:rPr>
                <a:t>last</a:t>
              </a:r>
              <a:r>
                <a:rPr spc="5" dirty="0">
                  <a:latin typeface="Calibri" panose="020F0502020204030204"/>
                  <a:cs typeface="Calibri" panose="020F0502020204030204"/>
                </a:rPr>
                <a:t> </a:t>
              </a:r>
              <a:r>
                <a:rPr spc="-20" dirty="0">
                  <a:latin typeface="Calibri" panose="020F0502020204030204"/>
                  <a:cs typeface="Calibri" panose="020F0502020204030204"/>
                </a:rPr>
                <a:t>strand</a:t>
              </a:r>
              <a:r>
                <a:rPr spc="60" dirty="0">
                  <a:latin typeface="Calibri" panose="020F0502020204030204"/>
                  <a:cs typeface="Calibri" panose="020F0502020204030204"/>
                </a:rPr>
                <a:t> </a:t>
              </a:r>
              <a:r>
                <a:rPr spc="-5" dirty="0">
                  <a:latin typeface="Calibri" panose="020F0502020204030204"/>
                  <a:cs typeface="Calibri" panose="020F0502020204030204"/>
                </a:rPr>
                <a:t>is joined</a:t>
              </a:r>
              <a:r>
                <a:rPr spc="10" dirty="0">
                  <a:latin typeface="Calibri" panose="020F0502020204030204"/>
                  <a:cs typeface="Calibri" panose="020F0502020204030204"/>
                </a:rPr>
                <a:t> </a:t>
              </a:r>
              <a:r>
                <a:rPr spc="-10" dirty="0">
                  <a:latin typeface="Calibri" panose="020F0502020204030204"/>
                  <a:cs typeface="Calibri" panose="020F0502020204030204"/>
                </a:rPr>
                <a:t>by</a:t>
              </a:r>
              <a:r>
                <a:rPr spc="25" dirty="0">
                  <a:latin typeface="Calibri" panose="020F0502020204030204"/>
                  <a:cs typeface="Calibri" panose="020F0502020204030204"/>
                </a:rPr>
                <a:t> </a:t>
              </a:r>
              <a:r>
                <a:rPr spc="-20" dirty="0">
                  <a:latin typeface="Calibri" panose="020F0502020204030204"/>
                  <a:cs typeface="Calibri" panose="020F0502020204030204"/>
                </a:rPr>
                <a:t>hydrogen</a:t>
              </a:r>
              <a:r>
                <a:rPr spc="40" dirty="0">
                  <a:latin typeface="Calibri" panose="020F0502020204030204"/>
                  <a:cs typeface="Calibri" panose="020F0502020204030204"/>
                </a:rPr>
                <a:t> </a:t>
              </a:r>
              <a:r>
                <a:rPr spc="-5" dirty="0">
                  <a:latin typeface="Calibri" panose="020F0502020204030204"/>
                  <a:cs typeface="Calibri" panose="020F0502020204030204"/>
                </a:rPr>
                <a:t>bond</a:t>
              </a:r>
              <a:r>
                <a:rPr spc="15" dirty="0">
                  <a:latin typeface="Calibri" panose="020F0502020204030204"/>
                  <a:cs typeface="Calibri" panose="020F0502020204030204"/>
                </a:rPr>
                <a:t> </a:t>
              </a:r>
              <a:r>
                <a:rPr spc="-15" dirty="0">
                  <a:latin typeface="Calibri" panose="020F0502020204030204"/>
                  <a:cs typeface="Calibri" panose="020F0502020204030204"/>
                </a:rPr>
                <a:t>to</a:t>
              </a:r>
              <a:r>
                <a:rPr spc="10" dirty="0">
                  <a:latin typeface="Calibri" panose="020F0502020204030204"/>
                  <a:cs typeface="Calibri" panose="020F0502020204030204"/>
                </a:rPr>
                <a:t> </a:t>
              </a:r>
              <a:r>
                <a:rPr spc="-5" dirty="0">
                  <a:latin typeface="Calibri" panose="020F0502020204030204"/>
                  <a:cs typeface="Calibri" panose="020F0502020204030204"/>
                </a:rPr>
                <a:t>the</a:t>
              </a:r>
              <a:r>
                <a:rPr spc="35" dirty="0">
                  <a:latin typeface="Calibri" panose="020F0502020204030204"/>
                  <a:cs typeface="Calibri" panose="020F0502020204030204"/>
                </a:rPr>
                <a:t> </a:t>
              </a:r>
              <a:r>
                <a:rPr spc="-20" dirty="0">
                  <a:latin typeface="Calibri" panose="020F0502020204030204"/>
                  <a:cs typeface="Calibri" panose="020F0502020204030204"/>
                </a:rPr>
                <a:t>first</a:t>
              </a:r>
              <a:r>
                <a:rPr spc="5" dirty="0">
                  <a:latin typeface="Calibri" panose="020F0502020204030204"/>
                  <a:cs typeface="Calibri" panose="020F0502020204030204"/>
                </a:rPr>
                <a:t> </a:t>
              </a:r>
              <a:r>
                <a:rPr spc="-20" dirty="0">
                  <a:latin typeface="Calibri" panose="020F0502020204030204"/>
                  <a:cs typeface="Calibri" panose="020F0502020204030204"/>
                </a:rPr>
                <a:t>strand</a:t>
              </a:r>
              <a:r>
                <a:rPr spc="40" dirty="0">
                  <a:latin typeface="Calibri" panose="020F0502020204030204"/>
                  <a:cs typeface="Calibri" panose="020F0502020204030204"/>
                </a:rPr>
                <a:t> </a:t>
              </a:r>
              <a:r>
                <a:rPr spc="-5" dirty="0">
                  <a:latin typeface="Calibri" panose="020F0502020204030204"/>
                  <a:cs typeface="Calibri" panose="020F0502020204030204"/>
                </a:rPr>
                <a:t>and</a:t>
              </a:r>
              <a:r>
                <a:rPr spc="40" dirty="0">
                  <a:latin typeface="Calibri" panose="020F0502020204030204"/>
                  <a:cs typeface="Calibri" panose="020F0502020204030204"/>
                </a:rPr>
                <a:t> </a:t>
              </a:r>
              <a:r>
                <a:rPr spc="-5" dirty="0">
                  <a:latin typeface="Calibri" panose="020F0502020204030204"/>
                  <a:cs typeface="Calibri" panose="020F0502020204030204"/>
                </a:rPr>
                <a:t>the</a:t>
              </a:r>
              <a:r>
                <a:rPr spc="20" dirty="0">
                  <a:latin typeface="Calibri" panose="020F0502020204030204"/>
                  <a:cs typeface="Calibri" panose="020F0502020204030204"/>
                </a:rPr>
                <a:t> </a:t>
              </a:r>
              <a:r>
                <a:rPr spc="-10" dirty="0">
                  <a:latin typeface="Calibri" panose="020F0502020204030204"/>
                  <a:cs typeface="Calibri" panose="020F0502020204030204"/>
                </a:rPr>
                <a:t>barrel</a:t>
              </a:r>
              <a:r>
                <a:rPr spc="15" dirty="0">
                  <a:latin typeface="Calibri" panose="020F0502020204030204"/>
                  <a:cs typeface="Calibri" panose="020F0502020204030204"/>
                </a:rPr>
                <a:t> </a:t>
              </a:r>
              <a:r>
                <a:rPr spc="-5" dirty="0">
                  <a:latin typeface="Calibri" panose="020F0502020204030204"/>
                  <a:cs typeface="Calibri" panose="020F0502020204030204"/>
                </a:rPr>
                <a:t>is</a:t>
              </a:r>
              <a:r>
                <a:rPr spc="15" dirty="0">
                  <a:latin typeface="Calibri" panose="020F0502020204030204"/>
                  <a:cs typeface="Calibri" panose="020F0502020204030204"/>
                </a:rPr>
                <a:t> </a:t>
              </a:r>
              <a:r>
                <a:rPr spc="-5" dirty="0">
                  <a:latin typeface="Calibri" panose="020F0502020204030204"/>
                  <a:cs typeface="Calibri" panose="020F0502020204030204"/>
                </a:rPr>
                <a:t>closed</a:t>
              </a:r>
              <a:endParaRPr>
                <a:latin typeface="Calibri" panose="020F0502020204030204"/>
                <a:cs typeface="Calibri" panose="020F0502020204030204"/>
              </a:endParaRPr>
            </a:p>
            <a:p>
              <a:pPr marL="2000250" marR="648970" indent="-158750">
                <a:lnSpc>
                  <a:spcPct val="100000"/>
                </a:lnSpc>
                <a:spcBef>
                  <a:spcPts val="5"/>
                </a:spcBef>
              </a:pPr>
              <a:r>
                <a:rPr dirty="0">
                  <a:latin typeface="Calibri" panose="020F0502020204030204"/>
                  <a:cs typeface="Calibri" panose="020F0502020204030204"/>
                </a:rPr>
                <a:t>- </a:t>
              </a:r>
              <a:r>
                <a:rPr spc="-5" dirty="0">
                  <a:latin typeface="Calibri" panose="020F0502020204030204"/>
                  <a:cs typeface="Calibri" panose="020F0502020204030204"/>
                </a:rPr>
                <a:t>the</a:t>
              </a:r>
              <a:r>
                <a:rPr spc="25" dirty="0">
                  <a:latin typeface="Calibri" panose="020F0502020204030204"/>
                  <a:cs typeface="Calibri" panose="020F0502020204030204"/>
                </a:rPr>
                <a:t> </a:t>
              </a:r>
              <a:r>
                <a:rPr spc="-15" dirty="0">
                  <a:latin typeface="Calibri" panose="020F0502020204030204"/>
                  <a:cs typeface="Calibri" panose="020F0502020204030204"/>
                </a:rPr>
                <a:t>arrangement</a:t>
              </a:r>
              <a:r>
                <a:rPr spc="95" dirty="0">
                  <a:latin typeface="Calibri" panose="020F0502020204030204"/>
                  <a:cs typeface="Calibri" panose="020F0502020204030204"/>
                </a:rPr>
                <a:t> </a:t>
              </a:r>
              <a:r>
                <a:rPr spc="5" dirty="0">
                  <a:latin typeface="Calibri" panose="020F0502020204030204"/>
                  <a:cs typeface="Calibri" panose="020F0502020204030204"/>
                </a:rPr>
                <a:t>of</a:t>
              </a:r>
              <a:r>
                <a:rPr spc="-25" dirty="0">
                  <a:latin typeface="Calibri" panose="020F0502020204030204"/>
                  <a:cs typeface="Calibri" panose="020F0502020204030204"/>
                </a:rPr>
                <a:t> </a:t>
              </a:r>
              <a:r>
                <a:rPr dirty="0">
                  <a:latin typeface="Calibri" panose="020F0502020204030204"/>
                  <a:cs typeface="Calibri" panose="020F0502020204030204"/>
                </a:rPr>
                <a:t>β</a:t>
              </a:r>
              <a:r>
                <a:rPr spc="5" dirty="0">
                  <a:latin typeface="Calibri" panose="020F0502020204030204"/>
                  <a:cs typeface="Calibri" panose="020F0502020204030204"/>
                </a:rPr>
                <a:t> </a:t>
              </a:r>
              <a:r>
                <a:rPr spc="-20" dirty="0">
                  <a:latin typeface="Calibri" panose="020F0502020204030204"/>
                  <a:cs typeface="Calibri" panose="020F0502020204030204"/>
                </a:rPr>
                <a:t>strands</a:t>
              </a:r>
              <a:r>
                <a:rPr spc="35" dirty="0">
                  <a:latin typeface="Calibri" panose="020F0502020204030204"/>
                  <a:cs typeface="Calibri" panose="020F0502020204030204"/>
                </a:rPr>
                <a:t> </a:t>
              </a:r>
              <a:r>
                <a:rPr spc="-5" dirty="0">
                  <a:latin typeface="Calibri" panose="020F0502020204030204"/>
                  <a:cs typeface="Calibri" panose="020F0502020204030204"/>
                </a:rPr>
                <a:t>is</a:t>
              </a:r>
              <a:r>
                <a:rPr spc="20" dirty="0">
                  <a:latin typeface="Calibri" panose="020F0502020204030204"/>
                  <a:cs typeface="Calibri" panose="020F0502020204030204"/>
                </a:rPr>
                <a:t> </a:t>
              </a:r>
              <a:r>
                <a:rPr spc="-5" dirty="0">
                  <a:latin typeface="Calibri" panose="020F0502020204030204"/>
                  <a:cs typeface="Calibri" panose="020F0502020204030204"/>
                </a:rPr>
                <a:t>similar</a:t>
              </a:r>
              <a:r>
                <a:rPr spc="20" dirty="0">
                  <a:latin typeface="Calibri" panose="020F0502020204030204"/>
                  <a:cs typeface="Calibri" panose="020F0502020204030204"/>
                </a:rPr>
                <a:t> </a:t>
              </a:r>
              <a:r>
                <a:rPr spc="-15" dirty="0">
                  <a:latin typeface="Calibri" panose="020F0502020204030204"/>
                  <a:cs typeface="Calibri" panose="020F0502020204030204"/>
                </a:rPr>
                <a:t>to</a:t>
              </a:r>
              <a:r>
                <a:rPr spc="10" dirty="0">
                  <a:latin typeface="Calibri" panose="020F0502020204030204"/>
                  <a:cs typeface="Calibri" panose="020F0502020204030204"/>
                </a:rPr>
                <a:t> </a:t>
              </a:r>
              <a:r>
                <a:rPr spc="-10" dirty="0">
                  <a:latin typeface="Calibri" panose="020F0502020204030204"/>
                  <a:cs typeface="Calibri" panose="020F0502020204030204"/>
                </a:rPr>
                <a:t>that</a:t>
              </a:r>
              <a:r>
                <a:rPr spc="20" dirty="0">
                  <a:latin typeface="Calibri" panose="020F0502020204030204"/>
                  <a:cs typeface="Calibri" panose="020F0502020204030204"/>
                </a:rPr>
                <a:t> </a:t>
              </a:r>
              <a:r>
                <a:rPr spc="-5" dirty="0">
                  <a:latin typeface="Calibri" panose="020F0502020204030204"/>
                  <a:cs typeface="Calibri" panose="020F0502020204030204"/>
                </a:rPr>
                <a:t>in</a:t>
              </a:r>
              <a:r>
                <a:rPr spc="30" dirty="0">
                  <a:latin typeface="Calibri" panose="020F0502020204030204"/>
                  <a:cs typeface="Calibri" panose="020F0502020204030204"/>
                </a:rPr>
                <a:t> </a:t>
              </a:r>
              <a:r>
                <a:rPr dirty="0">
                  <a:latin typeface="Calibri" panose="020F0502020204030204"/>
                  <a:cs typeface="Calibri" panose="020F0502020204030204"/>
                </a:rPr>
                <a:t>α/β</a:t>
              </a:r>
              <a:r>
                <a:rPr spc="5" dirty="0">
                  <a:latin typeface="Calibri" panose="020F0502020204030204"/>
                  <a:cs typeface="Calibri" panose="020F0502020204030204"/>
                </a:rPr>
                <a:t> </a:t>
              </a:r>
              <a:r>
                <a:rPr spc="-10" dirty="0">
                  <a:latin typeface="Calibri" panose="020F0502020204030204"/>
                  <a:cs typeface="Calibri" panose="020F0502020204030204"/>
                </a:rPr>
                <a:t>barrel</a:t>
              </a:r>
              <a:r>
                <a:rPr spc="15" dirty="0">
                  <a:latin typeface="Calibri" panose="020F0502020204030204"/>
                  <a:cs typeface="Calibri" panose="020F0502020204030204"/>
                </a:rPr>
                <a:t> </a:t>
              </a:r>
              <a:r>
                <a:rPr spc="-15" dirty="0">
                  <a:latin typeface="Calibri" panose="020F0502020204030204"/>
                  <a:cs typeface="Calibri" panose="020F0502020204030204"/>
                </a:rPr>
                <a:t>structure </a:t>
              </a:r>
              <a:r>
                <a:rPr spc="-390" dirty="0">
                  <a:latin typeface="Calibri" panose="020F0502020204030204"/>
                  <a:cs typeface="Calibri" panose="020F0502020204030204"/>
                </a:rPr>
                <a:t> </a:t>
              </a:r>
              <a:r>
                <a:rPr spc="-20" dirty="0">
                  <a:latin typeface="Calibri" panose="020F0502020204030204"/>
                  <a:cs typeface="Calibri" panose="020F0502020204030204"/>
                </a:rPr>
                <a:t>except</a:t>
              </a:r>
              <a:r>
                <a:rPr spc="25" dirty="0">
                  <a:latin typeface="Calibri" panose="020F0502020204030204"/>
                  <a:cs typeface="Calibri" panose="020F0502020204030204"/>
                </a:rPr>
                <a:t> </a:t>
              </a:r>
              <a:r>
                <a:rPr spc="-10" dirty="0">
                  <a:latin typeface="Calibri" panose="020F0502020204030204"/>
                  <a:cs typeface="Calibri" panose="020F0502020204030204"/>
                </a:rPr>
                <a:t>that</a:t>
              </a:r>
              <a:r>
                <a:rPr spc="30" dirty="0">
                  <a:latin typeface="Calibri" panose="020F0502020204030204"/>
                  <a:cs typeface="Calibri" panose="020F0502020204030204"/>
                </a:rPr>
                <a:t> </a:t>
              </a:r>
              <a:r>
                <a:rPr spc="-15" dirty="0">
                  <a:latin typeface="Calibri" panose="020F0502020204030204"/>
                  <a:cs typeface="Calibri" panose="020F0502020204030204"/>
                </a:rPr>
                <a:t>strands</a:t>
              </a:r>
              <a:r>
                <a:rPr spc="65" dirty="0">
                  <a:latin typeface="Calibri" panose="020F0502020204030204"/>
                  <a:cs typeface="Calibri" panose="020F0502020204030204"/>
                </a:rPr>
                <a:t> </a:t>
              </a:r>
              <a:r>
                <a:rPr spc="-10" dirty="0">
                  <a:latin typeface="Calibri" panose="020F0502020204030204"/>
                  <a:cs typeface="Calibri" panose="020F0502020204030204"/>
                </a:rPr>
                <a:t>are</a:t>
              </a:r>
              <a:r>
                <a:rPr dirty="0">
                  <a:latin typeface="Calibri" panose="020F0502020204030204"/>
                  <a:cs typeface="Calibri" panose="020F0502020204030204"/>
                </a:rPr>
                <a:t> </a:t>
              </a:r>
              <a:r>
                <a:rPr spc="-10" dirty="0">
                  <a:latin typeface="Calibri" panose="020F0502020204030204"/>
                  <a:cs typeface="Calibri" panose="020F0502020204030204"/>
                </a:rPr>
                <a:t>antiparallel</a:t>
              </a:r>
              <a:r>
                <a:rPr spc="70" dirty="0">
                  <a:latin typeface="Calibri" panose="020F0502020204030204"/>
                  <a:cs typeface="Calibri" panose="020F0502020204030204"/>
                </a:rPr>
                <a:t> </a:t>
              </a:r>
              <a:r>
                <a:rPr dirty="0">
                  <a:latin typeface="Calibri" panose="020F0502020204030204"/>
                  <a:cs typeface="Calibri" panose="020F0502020204030204"/>
                </a:rPr>
                <a:t>and</a:t>
              </a:r>
              <a:r>
                <a:rPr spc="45" dirty="0">
                  <a:latin typeface="Calibri" panose="020F0502020204030204"/>
                  <a:cs typeface="Calibri" panose="020F0502020204030204"/>
                </a:rPr>
                <a:t> </a:t>
              </a:r>
              <a:r>
                <a:rPr dirty="0">
                  <a:latin typeface="Calibri" panose="020F0502020204030204"/>
                  <a:cs typeface="Calibri" panose="020F0502020204030204"/>
                </a:rPr>
                <a:t>all</a:t>
              </a:r>
              <a:r>
                <a:rPr spc="-5" dirty="0">
                  <a:latin typeface="Calibri" panose="020F0502020204030204"/>
                  <a:cs typeface="Calibri" panose="020F0502020204030204"/>
                </a:rPr>
                <a:t> conections</a:t>
              </a:r>
              <a:r>
                <a:rPr spc="45" dirty="0">
                  <a:latin typeface="Calibri" panose="020F0502020204030204"/>
                  <a:cs typeface="Calibri" panose="020F0502020204030204"/>
                </a:rPr>
                <a:t> </a:t>
              </a:r>
              <a:r>
                <a:rPr spc="-10" dirty="0">
                  <a:latin typeface="Calibri" panose="020F0502020204030204"/>
                  <a:cs typeface="Calibri" panose="020F0502020204030204"/>
                </a:rPr>
                <a:t>are</a:t>
              </a:r>
              <a:r>
                <a:rPr spc="-5" dirty="0">
                  <a:latin typeface="Calibri" panose="020F0502020204030204"/>
                  <a:cs typeface="Calibri" panose="020F0502020204030204"/>
                </a:rPr>
                <a:t> </a:t>
              </a:r>
              <a:r>
                <a:rPr spc="-10" dirty="0">
                  <a:latin typeface="Calibri" panose="020F0502020204030204"/>
                  <a:cs typeface="Calibri" panose="020F0502020204030204"/>
                </a:rPr>
                <a:t>hairpins</a:t>
              </a:r>
              <a:endParaRPr>
                <a:latin typeface="Calibri" panose="020F0502020204030204"/>
                <a:cs typeface="Calibri" panose="020F0502020204030204"/>
              </a:endParaRPr>
            </a:p>
          </p:txBody>
        </p:sp>
        <p:grpSp>
          <p:nvGrpSpPr>
            <p:cNvPr id="3" name="object 3"/>
            <p:cNvGrpSpPr/>
            <p:nvPr/>
          </p:nvGrpSpPr>
          <p:grpSpPr>
            <a:xfrm>
              <a:off x="4913" y="2210"/>
              <a:ext cx="6162" cy="4200"/>
              <a:chOff x="27430" y="2142744"/>
              <a:chExt cx="5974080" cy="4072254"/>
            </a:xfrm>
          </p:grpSpPr>
          <p:pic>
            <p:nvPicPr>
              <p:cNvPr id="4" name="object 4"/>
              <p:cNvPicPr/>
              <p:nvPr/>
            </p:nvPicPr>
            <p:blipFill>
              <a:blip r:embed="rId1" cstate="print"/>
              <a:stretch>
                <a:fillRect/>
              </a:stretch>
            </p:blipFill>
            <p:spPr>
              <a:xfrm>
                <a:off x="27430" y="2142744"/>
                <a:ext cx="2758440" cy="3858767"/>
              </a:xfrm>
              <a:prstGeom prst="rect">
                <a:avLst/>
              </a:prstGeom>
            </p:spPr>
          </p:pic>
          <p:pic>
            <p:nvPicPr>
              <p:cNvPr id="5" name="object 5"/>
              <p:cNvPicPr/>
              <p:nvPr/>
            </p:nvPicPr>
            <p:blipFill>
              <a:blip r:embed="rId2" cstate="print"/>
              <a:stretch>
                <a:fillRect/>
              </a:stretch>
            </p:blipFill>
            <p:spPr>
              <a:xfrm>
                <a:off x="2715767" y="2215895"/>
                <a:ext cx="3285744" cy="3998976"/>
              </a:xfrm>
              <a:prstGeom prst="rect">
                <a:avLst/>
              </a:prstGeom>
            </p:spPr>
          </p:pic>
        </p:grpSp>
        <p:sp>
          <p:nvSpPr>
            <p:cNvPr id="6" name="object 6"/>
            <p:cNvSpPr txBox="1"/>
            <p:nvPr/>
          </p:nvSpPr>
          <p:spPr>
            <a:xfrm>
              <a:off x="10038" y="5439"/>
              <a:ext cx="4098" cy="1077"/>
            </a:xfrm>
            <a:prstGeom prst="rect">
              <a:avLst/>
            </a:prstGeom>
          </p:spPr>
          <p:txBody>
            <a:bodyPr vert="horz" wrap="square" lIns="0" tIns="8317" rIns="0" bIns="0" rtlCol="0">
              <a:spAutoFit/>
            </a:bodyPr>
            <a:lstStyle/>
            <a:p>
              <a:pPr marL="12700" algn="just">
                <a:lnSpc>
                  <a:spcPct val="100000"/>
                </a:lnSpc>
                <a:spcBef>
                  <a:spcPts val="100"/>
                </a:spcBef>
              </a:pPr>
              <a:r>
                <a:rPr spc="-10" dirty="0">
                  <a:latin typeface="Calibri" panose="020F0502020204030204"/>
                  <a:cs typeface="Calibri" panose="020F0502020204030204"/>
                </a:rPr>
                <a:t>Retinol binding</a:t>
              </a:r>
              <a:r>
                <a:rPr spc="60" dirty="0">
                  <a:latin typeface="Calibri" panose="020F0502020204030204"/>
                  <a:cs typeface="Calibri" panose="020F0502020204030204"/>
                </a:rPr>
                <a:t> </a:t>
              </a:r>
              <a:r>
                <a:rPr spc="-15" dirty="0">
                  <a:latin typeface="Calibri" panose="020F0502020204030204"/>
                  <a:cs typeface="Calibri" panose="020F0502020204030204"/>
                </a:rPr>
                <a:t>protein:</a:t>
              </a:r>
              <a:endParaRPr>
                <a:latin typeface="Calibri" panose="020F0502020204030204"/>
                <a:cs typeface="Calibri" panose="020F0502020204030204"/>
              </a:endParaRPr>
            </a:p>
            <a:p>
              <a:pPr marL="12700" marR="5080" algn="just">
                <a:lnSpc>
                  <a:spcPct val="100000"/>
                </a:lnSpc>
              </a:pPr>
              <a:r>
                <a:rPr spc="-5" dirty="0">
                  <a:latin typeface="Calibri" panose="020F0502020204030204"/>
                  <a:cs typeface="Calibri" panose="020F0502020204030204"/>
                </a:rPr>
                <a:t>This</a:t>
              </a:r>
              <a:r>
                <a:rPr dirty="0">
                  <a:latin typeface="Calibri" panose="020F0502020204030204"/>
                  <a:cs typeface="Calibri" panose="020F0502020204030204"/>
                </a:rPr>
                <a:t> </a:t>
              </a:r>
              <a:r>
                <a:rPr spc="-10" dirty="0">
                  <a:latin typeface="Calibri" panose="020F0502020204030204"/>
                  <a:cs typeface="Calibri" panose="020F0502020204030204"/>
                </a:rPr>
                <a:t>protein</a:t>
              </a:r>
              <a:r>
                <a:rPr spc="-5" dirty="0">
                  <a:latin typeface="Calibri" panose="020F0502020204030204"/>
                  <a:cs typeface="Calibri" panose="020F0502020204030204"/>
                </a:rPr>
                <a:t> is</a:t>
              </a:r>
              <a:r>
                <a:rPr dirty="0">
                  <a:latin typeface="Calibri" panose="020F0502020204030204"/>
                  <a:cs typeface="Calibri" panose="020F0502020204030204"/>
                </a:rPr>
                <a:t> </a:t>
              </a:r>
              <a:r>
                <a:rPr spc="-5" dirty="0">
                  <a:latin typeface="Calibri" panose="020F0502020204030204"/>
                  <a:cs typeface="Calibri" panose="020F0502020204030204"/>
                </a:rPr>
                <a:t>responsible</a:t>
              </a:r>
              <a:r>
                <a:rPr dirty="0">
                  <a:latin typeface="Calibri" panose="020F0502020204030204"/>
                  <a:cs typeface="Calibri" panose="020F0502020204030204"/>
                </a:rPr>
                <a:t> </a:t>
              </a:r>
              <a:r>
                <a:rPr spc="-15" dirty="0">
                  <a:latin typeface="Calibri" panose="020F0502020204030204"/>
                  <a:cs typeface="Calibri" panose="020F0502020204030204"/>
                </a:rPr>
                <a:t>for </a:t>
              </a:r>
              <a:r>
                <a:rPr spc="-10" dirty="0">
                  <a:latin typeface="Calibri" panose="020F0502020204030204"/>
                  <a:cs typeface="Calibri" panose="020F0502020204030204"/>
                </a:rPr>
                <a:t> transporting</a:t>
              </a:r>
              <a:r>
                <a:rPr spc="335" dirty="0">
                  <a:latin typeface="Calibri" panose="020F0502020204030204"/>
                  <a:cs typeface="Calibri" panose="020F0502020204030204"/>
                </a:rPr>
                <a:t> </a:t>
              </a:r>
              <a:r>
                <a:rPr dirty="0">
                  <a:latin typeface="Calibri" panose="020F0502020204030204"/>
                  <a:cs typeface="Calibri" panose="020F0502020204030204"/>
                </a:rPr>
                <a:t>the</a:t>
              </a:r>
              <a:r>
                <a:rPr spc="330" dirty="0">
                  <a:latin typeface="Calibri" panose="020F0502020204030204"/>
                  <a:cs typeface="Calibri" panose="020F0502020204030204"/>
                </a:rPr>
                <a:t> </a:t>
              </a:r>
              <a:r>
                <a:rPr dirty="0">
                  <a:latin typeface="Calibri" panose="020F0502020204030204"/>
                  <a:cs typeface="Calibri" panose="020F0502020204030204"/>
                </a:rPr>
                <a:t>lipid</a:t>
              </a:r>
              <a:r>
                <a:rPr spc="330" dirty="0">
                  <a:latin typeface="Calibri" panose="020F0502020204030204"/>
                  <a:cs typeface="Calibri" panose="020F0502020204030204"/>
                </a:rPr>
                <a:t> </a:t>
              </a:r>
              <a:r>
                <a:rPr spc="-5" dirty="0">
                  <a:latin typeface="Calibri" panose="020F0502020204030204"/>
                  <a:cs typeface="Calibri" panose="020F0502020204030204"/>
                </a:rPr>
                <a:t>alcohol</a:t>
              </a:r>
              <a:r>
                <a:rPr spc="340" dirty="0">
                  <a:latin typeface="Calibri" panose="020F0502020204030204"/>
                  <a:cs typeface="Calibri" panose="020F0502020204030204"/>
                </a:rPr>
                <a:t> </a:t>
              </a:r>
              <a:r>
                <a:rPr spc="-5" dirty="0">
                  <a:latin typeface="Calibri" panose="020F0502020204030204"/>
                  <a:cs typeface="Calibri" panose="020F0502020204030204"/>
                </a:rPr>
                <a:t>vitamin </a:t>
              </a:r>
              <a:r>
                <a:rPr spc="-395" dirty="0">
                  <a:latin typeface="Calibri" panose="020F0502020204030204"/>
                  <a:cs typeface="Calibri" panose="020F0502020204030204"/>
                </a:rPr>
                <a:t> </a:t>
              </a:r>
              <a:r>
                <a:rPr dirty="0">
                  <a:latin typeface="Calibri" panose="020F0502020204030204"/>
                  <a:cs typeface="Calibri" panose="020F0502020204030204"/>
                </a:rPr>
                <a:t>A </a:t>
              </a:r>
              <a:r>
                <a:rPr spc="-10" dirty="0">
                  <a:latin typeface="Calibri" panose="020F0502020204030204"/>
                  <a:cs typeface="Calibri" panose="020F0502020204030204"/>
                </a:rPr>
                <a:t>(retinol) </a:t>
              </a:r>
              <a:r>
                <a:rPr spc="-5" dirty="0">
                  <a:latin typeface="Calibri" panose="020F0502020204030204"/>
                  <a:cs typeface="Calibri" panose="020F0502020204030204"/>
                </a:rPr>
                <a:t>from its </a:t>
              </a:r>
              <a:r>
                <a:rPr spc="-20" dirty="0">
                  <a:latin typeface="Calibri" panose="020F0502020204030204"/>
                  <a:cs typeface="Calibri" panose="020F0502020204030204"/>
                </a:rPr>
                <a:t>storage </a:t>
              </a:r>
              <a:r>
                <a:rPr spc="-10" dirty="0">
                  <a:latin typeface="Calibri" panose="020F0502020204030204"/>
                  <a:cs typeface="Calibri" panose="020F0502020204030204"/>
                </a:rPr>
                <a:t>site </a:t>
              </a:r>
              <a:r>
                <a:rPr spc="5" dirty="0">
                  <a:latin typeface="Calibri" panose="020F0502020204030204"/>
                  <a:cs typeface="Calibri" panose="020F0502020204030204"/>
                </a:rPr>
                <a:t>in </a:t>
              </a:r>
              <a:r>
                <a:rPr dirty="0">
                  <a:latin typeface="Calibri" panose="020F0502020204030204"/>
                  <a:cs typeface="Calibri" panose="020F0502020204030204"/>
                </a:rPr>
                <a:t>the </a:t>
              </a:r>
              <a:r>
                <a:rPr spc="5" dirty="0">
                  <a:latin typeface="Calibri" panose="020F0502020204030204"/>
                  <a:cs typeface="Calibri" panose="020F0502020204030204"/>
                </a:rPr>
                <a:t> </a:t>
              </a:r>
              <a:r>
                <a:rPr spc="-15" dirty="0">
                  <a:latin typeface="Calibri" panose="020F0502020204030204"/>
                  <a:cs typeface="Calibri" panose="020F0502020204030204"/>
                </a:rPr>
                <a:t>liver</a:t>
              </a:r>
              <a:r>
                <a:rPr spc="20" dirty="0">
                  <a:latin typeface="Calibri" panose="020F0502020204030204"/>
                  <a:cs typeface="Calibri" panose="020F0502020204030204"/>
                </a:rPr>
                <a:t> </a:t>
              </a:r>
              <a:r>
                <a:rPr spc="-15" dirty="0">
                  <a:latin typeface="Calibri" panose="020F0502020204030204"/>
                  <a:cs typeface="Calibri" panose="020F0502020204030204"/>
                </a:rPr>
                <a:t>to</a:t>
              </a:r>
              <a:r>
                <a:rPr spc="10" dirty="0">
                  <a:latin typeface="Calibri" panose="020F0502020204030204"/>
                  <a:cs typeface="Calibri" panose="020F0502020204030204"/>
                </a:rPr>
                <a:t> </a:t>
              </a:r>
              <a:r>
                <a:rPr spc="-5" dirty="0">
                  <a:latin typeface="Calibri" panose="020F0502020204030204"/>
                  <a:cs typeface="Calibri" panose="020F0502020204030204"/>
                </a:rPr>
                <a:t>the</a:t>
              </a:r>
              <a:r>
                <a:rPr spc="40" dirty="0">
                  <a:latin typeface="Calibri" panose="020F0502020204030204"/>
                  <a:cs typeface="Calibri" panose="020F0502020204030204"/>
                </a:rPr>
                <a:t> </a:t>
              </a:r>
              <a:r>
                <a:rPr spc="-10" dirty="0">
                  <a:latin typeface="Calibri" panose="020F0502020204030204"/>
                  <a:cs typeface="Calibri" panose="020F0502020204030204"/>
                </a:rPr>
                <a:t>tissues</a:t>
              </a:r>
              <a:endParaRPr>
                <a:latin typeface="Calibri" panose="020F0502020204030204"/>
                <a:cs typeface="Calibri" panose="020F0502020204030204"/>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59130" y="127635"/>
            <a:ext cx="11163935" cy="6523990"/>
            <a:chOff x="5032" y="201"/>
            <a:chExt cx="9173" cy="6772"/>
          </a:xfrm>
        </p:grpSpPr>
        <p:sp>
          <p:nvSpPr>
            <p:cNvPr id="2" name="object 2"/>
            <p:cNvSpPr txBox="1"/>
            <p:nvPr/>
          </p:nvSpPr>
          <p:spPr>
            <a:xfrm>
              <a:off x="5052" y="201"/>
              <a:ext cx="9153" cy="1511"/>
            </a:xfrm>
            <a:prstGeom prst="rect">
              <a:avLst/>
            </a:prstGeom>
          </p:spPr>
          <p:txBody>
            <a:bodyPr vert="horz" wrap="square" lIns="0" tIns="33271" rIns="0" bIns="0" rtlCol="0">
              <a:spAutoFit/>
            </a:bodyPr>
            <a:lstStyle/>
            <a:p>
              <a:pPr marL="12700" algn="just">
                <a:lnSpc>
                  <a:spcPct val="100000"/>
                </a:lnSpc>
                <a:spcBef>
                  <a:spcPts val="400"/>
                </a:spcBef>
              </a:pPr>
              <a:r>
                <a:rPr dirty="0">
                  <a:latin typeface="Calibri" panose="020F0502020204030204"/>
                  <a:cs typeface="Calibri" panose="020F0502020204030204"/>
                </a:rPr>
                <a:t>2)</a:t>
              </a:r>
              <a:r>
                <a:rPr spc="-10" dirty="0">
                  <a:latin typeface="Calibri" panose="020F0502020204030204"/>
                  <a:cs typeface="Calibri" panose="020F0502020204030204"/>
                </a:rPr>
                <a:t> </a:t>
              </a:r>
              <a:r>
                <a:rPr spc="-25" dirty="0">
                  <a:latin typeface="Calibri" panose="020F0502020204030204"/>
                  <a:cs typeface="Calibri" panose="020F0502020204030204"/>
                </a:rPr>
                <a:t>Two </a:t>
              </a:r>
              <a:r>
                <a:rPr spc="-15" dirty="0">
                  <a:latin typeface="Calibri" panose="020F0502020204030204"/>
                  <a:cs typeface="Calibri" panose="020F0502020204030204"/>
                </a:rPr>
                <a:t>Greek</a:t>
              </a:r>
              <a:r>
                <a:rPr spc="35" dirty="0">
                  <a:latin typeface="Calibri" panose="020F0502020204030204"/>
                  <a:cs typeface="Calibri" panose="020F0502020204030204"/>
                </a:rPr>
                <a:t> </a:t>
              </a:r>
              <a:r>
                <a:rPr spc="-20" dirty="0">
                  <a:latin typeface="Calibri" panose="020F0502020204030204"/>
                  <a:cs typeface="Calibri" panose="020F0502020204030204"/>
                </a:rPr>
                <a:t>key</a:t>
              </a:r>
              <a:r>
                <a:rPr spc="-35" dirty="0">
                  <a:latin typeface="Calibri" panose="020F0502020204030204"/>
                  <a:cs typeface="Calibri" panose="020F0502020204030204"/>
                </a:rPr>
                <a:t> </a:t>
              </a:r>
              <a:r>
                <a:rPr spc="-5" dirty="0">
                  <a:latin typeface="Calibri" panose="020F0502020204030204"/>
                  <a:cs typeface="Calibri" panose="020F0502020204030204"/>
                </a:rPr>
                <a:t>motifs</a:t>
              </a:r>
              <a:r>
                <a:rPr spc="-15" dirty="0">
                  <a:latin typeface="Calibri" panose="020F0502020204030204"/>
                  <a:cs typeface="Calibri" panose="020F0502020204030204"/>
                </a:rPr>
                <a:t> </a:t>
              </a:r>
              <a:r>
                <a:rPr spc="-10" dirty="0">
                  <a:latin typeface="Calibri" panose="020F0502020204030204"/>
                  <a:cs typeface="Calibri" panose="020F0502020204030204"/>
                </a:rPr>
                <a:t>form </a:t>
              </a:r>
              <a:r>
                <a:rPr spc="-5" dirty="0">
                  <a:latin typeface="Calibri" panose="020F0502020204030204"/>
                  <a:cs typeface="Calibri" panose="020F0502020204030204"/>
                </a:rPr>
                <a:t>the</a:t>
              </a:r>
              <a:r>
                <a:rPr spc="10" dirty="0">
                  <a:latin typeface="Calibri" panose="020F0502020204030204"/>
                  <a:cs typeface="Calibri" panose="020F0502020204030204"/>
                </a:rPr>
                <a:t> </a:t>
              </a:r>
              <a:r>
                <a:rPr spc="-5" dirty="0">
                  <a:latin typeface="Calibri" panose="020F0502020204030204"/>
                  <a:cs typeface="Calibri" panose="020F0502020204030204"/>
                </a:rPr>
                <a:t>domain:</a:t>
              </a:r>
              <a:endParaRPr>
                <a:latin typeface="Calibri" panose="020F0502020204030204"/>
                <a:cs typeface="Calibri" panose="020F0502020204030204"/>
              </a:endParaRPr>
            </a:p>
            <a:p>
              <a:pPr marL="73025" marR="5080" algn="just">
                <a:lnSpc>
                  <a:spcPct val="100000"/>
                </a:lnSpc>
                <a:spcBef>
                  <a:spcPts val="300"/>
                </a:spcBef>
              </a:pPr>
              <a:r>
                <a:rPr spc="-10" dirty="0">
                  <a:latin typeface="Calibri" panose="020F0502020204030204"/>
                  <a:cs typeface="Calibri" panose="020F0502020204030204"/>
                </a:rPr>
                <a:t>γ-crystallin: </a:t>
              </a:r>
              <a:r>
                <a:rPr spc="5" dirty="0">
                  <a:latin typeface="Calibri" panose="020F0502020204030204"/>
                  <a:cs typeface="Calibri" panose="020F0502020204030204"/>
                </a:rPr>
                <a:t>The </a:t>
              </a:r>
              <a:r>
                <a:rPr spc="-10" dirty="0">
                  <a:latin typeface="Calibri" panose="020F0502020204030204"/>
                  <a:cs typeface="Calibri" panose="020F0502020204030204"/>
                </a:rPr>
                <a:t>transparency </a:t>
              </a:r>
              <a:r>
                <a:rPr dirty="0">
                  <a:latin typeface="Calibri" panose="020F0502020204030204"/>
                  <a:cs typeface="Calibri" panose="020F0502020204030204"/>
                </a:rPr>
                <a:t>and </a:t>
              </a:r>
              <a:r>
                <a:rPr spc="-15" dirty="0">
                  <a:latin typeface="Calibri" panose="020F0502020204030204"/>
                  <a:cs typeface="Calibri" panose="020F0502020204030204"/>
                </a:rPr>
                <a:t>refractive </a:t>
              </a:r>
              <a:r>
                <a:rPr spc="-10" dirty="0">
                  <a:latin typeface="Calibri" panose="020F0502020204030204"/>
                  <a:cs typeface="Calibri" panose="020F0502020204030204"/>
                </a:rPr>
                <a:t>power </a:t>
              </a:r>
              <a:r>
                <a:rPr dirty="0">
                  <a:latin typeface="Calibri" panose="020F0502020204030204"/>
                  <a:cs typeface="Calibri" panose="020F0502020204030204"/>
                </a:rPr>
                <a:t>of </a:t>
              </a:r>
              <a:r>
                <a:rPr spc="-5" dirty="0">
                  <a:latin typeface="Calibri" panose="020F0502020204030204"/>
                  <a:cs typeface="Calibri" panose="020F0502020204030204"/>
                </a:rPr>
                <a:t>the lenses </a:t>
              </a:r>
              <a:r>
                <a:rPr spc="5" dirty="0">
                  <a:latin typeface="Calibri" panose="020F0502020204030204"/>
                  <a:cs typeface="Calibri" panose="020F0502020204030204"/>
                </a:rPr>
                <a:t>of </a:t>
              </a:r>
              <a:r>
                <a:rPr spc="-5" dirty="0">
                  <a:latin typeface="Calibri" panose="020F0502020204030204"/>
                  <a:cs typeface="Calibri" panose="020F0502020204030204"/>
                </a:rPr>
                <a:t>our </a:t>
              </a:r>
              <a:r>
                <a:rPr spc="-15" dirty="0">
                  <a:latin typeface="Calibri" panose="020F0502020204030204"/>
                  <a:cs typeface="Calibri" panose="020F0502020204030204"/>
                </a:rPr>
                <a:t>eyes </a:t>
              </a:r>
              <a:r>
                <a:rPr spc="-5" dirty="0">
                  <a:latin typeface="Calibri" panose="020F0502020204030204"/>
                  <a:cs typeface="Calibri" panose="020F0502020204030204"/>
                </a:rPr>
                <a:t>depend </a:t>
              </a:r>
              <a:r>
                <a:rPr dirty="0">
                  <a:latin typeface="Calibri" panose="020F0502020204030204"/>
                  <a:cs typeface="Calibri" panose="020F0502020204030204"/>
                </a:rPr>
                <a:t>on a </a:t>
              </a:r>
              <a:r>
                <a:rPr spc="5" dirty="0">
                  <a:latin typeface="Calibri" panose="020F0502020204030204"/>
                  <a:cs typeface="Calibri" panose="020F0502020204030204"/>
                </a:rPr>
                <a:t> </a:t>
              </a:r>
              <a:r>
                <a:rPr dirty="0">
                  <a:latin typeface="Calibri" panose="020F0502020204030204"/>
                  <a:cs typeface="Calibri" panose="020F0502020204030204"/>
                </a:rPr>
                <a:t>smooth </a:t>
              </a:r>
              <a:r>
                <a:rPr spc="-10" dirty="0">
                  <a:latin typeface="Calibri" panose="020F0502020204030204"/>
                  <a:cs typeface="Calibri" panose="020F0502020204030204"/>
                </a:rPr>
                <a:t>gradient </a:t>
              </a:r>
              <a:r>
                <a:rPr spc="5" dirty="0">
                  <a:latin typeface="Calibri" panose="020F0502020204030204"/>
                  <a:cs typeface="Calibri" panose="020F0502020204030204"/>
                </a:rPr>
                <a:t>of </a:t>
              </a:r>
              <a:r>
                <a:rPr spc="-15" dirty="0">
                  <a:latin typeface="Calibri" panose="020F0502020204030204"/>
                  <a:cs typeface="Calibri" panose="020F0502020204030204"/>
                </a:rPr>
                <a:t>refractive </a:t>
              </a:r>
              <a:r>
                <a:rPr dirty="0">
                  <a:latin typeface="Calibri" panose="020F0502020204030204"/>
                  <a:cs typeface="Calibri" panose="020F0502020204030204"/>
                </a:rPr>
                <a:t>index </a:t>
              </a:r>
              <a:r>
                <a:rPr spc="-15" dirty="0">
                  <a:latin typeface="Calibri" panose="020F0502020204030204"/>
                  <a:cs typeface="Calibri" panose="020F0502020204030204"/>
                </a:rPr>
                <a:t>for </a:t>
              </a:r>
              <a:r>
                <a:rPr spc="-5" dirty="0">
                  <a:latin typeface="Calibri" panose="020F0502020204030204"/>
                  <a:cs typeface="Calibri" panose="020F0502020204030204"/>
                </a:rPr>
                <a:t>visible </a:t>
              </a:r>
              <a:r>
                <a:rPr spc="-10" dirty="0">
                  <a:latin typeface="Calibri" panose="020F0502020204030204"/>
                  <a:cs typeface="Calibri" panose="020F0502020204030204"/>
                </a:rPr>
                <a:t>light. </a:t>
              </a:r>
              <a:r>
                <a:rPr spc="-5" dirty="0">
                  <a:latin typeface="Calibri" panose="020F0502020204030204"/>
                  <a:cs typeface="Calibri" panose="020F0502020204030204"/>
                </a:rPr>
                <a:t>This </a:t>
              </a:r>
              <a:r>
                <a:rPr spc="5" dirty="0">
                  <a:latin typeface="Calibri" panose="020F0502020204030204"/>
                  <a:cs typeface="Calibri" panose="020F0502020204030204"/>
                </a:rPr>
                <a:t>is </a:t>
              </a:r>
              <a:r>
                <a:rPr dirty="0">
                  <a:latin typeface="Calibri" panose="020F0502020204030204"/>
                  <a:cs typeface="Calibri" panose="020F0502020204030204"/>
                </a:rPr>
                <a:t>achieved </a:t>
              </a:r>
              <a:r>
                <a:rPr spc="-5" dirty="0">
                  <a:latin typeface="Calibri" panose="020F0502020204030204"/>
                  <a:cs typeface="Calibri" panose="020F0502020204030204"/>
                </a:rPr>
                <a:t>partly by </a:t>
              </a:r>
              <a:r>
                <a:rPr dirty="0">
                  <a:latin typeface="Calibri" panose="020F0502020204030204"/>
                  <a:cs typeface="Calibri" panose="020F0502020204030204"/>
                </a:rPr>
                <a:t>a </a:t>
              </a:r>
              <a:r>
                <a:rPr spc="-5" dirty="0">
                  <a:latin typeface="Calibri" panose="020F0502020204030204"/>
                  <a:cs typeface="Calibri" panose="020F0502020204030204"/>
                </a:rPr>
                <a:t>regular packing </a:t>
              </a:r>
              <a:r>
                <a:rPr dirty="0">
                  <a:latin typeface="Calibri" panose="020F0502020204030204"/>
                  <a:cs typeface="Calibri" panose="020F0502020204030204"/>
                </a:rPr>
                <a:t> </a:t>
              </a:r>
              <a:r>
                <a:rPr spc="-10" dirty="0">
                  <a:latin typeface="Calibri" panose="020F0502020204030204"/>
                  <a:cs typeface="Calibri" panose="020F0502020204030204"/>
                </a:rPr>
                <a:t>arrangement </a:t>
              </a:r>
              <a:r>
                <a:rPr dirty="0">
                  <a:latin typeface="Calibri" panose="020F0502020204030204"/>
                  <a:cs typeface="Calibri" panose="020F0502020204030204"/>
                </a:rPr>
                <a:t>of the </a:t>
              </a:r>
              <a:r>
                <a:rPr spc="-5" dirty="0">
                  <a:latin typeface="Calibri" panose="020F0502020204030204"/>
                  <a:cs typeface="Calibri" panose="020F0502020204030204"/>
                </a:rPr>
                <a:t>cells </a:t>
              </a:r>
              <a:r>
                <a:rPr spc="5" dirty="0">
                  <a:latin typeface="Calibri" panose="020F0502020204030204"/>
                  <a:cs typeface="Calibri" panose="020F0502020204030204"/>
                </a:rPr>
                <a:t>in </a:t>
              </a:r>
              <a:r>
                <a:rPr dirty="0">
                  <a:latin typeface="Calibri" panose="020F0502020204030204"/>
                  <a:cs typeface="Calibri" panose="020F0502020204030204"/>
                </a:rPr>
                <a:t>the </a:t>
              </a:r>
              <a:r>
                <a:rPr spc="-5" dirty="0">
                  <a:latin typeface="Calibri" panose="020F0502020204030204"/>
                  <a:cs typeface="Calibri" panose="020F0502020204030204"/>
                </a:rPr>
                <a:t>lens </a:t>
              </a:r>
              <a:r>
                <a:rPr dirty="0">
                  <a:latin typeface="Calibri" panose="020F0502020204030204"/>
                  <a:cs typeface="Calibri" panose="020F0502020204030204"/>
                </a:rPr>
                <a:t>and </a:t>
              </a:r>
              <a:r>
                <a:rPr spc="-5" dirty="0">
                  <a:latin typeface="Calibri" panose="020F0502020204030204"/>
                  <a:cs typeface="Calibri" panose="020F0502020204030204"/>
                </a:rPr>
                <a:t>partly </a:t>
              </a:r>
              <a:r>
                <a:rPr spc="-10" dirty="0">
                  <a:latin typeface="Calibri" panose="020F0502020204030204"/>
                  <a:cs typeface="Calibri" panose="020F0502020204030204"/>
                </a:rPr>
                <a:t>by </a:t>
              </a:r>
              <a:r>
                <a:rPr dirty="0">
                  <a:latin typeface="Calibri" panose="020F0502020204030204"/>
                  <a:cs typeface="Calibri" panose="020F0502020204030204"/>
                </a:rPr>
                <a:t>smoothly </a:t>
              </a:r>
              <a:r>
                <a:rPr spc="-5" dirty="0">
                  <a:latin typeface="Calibri" panose="020F0502020204030204"/>
                  <a:cs typeface="Calibri" panose="020F0502020204030204"/>
                </a:rPr>
                <a:t>changing </a:t>
              </a:r>
              <a:r>
                <a:rPr spc="-10" dirty="0">
                  <a:latin typeface="Calibri" panose="020F0502020204030204"/>
                  <a:cs typeface="Calibri" panose="020F0502020204030204"/>
                </a:rPr>
                <a:t>concentration </a:t>
              </a:r>
              <a:r>
                <a:rPr spc="-15" dirty="0">
                  <a:latin typeface="Calibri" panose="020F0502020204030204"/>
                  <a:cs typeface="Calibri" panose="020F0502020204030204"/>
                </a:rPr>
                <a:t>gradient </a:t>
              </a:r>
              <a:r>
                <a:rPr spc="5" dirty="0">
                  <a:latin typeface="Calibri" panose="020F0502020204030204"/>
                  <a:cs typeface="Calibri" panose="020F0502020204030204"/>
                </a:rPr>
                <a:t>of </a:t>
              </a:r>
              <a:r>
                <a:rPr spc="10" dirty="0">
                  <a:latin typeface="Calibri" panose="020F0502020204030204"/>
                  <a:cs typeface="Calibri" panose="020F0502020204030204"/>
                </a:rPr>
                <a:t> </a:t>
              </a:r>
              <a:r>
                <a:rPr spc="-10" dirty="0">
                  <a:latin typeface="Calibri" panose="020F0502020204030204"/>
                  <a:cs typeface="Calibri" panose="020F0502020204030204"/>
                </a:rPr>
                <a:t>lens-specific</a:t>
              </a:r>
              <a:r>
                <a:rPr spc="85" dirty="0">
                  <a:latin typeface="Calibri" panose="020F0502020204030204"/>
                  <a:cs typeface="Calibri" panose="020F0502020204030204"/>
                </a:rPr>
                <a:t> </a:t>
              </a:r>
              <a:r>
                <a:rPr spc="-15" dirty="0">
                  <a:latin typeface="Calibri" panose="020F0502020204030204"/>
                  <a:cs typeface="Calibri" panose="020F0502020204030204"/>
                </a:rPr>
                <a:t>proteins,</a:t>
              </a:r>
              <a:r>
                <a:rPr spc="45" dirty="0">
                  <a:latin typeface="Calibri" panose="020F0502020204030204"/>
                  <a:cs typeface="Calibri" panose="020F0502020204030204"/>
                </a:rPr>
                <a:t> </a:t>
              </a:r>
              <a:r>
                <a:rPr spc="-5" dirty="0">
                  <a:latin typeface="Calibri" panose="020F0502020204030204"/>
                  <a:cs typeface="Calibri" panose="020F0502020204030204"/>
                </a:rPr>
                <a:t>the</a:t>
              </a:r>
              <a:r>
                <a:rPr spc="25" dirty="0">
                  <a:latin typeface="Calibri" panose="020F0502020204030204"/>
                  <a:cs typeface="Calibri" panose="020F0502020204030204"/>
                </a:rPr>
                <a:t> </a:t>
              </a:r>
              <a:r>
                <a:rPr spc="-15" dirty="0">
                  <a:latin typeface="Calibri" panose="020F0502020204030204"/>
                  <a:cs typeface="Calibri" panose="020F0502020204030204"/>
                </a:rPr>
                <a:t>crystallins.</a:t>
              </a:r>
              <a:r>
                <a:rPr spc="60" dirty="0">
                  <a:latin typeface="Calibri" panose="020F0502020204030204"/>
                  <a:cs typeface="Calibri" panose="020F0502020204030204"/>
                </a:rPr>
                <a:t> </a:t>
              </a:r>
              <a:r>
                <a:rPr spc="-10" dirty="0">
                  <a:latin typeface="Calibri" panose="020F0502020204030204"/>
                  <a:cs typeface="Calibri" panose="020F0502020204030204"/>
                </a:rPr>
                <a:t>There</a:t>
              </a:r>
              <a:r>
                <a:rPr spc="50" dirty="0">
                  <a:latin typeface="Calibri" panose="020F0502020204030204"/>
                  <a:cs typeface="Calibri" panose="020F0502020204030204"/>
                </a:rPr>
                <a:t> </a:t>
              </a:r>
              <a:r>
                <a:rPr spc="-10" dirty="0">
                  <a:latin typeface="Calibri" panose="020F0502020204030204"/>
                  <a:cs typeface="Calibri" panose="020F0502020204030204"/>
                </a:rPr>
                <a:t>are</a:t>
              </a:r>
              <a:r>
                <a:rPr dirty="0">
                  <a:latin typeface="Calibri" panose="020F0502020204030204"/>
                  <a:cs typeface="Calibri" panose="020F0502020204030204"/>
                </a:rPr>
                <a:t> </a:t>
              </a:r>
              <a:r>
                <a:rPr spc="-15" dirty="0">
                  <a:latin typeface="Calibri" panose="020F0502020204030204"/>
                  <a:cs typeface="Calibri" panose="020F0502020204030204"/>
                </a:rPr>
                <a:t>three</a:t>
              </a:r>
              <a:r>
                <a:rPr spc="50" dirty="0">
                  <a:latin typeface="Calibri" panose="020F0502020204030204"/>
                  <a:cs typeface="Calibri" panose="020F0502020204030204"/>
                </a:rPr>
                <a:t> </a:t>
              </a:r>
              <a:r>
                <a:rPr spc="-20" dirty="0">
                  <a:latin typeface="Calibri" panose="020F0502020204030204"/>
                  <a:cs typeface="Calibri" panose="020F0502020204030204"/>
                </a:rPr>
                <a:t>different</a:t>
              </a:r>
              <a:r>
                <a:rPr spc="80" dirty="0">
                  <a:latin typeface="Calibri" panose="020F0502020204030204"/>
                  <a:cs typeface="Calibri" panose="020F0502020204030204"/>
                </a:rPr>
                <a:t> </a:t>
              </a:r>
              <a:r>
                <a:rPr spc="-5" dirty="0">
                  <a:latin typeface="Calibri" panose="020F0502020204030204"/>
                  <a:cs typeface="Calibri" panose="020F0502020204030204"/>
                </a:rPr>
                <a:t>classes</a:t>
              </a:r>
              <a:r>
                <a:rPr spc="20" dirty="0">
                  <a:latin typeface="Calibri" panose="020F0502020204030204"/>
                  <a:cs typeface="Calibri" panose="020F0502020204030204"/>
                </a:rPr>
                <a:t> </a:t>
              </a:r>
              <a:r>
                <a:rPr spc="5" dirty="0">
                  <a:latin typeface="Calibri" panose="020F0502020204030204"/>
                  <a:cs typeface="Calibri" panose="020F0502020204030204"/>
                </a:rPr>
                <a:t>of</a:t>
              </a:r>
              <a:r>
                <a:rPr spc="10" dirty="0">
                  <a:latin typeface="Calibri" panose="020F0502020204030204"/>
                  <a:cs typeface="Calibri" panose="020F0502020204030204"/>
                </a:rPr>
                <a:t> </a:t>
              </a:r>
              <a:r>
                <a:rPr spc="-15" dirty="0">
                  <a:latin typeface="Calibri" panose="020F0502020204030204"/>
                  <a:cs typeface="Calibri" panose="020F0502020204030204"/>
                </a:rPr>
                <a:t>crystallins:</a:t>
              </a:r>
              <a:r>
                <a:rPr spc="80" dirty="0">
                  <a:latin typeface="Calibri" panose="020F0502020204030204"/>
                  <a:cs typeface="Calibri" panose="020F0502020204030204"/>
                </a:rPr>
                <a:t> </a:t>
              </a:r>
              <a:r>
                <a:rPr spc="5" dirty="0">
                  <a:latin typeface="Calibri" panose="020F0502020204030204"/>
                  <a:cs typeface="Calibri" panose="020F0502020204030204"/>
                </a:rPr>
                <a:t>α,</a:t>
              </a:r>
              <a:r>
                <a:rPr spc="-15" dirty="0">
                  <a:latin typeface="Calibri" panose="020F0502020204030204"/>
                  <a:cs typeface="Calibri" panose="020F0502020204030204"/>
                </a:rPr>
                <a:t> </a:t>
              </a:r>
              <a:r>
                <a:rPr dirty="0">
                  <a:latin typeface="Calibri" panose="020F0502020204030204"/>
                  <a:cs typeface="Calibri" panose="020F0502020204030204"/>
                </a:rPr>
                <a:t>β</a:t>
              </a:r>
              <a:r>
                <a:rPr spc="40" dirty="0">
                  <a:latin typeface="Calibri" panose="020F0502020204030204"/>
                  <a:cs typeface="Calibri" panose="020F0502020204030204"/>
                </a:rPr>
                <a:t> </a:t>
              </a:r>
              <a:r>
                <a:rPr spc="-5" dirty="0">
                  <a:latin typeface="Calibri" panose="020F0502020204030204"/>
                  <a:cs typeface="Calibri" panose="020F0502020204030204"/>
                </a:rPr>
                <a:t>and</a:t>
              </a:r>
              <a:r>
                <a:rPr spc="20" dirty="0">
                  <a:latin typeface="Calibri" panose="020F0502020204030204"/>
                  <a:cs typeface="Calibri" panose="020F0502020204030204"/>
                </a:rPr>
                <a:t> </a:t>
              </a:r>
              <a:r>
                <a:rPr dirty="0">
                  <a:latin typeface="Calibri" panose="020F0502020204030204"/>
                  <a:cs typeface="Calibri" panose="020F0502020204030204"/>
                </a:rPr>
                <a:t>γ</a:t>
              </a:r>
              <a:endParaRPr>
                <a:latin typeface="Calibri" panose="020F0502020204030204"/>
                <a:cs typeface="Calibri" panose="020F0502020204030204"/>
              </a:endParaRPr>
            </a:p>
          </p:txBody>
        </p:sp>
        <p:sp>
          <p:nvSpPr>
            <p:cNvPr id="3" name="object 3"/>
            <p:cNvSpPr txBox="1"/>
            <p:nvPr/>
          </p:nvSpPr>
          <p:spPr>
            <a:xfrm>
              <a:off x="9904" y="2672"/>
              <a:ext cx="4012" cy="871"/>
            </a:xfrm>
            <a:prstGeom prst="rect">
              <a:avLst/>
            </a:prstGeom>
          </p:spPr>
          <p:txBody>
            <a:bodyPr vert="horz" wrap="square" lIns="0" tIns="8317" rIns="0" bIns="0" rtlCol="0">
              <a:spAutoFit/>
            </a:bodyPr>
            <a:lstStyle/>
            <a:p>
              <a:pPr marL="12700">
                <a:lnSpc>
                  <a:spcPct val="100000"/>
                </a:lnSpc>
                <a:spcBef>
                  <a:spcPts val="100"/>
                </a:spcBef>
              </a:pPr>
              <a:r>
                <a:rPr spc="-10" dirty="0">
                  <a:latin typeface="Calibri" panose="020F0502020204030204"/>
                  <a:cs typeface="Calibri" panose="020F0502020204030204"/>
                </a:rPr>
                <a:t>Schematic</a:t>
              </a:r>
              <a:r>
                <a:rPr spc="50" dirty="0">
                  <a:latin typeface="Calibri" panose="020F0502020204030204"/>
                  <a:cs typeface="Calibri" panose="020F0502020204030204"/>
                </a:rPr>
                <a:t> </a:t>
              </a:r>
              <a:r>
                <a:rPr spc="-15" dirty="0">
                  <a:latin typeface="Calibri" panose="020F0502020204030204"/>
                  <a:cs typeface="Calibri" panose="020F0502020204030204"/>
                </a:rPr>
                <a:t>diagram</a:t>
              </a:r>
              <a:r>
                <a:rPr spc="25" dirty="0">
                  <a:latin typeface="Calibri" panose="020F0502020204030204"/>
                  <a:cs typeface="Calibri" panose="020F0502020204030204"/>
                </a:rPr>
                <a:t> </a:t>
              </a:r>
              <a:r>
                <a:rPr dirty="0">
                  <a:latin typeface="Calibri" panose="020F0502020204030204"/>
                  <a:cs typeface="Calibri" panose="020F0502020204030204"/>
                </a:rPr>
                <a:t>of</a:t>
              </a:r>
              <a:r>
                <a:rPr spc="15" dirty="0">
                  <a:latin typeface="Calibri" panose="020F0502020204030204"/>
                  <a:cs typeface="Calibri" panose="020F0502020204030204"/>
                </a:rPr>
                <a:t> </a:t>
              </a:r>
              <a:r>
                <a:rPr dirty="0">
                  <a:latin typeface="Calibri" panose="020F0502020204030204"/>
                  <a:cs typeface="Calibri" panose="020F0502020204030204"/>
                </a:rPr>
                <a:t>γ</a:t>
              </a:r>
              <a:r>
                <a:rPr spc="-15" dirty="0">
                  <a:latin typeface="Calibri" panose="020F0502020204030204"/>
                  <a:cs typeface="Calibri" panose="020F0502020204030204"/>
                </a:rPr>
                <a:t> crystallin:</a:t>
              </a:r>
              <a:endParaRPr>
                <a:latin typeface="Calibri" panose="020F0502020204030204"/>
                <a:cs typeface="Calibri" panose="020F0502020204030204"/>
              </a:endParaRPr>
            </a:p>
            <a:p>
              <a:pPr marL="243840" indent="-231775">
                <a:lnSpc>
                  <a:spcPct val="100000"/>
                </a:lnSpc>
                <a:buFont typeface="Wingdings" panose="05000000000000000000"/>
                <a:buChar char=""/>
                <a:tabLst>
                  <a:tab pos="244475" algn="l"/>
                </a:tabLst>
              </a:pPr>
              <a:r>
                <a:rPr spc="-5" dirty="0">
                  <a:latin typeface="Calibri" panose="020F0502020204030204"/>
                  <a:cs typeface="Calibri" panose="020F0502020204030204"/>
                </a:rPr>
                <a:t>each</a:t>
              </a:r>
              <a:r>
                <a:rPr spc="5" dirty="0">
                  <a:latin typeface="Calibri" panose="020F0502020204030204"/>
                  <a:cs typeface="Calibri" panose="020F0502020204030204"/>
                </a:rPr>
                <a:t> </a:t>
              </a:r>
              <a:r>
                <a:rPr spc="-5" dirty="0">
                  <a:latin typeface="Calibri" panose="020F0502020204030204"/>
                  <a:cs typeface="Calibri" panose="020F0502020204030204"/>
                </a:rPr>
                <a:t>domain</a:t>
              </a:r>
              <a:r>
                <a:rPr spc="10" dirty="0">
                  <a:latin typeface="Calibri" panose="020F0502020204030204"/>
                  <a:cs typeface="Calibri" panose="020F0502020204030204"/>
                </a:rPr>
                <a:t> </a:t>
              </a:r>
              <a:r>
                <a:rPr spc="-15" dirty="0">
                  <a:latin typeface="Calibri" panose="020F0502020204030204"/>
                  <a:cs typeface="Calibri" panose="020F0502020204030204"/>
                </a:rPr>
                <a:t>structure</a:t>
              </a:r>
              <a:r>
                <a:rPr spc="35" dirty="0">
                  <a:latin typeface="Calibri" panose="020F0502020204030204"/>
                  <a:cs typeface="Calibri" panose="020F0502020204030204"/>
                </a:rPr>
                <a:t> </a:t>
              </a:r>
              <a:r>
                <a:rPr spc="-5" dirty="0">
                  <a:latin typeface="Calibri" panose="020F0502020204030204"/>
                  <a:cs typeface="Calibri" panose="020F0502020204030204"/>
                </a:rPr>
                <a:t>is</a:t>
              </a:r>
              <a:r>
                <a:rPr spc="10" dirty="0">
                  <a:latin typeface="Calibri" panose="020F0502020204030204"/>
                  <a:cs typeface="Calibri" panose="020F0502020204030204"/>
                </a:rPr>
                <a:t> </a:t>
              </a:r>
              <a:r>
                <a:rPr spc="-10" dirty="0">
                  <a:latin typeface="Calibri" panose="020F0502020204030204"/>
                  <a:cs typeface="Calibri" panose="020F0502020204030204"/>
                </a:rPr>
                <a:t>built</a:t>
              </a:r>
              <a:r>
                <a:rPr spc="20" dirty="0">
                  <a:latin typeface="Calibri" panose="020F0502020204030204"/>
                  <a:cs typeface="Calibri" panose="020F0502020204030204"/>
                </a:rPr>
                <a:t> </a:t>
              </a:r>
              <a:r>
                <a:rPr spc="-10" dirty="0">
                  <a:latin typeface="Calibri" panose="020F0502020204030204"/>
                  <a:cs typeface="Calibri" panose="020F0502020204030204"/>
                </a:rPr>
                <a:t>up</a:t>
              </a:r>
              <a:r>
                <a:rPr spc="35" dirty="0">
                  <a:latin typeface="Calibri" panose="020F0502020204030204"/>
                  <a:cs typeface="Calibri" panose="020F0502020204030204"/>
                </a:rPr>
                <a:t> </a:t>
              </a:r>
              <a:r>
                <a:rPr spc="-10" dirty="0">
                  <a:latin typeface="Calibri" panose="020F0502020204030204"/>
                  <a:cs typeface="Calibri" panose="020F0502020204030204"/>
                </a:rPr>
                <a:t>from</a:t>
              </a:r>
              <a:endParaRPr>
                <a:latin typeface="Calibri" panose="020F0502020204030204"/>
                <a:cs typeface="Calibri" panose="020F0502020204030204"/>
              </a:endParaRPr>
            </a:p>
            <a:p>
              <a:pPr marL="12700">
                <a:lnSpc>
                  <a:spcPct val="100000"/>
                </a:lnSpc>
              </a:pPr>
              <a:r>
                <a:rPr spc="-10" dirty="0">
                  <a:latin typeface="Calibri" panose="020F0502020204030204"/>
                  <a:cs typeface="Calibri" panose="020F0502020204030204"/>
                </a:rPr>
                <a:t>two</a:t>
              </a:r>
              <a:r>
                <a:rPr spc="10" dirty="0">
                  <a:latin typeface="Calibri" panose="020F0502020204030204"/>
                  <a:cs typeface="Calibri" panose="020F0502020204030204"/>
                </a:rPr>
                <a:t> </a:t>
              </a:r>
              <a:r>
                <a:rPr dirty="0">
                  <a:latin typeface="Calibri" panose="020F0502020204030204"/>
                  <a:cs typeface="Calibri" panose="020F0502020204030204"/>
                </a:rPr>
                <a:t>β </a:t>
              </a:r>
              <a:r>
                <a:rPr spc="-10" dirty="0">
                  <a:latin typeface="Calibri" panose="020F0502020204030204"/>
                  <a:cs typeface="Calibri" panose="020F0502020204030204"/>
                </a:rPr>
                <a:t>sheets</a:t>
              </a:r>
              <a:r>
                <a:rPr spc="35" dirty="0">
                  <a:latin typeface="Calibri" panose="020F0502020204030204"/>
                  <a:cs typeface="Calibri" panose="020F0502020204030204"/>
                </a:rPr>
                <a:t> </a:t>
              </a:r>
              <a:r>
                <a:rPr dirty="0">
                  <a:latin typeface="Calibri" panose="020F0502020204030204"/>
                  <a:cs typeface="Calibri" panose="020F0502020204030204"/>
                </a:rPr>
                <a:t>of</a:t>
              </a:r>
              <a:r>
                <a:rPr spc="-20" dirty="0">
                  <a:latin typeface="Calibri" panose="020F0502020204030204"/>
                  <a:cs typeface="Calibri" panose="020F0502020204030204"/>
                </a:rPr>
                <a:t> </a:t>
              </a:r>
              <a:r>
                <a:rPr spc="-15" dirty="0">
                  <a:latin typeface="Calibri" panose="020F0502020204030204"/>
                  <a:cs typeface="Calibri" panose="020F0502020204030204"/>
                </a:rPr>
                <a:t>four</a:t>
              </a:r>
              <a:r>
                <a:rPr spc="20" dirty="0">
                  <a:latin typeface="Calibri" panose="020F0502020204030204"/>
                  <a:cs typeface="Calibri" panose="020F0502020204030204"/>
                </a:rPr>
                <a:t> </a:t>
              </a:r>
              <a:r>
                <a:rPr spc="-15" dirty="0">
                  <a:latin typeface="Calibri" panose="020F0502020204030204"/>
                  <a:cs typeface="Calibri" panose="020F0502020204030204"/>
                </a:rPr>
                <a:t>antiparallel</a:t>
              </a:r>
              <a:r>
                <a:rPr spc="85" dirty="0">
                  <a:latin typeface="Calibri" panose="020F0502020204030204"/>
                  <a:cs typeface="Calibri" panose="020F0502020204030204"/>
                </a:rPr>
                <a:t> </a:t>
              </a:r>
              <a:r>
                <a:rPr dirty="0">
                  <a:latin typeface="Calibri" panose="020F0502020204030204"/>
                  <a:cs typeface="Calibri" panose="020F0502020204030204"/>
                </a:rPr>
                <a:t>β</a:t>
              </a:r>
              <a:r>
                <a:rPr spc="25" dirty="0">
                  <a:latin typeface="Calibri" panose="020F0502020204030204"/>
                  <a:cs typeface="Calibri" panose="020F0502020204030204"/>
                </a:rPr>
                <a:t> </a:t>
              </a:r>
              <a:r>
                <a:rPr spc="-20" dirty="0">
                  <a:latin typeface="Calibri" panose="020F0502020204030204"/>
                  <a:cs typeface="Calibri" panose="020F0502020204030204"/>
                </a:rPr>
                <a:t>strands</a:t>
              </a:r>
              <a:endParaRPr>
                <a:latin typeface="Calibri" panose="020F0502020204030204"/>
                <a:cs typeface="Calibri" panose="020F0502020204030204"/>
              </a:endParaRPr>
            </a:p>
          </p:txBody>
        </p:sp>
        <p:sp>
          <p:nvSpPr>
            <p:cNvPr id="4" name="object 4"/>
            <p:cNvSpPr txBox="1"/>
            <p:nvPr/>
          </p:nvSpPr>
          <p:spPr>
            <a:xfrm>
              <a:off x="9655" y="5178"/>
              <a:ext cx="4425" cy="1159"/>
            </a:xfrm>
            <a:prstGeom prst="rect">
              <a:avLst/>
            </a:prstGeom>
          </p:spPr>
          <p:txBody>
            <a:bodyPr vert="horz" wrap="square" lIns="0" tIns="8317" rIns="0" bIns="0" rtlCol="0">
              <a:spAutoFit/>
            </a:bodyPr>
            <a:lstStyle/>
            <a:p>
              <a:pPr marL="12700">
                <a:lnSpc>
                  <a:spcPct val="100000"/>
                </a:lnSpc>
                <a:spcBef>
                  <a:spcPts val="100"/>
                </a:spcBef>
              </a:pPr>
              <a:r>
                <a:rPr spc="-25" dirty="0">
                  <a:latin typeface="Calibri" panose="020F0502020204030204"/>
                  <a:cs typeface="Calibri" panose="020F0502020204030204"/>
                </a:rPr>
                <a:t>Topology</a:t>
              </a:r>
              <a:r>
                <a:rPr spc="-5" dirty="0">
                  <a:latin typeface="Calibri" panose="020F0502020204030204"/>
                  <a:cs typeface="Calibri" panose="020F0502020204030204"/>
                </a:rPr>
                <a:t> </a:t>
              </a:r>
              <a:r>
                <a:rPr spc="-15" dirty="0">
                  <a:latin typeface="Calibri" panose="020F0502020204030204"/>
                  <a:cs typeface="Calibri" panose="020F0502020204030204"/>
                </a:rPr>
                <a:t>diagram</a:t>
              </a:r>
              <a:r>
                <a:rPr spc="20" dirty="0">
                  <a:latin typeface="Calibri" panose="020F0502020204030204"/>
                  <a:cs typeface="Calibri" panose="020F0502020204030204"/>
                </a:rPr>
                <a:t> </a:t>
              </a:r>
              <a:r>
                <a:rPr dirty="0">
                  <a:latin typeface="Calibri" panose="020F0502020204030204"/>
                  <a:cs typeface="Calibri" panose="020F0502020204030204"/>
                </a:rPr>
                <a:t>of</a:t>
              </a:r>
              <a:r>
                <a:rPr spc="15" dirty="0">
                  <a:latin typeface="Calibri" panose="020F0502020204030204"/>
                  <a:cs typeface="Calibri" panose="020F0502020204030204"/>
                </a:rPr>
                <a:t> </a:t>
              </a:r>
              <a:r>
                <a:rPr dirty="0">
                  <a:latin typeface="Calibri" panose="020F0502020204030204"/>
                  <a:cs typeface="Calibri" panose="020F0502020204030204"/>
                </a:rPr>
                <a:t>γ</a:t>
              </a:r>
              <a:r>
                <a:rPr spc="10" dirty="0">
                  <a:latin typeface="Calibri" panose="020F0502020204030204"/>
                  <a:cs typeface="Calibri" panose="020F0502020204030204"/>
                </a:rPr>
                <a:t> </a:t>
              </a:r>
              <a:r>
                <a:rPr spc="-15" dirty="0">
                  <a:latin typeface="Calibri" panose="020F0502020204030204"/>
                  <a:cs typeface="Calibri" panose="020F0502020204030204"/>
                </a:rPr>
                <a:t>crystallin</a:t>
              </a:r>
              <a:r>
                <a:rPr spc="35" dirty="0">
                  <a:latin typeface="Calibri" panose="020F0502020204030204"/>
                  <a:cs typeface="Calibri" panose="020F0502020204030204"/>
                </a:rPr>
                <a:t> </a:t>
              </a:r>
              <a:r>
                <a:rPr dirty="0">
                  <a:latin typeface="Calibri" panose="020F0502020204030204"/>
                  <a:cs typeface="Calibri" panose="020F0502020204030204"/>
                </a:rPr>
                <a:t>:</a:t>
              </a:r>
              <a:endParaRPr>
                <a:latin typeface="Calibri" panose="020F0502020204030204"/>
                <a:cs typeface="Calibri" panose="020F0502020204030204"/>
              </a:endParaRPr>
            </a:p>
            <a:p>
              <a:pPr marL="222885">
                <a:lnSpc>
                  <a:spcPct val="100000"/>
                </a:lnSpc>
                <a:spcBef>
                  <a:spcPts val="5"/>
                </a:spcBef>
              </a:pPr>
              <a:r>
                <a:rPr dirty="0">
                  <a:latin typeface="Calibri" panose="020F0502020204030204"/>
                  <a:cs typeface="Calibri" panose="020F0502020204030204"/>
                </a:rPr>
                <a:t>Both</a:t>
              </a:r>
              <a:r>
                <a:rPr spc="-25" dirty="0">
                  <a:latin typeface="Calibri" panose="020F0502020204030204"/>
                  <a:cs typeface="Calibri" panose="020F0502020204030204"/>
                </a:rPr>
                <a:t> </a:t>
              </a:r>
              <a:r>
                <a:rPr spc="-5" dirty="0">
                  <a:latin typeface="Calibri" panose="020F0502020204030204"/>
                  <a:cs typeface="Calibri" panose="020F0502020204030204"/>
                </a:rPr>
                <a:t>the</a:t>
              </a:r>
              <a:r>
                <a:rPr spc="5" dirty="0">
                  <a:latin typeface="Calibri" panose="020F0502020204030204"/>
                  <a:cs typeface="Calibri" panose="020F0502020204030204"/>
                </a:rPr>
                <a:t> </a:t>
              </a:r>
              <a:r>
                <a:rPr spc="-5" dirty="0">
                  <a:latin typeface="Calibri" panose="020F0502020204030204"/>
                  <a:cs typeface="Calibri" panose="020F0502020204030204"/>
                </a:rPr>
                <a:t>domains</a:t>
              </a:r>
              <a:r>
                <a:rPr spc="5" dirty="0">
                  <a:latin typeface="Calibri" panose="020F0502020204030204"/>
                  <a:cs typeface="Calibri" panose="020F0502020204030204"/>
                </a:rPr>
                <a:t> </a:t>
              </a:r>
              <a:r>
                <a:rPr spc="-15" dirty="0">
                  <a:latin typeface="Calibri" panose="020F0502020204030204"/>
                  <a:cs typeface="Calibri" panose="020F0502020204030204"/>
                </a:rPr>
                <a:t>have</a:t>
              </a:r>
              <a:r>
                <a:rPr spc="10" dirty="0">
                  <a:latin typeface="Calibri" panose="020F0502020204030204"/>
                  <a:cs typeface="Calibri" panose="020F0502020204030204"/>
                </a:rPr>
                <a:t> </a:t>
              </a:r>
              <a:r>
                <a:rPr spc="-5" dirty="0">
                  <a:latin typeface="Calibri" panose="020F0502020204030204"/>
                  <a:cs typeface="Calibri" panose="020F0502020204030204"/>
                </a:rPr>
                <a:t>the</a:t>
              </a:r>
              <a:r>
                <a:rPr spc="5" dirty="0">
                  <a:latin typeface="Calibri" panose="020F0502020204030204"/>
                  <a:cs typeface="Calibri" panose="020F0502020204030204"/>
                </a:rPr>
                <a:t> </a:t>
              </a:r>
              <a:r>
                <a:rPr spc="-5" dirty="0">
                  <a:latin typeface="Calibri" panose="020F0502020204030204"/>
                  <a:cs typeface="Calibri" panose="020F0502020204030204"/>
                </a:rPr>
                <a:t>same</a:t>
              </a:r>
              <a:r>
                <a:rPr spc="5" dirty="0">
                  <a:latin typeface="Calibri" panose="020F0502020204030204"/>
                  <a:cs typeface="Calibri" panose="020F0502020204030204"/>
                </a:rPr>
                <a:t> </a:t>
              </a:r>
              <a:r>
                <a:rPr spc="-5" dirty="0">
                  <a:latin typeface="Calibri" panose="020F0502020204030204"/>
                  <a:cs typeface="Calibri" panose="020F0502020204030204"/>
                </a:rPr>
                <a:t>topology</a:t>
              </a:r>
              <a:endParaRPr>
                <a:latin typeface="Calibri" panose="020F0502020204030204"/>
                <a:cs typeface="Calibri" panose="020F0502020204030204"/>
              </a:endParaRPr>
            </a:p>
            <a:p>
              <a:pPr marL="243840" indent="-231775">
                <a:lnSpc>
                  <a:spcPct val="100000"/>
                </a:lnSpc>
                <a:buFont typeface="Wingdings" panose="05000000000000000000"/>
                <a:buChar char=""/>
                <a:tabLst>
                  <a:tab pos="244475" algn="l"/>
                </a:tabLst>
              </a:pPr>
              <a:r>
                <a:rPr spc="-5" dirty="0">
                  <a:latin typeface="Calibri" panose="020F0502020204030204"/>
                  <a:cs typeface="Calibri" panose="020F0502020204030204"/>
                </a:rPr>
                <a:t>each</a:t>
              </a:r>
              <a:r>
                <a:rPr spc="5" dirty="0">
                  <a:latin typeface="Calibri" panose="020F0502020204030204"/>
                  <a:cs typeface="Calibri" panose="020F0502020204030204"/>
                </a:rPr>
                <a:t> </a:t>
              </a:r>
              <a:r>
                <a:rPr spc="-5" dirty="0">
                  <a:latin typeface="Calibri" panose="020F0502020204030204"/>
                  <a:cs typeface="Calibri" panose="020F0502020204030204"/>
                </a:rPr>
                <a:t>domain</a:t>
              </a:r>
              <a:r>
                <a:rPr spc="5" dirty="0">
                  <a:latin typeface="Calibri" panose="020F0502020204030204"/>
                  <a:cs typeface="Calibri" panose="020F0502020204030204"/>
                </a:rPr>
                <a:t> </a:t>
              </a:r>
              <a:r>
                <a:rPr spc="-5" dirty="0">
                  <a:latin typeface="Calibri" panose="020F0502020204030204"/>
                  <a:cs typeface="Calibri" panose="020F0502020204030204"/>
                </a:rPr>
                <a:t>is</a:t>
              </a:r>
              <a:r>
                <a:rPr spc="10" dirty="0">
                  <a:latin typeface="Calibri" panose="020F0502020204030204"/>
                  <a:cs typeface="Calibri" panose="020F0502020204030204"/>
                </a:rPr>
                <a:t> </a:t>
              </a:r>
              <a:r>
                <a:rPr spc="-5" dirty="0">
                  <a:latin typeface="Calibri" panose="020F0502020204030204"/>
                  <a:cs typeface="Calibri" panose="020F0502020204030204"/>
                </a:rPr>
                <a:t>composed</a:t>
              </a:r>
              <a:r>
                <a:rPr spc="5" dirty="0">
                  <a:latin typeface="Calibri" panose="020F0502020204030204"/>
                  <a:cs typeface="Calibri" panose="020F0502020204030204"/>
                </a:rPr>
                <a:t> </a:t>
              </a:r>
              <a:r>
                <a:rPr dirty="0">
                  <a:latin typeface="Calibri" panose="020F0502020204030204"/>
                  <a:cs typeface="Calibri" panose="020F0502020204030204"/>
                </a:rPr>
                <a:t>of</a:t>
              </a:r>
              <a:r>
                <a:rPr spc="-10" dirty="0">
                  <a:latin typeface="Calibri" panose="020F0502020204030204"/>
                  <a:cs typeface="Calibri" panose="020F0502020204030204"/>
                </a:rPr>
                <a:t> </a:t>
              </a:r>
              <a:r>
                <a:rPr spc="-5" dirty="0">
                  <a:latin typeface="Calibri" panose="020F0502020204030204"/>
                  <a:cs typeface="Calibri" panose="020F0502020204030204"/>
                </a:rPr>
                <a:t>two</a:t>
              </a:r>
              <a:r>
                <a:rPr spc="-25" dirty="0">
                  <a:latin typeface="Calibri" panose="020F0502020204030204"/>
                  <a:cs typeface="Calibri" panose="020F0502020204030204"/>
                </a:rPr>
                <a:t> </a:t>
              </a:r>
              <a:r>
                <a:rPr spc="-15" dirty="0">
                  <a:latin typeface="Calibri" panose="020F0502020204030204"/>
                  <a:cs typeface="Calibri" panose="020F0502020204030204"/>
                </a:rPr>
                <a:t>Greek</a:t>
              </a:r>
              <a:r>
                <a:rPr spc="40" dirty="0">
                  <a:latin typeface="Calibri" panose="020F0502020204030204"/>
                  <a:cs typeface="Calibri" panose="020F0502020204030204"/>
                </a:rPr>
                <a:t> </a:t>
              </a:r>
              <a:r>
                <a:rPr spc="-20" dirty="0">
                  <a:latin typeface="Calibri" panose="020F0502020204030204"/>
                  <a:cs typeface="Calibri" panose="020F0502020204030204"/>
                </a:rPr>
                <a:t>key</a:t>
              </a:r>
              <a:endParaRPr>
                <a:latin typeface="Calibri" panose="020F0502020204030204"/>
                <a:cs typeface="Calibri" panose="020F0502020204030204"/>
              </a:endParaRPr>
            </a:p>
            <a:p>
              <a:pPr marL="12700">
                <a:lnSpc>
                  <a:spcPct val="100000"/>
                </a:lnSpc>
              </a:pPr>
              <a:r>
                <a:rPr spc="-5" dirty="0">
                  <a:latin typeface="Calibri" panose="020F0502020204030204"/>
                  <a:cs typeface="Calibri" panose="020F0502020204030204"/>
                </a:rPr>
                <a:t>motifs</a:t>
              </a:r>
              <a:r>
                <a:rPr spc="-20" dirty="0">
                  <a:latin typeface="Calibri" panose="020F0502020204030204"/>
                  <a:cs typeface="Calibri" panose="020F0502020204030204"/>
                </a:rPr>
                <a:t> </a:t>
              </a:r>
              <a:r>
                <a:rPr spc="-10" dirty="0">
                  <a:latin typeface="Calibri" panose="020F0502020204030204"/>
                  <a:cs typeface="Calibri" panose="020F0502020204030204"/>
                </a:rPr>
                <a:t>that</a:t>
              </a:r>
              <a:r>
                <a:rPr spc="15" dirty="0">
                  <a:latin typeface="Calibri" panose="020F0502020204030204"/>
                  <a:cs typeface="Calibri" panose="020F0502020204030204"/>
                </a:rPr>
                <a:t> </a:t>
              </a:r>
              <a:r>
                <a:rPr spc="-10" dirty="0">
                  <a:latin typeface="Calibri" panose="020F0502020204030204"/>
                  <a:cs typeface="Calibri" panose="020F0502020204030204"/>
                </a:rPr>
                <a:t>are</a:t>
              </a:r>
              <a:r>
                <a:rPr spc="10" dirty="0">
                  <a:latin typeface="Calibri" panose="020F0502020204030204"/>
                  <a:cs typeface="Calibri" panose="020F0502020204030204"/>
                </a:rPr>
                <a:t> </a:t>
              </a:r>
              <a:r>
                <a:rPr spc="-5" dirty="0">
                  <a:latin typeface="Calibri" panose="020F0502020204030204"/>
                  <a:cs typeface="Calibri" panose="020F0502020204030204"/>
                </a:rPr>
                <a:t>joined</a:t>
              </a:r>
              <a:r>
                <a:rPr spc="5" dirty="0">
                  <a:latin typeface="Calibri" panose="020F0502020204030204"/>
                  <a:cs typeface="Calibri" panose="020F0502020204030204"/>
                </a:rPr>
                <a:t> </a:t>
              </a:r>
              <a:r>
                <a:rPr spc="-10" dirty="0">
                  <a:latin typeface="Calibri" panose="020F0502020204030204"/>
                  <a:cs typeface="Calibri" panose="020F0502020204030204"/>
                </a:rPr>
                <a:t>by</a:t>
              </a:r>
              <a:r>
                <a:rPr spc="-5" dirty="0">
                  <a:latin typeface="Calibri" panose="020F0502020204030204"/>
                  <a:cs typeface="Calibri" panose="020F0502020204030204"/>
                </a:rPr>
                <a:t> </a:t>
              </a:r>
              <a:r>
                <a:rPr dirty="0">
                  <a:latin typeface="Calibri" panose="020F0502020204030204"/>
                  <a:cs typeface="Calibri" panose="020F0502020204030204"/>
                </a:rPr>
                <a:t>a</a:t>
              </a:r>
              <a:r>
                <a:rPr spc="-10" dirty="0">
                  <a:latin typeface="Calibri" panose="020F0502020204030204"/>
                  <a:cs typeface="Calibri" panose="020F0502020204030204"/>
                </a:rPr>
                <a:t> </a:t>
              </a:r>
              <a:r>
                <a:rPr spc="-5" dirty="0">
                  <a:latin typeface="Calibri" panose="020F0502020204030204"/>
                  <a:cs typeface="Calibri" panose="020F0502020204030204"/>
                </a:rPr>
                <a:t>short</a:t>
              </a:r>
              <a:r>
                <a:rPr spc="10" dirty="0">
                  <a:latin typeface="Calibri" panose="020F0502020204030204"/>
                  <a:cs typeface="Calibri" panose="020F0502020204030204"/>
                </a:rPr>
                <a:t> </a:t>
              </a:r>
              <a:r>
                <a:rPr dirty="0">
                  <a:latin typeface="Calibri" panose="020F0502020204030204"/>
                  <a:cs typeface="Calibri" panose="020F0502020204030204"/>
                </a:rPr>
                <a:t>loop</a:t>
              </a:r>
              <a:r>
                <a:rPr spc="-20" dirty="0">
                  <a:latin typeface="Calibri" panose="020F0502020204030204"/>
                  <a:cs typeface="Calibri" panose="020F0502020204030204"/>
                </a:rPr>
                <a:t> </a:t>
              </a:r>
              <a:r>
                <a:rPr spc="-10" dirty="0">
                  <a:latin typeface="Calibri" panose="020F0502020204030204"/>
                  <a:cs typeface="Calibri" panose="020F0502020204030204"/>
                </a:rPr>
                <a:t>region</a:t>
              </a:r>
              <a:endParaRPr>
                <a:latin typeface="Calibri" panose="020F0502020204030204"/>
                <a:cs typeface="Calibri" panose="020F0502020204030204"/>
              </a:endParaRPr>
            </a:p>
          </p:txBody>
        </p:sp>
        <p:pic>
          <p:nvPicPr>
            <p:cNvPr id="5" name="object 5"/>
            <p:cNvPicPr/>
            <p:nvPr/>
          </p:nvPicPr>
          <p:blipFill>
            <a:blip r:embed="rId1" cstate="print"/>
            <a:stretch>
              <a:fillRect/>
            </a:stretch>
          </p:blipFill>
          <p:spPr>
            <a:xfrm>
              <a:off x="5032" y="1889"/>
              <a:ext cx="4568" cy="5083"/>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txBox="1">
            <a:spLocks noChangeArrowheads="1"/>
          </p:cNvSpPr>
          <p:nvPr/>
        </p:nvSpPr>
        <p:spPr bwMode="auto">
          <a:xfrm>
            <a:off x="1651000" y="73025"/>
            <a:ext cx="89296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Protein folding:</a:t>
            </a:r>
            <a:endParaRPr lang="en-US" altLang="en-US" sz="1800"/>
          </a:p>
          <a:p>
            <a:pPr eaLnBrk="1" hangingPunct="1">
              <a:spcBef>
                <a:spcPct val="0"/>
              </a:spcBef>
              <a:buFontTx/>
              <a:buNone/>
            </a:pPr>
            <a:r>
              <a:rPr lang="en-US" altLang="en-US" sz="1800"/>
              <a:t>The process by which a polypeptide chain acquires its correct three dimensional structure to achieve the biologically active native state is called protein folding</a:t>
            </a:r>
            <a:endParaRPr lang="en-US" altLang="en-US" sz="1800"/>
          </a:p>
          <a:p>
            <a:pPr eaLnBrk="1" hangingPunct="1">
              <a:spcBef>
                <a:spcPct val="0"/>
              </a:spcBef>
              <a:buFont typeface="Wingdings" panose="05000000000000000000" pitchFamily="2" charset="2"/>
              <a:buChar char="Ø"/>
            </a:pPr>
            <a:r>
              <a:rPr lang="en-US" altLang="en-US" sz="1800"/>
              <a:t> Polypeptide chain folds  i) spontaneously</a:t>
            </a:r>
            <a:endParaRPr lang="en-US" altLang="en-US" sz="1800"/>
          </a:p>
          <a:p>
            <a:pPr eaLnBrk="1" hangingPunct="1">
              <a:spcBef>
                <a:spcPct val="0"/>
              </a:spcBef>
              <a:buFontTx/>
              <a:buNone/>
            </a:pPr>
            <a:r>
              <a:rPr lang="en-US" altLang="en-US" sz="1800"/>
              <a:t>		            ii) may require the assistance of enzymes to catalyse the formation </a:t>
            </a:r>
            <a:endParaRPr lang="en-US" altLang="en-US" sz="1800"/>
          </a:p>
          <a:p>
            <a:pPr eaLnBrk="1" hangingPunct="1">
              <a:spcBef>
                <a:spcPct val="0"/>
              </a:spcBef>
              <a:buFontTx/>
              <a:buNone/>
            </a:pPr>
            <a:r>
              <a:rPr lang="en-US" altLang="en-US" sz="1800"/>
              <a:t>		                and exchange disulfide bonds</a:t>
            </a:r>
            <a:endParaRPr lang="en-US" altLang="en-US" sz="1800"/>
          </a:p>
          <a:p>
            <a:pPr eaLnBrk="1" hangingPunct="1">
              <a:spcBef>
                <a:spcPct val="0"/>
              </a:spcBef>
              <a:buFontTx/>
              <a:buNone/>
            </a:pPr>
            <a:r>
              <a:rPr lang="en-US" altLang="en-US" sz="1800"/>
              <a:t>		            iii) may require assistance of a class of proteins called chaperone</a:t>
            </a:r>
            <a:endParaRPr lang="en-US" altLang="en-US" sz="1800"/>
          </a:p>
        </p:txBody>
      </p:sp>
      <p:sp>
        <p:nvSpPr>
          <p:cNvPr id="7171" name="TextBox 4"/>
          <p:cNvSpPr txBox="1">
            <a:spLocks noChangeArrowheads="1"/>
          </p:cNvSpPr>
          <p:nvPr/>
        </p:nvSpPr>
        <p:spPr bwMode="auto">
          <a:xfrm>
            <a:off x="1581151" y="2144713"/>
            <a:ext cx="88404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How to predict the three dimensional structure of a protein from one dimensional structure? </a:t>
            </a:r>
            <a:endParaRPr lang="en-US" altLang="en-US" sz="2400" b="1">
              <a:solidFill>
                <a:srgbClr val="FF0000"/>
              </a:solidFill>
            </a:endParaRPr>
          </a:p>
        </p:txBody>
      </p:sp>
      <p:sp>
        <p:nvSpPr>
          <p:cNvPr id="7172" name="TextBox 5"/>
          <p:cNvSpPr txBox="1">
            <a:spLocks noChangeArrowheads="1"/>
          </p:cNvSpPr>
          <p:nvPr/>
        </p:nvSpPr>
        <p:spPr bwMode="auto">
          <a:xfrm>
            <a:off x="1577975" y="2553018"/>
            <a:ext cx="8947150"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Proteins in its native state is not static: </a:t>
            </a:r>
            <a:r>
              <a:rPr lang="el-GR" altLang="en-US" sz="1800"/>
              <a:t>α</a:t>
            </a:r>
            <a:r>
              <a:rPr lang="en-US" altLang="en-US" sz="1800"/>
              <a:t> helices, </a:t>
            </a:r>
            <a:r>
              <a:rPr lang="el-GR" altLang="en-US" sz="1800"/>
              <a:t>β</a:t>
            </a:r>
            <a:r>
              <a:rPr lang="en-US" altLang="en-US" sz="1800"/>
              <a:t> sheets, domains undergo small movements</a:t>
            </a:r>
            <a:endParaRPr lang="en-US" altLang="en-US" sz="1800"/>
          </a:p>
          <a:p>
            <a:pPr eaLnBrk="1" hangingPunct="1">
              <a:spcBef>
                <a:spcPct val="0"/>
              </a:spcBef>
              <a:buFont typeface="Wingdings" panose="05000000000000000000" pitchFamily="2" charset="2"/>
              <a:buChar char="Ø"/>
            </a:pPr>
            <a:r>
              <a:rPr lang="en-US" altLang="en-US" sz="1800"/>
              <a:t>In general biologically active protein molecules in solution phase is not highly stable</a:t>
            </a:r>
            <a:endParaRPr lang="en-US" altLang="en-US" sz="1800"/>
          </a:p>
          <a:p>
            <a:pPr eaLnBrk="1" hangingPunct="1">
              <a:spcBef>
                <a:spcPct val="0"/>
              </a:spcBef>
              <a:buFontTx/>
              <a:buNone/>
            </a:pPr>
            <a:r>
              <a:rPr lang="en-US" altLang="en-US" sz="1800"/>
              <a:t>	                                         change in pH; temperature</a:t>
            </a:r>
            <a:endParaRPr lang="en-US" altLang="en-US" sz="1800"/>
          </a:p>
          <a:p>
            <a:pPr eaLnBrk="1" hangingPunct="1">
              <a:spcBef>
                <a:spcPct val="0"/>
              </a:spcBef>
              <a:buFontTx/>
              <a:buNone/>
            </a:pPr>
            <a:r>
              <a:rPr lang="en-US" altLang="en-US" sz="1800"/>
              <a:t>		Native state   ̶̶ ̶̶ ̶̶ ̶̶ ̶̶ ̶̶ ̶̶ ̶̶ ̶̶ ̶̶ ̶̶ ̶̶ ̶̶ ̶̶ ̶̶ ̶̶ ̶̶ ̶̶ ̶̶ ̶̶ ̶̶ ̶̶ ̶̶ ̶̶ ̶̶ ̶̶ ̶̶ ̶̶ ̶̶ ̶̶ ̶̶ ̶̶ ̶̶ ̶̶ ̶̶ ̶̶ ̶̶ ̶̶ ̶̶ ̶̶ ̶̶ ̶̶ ̶̶ ̶̶ ̶̶ ̶̶ ̶̶ ̶̶ ̶̶ ̶̶ ̶→ Denatured state</a:t>
            </a:r>
            <a:endParaRPr lang="en-US" altLang="en-US" sz="1800"/>
          </a:p>
          <a:p>
            <a:pPr eaLnBrk="1" hangingPunct="1">
              <a:spcBef>
                <a:spcPct val="0"/>
              </a:spcBef>
              <a:buFontTx/>
              <a:buNone/>
            </a:pPr>
            <a:r>
              <a:rPr lang="en-US" altLang="en-US" sz="1800"/>
              <a:t>				∆G ≈ 5 – 15 kcal/mol </a:t>
            </a:r>
            <a:endParaRPr lang="en-US" altLang="en-US" sz="1800"/>
          </a:p>
          <a:p>
            <a:pPr eaLnBrk="1" hangingPunct="1">
              <a:spcBef>
                <a:spcPct val="0"/>
              </a:spcBef>
              <a:buFontTx/>
              <a:buNone/>
            </a:pPr>
            <a:r>
              <a:rPr lang="en-US" altLang="en-US" sz="1800"/>
              <a:t>			              (</a:t>
            </a:r>
            <a:r>
              <a:rPr lang="en-US" altLang="en-US" sz="1800">
                <a:solidFill>
                  <a:srgbClr val="FF0000"/>
                </a:solidFill>
              </a:rPr>
              <a:t>H-bond ≈ 2 to 5 kcal/mol</a:t>
            </a:r>
            <a:r>
              <a:rPr lang="en-US" altLang="en-US" sz="1800"/>
              <a:t>)</a:t>
            </a:r>
            <a:endParaRPr lang="en-US" altLang="en-US" sz="1800"/>
          </a:p>
          <a:p>
            <a:pPr eaLnBrk="1" hangingPunct="1">
              <a:spcBef>
                <a:spcPct val="0"/>
              </a:spcBef>
              <a:buFontTx/>
              <a:buNone/>
            </a:pPr>
            <a:r>
              <a:rPr lang="en-US" altLang="en-US" sz="1800"/>
              <a:t>	</a:t>
            </a:r>
            <a:r>
              <a:rPr lang="en-US" altLang="en-US" sz="1800">
                <a:latin typeface="Cambria Math" panose="02040503050406030204" pitchFamily="18" charset="0"/>
              </a:rPr>
              <a:t>⇒ compared to denatured state, native state of a protein is marginally stable</a:t>
            </a:r>
            <a:endParaRPr lang="en-US" altLang="en-US" sz="1800">
              <a:latin typeface="Cambria Math" panose="02040503050406030204" pitchFamily="18" charset="0"/>
            </a:endParaRPr>
          </a:p>
          <a:p>
            <a:pPr eaLnBrk="1" hangingPunct="1">
              <a:spcBef>
                <a:spcPct val="0"/>
              </a:spcBef>
              <a:buFontTx/>
              <a:buNone/>
            </a:pPr>
            <a:r>
              <a:rPr lang="en-US" altLang="en-US" sz="1800">
                <a:latin typeface="Cambria Math" panose="02040503050406030204" pitchFamily="18" charset="0"/>
              </a:rPr>
              <a:t>	∆G = ∆H - T∆S    ⇒ Two major contributors to the energy difference: ∆H; ∆S</a:t>
            </a:r>
            <a:endParaRPr lang="en-US" altLang="en-US" sz="1800">
              <a:latin typeface="Cambria Math" panose="02040503050406030204" pitchFamily="18" charset="0"/>
            </a:endParaRPr>
          </a:p>
          <a:p>
            <a:pPr eaLnBrk="1" hangingPunct="1">
              <a:spcBef>
                <a:spcPct val="0"/>
              </a:spcBef>
              <a:buFontTx/>
              <a:buNone/>
            </a:pPr>
            <a:r>
              <a:rPr lang="en-US" altLang="en-US" sz="1800">
                <a:latin typeface="Cambria Math" panose="02040503050406030204" pitchFamily="18" charset="0"/>
              </a:rPr>
              <a:t>			</a:t>
            </a:r>
            <a:endParaRPr lang="en-US" altLang="en-US" sz="800" u="sng">
              <a:latin typeface="Cambria Math" panose="02040503050406030204" pitchFamily="18" charset="0"/>
            </a:endParaRPr>
          </a:p>
          <a:p>
            <a:pPr eaLnBrk="1" hangingPunct="1">
              <a:spcBef>
                <a:spcPct val="0"/>
              </a:spcBef>
              <a:buFontTx/>
              <a:buNone/>
            </a:pPr>
            <a:r>
              <a:rPr lang="en-US" altLang="en-US" sz="1800">
                <a:latin typeface="Cambria Math" panose="02040503050406030204" pitchFamily="18" charset="0"/>
              </a:rPr>
              <a:t>  ∆H : Noncovalent interactions within the polypeptide chain – i) Hydrophobic </a:t>
            </a:r>
            <a:endParaRPr lang="en-US" altLang="en-US" sz="1800">
              <a:latin typeface="Cambria Math" panose="02040503050406030204" pitchFamily="18" charset="0"/>
            </a:endParaRPr>
          </a:p>
          <a:p>
            <a:pPr eaLnBrk="1" hangingPunct="1">
              <a:spcBef>
                <a:spcPct val="0"/>
              </a:spcBef>
              <a:buFontTx/>
              <a:buNone/>
            </a:pPr>
            <a:r>
              <a:rPr lang="en-US" altLang="en-US" sz="1800">
                <a:latin typeface="Cambria Math" panose="02040503050406030204" pitchFamily="18" charset="0"/>
              </a:rPr>
              <a:t>            interactions; ii) Hydrogen bonds; iii) Ionic bonds </a:t>
            </a:r>
            <a:endParaRPr lang="en-US" altLang="en-US" sz="1800">
              <a:latin typeface="Cambria Math" panose="02040503050406030204" pitchFamily="18" charset="0"/>
            </a:endParaRPr>
          </a:p>
          <a:p>
            <a:pPr eaLnBrk="1" hangingPunct="1">
              <a:spcBef>
                <a:spcPct val="0"/>
              </a:spcBef>
              <a:buFontTx/>
              <a:buNone/>
            </a:pPr>
            <a:r>
              <a:rPr lang="en-US" altLang="en-US" sz="1800">
                <a:latin typeface="Cambria Math" panose="02040503050406030204" pitchFamily="18" charset="0"/>
              </a:rPr>
              <a:t>           Covalent interactions – Bonds between amino acid residues; disulfide bonds</a:t>
            </a:r>
            <a:endParaRPr lang="en-US"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l="27452" t="48828" r="47292" b="25781"/>
          <a:stretch>
            <a:fillRect/>
          </a:stretch>
        </p:blipFill>
        <p:spPr bwMode="auto">
          <a:xfrm>
            <a:off x="3381375" y="117475"/>
            <a:ext cx="5500688"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Box 4"/>
          <p:cNvSpPr txBox="1">
            <a:spLocks noChangeArrowheads="1"/>
          </p:cNvSpPr>
          <p:nvPr/>
        </p:nvSpPr>
        <p:spPr bwMode="auto">
          <a:xfrm>
            <a:off x="1570039" y="2571751"/>
            <a:ext cx="90693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u="sng"/>
              <a:t>Native state vs Denatured state</a:t>
            </a:r>
            <a:endParaRPr lang="en-US" altLang="en-US" sz="1800" u="sng"/>
          </a:p>
          <a:p>
            <a:pPr eaLnBrk="1" hangingPunct="1">
              <a:spcBef>
                <a:spcPct val="0"/>
              </a:spcBef>
              <a:buFont typeface="Wingdings" panose="05000000000000000000" pitchFamily="2" charset="2"/>
              <a:buChar char="§"/>
            </a:pPr>
            <a:r>
              <a:rPr lang="en-US" altLang="en-US" sz="1800"/>
              <a:t> Covalent interactions between native and denatured states are same with the exception of       </a:t>
            </a:r>
            <a:endParaRPr lang="en-US" altLang="en-US" sz="1800"/>
          </a:p>
          <a:p>
            <a:pPr eaLnBrk="1" hangingPunct="1">
              <a:spcBef>
                <a:spcPct val="0"/>
              </a:spcBef>
              <a:buFontTx/>
              <a:buNone/>
            </a:pPr>
            <a:r>
              <a:rPr lang="en-US" altLang="en-US" sz="1800"/>
              <a:t>   disulfide bonds between cysteine residues of protein</a:t>
            </a:r>
            <a:endParaRPr lang="en-US" altLang="en-US" sz="1800"/>
          </a:p>
          <a:p>
            <a:pPr eaLnBrk="1" hangingPunct="1">
              <a:spcBef>
                <a:spcPct val="0"/>
              </a:spcBef>
              <a:buFont typeface="Wingdings" panose="05000000000000000000" pitchFamily="2" charset="2"/>
              <a:buChar char="§"/>
            </a:pPr>
            <a:r>
              <a:rPr lang="en-US" altLang="en-US" sz="1800"/>
              <a:t> Noncovalent interactions differs significantly –</a:t>
            </a:r>
            <a:endParaRPr lang="en-US" altLang="en-US" sz="1800"/>
          </a:p>
          <a:p>
            <a:pPr eaLnBrk="1" hangingPunct="1">
              <a:spcBef>
                <a:spcPct val="0"/>
              </a:spcBef>
              <a:buFontTx/>
              <a:buNone/>
            </a:pPr>
            <a:r>
              <a:rPr lang="en-US" altLang="en-US" sz="1800"/>
              <a:t>	</a:t>
            </a:r>
            <a:r>
              <a:rPr lang="en-US" altLang="en-US" sz="1800">
                <a:latin typeface="Cambria Math" panose="02040503050406030204" pitchFamily="18" charset="0"/>
              </a:rPr>
              <a:t>• I</a:t>
            </a:r>
            <a:r>
              <a:rPr lang="en-US" altLang="en-US" sz="1800"/>
              <a:t>nteractions are maximized to produce a compact globular molecule with a tightly </a:t>
            </a:r>
            <a:endParaRPr lang="en-US" altLang="en-US" sz="1800"/>
          </a:p>
          <a:p>
            <a:pPr eaLnBrk="1" hangingPunct="1">
              <a:spcBef>
                <a:spcPct val="0"/>
              </a:spcBef>
              <a:buFontTx/>
              <a:buNone/>
            </a:pPr>
            <a:r>
              <a:rPr lang="en-US" altLang="en-US" sz="1800"/>
              <a:t>	   packed hydrophobic core in the native state</a:t>
            </a:r>
            <a:endParaRPr lang="en-US" altLang="en-US" sz="1800"/>
          </a:p>
          <a:p>
            <a:pPr eaLnBrk="1" hangingPunct="1">
              <a:spcBef>
                <a:spcPct val="0"/>
              </a:spcBef>
              <a:buFontTx/>
              <a:buNone/>
            </a:pPr>
            <a:r>
              <a:rPr lang="en-US" altLang="en-US" sz="1800"/>
              <a:t>	</a:t>
            </a:r>
            <a:r>
              <a:rPr lang="en-US" altLang="en-US" sz="1800">
                <a:latin typeface="Cambria Math" panose="02040503050406030204" pitchFamily="18" charset="0"/>
              </a:rPr>
              <a:t> • Denatured state is more open and side chains are loosely packed</a:t>
            </a:r>
            <a:endParaRPr lang="en-US" altLang="en-US" sz="1800">
              <a:latin typeface="Cambria Math" panose="02040503050406030204" pitchFamily="18" charset="0"/>
            </a:endParaRPr>
          </a:p>
          <a:p>
            <a:pPr eaLnBrk="1" hangingPunct="1">
              <a:spcBef>
                <a:spcPct val="0"/>
              </a:spcBef>
              <a:buFontTx/>
              <a:buNone/>
            </a:pPr>
            <a:r>
              <a:rPr lang="en-US" altLang="en-US" sz="1800">
                <a:latin typeface="Cambria Math" panose="02040503050406030204" pitchFamily="18" charset="0"/>
              </a:rPr>
              <a:t>   ∆H : ~ several hundred kcal/mol</a:t>
            </a:r>
            <a:endParaRPr lang="en-US" altLang="en-US" sz="1800">
              <a:latin typeface="Cambria Math" panose="02040503050406030204" pitchFamily="18" charset="0"/>
            </a:endParaRPr>
          </a:p>
        </p:txBody>
      </p:sp>
      <p:sp>
        <p:nvSpPr>
          <p:cNvPr id="9220" name="TextBox 5"/>
          <p:cNvSpPr txBox="1">
            <a:spLocks noChangeArrowheads="1"/>
          </p:cNvSpPr>
          <p:nvPr/>
        </p:nvSpPr>
        <p:spPr bwMode="auto">
          <a:xfrm>
            <a:off x="1563689" y="4857750"/>
            <a:ext cx="903128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a:t>∆S :</a:t>
            </a:r>
            <a:endParaRPr lang="en-US" altLang="en-US" sz="1800"/>
          </a:p>
          <a:p>
            <a:pPr algn="just" eaLnBrk="1" hangingPunct="1">
              <a:spcBef>
                <a:spcPct val="0"/>
              </a:spcBef>
              <a:buFont typeface="Wingdings" panose="05000000000000000000" pitchFamily="2" charset="2"/>
              <a:buChar char="ü"/>
            </a:pPr>
            <a:r>
              <a:rPr lang="en-US" altLang="en-US" sz="1800"/>
              <a:t> Proteins in the native state are highly ordered in one main conformation whereas the </a:t>
            </a:r>
            <a:endParaRPr lang="en-US" altLang="en-US" sz="1800"/>
          </a:p>
          <a:p>
            <a:pPr algn="just" eaLnBrk="1" hangingPunct="1">
              <a:spcBef>
                <a:spcPct val="0"/>
              </a:spcBef>
              <a:buFontTx/>
              <a:buNone/>
            </a:pPr>
            <a:r>
              <a:rPr lang="en-US" altLang="en-US" sz="1800"/>
              <a:t>    denatured state is highly disordered with protein molecules in many different conformations</a:t>
            </a:r>
            <a:endParaRPr lang="en-US" altLang="en-US" sz="1800"/>
          </a:p>
          <a:p>
            <a:pPr algn="just" eaLnBrk="1" hangingPunct="1">
              <a:spcBef>
                <a:spcPct val="0"/>
              </a:spcBef>
              <a:buFontTx/>
              <a:buNone/>
            </a:pPr>
            <a:r>
              <a:rPr lang="en-US" altLang="en-US" sz="1800">
                <a:latin typeface="Cambria Math" panose="02040503050406030204" pitchFamily="18" charset="0"/>
              </a:rPr>
              <a:t>⇒ Denatured state is entropically favourable comapred to the native state of proteins</a:t>
            </a:r>
            <a:endParaRPr lang="en-US" altLang="en-US" sz="1800">
              <a:latin typeface="Cambria Math" panose="02040503050406030204" pitchFamily="18" charset="0"/>
            </a:endParaRPr>
          </a:p>
          <a:p>
            <a:pPr algn="just" eaLnBrk="1" hangingPunct="1">
              <a:spcBef>
                <a:spcPct val="0"/>
              </a:spcBef>
              <a:buFontTx/>
              <a:buNone/>
            </a:pPr>
            <a:r>
              <a:rPr lang="en-US" altLang="en-US" sz="1800">
                <a:latin typeface="Cambria Math" panose="02040503050406030204" pitchFamily="18" charset="0"/>
              </a:rPr>
              <a:t>∆S : ~ several hundred cal/mol</a:t>
            </a:r>
            <a:endParaRPr lang="en-US" altLang="en-US" sz="1800">
              <a:latin typeface="Cambria Math" panose="02040503050406030204" pitchFamily="18" charset="0"/>
            </a:endParaRPr>
          </a:p>
          <a:p>
            <a:pPr algn="just" eaLnBrk="1" hangingPunct="1">
              <a:spcBef>
                <a:spcPct val="0"/>
              </a:spcBef>
              <a:buFontTx/>
              <a:buNone/>
            </a:pPr>
            <a:r>
              <a:rPr lang="en-US" altLang="en-US" sz="1800">
                <a:latin typeface="Cambria Math" panose="02040503050406030204" pitchFamily="18" charset="0"/>
              </a:rPr>
              <a:t>	 ⇒ ∆G : small difference (~ 5 to 15 kcal/mol) between native and denatured state</a:t>
            </a:r>
            <a:endParaRPr lang="en-US"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1552576" y="130176"/>
            <a:ext cx="91154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Native state is marginally stable over the denatured state !!!</a:t>
            </a:r>
            <a:endParaRPr lang="en-US" altLang="en-US" sz="1800"/>
          </a:p>
          <a:p>
            <a:pPr eaLnBrk="1" hangingPunct="1">
              <a:spcBef>
                <a:spcPct val="0"/>
              </a:spcBef>
              <a:buFont typeface="Wingdings" panose="05000000000000000000" pitchFamily="2" charset="2"/>
              <a:buChar char="Ø"/>
            </a:pPr>
            <a:r>
              <a:rPr lang="en-US" altLang="en-US" sz="1800"/>
              <a:t> It is biologically important to have native proteins in correct quantities in appropriate time</a:t>
            </a:r>
            <a:endParaRPr lang="en-US" altLang="en-US" sz="1800"/>
          </a:p>
          <a:p>
            <a:pPr eaLnBrk="1" hangingPunct="1">
              <a:spcBef>
                <a:spcPct val="0"/>
              </a:spcBef>
              <a:buFont typeface="Wingdings" panose="05000000000000000000" pitchFamily="2" charset="2"/>
              <a:buChar char="Ø"/>
            </a:pPr>
            <a:r>
              <a:rPr lang="en-US" altLang="en-US" sz="1800"/>
              <a:t> It is important for living cells to be able to easily degrade proteins as it is able to synthesize them</a:t>
            </a:r>
            <a:endParaRPr lang="en-US" altLang="en-US" sz="1800"/>
          </a:p>
          <a:p>
            <a:pPr eaLnBrk="1" hangingPunct="1">
              <a:spcBef>
                <a:spcPct val="0"/>
              </a:spcBef>
              <a:buFontTx/>
              <a:buNone/>
            </a:pPr>
            <a:r>
              <a:rPr lang="en-US" altLang="en-US" sz="1800">
                <a:latin typeface="Cambria Math" panose="02040503050406030204" pitchFamily="18" charset="0"/>
              </a:rPr>
              <a:t>⇒ Therefore native state of proteins evolved to be marginally stable than denatured state</a:t>
            </a:r>
            <a:r>
              <a:rPr lang="en-US" altLang="en-US" sz="1800"/>
              <a:t> </a:t>
            </a:r>
            <a:endParaRPr lang="en-US" altLang="en-US" sz="1800"/>
          </a:p>
        </p:txBody>
      </p:sp>
      <p:sp>
        <p:nvSpPr>
          <p:cNvPr id="13315" name="TextBox 2"/>
          <p:cNvSpPr txBox="1">
            <a:spLocks noChangeArrowheads="1"/>
          </p:cNvSpPr>
          <p:nvPr/>
        </p:nvSpPr>
        <p:spPr bwMode="auto">
          <a:xfrm>
            <a:off x="1552576" y="1533526"/>
            <a:ext cx="9115425" cy="532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dirty="0"/>
              <a:t>Kinetic factors for folding:</a:t>
            </a:r>
            <a:endParaRPr lang="en-US" altLang="en-US" sz="1800" dirty="0"/>
          </a:p>
          <a:p>
            <a:pPr algn="just" eaLnBrk="1" hangingPunct="1">
              <a:spcBef>
                <a:spcPct val="0"/>
              </a:spcBef>
              <a:buFont typeface="Wingdings" panose="05000000000000000000" pitchFamily="2" charset="2"/>
              <a:buChar char="ü"/>
            </a:pPr>
            <a:r>
              <a:rPr lang="en-US" altLang="en-US" sz="1800" dirty="0"/>
              <a:t> The specific sequence of a polypeptide chain of a protein appears to yield only a single, compact, biologically active fold in the native state</a:t>
            </a:r>
            <a:endParaRPr lang="en-US" altLang="en-US" sz="1800" dirty="0"/>
          </a:p>
          <a:p>
            <a:pPr algn="just" eaLnBrk="1" hangingPunct="1">
              <a:spcBef>
                <a:spcPct val="0"/>
              </a:spcBef>
              <a:buFont typeface="Wingdings" panose="05000000000000000000" pitchFamily="2" charset="2"/>
              <a:buChar char="ü"/>
            </a:pPr>
            <a:r>
              <a:rPr lang="en-US" altLang="en-US" sz="1800" dirty="0"/>
              <a:t>How is this folded state reached </a:t>
            </a:r>
            <a:r>
              <a:rPr lang="en-US" altLang="en-US" sz="2400" b="1" dirty="0">
                <a:solidFill>
                  <a:srgbClr val="FF0000"/>
                </a:solidFill>
              </a:rPr>
              <a:t>?</a:t>
            </a:r>
            <a:endParaRPr lang="en-US" altLang="en-US" sz="2400" b="1" dirty="0">
              <a:solidFill>
                <a:srgbClr val="FF0000"/>
              </a:solidFill>
            </a:endParaRPr>
          </a:p>
          <a:p>
            <a:pPr algn="just" eaLnBrk="1" hangingPunct="1">
              <a:spcBef>
                <a:spcPct val="0"/>
              </a:spcBef>
              <a:buFontTx/>
              <a:buNone/>
            </a:pPr>
            <a:r>
              <a:rPr lang="en-US" altLang="en-US" sz="1800" dirty="0"/>
              <a:t>Probable pathway : Protein molecule search through all possible conformations in a random fashion until and unless they are frozen at the lowest energy in the conformation of native state</a:t>
            </a:r>
            <a:endParaRPr lang="en-US" altLang="en-US" sz="1800" dirty="0"/>
          </a:p>
          <a:p>
            <a:pPr algn="just" eaLnBrk="1" hangingPunct="1">
              <a:spcBef>
                <a:spcPct val="0"/>
              </a:spcBef>
              <a:buFontTx/>
              <a:buNone/>
            </a:pPr>
            <a:r>
              <a:rPr lang="en-US" altLang="en-US" sz="1800" dirty="0"/>
              <a:t>Levinthal’s paradox: (Cyrus Levinthal – 1968)</a:t>
            </a:r>
            <a:endParaRPr lang="en-US" altLang="en-US" sz="1800" dirty="0"/>
          </a:p>
          <a:p>
            <a:pPr algn="just" eaLnBrk="1" hangingPunct="1">
              <a:spcBef>
                <a:spcPct val="0"/>
              </a:spcBef>
              <a:buFontTx/>
              <a:buNone/>
            </a:pPr>
            <a:r>
              <a:rPr lang="en-US" altLang="en-US" sz="1800" dirty="0"/>
              <a:t>Each amino acid has only three possible conformations, the allowed regions </a:t>
            </a:r>
            <a:r>
              <a:rPr lang="el-GR" altLang="en-US" sz="1800" dirty="0"/>
              <a:t>α</a:t>
            </a:r>
            <a:r>
              <a:rPr lang="en-US" altLang="en-US" sz="1800" dirty="0"/>
              <a:t>, </a:t>
            </a:r>
            <a:r>
              <a:rPr lang="el-GR" altLang="en-US" sz="1800" dirty="0"/>
              <a:t>β</a:t>
            </a:r>
            <a:r>
              <a:rPr lang="en-US" altLang="en-US" sz="1800" dirty="0"/>
              <a:t> and L and it converts one conformation into another in a very short time domain, one </a:t>
            </a:r>
            <a:r>
              <a:rPr lang="en-US" altLang="en-US" sz="1800" dirty="0" err="1"/>
              <a:t>pico</a:t>
            </a:r>
            <a:r>
              <a:rPr lang="en-US" altLang="en-US" sz="1800" dirty="0"/>
              <a:t> second (10</a:t>
            </a:r>
            <a:r>
              <a:rPr lang="en-US" altLang="en-US" sz="1800" baseline="30000" dirty="0"/>
              <a:t>-12</a:t>
            </a:r>
            <a:r>
              <a:rPr lang="en-US" altLang="en-US" sz="1800" dirty="0"/>
              <a:t> seconds) </a:t>
            </a:r>
            <a:endParaRPr lang="en-US" altLang="en-US" sz="1800" dirty="0"/>
          </a:p>
          <a:p>
            <a:pPr algn="just" eaLnBrk="1" hangingPunct="1">
              <a:spcBef>
                <a:spcPct val="0"/>
              </a:spcBef>
              <a:buFontTx/>
              <a:buNone/>
            </a:pPr>
            <a:r>
              <a:rPr lang="en-US" altLang="en-US" sz="1800" dirty="0">
                <a:latin typeface="Cambria Math" panose="02040503050406030204" pitchFamily="18" charset="0"/>
              </a:rPr>
              <a:t>	⇒ A polypeptide chain of 150 residues would then have 3</a:t>
            </a:r>
            <a:r>
              <a:rPr lang="en-US" altLang="en-US" sz="1800" baseline="30000" dirty="0">
                <a:latin typeface="Cambria Math" panose="02040503050406030204" pitchFamily="18" charset="0"/>
              </a:rPr>
              <a:t>150</a:t>
            </a:r>
            <a:r>
              <a:rPr lang="en-US" altLang="en-US" sz="1800" dirty="0">
                <a:latin typeface="Cambria Math" panose="02040503050406030204" pitchFamily="18" charset="0"/>
              </a:rPr>
              <a:t> </a:t>
            </a:r>
            <a:r>
              <a:rPr lang="en-US" altLang="en-US" sz="1800" dirty="0">
                <a:latin typeface="Cambria Math" panose="02040503050406030204" pitchFamily="18" charset="0"/>
                <a:sym typeface="+mn-ea"/>
              </a:rPr>
              <a:t>≈</a:t>
            </a:r>
            <a:r>
              <a:rPr lang="en-US" altLang="en-US" sz="1800" dirty="0">
                <a:latin typeface="Cambria Math" panose="02040503050406030204" pitchFamily="18" charset="0"/>
              </a:rPr>
              <a:t> 10</a:t>
            </a:r>
            <a:r>
              <a:rPr lang="en-US" altLang="en-US" sz="1800" baseline="30000" dirty="0">
                <a:latin typeface="Cambria Math" panose="02040503050406030204" pitchFamily="18" charset="0"/>
              </a:rPr>
              <a:t>68</a:t>
            </a:r>
            <a:r>
              <a:rPr lang="en-US" altLang="en-US" sz="1800" dirty="0">
                <a:latin typeface="Cambria Math" panose="02040503050406030204" pitchFamily="18" charset="0"/>
              </a:rPr>
              <a:t> possible</a:t>
            </a:r>
            <a:endParaRPr lang="en-US" altLang="en-US" sz="1800" dirty="0">
              <a:latin typeface="Cambria Math" panose="02040503050406030204" pitchFamily="18" charset="0"/>
            </a:endParaRPr>
          </a:p>
          <a:p>
            <a:pPr algn="just" eaLnBrk="1" hangingPunct="1">
              <a:spcBef>
                <a:spcPct val="0"/>
              </a:spcBef>
              <a:buFontTx/>
              <a:buNone/>
            </a:pPr>
            <a:r>
              <a:rPr lang="en-US" altLang="en-US" sz="1800" dirty="0">
                <a:latin typeface="Cambria Math" panose="02040503050406030204" pitchFamily="18" charset="0"/>
              </a:rPr>
              <a:t>	     conformations</a:t>
            </a:r>
            <a:endParaRPr lang="en-US" altLang="en-US" sz="1800" dirty="0">
              <a:latin typeface="Cambria Math" panose="02040503050406030204" pitchFamily="18" charset="0"/>
            </a:endParaRPr>
          </a:p>
          <a:p>
            <a:pPr algn="just" eaLnBrk="1" hangingPunct="1">
              <a:spcBef>
                <a:spcPct val="0"/>
              </a:spcBef>
              <a:buFontTx/>
              <a:buNone/>
            </a:pPr>
            <a:r>
              <a:rPr lang="en-US" altLang="en-US" sz="1800" dirty="0">
                <a:latin typeface="Cambria Math" panose="02040503050406030204" pitchFamily="18" charset="0"/>
              </a:rPr>
              <a:t>	⋙ To search all these conformations would require 10</a:t>
            </a:r>
            <a:r>
              <a:rPr lang="en-US" altLang="en-US" sz="1800" baseline="30000" dirty="0">
                <a:latin typeface="Cambria Math" panose="02040503050406030204" pitchFamily="18" charset="0"/>
              </a:rPr>
              <a:t>68</a:t>
            </a:r>
            <a:r>
              <a:rPr lang="en-US" altLang="en-US" sz="1800" dirty="0">
                <a:latin typeface="Cambria Math" panose="02040503050406030204" pitchFamily="18" charset="0"/>
              </a:rPr>
              <a:t>×10</a:t>
            </a:r>
            <a:r>
              <a:rPr lang="en-US" altLang="en-US" sz="1800" baseline="30000" dirty="0">
                <a:latin typeface="Cambria Math" panose="02040503050406030204" pitchFamily="18" charset="0"/>
              </a:rPr>
              <a:t>-12</a:t>
            </a:r>
            <a:r>
              <a:rPr lang="en-US" altLang="en-US" sz="1800" dirty="0">
                <a:latin typeface="Cambria Math" panose="02040503050406030204" pitchFamily="18" charset="0"/>
              </a:rPr>
              <a:t> = 10</a:t>
            </a:r>
            <a:r>
              <a:rPr lang="en-US" altLang="en-US" sz="1800" baseline="30000" dirty="0">
                <a:latin typeface="Cambria Math" panose="02040503050406030204" pitchFamily="18" charset="0"/>
              </a:rPr>
              <a:t>56</a:t>
            </a:r>
            <a:r>
              <a:rPr lang="en-US" altLang="en-US" sz="1800" dirty="0">
                <a:latin typeface="Cambria Math" panose="02040503050406030204" pitchFamily="18" charset="0"/>
              </a:rPr>
              <a:t> seconds</a:t>
            </a:r>
            <a:endParaRPr lang="en-US" altLang="en-US" sz="1800" dirty="0">
              <a:latin typeface="Cambria Math" panose="02040503050406030204" pitchFamily="18" charset="0"/>
            </a:endParaRPr>
          </a:p>
          <a:p>
            <a:pPr algn="just" eaLnBrk="1" hangingPunct="1">
              <a:spcBef>
                <a:spcPct val="0"/>
              </a:spcBef>
              <a:buFontTx/>
              <a:buNone/>
            </a:pPr>
            <a:r>
              <a:rPr lang="en-US" altLang="en-US" sz="1800" dirty="0">
                <a:latin typeface="Cambria Math" panose="02040503050406030204" pitchFamily="18" charset="0"/>
              </a:rPr>
              <a:t>							               = 10</a:t>
            </a:r>
            <a:r>
              <a:rPr lang="en-US" altLang="en-US" sz="1800" baseline="30000" dirty="0">
                <a:latin typeface="Cambria Math" panose="02040503050406030204" pitchFamily="18" charset="0"/>
              </a:rPr>
              <a:t>48</a:t>
            </a:r>
            <a:r>
              <a:rPr lang="en-US" altLang="en-US" sz="1800" dirty="0">
                <a:latin typeface="Cambria Math" panose="02040503050406030204" pitchFamily="18" charset="0"/>
              </a:rPr>
              <a:t> hours</a:t>
            </a:r>
            <a:endParaRPr lang="en-US" altLang="en-US" sz="1800" dirty="0">
              <a:latin typeface="Cambria Math" panose="02040503050406030204" pitchFamily="18" charset="0"/>
            </a:endParaRPr>
          </a:p>
          <a:p>
            <a:pPr algn="just" eaLnBrk="1" hangingPunct="1">
              <a:spcBef>
                <a:spcPct val="0"/>
              </a:spcBef>
              <a:buFontTx/>
              <a:buNone/>
            </a:pPr>
            <a:r>
              <a:rPr lang="en-US" altLang="en-US" sz="1800" dirty="0">
                <a:latin typeface="Cambria Math" panose="02040503050406030204" pitchFamily="18" charset="0"/>
              </a:rPr>
              <a:t>							               ≈ 10</a:t>
            </a:r>
            <a:r>
              <a:rPr lang="en-US" altLang="en-US" sz="1800" baseline="30000" dirty="0">
                <a:latin typeface="Cambria Math" panose="02040503050406030204" pitchFamily="18" charset="0"/>
              </a:rPr>
              <a:t>44</a:t>
            </a:r>
            <a:r>
              <a:rPr lang="en-US" altLang="en-US" sz="1800" dirty="0">
                <a:latin typeface="Cambria Math" panose="02040503050406030204" pitchFamily="18" charset="0"/>
              </a:rPr>
              <a:t> years</a:t>
            </a:r>
            <a:endParaRPr lang="en-US" altLang="en-US" sz="1800" dirty="0">
              <a:latin typeface="Cambria Math" panose="02040503050406030204" pitchFamily="18" charset="0"/>
            </a:endParaRPr>
          </a:p>
          <a:p>
            <a:pPr algn="just" eaLnBrk="1" hangingPunct="1">
              <a:spcBef>
                <a:spcPct val="0"/>
              </a:spcBef>
              <a:buFontTx/>
              <a:buNone/>
            </a:pPr>
            <a:r>
              <a:rPr lang="en-US" altLang="en-US" sz="1800" dirty="0">
                <a:latin typeface="Cambria Math" panose="02040503050406030204" pitchFamily="18" charset="0"/>
              </a:rPr>
              <a:t>							(astronomical number)</a:t>
            </a:r>
            <a:endParaRPr lang="en-US" altLang="en-US" sz="1800" dirty="0">
              <a:latin typeface="Cambria Math" panose="02040503050406030204" pitchFamily="18" charset="0"/>
            </a:endParaRPr>
          </a:p>
          <a:p>
            <a:pPr algn="ctr" eaLnBrk="1" hangingPunct="1">
              <a:spcBef>
                <a:spcPct val="0"/>
              </a:spcBef>
              <a:buFontTx/>
              <a:buNone/>
            </a:pPr>
            <a:r>
              <a:rPr lang="en-US" altLang="en-US" sz="2800" b="1" dirty="0">
                <a:solidFill>
                  <a:srgbClr val="FF0000"/>
                </a:solidFill>
              </a:rPr>
              <a:t>Impossible !!</a:t>
            </a:r>
            <a:endParaRPr lang="en-US" altLang="en-US" sz="1800" dirty="0"/>
          </a:p>
          <a:p>
            <a:pPr algn="just" eaLnBrk="1" hangingPunct="1">
              <a:spcBef>
                <a:spcPct val="0"/>
              </a:spcBef>
              <a:buFontTx/>
              <a:buNone/>
            </a:pPr>
            <a:r>
              <a:rPr lang="en-US" altLang="en-US" sz="1800" dirty="0"/>
              <a:t>In living cells (</a:t>
            </a:r>
            <a:r>
              <a:rPr lang="en-US" altLang="en-US" sz="1800" i="1" dirty="0"/>
              <a:t>in vivo</a:t>
            </a:r>
            <a:r>
              <a:rPr lang="en-US" altLang="en-US" sz="1800" dirty="0"/>
              <a:t>) and </a:t>
            </a:r>
            <a:r>
              <a:rPr lang="en-US" altLang="en-US" sz="1800" i="1" dirty="0"/>
              <a:t>in vitro</a:t>
            </a:r>
            <a:r>
              <a:rPr lang="en-US" altLang="en-US" sz="1800" dirty="0"/>
              <a:t>, the actual folding time is 0.1 to 1000 seconds</a:t>
            </a:r>
            <a:endParaRPr lang="en-US"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l="23933" t="21484" r="44954" b="43359"/>
          <a:stretch>
            <a:fillRect/>
          </a:stretch>
        </p:blipFill>
        <p:spPr bwMode="auto">
          <a:xfrm>
            <a:off x="1636713" y="127000"/>
            <a:ext cx="3530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2"/>
          <p:cNvPicPr>
            <a:picLocks noChangeAspect="1" noChangeArrowheads="1"/>
          </p:cNvPicPr>
          <p:nvPr/>
        </p:nvPicPr>
        <p:blipFill>
          <a:blip r:embed="rId2">
            <a:extLst>
              <a:ext uri="{28A0092B-C50C-407E-A947-70E740481C1C}">
                <a14:useLocalDpi xmlns:a14="http://schemas.microsoft.com/office/drawing/2010/main" val="0"/>
              </a:ext>
            </a:extLst>
          </a:blip>
          <a:srcRect l="28551" t="25391" r="50586" b="55078"/>
          <a:stretch>
            <a:fillRect/>
          </a:stretch>
        </p:blipFill>
        <p:spPr bwMode="auto">
          <a:xfrm>
            <a:off x="5211764" y="484189"/>
            <a:ext cx="2357437"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l="25806" t="50781" r="49487" b="15039"/>
          <a:stretch>
            <a:fillRect/>
          </a:stretch>
        </p:blipFill>
        <p:spPr bwMode="auto">
          <a:xfrm>
            <a:off x="7658100" y="144463"/>
            <a:ext cx="29400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Box 4"/>
          <p:cNvSpPr txBox="1">
            <a:spLocks noChangeArrowheads="1"/>
          </p:cNvSpPr>
          <p:nvPr/>
        </p:nvSpPr>
        <p:spPr bwMode="auto">
          <a:xfrm>
            <a:off x="1535114" y="2524125"/>
            <a:ext cx="91328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a:t>The first observable event in the folding pathway of proteins is a collapse of the flexible disordered unfolded polypeptide chain into partly organised globular structure, </a:t>
            </a:r>
            <a:r>
              <a:rPr lang="en-US" altLang="en-US" sz="1800" b="1" u="sng">
                <a:solidFill>
                  <a:srgbClr val="C00000"/>
                </a:solidFill>
              </a:rPr>
              <a:t>Molten Globule</a:t>
            </a:r>
            <a:endParaRPr lang="en-US" altLang="en-US" sz="1800" b="1" u="sng">
              <a:solidFill>
                <a:srgbClr val="C00000"/>
              </a:solidFill>
            </a:endParaRPr>
          </a:p>
        </p:txBody>
      </p:sp>
      <p:sp>
        <p:nvSpPr>
          <p:cNvPr id="14342" name="TextBox 5"/>
          <p:cNvSpPr txBox="1">
            <a:spLocks noChangeArrowheads="1"/>
          </p:cNvSpPr>
          <p:nvPr/>
        </p:nvSpPr>
        <p:spPr bwMode="auto">
          <a:xfrm>
            <a:off x="1582739" y="3154363"/>
            <a:ext cx="9012237"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Wingdings" panose="05000000000000000000" pitchFamily="2" charset="2"/>
              <a:buChar char="Ø"/>
            </a:pPr>
            <a:r>
              <a:rPr lang="en-US" altLang="en-US" sz="1800"/>
              <a:t>Formation of molten globule is a fast event in the folding pathway, usually within the deadtime of experimental observation (few milliseconds)</a:t>
            </a:r>
            <a:endParaRPr lang="en-US" altLang="en-US" sz="1800"/>
          </a:p>
          <a:p>
            <a:pPr algn="just" eaLnBrk="1" hangingPunct="1">
              <a:spcBef>
                <a:spcPct val="0"/>
              </a:spcBef>
              <a:buFont typeface="Wingdings" panose="05000000000000000000" pitchFamily="2" charset="2"/>
              <a:buChar char="Ø"/>
            </a:pPr>
            <a:r>
              <a:rPr lang="en-US" altLang="en-US" sz="1800"/>
              <a:t>The molten globule has most of the secondary structure of the native state and in some cases even native like positions of the </a:t>
            </a:r>
            <a:r>
              <a:rPr lang="el-GR" altLang="en-US" sz="1800"/>
              <a:t>α</a:t>
            </a:r>
            <a:r>
              <a:rPr lang="en-US" altLang="en-US" sz="1800"/>
              <a:t> helices and </a:t>
            </a:r>
            <a:r>
              <a:rPr lang="el-GR" altLang="en-US" sz="1800"/>
              <a:t>β</a:t>
            </a:r>
            <a:r>
              <a:rPr lang="en-US" altLang="en-US" sz="1800"/>
              <a:t> strands</a:t>
            </a:r>
            <a:endParaRPr lang="en-US" altLang="en-US" sz="1800"/>
          </a:p>
          <a:p>
            <a:pPr algn="just" eaLnBrk="1" hangingPunct="1">
              <a:spcBef>
                <a:spcPct val="0"/>
              </a:spcBef>
              <a:buFont typeface="Wingdings" panose="05000000000000000000" pitchFamily="2" charset="2"/>
              <a:buChar char="Ø"/>
            </a:pPr>
            <a:r>
              <a:rPr lang="en-US" altLang="en-US" sz="1800"/>
              <a:t>It is less compact than the native structure and proper packing interactions in the interior of the protein have not been formed</a:t>
            </a:r>
            <a:endParaRPr lang="en-US" altLang="en-US" sz="1800"/>
          </a:p>
          <a:p>
            <a:pPr algn="just" eaLnBrk="1" hangingPunct="1">
              <a:spcBef>
                <a:spcPct val="0"/>
              </a:spcBef>
              <a:buFont typeface="Wingdings" panose="05000000000000000000" pitchFamily="2" charset="2"/>
              <a:buChar char="Ø"/>
            </a:pPr>
            <a:r>
              <a:rPr lang="en-US" altLang="en-US" sz="1800"/>
              <a:t>The interior side chains may be mobile, more closely resembling a liquid than solid like interior of native state</a:t>
            </a:r>
            <a:endParaRPr lang="en-US" altLang="en-US" sz="1800"/>
          </a:p>
          <a:p>
            <a:pPr algn="just" eaLnBrk="1" hangingPunct="1">
              <a:spcBef>
                <a:spcPct val="0"/>
              </a:spcBef>
              <a:buFont typeface="Wingdings" panose="05000000000000000000" pitchFamily="2" charset="2"/>
              <a:buChar char="Ø"/>
            </a:pPr>
            <a:r>
              <a:rPr lang="en-US" altLang="en-US" sz="1800"/>
              <a:t>Loops and other elements of surface structure remain largely unfolded, with different conformations. Thus molten globule is not single structural entity but as an ensemble of related structures that are rapidly interconverting</a:t>
            </a:r>
            <a:endParaRPr lang="en-US" altLang="en-US" sz="1800"/>
          </a:p>
          <a:p>
            <a:pPr algn="just" eaLnBrk="1" hangingPunct="1">
              <a:spcBef>
                <a:spcPct val="0"/>
              </a:spcBef>
              <a:buFont typeface="Wingdings" panose="05000000000000000000" pitchFamily="2" charset="2"/>
              <a:buChar char="Ø"/>
            </a:pPr>
            <a:r>
              <a:rPr lang="en-US" altLang="en-US" sz="1800"/>
              <a:t> In the second step (</a:t>
            </a:r>
            <a:r>
              <a:rPr lang="en-US" altLang="en-US" sz="1800">
                <a:latin typeface="Cambria Math" panose="02040503050406030204" pitchFamily="18" charset="0"/>
              </a:rPr>
              <a:t>~</a:t>
            </a:r>
            <a:r>
              <a:rPr lang="en-US" altLang="en-US" sz="1800"/>
              <a:t>1 second) a single native structure is formed through the formation of native interactions including hydrophobic packing in the interior, fixation of surface loops</a:t>
            </a:r>
            <a:endParaRPr lang="en-US"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p:cNvSpPr txBox="1">
            <a:spLocks noChangeArrowheads="1"/>
          </p:cNvSpPr>
          <p:nvPr/>
        </p:nvSpPr>
        <p:spPr bwMode="auto">
          <a:xfrm>
            <a:off x="779721" y="354752"/>
            <a:ext cx="10632558"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What is the Driving force for the collapse of randomly oriented unfolded polypeptide chain to molten globule </a:t>
            </a:r>
            <a:r>
              <a:rPr lang="en-US" altLang="en-US" sz="2000" b="1" dirty="0">
                <a:solidFill>
                  <a:srgbClr val="FF0000"/>
                </a:solidFill>
              </a:rPr>
              <a:t>?</a:t>
            </a:r>
            <a:endParaRPr lang="en-US" altLang="en-US" sz="2000" b="1" dirty="0">
              <a:solidFill>
                <a:srgbClr val="FF0000"/>
              </a:solidFill>
            </a:endParaRPr>
          </a:p>
          <a:p>
            <a:pPr eaLnBrk="1" hangingPunct="1">
              <a:spcBef>
                <a:spcPct val="0"/>
              </a:spcBef>
              <a:buFont typeface="Wingdings" panose="05000000000000000000" pitchFamily="2" charset="2"/>
              <a:buChar char="ü"/>
            </a:pPr>
            <a:r>
              <a:rPr lang="en-US" altLang="en-US" sz="1800" b="1" dirty="0"/>
              <a:t> </a:t>
            </a:r>
            <a:r>
              <a:rPr lang="en-US" altLang="en-US" sz="1800" dirty="0"/>
              <a:t>A little change in </a:t>
            </a:r>
            <a:r>
              <a:rPr lang="en-US" altLang="en-US" sz="1800" dirty="0">
                <a:latin typeface="Cambria Math" panose="02040503050406030204" pitchFamily="18" charset="0"/>
              </a:rPr>
              <a:t>∆G by forming H-bonds in </a:t>
            </a:r>
            <a:r>
              <a:rPr lang="el-GR" altLang="en-US" sz="1800" dirty="0">
                <a:latin typeface="Cambria Math" panose="02040503050406030204" pitchFamily="18" charset="0"/>
              </a:rPr>
              <a:t>α</a:t>
            </a:r>
            <a:r>
              <a:rPr lang="en-US" altLang="en-US" sz="1800" dirty="0">
                <a:latin typeface="Cambria Math" panose="02040503050406030204" pitchFamily="18" charset="0"/>
              </a:rPr>
              <a:t> helices and </a:t>
            </a:r>
            <a:r>
              <a:rPr lang="el-GR" altLang="en-US" sz="1800" dirty="0">
                <a:latin typeface="Cambria Math" panose="02040503050406030204" pitchFamily="18" charset="0"/>
              </a:rPr>
              <a:t>β</a:t>
            </a:r>
            <a:r>
              <a:rPr lang="en-US" altLang="en-US" sz="1800" dirty="0">
                <a:latin typeface="Cambria Math" panose="02040503050406030204" pitchFamily="18" charset="0"/>
              </a:rPr>
              <a:t> sheets</a:t>
            </a:r>
            <a:endParaRPr lang="en-US" altLang="en-US" sz="1800" dirty="0">
              <a:latin typeface="Cambria Math" panose="02040503050406030204" pitchFamily="18" charset="0"/>
            </a:endParaRPr>
          </a:p>
          <a:p>
            <a:pPr eaLnBrk="1" hangingPunct="1">
              <a:spcBef>
                <a:spcPct val="0"/>
              </a:spcBef>
              <a:buFontTx/>
              <a:buNone/>
            </a:pPr>
            <a:r>
              <a:rPr lang="en-US" altLang="en-US" sz="1800" dirty="0">
                <a:latin typeface="Cambria Math" panose="02040503050406030204" pitchFamily="18" charset="0"/>
              </a:rPr>
              <a:t>                                        • as unfolded state has equally stable H-bonds with water</a:t>
            </a:r>
            <a:endParaRPr lang="en-US" altLang="en-US" sz="1800" dirty="0">
              <a:latin typeface="Cambria Math" panose="02040503050406030204" pitchFamily="18" charset="0"/>
            </a:endParaRPr>
          </a:p>
          <a:p>
            <a:pPr eaLnBrk="1" hangingPunct="1">
              <a:spcBef>
                <a:spcPct val="0"/>
              </a:spcBef>
              <a:buFontTx/>
              <a:buNone/>
            </a:pPr>
            <a:endParaRPr lang="en-US" altLang="en-US" sz="800" dirty="0">
              <a:latin typeface="Cambria Math" panose="02040503050406030204" pitchFamily="18" charset="0"/>
            </a:endParaRPr>
          </a:p>
          <a:p>
            <a:pPr eaLnBrk="1" hangingPunct="1">
              <a:spcBef>
                <a:spcPct val="0"/>
              </a:spcBef>
              <a:buFont typeface="Wingdings" panose="05000000000000000000" pitchFamily="2" charset="2"/>
              <a:buChar char="Ø"/>
            </a:pPr>
            <a:r>
              <a:rPr lang="en-US" altLang="en-US" sz="1800" dirty="0">
                <a:latin typeface="Cambria Math" panose="02040503050406030204" pitchFamily="18" charset="0"/>
              </a:rPr>
              <a:t>secondary structure formation can not be thermodynamic driving force for protein folding</a:t>
            </a:r>
            <a:r>
              <a:rPr lang="en-US" altLang="en-US" sz="2000" b="1" dirty="0">
                <a:solidFill>
                  <a:srgbClr val="FF0000"/>
                </a:solidFill>
                <a:latin typeface="Cambria Math" panose="02040503050406030204" pitchFamily="18" charset="0"/>
              </a:rPr>
              <a:t>!</a:t>
            </a:r>
            <a:endParaRPr lang="en-US" altLang="en-US" sz="2000" b="1" dirty="0">
              <a:solidFill>
                <a:srgbClr val="FF0000"/>
              </a:solidFill>
              <a:latin typeface="Cambria Math" panose="02040503050406030204" pitchFamily="18" charset="0"/>
            </a:endParaRPr>
          </a:p>
          <a:p>
            <a:pPr eaLnBrk="1" hangingPunct="1">
              <a:spcBef>
                <a:spcPct val="0"/>
              </a:spcBef>
              <a:buFontTx/>
              <a:buNone/>
            </a:pPr>
            <a:endParaRPr lang="en-US" altLang="en-US" sz="800" b="1" dirty="0">
              <a:solidFill>
                <a:srgbClr val="FF0000"/>
              </a:solidFill>
              <a:latin typeface="Cambria Math" panose="02040503050406030204" pitchFamily="18" charset="0"/>
            </a:endParaRPr>
          </a:p>
          <a:p>
            <a:pPr eaLnBrk="1" hangingPunct="1">
              <a:spcBef>
                <a:spcPct val="0"/>
              </a:spcBef>
              <a:buFont typeface="Wingdings" panose="05000000000000000000" pitchFamily="2" charset="2"/>
              <a:buChar char="ü"/>
            </a:pPr>
            <a:r>
              <a:rPr lang="en-US" altLang="en-US" sz="1800" dirty="0">
                <a:latin typeface="Cambria Math" panose="02040503050406030204" pitchFamily="18" charset="0"/>
              </a:rPr>
              <a:t> Large ∆G by bringing hydrophobic side chains out of contact with water to the interior</a:t>
            </a:r>
            <a:endParaRPr lang="en-US" altLang="en-US" sz="1800" dirty="0">
              <a:latin typeface="Cambria Math" panose="02040503050406030204" pitchFamily="18" charset="0"/>
            </a:endParaRPr>
          </a:p>
          <a:p>
            <a:pPr eaLnBrk="1" hangingPunct="1">
              <a:spcBef>
                <a:spcPct val="0"/>
              </a:spcBef>
              <a:buFont typeface="Wingdings" panose="05000000000000000000" pitchFamily="2" charset="2"/>
              <a:buChar char="ü"/>
            </a:pPr>
            <a:endParaRPr lang="en-US" altLang="en-US" sz="800" dirty="0">
              <a:latin typeface="Cambria Math" panose="02040503050406030204" pitchFamily="18" charset="0"/>
            </a:endParaRPr>
          </a:p>
          <a:p>
            <a:pPr eaLnBrk="1" hangingPunct="1">
              <a:spcBef>
                <a:spcPct val="0"/>
              </a:spcBef>
              <a:buFontTx/>
              <a:buNone/>
            </a:pPr>
            <a:r>
              <a:rPr lang="en-US" altLang="en-US" sz="1800" dirty="0">
                <a:latin typeface="Cambria Math" panose="02040503050406030204" pitchFamily="18" charset="0"/>
              </a:rPr>
              <a:t>	Likely scenario ⇒ The polypeptide chain begins to form a compact shape with the hydrophobic </a:t>
            </a:r>
            <a:endParaRPr lang="en-US" altLang="en-US" sz="1800" dirty="0">
              <a:latin typeface="Cambria Math" panose="02040503050406030204" pitchFamily="18" charset="0"/>
            </a:endParaRPr>
          </a:p>
          <a:p>
            <a:pPr eaLnBrk="1" hangingPunct="1">
              <a:spcBef>
                <a:spcPct val="0"/>
              </a:spcBef>
              <a:buFontTx/>
              <a:buNone/>
            </a:pPr>
            <a:r>
              <a:rPr lang="en-US" altLang="en-US" sz="1800" dirty="0">
                <a:latin typeface="Cambria Math" panose="02040503050406030204" pitchFamily="18" charset="0"/>
              </a:rPr>
              <a:t>	                                    side chains at least partially buried early in the folding process</a:t>
            </a:r>
            <a:endParaRPr lang="en-US" altLang="en-US" sz="1800" dirty="0">
              <a:latin typeface="Cambria Math" panose="02040503050406030204" pitchFamily="18" charset="0"/>
            </a:endParaRPr>
          </a:p>
          <a:p>
            <a:pPr eaLnBrk="1" hangingPunct="1">
              <a:spcBef>
                <a:spcPct val="0"/>
              </a:spcBef>
              <a:buFontTx/>
              <a:buNone/>
            </a:pPr>
            <a:endParaRPr lang="en-US" altLang="en-US" sz="1800" dirty="0">
              <a:latin typeface="Cambria Math" panose="02040503050406030204" pitchFamily="18" charset="0"/>
            </a:endParaRPr>
          </a:p>
          <a:p>
            <a:pPr algn="just" eaLnBrk="1" hangingPunct="1">
              <a:spcBef>
                <a:spcPct val="0"/>
              </a:spcBef>
              <a:buFontTx/>
              <a:buNone/>
            </a:pPr>
            <a:r>
              <a:rPr lang="en-US" altLang="en-US" sz="1800" b="1" dirty="0">
                <a:latin typeface="Cambria Math" panose="02040503050406030204" pitchFamily="18" charset="0"/>
              </a:rPr>
              <a:t>       </a:t>
            </a:r>
            <a:r>
              <a:rPr lang="en-US" altLang="en-US" sz="1800" b="1" u="sng" dirty="0">
                <a:latin typeface="Cambria Math" panose="02040503050406030204" pitchFamily="18" charset="0"/>
              </a:rPr>
              <a:t>Important consequences</a:t>
            </a:r>
            <a:r>
              <a:rPr lang="en-US" altLang="en-US" sz="1800" b="1" dirty="0">
                <a:latin typeface="Cambria Math" panose="02040503050406030204" pitchFamily="18" charset="0"/>
              </a:rPr>
              <a:t> : </a:t>
            </a:r>
            <a:r>
              <a:rPr lang="en-US" altLang="en-US" sz="1800" dirty="0">
                <a:latin typeface="Cambria Math" panose="02040503050406030204" pitchFamily="18" charset="0"/>
              </a:rPr>
              <a:t>• It vastly reduces the number of possible conformations that need to be </a:t>
            </a:r>
            <a:endParaRPr lang="en-US" altLang="en-US" sz="1800" dirty="0">
              <a:latin typeface="Cambria Math" panose="02040503050406030204" pitchFamily="18" charset="0"/>
            </a:endParaRPr>
          </a:p>
          <a:p>
            <a:pPr algn="just" eaLnBrk="1" hangingPunct="1">
              <a:spcBef>
                <a:spcPct val="0"/>
              </a:spcBef>
              <a:buFontTx/>
              <a:buNone/>
            </a:pPr>
            <a:r>
              <a:rPr lang="en-US" altLang="en-US" sz="1800" dirty="0">
                <a:latin typeface="Cambria Math" panose="02040503050406030204" pitchFamily="18" charset="0"/>
              </a:rPr>
              <a:t>                                                            searched because only these that are sterically allowed can be sampled</a:t>
            </a:r>
            <a:endParaRPr lang="en-US" altLang="en-US" sz="1800" dirty="0">
              <a:latin typeface="Cambria Math" panose="02040503050406030204" pitchFamily="18" charset="0"/>
            </a:endParaRPr>
          </a:p>
          <a:p>
            <a:pPr algn="just" eaLnBrk="1" hangingPunct="1">
              <a:spcBef>
                <a:spcPct val="0"/>
              </a:spcBef>
              <a:buFontTx/>
              <a:buNone/>
            </a:pPr>
            <a:r>
              <a:rPr lang="en-US" altLang="en-US" sz="1800" dirty="0">
                <a:latin typeface="Cambria Math" panose="02040503050406030204" pitchFamily="18" charset="0"/>
              </a:rPr>
              <a:t>			   • When some of the side chains are partially buried, –NH and –CO groups of </a:t>
            </a:r>
            <a:endParaRPr lang="en-US" altLang="en-US" sz="1800" dirty="0">
              <a:latin typeface="Cambria Math" panose="02040503050406030204" pitchFamily="18" charset="0"/>
            </a:endParaRPr>
          </a:p>
          <a:p>
            <a:pPr algn="just" eaLnBrk="1" hangingPunct="1">
              <a:spcBef>
                <a:spcPct val="0"/>
              </a:spcBef>
              <a:buFontTx/>
              <a:buNone/>
            </a:pPr>
            <a:r>
              <a:rPr lang="en-US" altLang="en-US" sz="1800" dirty="0">
                <a:latin typeface="Cambria Math" panose="02040503050406030204" pitchFamily="18" charset="0"/>
              </a:rPr>
              <a:t>                                                            their backbone are also buried in hydrophobic environment and are unable </a:t>
            </a:r>
            <a:endParaRPr lang="en-US" altLang="en-US" sz="1800" dirty="0">
              <a:latin typeface="Cambria Math" panose="02040503050406030204" pitchFamily="18" charset="0"/>
            </a:endParaRPr>
          </a:p>
          <a:p>
            <a:pPr algn="just" eaLnBrk="1" hangingPunct="1">
              <a:spcBef>
                <a:spcPct val="0"/>
              </a:spcBef>
              <a:buFontTx/>
              <a:buNone/>
            </a:pPr>
            <a:r>
              <a:rPr lang="en-US" altLang="en-US" sz="1800" dirty="0">
                <a:latin typeface="Cambria Math" panose="02040503050406030204" pitchFamily="18" charset="0"/>
              </a:rPr>
              <a:t>                                                            to form H-bonds with water</a:t>
            </a:r>
            <a:endParaRPr lang="en-US" altLang="en-US" sz="1800" dirty="0">
              <a:latin typeface="Cambria Math" panose="02040503050406030204" pitchFamily="18" charset="0"/>
            </a:endParaRPr>
          </a:p>
          <a:p>
            <a:pPr algn="just" eaLnBrk="1" hangingPunct="1">
              <a:spcBef>
                <a:spcPct val="0"/>
              </a:spcBef>
              <a:buFontTx/>
              <a:buNone/>
            </a:pPr>
            <a:endParaRPr lang="en-US" altLang="en-US" sz="800" dirty="0">
              <a:latin typeface="Cambria Math" panose="02040503050406030204" pitchFamily="18" charset="0"/>
            </a:endParaRPr>
          </a:p>
          <a:p>
            <a:pPr lvl="3" algn="just" eaLnBrk="1" hangingPunct="1">
              <a:spcBef>
                <a:spcPct val="0"/>
              </a:spcBef>
              <a:buFont typeface="Wingdings" panose="05000000000000000000" pitchFamily="2" charset="2"/>
              <a:buChar char="Ø"/>
            </a:pPr>
            <a:r>
              <a:rPr lang="en-US" altLang="en-US" sz="1800" dirty="0">
                <a:latin typeface="Cambria Math" panose="02040503050406030204" pitchFamily="18" charset="0"/>
              </a:rPr>
              <a:t>This is energetically </a:t>
            </a:r>
            <a:r>
              <a:rPr lang="en-US" altLang="en-US" sz="1800" dirty="0" err="1">
                <a:latin typeface="Cambria Math" panose="02040503050406030204" pitchFamily="18" charset="0"/>
              </a:rPr>
              <a:t>unfavourable</a:t>
            </a:r>
            <a:r>
              <a:rPr lang="en-US" altLang="en-US" sz="1800" dirty="0">
                <a:latin typeface="Cambria Math" panose="02040503050406030204" pitchFamily="18" charset="0"/>
              </a:rPr>
              <a:t> until they form H-bonds to each other </a:t>
            </a:r>
            <a:endParaRPr lang="en-US" altLang="en-US" sz="1800" dirty="0">
              <a:latin typeface="Cambria Math" panose="02040503050406030204" pitchFamily="18" charset="0"/>
            </a:endParaRPr>
          </a:p>
          <a:p>
            <a:pPr lvl="3" algn="just" eaLnBrk="1" hangingPunct="1">
              <a:spcBef>
                <a:spcPct val="0"/>
              </a:spcBef>
              <a:buFont typeface="Wingdings" panose="05000000000000000000" pitchFamily="2" charset="2"/>
              <a:buChar char="Ø"/>
            </a:pPr>
            <a:endParaRPr lang="en-US" altLang="en-US" sz="800" dirty="0">
              <a:latin typeface="Cambria Math" panose="02040503050406030204" pitchFamily="18" charset="0"/>
            </a:endParaRPr>
          </a:p>
          <a:p>
            <a:pPr lvl="3" algn="just" eaLnBrk="1" hangingPunct="1">
              <a:spcBef>
                <a:spcPct val="0"/>
              </a:spcBef>
              <a:buFontTx/>
              <a:buNone/>
            </a:pPr>
            <a:r>
              <a:rPr lang="en-US" altLang="en-US" sz="1800" dirty="0">
                <a:latin typeface="Cambria Math" panose="02040503050406030204" pitchFamily="18" charset="0"/>
              </a:rPr>
              <a:t>⇒  formation of </a:t>
            </a:r>
            <a:r>
              <a:rPr lang="el-GR" altLang="en-US" sz="1800" dirty="0">
                <a:latin typeface="Cambria Math" panose="02040503050406030204" pitchFamily="18" charset="0"/>
              </a:rPr>
              <a:t>α</a:t>
            </a:r>
            <a:r>
              <a:rPr lang="en-US" altLang="en-US" sz="1800" dirty="0">
                <a:latin typeface="Cambria Math" panose="02040503050406030204" pitchFamily="18" charset="0"/>
              </a:rPr>
              <a:t> helices and </a:t>
            </a:r>
            <a:r>
              <a:rPr lang="el-GR" altLang="en-US" sz="1800" dirty="0">
                <a:latin typeface="Cambria Math" panose="02040503050406030204" pitchFamily="18" charset="0"/>
              </a:rPr>
              <a:t>β</a:t>
            </a:r>
            <a:r>
              <a:rPr lang="en-US" altLang="en-US" sz="1800" dirty="0">
                <a:latin typeface="Cambria Math" panose="02040503050406030204" pitchFamily="18" charset="0"/>
              </a:rPr>
              <a:t> sheets</a:t>
            </a:r>
            <a:endParaRPr lang="en-US" altLang="en-US" sz="1800" dirty="0">
              <a:latin typeface="Cambria Math" panose="02040503050406030204" pitchFamily="18" charset="0"/>
            </a:endParaRPr>
          </a:p>
        </p:txBody>
      </p:sp>
      <p:sp>
        <p:nvSpPr>
          <p:cNvPr id="15363" name="TextBox 2"/>
          <p:cNvSpPr txBox="1">
            <a:spLocks noChangeArrowheads="1"/>
          </p:cNvSpPr>
          <p:nvPr/>
        </p:nvSpPr>
        <p:spPr bwMode="auto">
          <a:xfrm>
            <a:off x="1894810" y="5279177"/>
            <a:ext cx="86439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Wingdings" panose="05000000000000000000" pitchFamily="2" charset="2"/>
              <a:buChar char="v"/>
            </a:pPr>
            <a:r>
              <a:rPr lang="en-US" altLang="en-US" sz="1800" dirty="0"/>
              <a:t> The formation of secondary structure (</a:t>
            </a:r>
            <a:r>
              <a:rPr lang="el-GR" altLang="en-US" sz="1800" dirty="0">
                <a:latin typeface="Cambria Math" panose="02040503050406030204" pitchFamily="18" charset="0"/>
              </a:rPr>
              <a:t>α</a:t>
            </a:r>
            <a:r>
              <a:rPr lang="en-US" altLang="en-US" sz="1800" dirty="0">
                <a:latin typeface="Cambria Math" panose="02040503050406030204" pitchFamily="18" charset="0"/>
              </a:rPr>
              <a:t> helices and </a:t>
            </a:r>
            <a:r>
              <a:rPr lang="el-GR" altLang="en-US" sz="1800" dirty="0">
                <a:latin typeface="Cambria Math" panose="02040503050406030204" pitchFamily="18" charset="0"/>
              </a:rPr>
              <a:t>β</a:t>
            </a:r>
            <a:r>
              <a:rPr lang="en-US" altLang="en-US" sz="1800" dirty="0">
                <a:latin typeface="Cambria Math" panose="02040503050406030204" pitchFamily="18" charset="0"/>
              </a:rPr>
              <a:t> sheets) </a:t>
            </a:r>
            <a:r>
              <a:rPr lang="en-US" altLang="en-US" sz="1800" dirty="0"/>
              <a:t>early in folding process </a:t>
            </a:r>
            <a:endParaRPr lang="en-US" altLang="en-US" sz="1800" dirty="0"/>
          </a:p>
          <a:p>
            <a:pPr algn="just" eaLnBrk="1" hangingPunct="1">
              <a:spcBef>
                <a:spcPct val="0"/>
              </a:spcBef>
              <a:buFontTx/>
              <a:buNone/>
            </a:pPr>
            <a:r>
              <a:rPr lang="en-US" altLang="en-US" sz="1800" dirty="0"/>
              <a:t>     can therefore be regarded as a consequence of burying hydrophobic side chains and </a:t>
            </a:r>
            <a:endParaRPr lang="en-US" altLang="en-US" sz="1800" dirty="0"/>
          </a:p>
          <a:p>
            <a:pPr algn="just" eaLnBrk="1" hangingPunct="1">
              <a:spcBef>
                <a:spcPct val="0"/>
              </a:spcBef>
              <a:buFontTx/>
              <a:buNone/>
            </a:pPr>
            <a:r>
              <a:rPr lang="en-US" altLang="en-US" sz="1800" dirty="0"/>
              <a:t>     not as a driving force for the formation of molten globule</a:t>
            </a:r>
            <a:endParaRPr lang="en-US"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p:cNvPicPr>
            <a:picLocks noChangeAspect="1" noChangeArrowheads="1"/>
          </p:cNvPicPr>
          <p:nvPr/>
        </p:nvPicPr>
        <p:blipFill>
          <a:blip r:embed="rId1">
            <a:extLst>
              <a:ext uri="{28A0092B-C50C-407E-A947-70E740481C1C}">
                <a14:useLocalDpi xmlns:a14="http://schemas.microsoft.com/office/drawing/2010/main" val="0"/>
              </a:ext>
            </a:extLst>
          </a:blip>
          <a:srcRect l="25256" t="51758" r="45094" b="13086"/>
          <a:stretch>
            <a:fillRect/>
          </a:stretch>
        </p:blipFill>
        <p:spPr bwMode="auto">
          <a:xfrm>
            <a:off x="1543050" y="4084158"/>
            <a:ext cx="2879590" cy="2210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Box 2"/>
          <p:cNvSpPr txBox="1">
            <a:spLocks noChangeArrowheads="1"/>
          </p:cNvSpPr>
          <p:nvPr/>
        </p:nvSpPr>
        <p:spPr bwMode="auto">
          <a:xfrm>
            <a:off x="5010150" y="500063"/>
            <a:ext cx="560228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dirty="0">
                <a:solidFill>
                  <a:srgbClr val="C00000"/>
                </a:solidFill>
              </a:rPr>
              <a:t>Folding: Protein molecule proceeds from high energy unfolded state to a low energy native state through metastable intermediate with local energy minima separated by unstable transition state of high energy</a:t>
            </a:r>
            <a:endParaRPr lang="en-US" altLang="en-US" sz="1800" dirty="0">
              <a:solidFill>
                <a:srgbClr val="C00000"/>
              </a:solidFill>
            </a:endParaRPr>
          </a:p>
          <a:p>
            <a:pPr algn="just" eaLnBrk="1" hangingPunct="1">
              <a:spcBef>
                <a:spcPct val="0"/>
              </a:spcBef>
              <a:buFontTx/>
              <a:buNone/>
            </a:pPr>
            <a:endParaRPr lang="en-US" altLang="en-US" sz="800" dirty="0">
              <a:solidFill>
                <a:srgbClr val="C00000"/>
              </a:solidFill>
            </a:endParaRPr>
          </a:p>
          <a:p>
            <a:pPr algn="just" eaLnBrk="1" hangingPunct="1">
              <a:spcBef>
                <a:spcPct val="0"/>
              </a:spcBef>
              <a:buFontTx/>
              <a:buNone/>
            </a:pPr>
            <a:r>
              <a:rPr lang="en-US" altLang="en-US" sz="1800" dirty="0">
                <a:solidFill>
                  <a:srgbClr val="C00000"/>
                </a:solidFill>
              </a:rPr>
              <a:t>⇒ important to </a:t>
            </a:r>
            <a:r>
              <a:rPr lang="en-US" altLang="en-US" sz="1800" dirty="0" err="1">
                <a:solidFill>
                  <a:srgbClr val="C00000"/>
                </a:solidFill>
              </a:rPr>
              <a:t>characterise</a:t>
            </a:r>
            <a:r>
              <a:rPr lang="en-US" altLang="en-US" sz="1800" dirty="0">
                <a:solidFill>
                  <a:srgbClr val="C00000"/>
                </a:solidFill>
              </a:rPr>
              <a:t> these intermediate states </a:t>
            </a:r>
            <a:endParaRPr lang="en-US" altLang="en-US" sz="1800" dirty="0">
              <a:solidFill>
                <a:srgbClr val="C00000"/>
              </a:solidFill>
            </a:endParaRP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l="25806" t="50781" r="49487" b="15039"/>
          <a:stretch>
            <a:fillRect/>
          </a:stretch>
        </p:blipFill>
        <p:spPr bwMode="auto">
          <a:xfrm>
            <a:off x="1524001" y="55564"/>
            <a:ext cx="3286125" cy="204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500188" y="5909782"/>
            <a:ext cx="901700" cy="339725"/>
          </a:xfrm>
          <a:prstGeom prst="rect">
            <a:avLst/>
          </a:prstGeom>
          <a:noFill/>
        </p:spPr>
        <p:txBody>
          <a:bodyPr wrap="none">
            <a:spAutoFit/>
          </a:bodyPr>
          <a:lstStyle/>
          <a:p>
            <a:pPr eaLnBrk="1" hangingPunct="1">
              <a:defRPr/>
            </a:pPr>
            <a:r>
              <a:rPr lang="en-US" sz="1600" dirty="0">
                <a:cs typeface="Arial" panose="020B0604020202020204" pitchFamily="34" charset="0"/>
              </a:rPr>
              <a:t>Barnase </a:t>
            </a:r>
            <a:endParaRPr lang="en-US" sz="1600" dirty="0">
              <a:cs typeface="Arial" panose="020B0604020202020204" pitchFamily="34" charset="0"/>
            </a:endParaRPr>
          </a:p>
        </p:txBody>
      </p:sp>
      <p:sp>
        <p:nvSpPr>
          <p:cNvPr id="6" name="TextBox 5"/>
          <p:cNvSpPr txBox="1"/>
          <p:nvPr/>
        </p:nvSpPr>
        <p:spPr>
          <a:xfrm>
            <a:off x="1468438" y="2213929"/>
            <a:ext cx="9144000" cy="646112"/>
          </a:xfrm>
          <a:prstGeom prst="rect">
            <a:avLst/>
          </a:prstGeom>
          <a:noFill/>
        </p:spPr>
        <p:txBody>
          <a:bodyPr>
            <a:spAutoFit/>
          </a:bodyPr>
          <a:lstStyle/>
          <a:p>
            <a:pPr eaLnBrk="1" hangingPunct="1">
              <a:defRPr/>
            </a:pPr>
            <a:r>
              <a:rPr lang="en-US" dirty="0">
                <a:solidFill>
                  <a:srgbClr val="0033CC"/>
                </a:solidFill>
                <a:cs typeface="Arial" panose="020B0604020202020204" pitchFamily="34" charset="0"/>
              </a:rPr>
              <a:t>To investigate the folding pathway Alan Fersht developed an unique technique:</a:t>
            </a:r>
            <a:endParaRPr lang="en-US" dirty="0">
              <a:solidFill>
                <a:srgbClr val="0033CC"/>
              </a:solidFill>
              <a:cs typeface="Arial" panose="020B0604020202020204" pitchFamily="34" charset="0"/>
            </a:endParaRPr>
          </a:p>
          <a:p>
            <a:pPr marL="285750" indent="-285750">
              <a:buFont typeface="Wingdings" panose="05000000000000000000" pitchFamily="2" charset="2"/>
              <a:buChar char="§"/>
              <a:defRPr/>
            </a:pPr>
            <a:r>
              <a:rPr lang="en-US" dirty="0">
                <a:solidFill>
                  <a:srgbClr val="002060"/>
                </a:solidFill>
                <a:cs typeface="Arial" panose="020B0604020202020204" pitchFamily="34" charset="0"/>
              </a:rPr>
              <a:t>Effect on the energetics of folding upon single site mutation in protein of known structure</a:t>
            </a:r>
            <a:endParaRPr lang="en-US" dirty="0">
              <a:solidFill>
                <a:srgbClr val="002060"/>
              </a:solidFill>
              <a:cs typeface="Arial" panose="020B0604020202020204" pitchFamily="34" charset="0"/>
            </a:endParaRPr>
          </a:p>
        </p:txBody>
      </p:sp>
      <p:sp>
        <p:nvSpPr>
          <p:cNvPr id="7" name="TextBox 6"/>
          <p:cNvSpPr txBox="1"/>
          <p:nvPr/>
        </p:nvSpPr>
        <p:spPr>
          <a:xfrm>
            <a:off x="1500188" y="2892880"/>
            <a:ext cx="9144000" cy="1200150"/>
          </a:xfrm>
          <a:prstGeom prst="rect">
            <a:avLst/>
          </a:prstGeom>
          <a:noFill/>
        </p:spPr>
        <p:txBody>
          <a:bodyPr>
            <a:spAutoFit/>
          </a:bodyPr>
          <a:lstStyle/>
          <a:p>
            <a:pPr algn="just" eaLnBrk="1" hangingPunct="1">
              <a:defRPr/>
            </a:pPr>
            <a:r>
              <a:rPr lang="en-US" dirty="0">
                <a:solidFill>
                  <a:srgbClr val="7030A0"/>
                </a:solidFill>
                <a:cs typeface="Arial" panose="020B0604020202020204" pitchFamily="34" charset="0"/>
              </a:rPr>
              <a:t>Example: Let, Ala to Gly mutation in the solvent exposed face of an </a:t>
            </a:r>
            <a:r>
              <a:rPr lang="el-GR" dirty="0">
                <a:solidFill>
                  <a:srgbClr val="7030A0"/>
                </a:solidFill>
                <a:cs typeface="Arial" panose="020B0604020202020204" pitchFamily="34" charset="0"/>
              </a:rPr>
              <a:t>α</a:t>
            </a:r>
            <a:r>
              <a:rPr lang="en-US" dirty="0">
                <a:solidFill>
                  <a:srgbClr val="7030A0"/>
                </a:solidFill>
                <a:cs typeface="Arial" panose="020B0604020202020204" pitchFamily="34" charset="0"/>
              </a:rPr>
              <a:t> helix results in destabilisation of both intermediate and native states then </a:t>
            </a:r>
            <a:r>
              <a:rPr lang="el-GR" dirty="0">
                <a:solidFill>
                  <a:srgbClr val="7030A0"/>
                </a:solidFill>
                <a:cs typeface="Arial" panose="020B0604020202020204" pitchFamily="34" charset="0"/>
              </a:rPr>
              <a:t>α</a:t>
            </a:r>
            <a:r>
              <a:rPr lang="en-US" dirty="0">
                <a:solidFill>
                  <a:srgbClr val="7030A0"/>
                </a:solidFill>
                <a:cs typeface="Arial" panose="020B0604020202020204" pitchFamily="34" charset="0"/>
              </a:rPr>
              <a:t> helix has already formed in the molten globule state. If the mutation destabilises the native state but not the intermediate state then </a:t>
            </a:r>
            <a:r>
              <a:rPr lang="el-GR" dirty="0">
                <a:solidFill>
                  <a:srgbClr val="7030A0"/>
                </a:solidFill>
                <a:cs typeface="Arial" panose="020B0604020202020204" pitchFamily="34" charset="0"/>
              </a:rPr>
              <a:t>α</a:t>
            </a:r>
            <a:r>
              <a:rPr lang="en-US" dirty="0">
                <a:solidFill>
                  <a:srgbClr val="7030A0"/>
                </a:solidFill>
                <a:cs typeface="Arial" panose="020B0604020202020204" pitchFamily="34" charset="0"/>
              </a:rPr>
              <a:t> helix has not formed in the molten globule state.</a:t>
            </a:r>
            <a:endParaRPr lang="en-US" dirty="0">
              <a:solidFill>
                <a:srgbClr val="7030A0"/>
              </a:solidFill>
              <a:cs typeface="Arial" panose="020B0604020202020204" pitchFamily="34" charset="0"/>
            </a:endParaRPr>
          </a:p>
        </p:txBody>
      </p:sp>
      <p:pic>
        <p:nvPicPr>
          <p:cNvPr id="16392" name="Picture 2"/>
          <p:cNvPicPr>
            <a:picLocks noChangeAspect="1" noChangeArrowheads="1"/>
          </p:cNvPicPr>
          <p:nvPr/>
        </p:nvPicPr>
        <p:blipFill>
          <a:blip r:embed="rId3">
            <a:extLst>
              <a:ext uri="{28A0092B-C50C-407E-A947-70E740481C1C}">
                <a14:useLocalDpi xmlns:a14="http://schemas.microsoft.com/office/drawing/2010/main" val="0"/>
              </a:ext>
            </a:extLst>
          </a:blip>
          <a:srcRect l="23933" t="21484" r="44954" b="43359"/>
          <a:stretch>
            <a:fillRect/>
          </a:stretch>
        </p:blipFill>
        <p:spPr bwMode="auto">
          <a:xfrm>
            <a:off x="4668840" y="4107973"/>
            <a:ext cx="2566848" cy="197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7481888" y="4050822"/>
            <a:ext cx="3143250" cy="2308324"/>
          </a:xfrm>
          <a:prstGeom prst="rect">
            <a:avLst/>
          </a:prstGeom>
          <a:noFill/>
        </p:spPr>
        <p:txBody>
          <a:bodyPr>
            <a:spAutoFit/>
          </a:bodyPr>
          <a:lstStyle/>
          <a:p>
            <a:pPr algn="just" eaLnBrk="1" hangingPunct="1">
              <a:defRPr/>
            </a:pPr>
            <a:r>
              <a:rPr lang="en-US" dirty="0">
                <a:solidFill>
                  <a:srgbClr val="339933"/>
                </a:solidFill>
                <a:cs typeface="Arial" panose="020B0604020202020204" pitchFamily="34" charset="0"/>
              </a:rPr>
              <a:t>The intermediate molten globule state has not only most of the native secondary structural elements but also the native like relative positions in the </a:t>
            </a:r>
            <a:r>
              <a:rPr lang="el-GR" dirty="0">
                <a:solidFill>
                  <a:srgbClr val="339933"/>
                </a:solidFill>
                <a:cs typeface="Arial" panose="020B0604020202020204" pitchFamily="34" charset="0"/>
              </a:rPr>
              <a:t>α</a:t>
            </a:r>
            <a:r>
              <a:rPr lang="en-US" dirty="0">
                <a:solidFill>
                  <a:srgbClr val="339933"/>
                </a:solidFill>
                <a:cs typeface="Arial" panose="020B0604020202020204" pitchFamily="34" charset="0"/>
              </a:rPr>
              <a:t> helix and </a:t>
            </a:r>
            <a:r>
              <a:rPr lang="el-GR" dirty="0">
                <a:solidFill>
                  <a:srgbClr val="339933"/>
                </a:solidFill>
                <a:cs typeface="Arial" panose="020B0604020202020204" pitchFamily="34" charset="0"/>
              </a:rPr>
              <a:t>β</a:t>
            </a:r>
            <a:r>
              <a:rPr lang="en-US" dirty="0">
                <a:solidFill>
                  <a:srgbClr val="339933"/>
                </a:solidFill>
                <a:cs typeface="Arial" panose="020B0604020202020204" pitchFamily="34" charset="0"/>
              </a:rPr>
              <a:t> sheet as well as the relative positions of the </a:t>
            </a:r>
            <a:r>
              <a:rPr lang="el-GR" dirty="0">
                <a:solidFill>
                  <a:srgbClr val="339933"/>
                </a:solidFill>
                <a:cs typeface="Arial" panose="020B0604020202020204" pitchFamily="34" charset="0"/>
              </a:rPr>
              <a:t>β</a:t>
            </a:r>
            <a:r>
              <a:rPr lang="en-US" dirty="0">
                <a:solidFill>
                  <a:srgbClr val="339933"/>
                </a:solidFill>
                <a:cs typeface="Arial" panose="020B0604020202020204" pitchFamily="34" charset="0"/>
              </a:rPr>
              <a:t> strands within the </a:t>
            </a:r>
            <a:r>
              <a:rPr lang="el-GR" dirty="0">
                <a:solidFill>
                  <a:srgbClr val="339933"/>
                </a:solidFill>
                <a:cs typeface="Arial" panose="020B0604020202020204" pitchFamily="34" charset="0"/>
              </a:rPr>
              <a:t>β</a:t>
            </a:r>
            <a:r>
              <a:rPr lang="en-US" dirty="0">
                <a:solidFill>
                  <a:srgbClr val="339933"/>
                </a:solidFill>
                <a:cs typeface="Arial" panose="020B0604020202020204" pitchFamily="34" charset="0"/>
              </a:rPr>
              <a:t> sheet </a:t>
            </a:r>
            <a:endParaRPr lang="en-US" dirty="0">
              <a:solidFill>
                <a:srgbClr val="339933"/>
              </a:solidFill>
              <a:cs typeface="Arial" panose="020B0604020202020204" pitchFamily="34" charset="0"/>
            </a:endParaRPr>
          </a:p>
        </p:txBody>
      </p:sp>
      <p:sp>
        <p:nvSpPr>
          <p:cNvPr id="3" name="TextBox 2"/>
          <p:cNvSpPr txBox="1"/>
          <p:nvPr/>
        </p:nvSpPr>
        <p:spPr>
          <a:xfrm flipH="1">
            <a:off x="1148227" y="6490457"/>
            <a:ext cx="9476911" cy="338554"/>
          </a:xfrm>
          <a:prstGeom prst="rect">
            <a:avLst/>
          </a:prstGeom>
          <a:noFill/>
        </p:spPr>
        <p:txBody>
          <a:bodyPr wrap="square" rtlCol="0">
            <a:spAutoFit/>
          </a:bodyPr>
          <a:lstStyle/>
          <a:p>
            <a:r>
              <a:rPr lang="en-US" sz="1600" dirty="0">
                <a:solidFill>
                  <a:srgbClr val="0033CC"/>
                </a:solidFill>
              </a:rPr>
              <a:t>Folding of </a:t>
            </a:r>
            <a:r>
              <a:rPr lang="en-US" sz="1600" dirty="0" err="1">
                <a:solidFill>
                  <a:srgbClr val="0033CC"/>
                </a:solidFill>
              </a:rPr>
              <a:t>Barnase</a:t>
            </a:r>
            <a:r>
              <a:rPr lang="en-US" sz="1600" dirty="0">
                <a:solidFill>
                  <a:srgbClr val="0033CC"/>
                </a:solidFill>
              </a:rPr>
              <a:t> proceeds through single major transition state and consequently through one major pathway</a:t>
            </a:r>
            <a:endParaRPr lang="en-IN" sz="1600" dirty="0">
              <a:solidFill>
                <a:srgbClr val="0033CC"/>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8725</Words>
  <Application>WPS Presentation</Application>
  <PresentationFormat>Widescreen</PresentationFormat>
  <Paragraphs>128</Paragraphs>
  <Slides>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Calibri</vt:lpstr>
      <vt:lpstr>Cambria Math</vt:lpstr>
      <vt:lpstr>Microsoft YaHei</vt:lpstr>
      <vt:lpstr>Arial Unicode MS</vt:lpstr>
      <vt:lpstr>Calibri Light</vt:lpstr>
      <vt:lpstr>Calibri</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Mandal</dc:creator>
  <cp:lastModifiedBy>Amit</cp:lastModifiedBy>
  <cp:revision>15</cp:revision>
  <dcterms:created xsi:type="dcterms:W3CDTF">2022-10-09T18:17:00Z</dcterms:created>
  <dcterms:modified xsi:type="dcterms:W3CDTF">2024-11-06T15:36:42Z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3FDE13B9C08144749B3E93797C221B77_13</vt:lpwstr>
  </property>
  <property fmtid="{D5CDD505-2E9C-101B-9397-08002B2CF9AE}" pid="3" name="KSOProductBuildVer">
    <vt:lpwstr>1033-12.2.0.18607</vt:lpwstr>
  </property>
</Properties>
</file>