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536" r:id="rId5"/>
    <p:sldId id="539" r:id="rId6"/>
    <p:sldId id="286" r:id="rId7"/>
    <p:sldId id="5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96" d="100"/>
          <a:sy n="96" d="100"/>
        </p:scale>
        <p:origin x="2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2275-E48B-C108-DF08-39C94A06B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98D2CF-4371-F4F6-D451-812C7F794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A428A-7D0A-227F-202A-F5384A4F8E69}"/>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5" name="Footer Placeholder 4">
            <a:extLst>
              <a:ext uri="{FF2B5EF4-FFF2-40B4-BE49-F238E27FC236}">
                <a16:creationId xmlns:a16="http://schemas.microsoft.com/office/drawing/2014/main" id="{39400967-D3A8-EDE3-F6E5-9776627B7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162E7-9811-41E8-CACB-15DAC4D7152A}"/>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51916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51B7-5235-77EF-00F2-86DCB70050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C1D706-1FDB-7B04-D4BA-7A1EFDE45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7A2DA-6226-F459-2985-0690844FA82F}"/>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5" name="Footer Placeholder 4">
            <a:extLst>
              <a:ext uri="{FF2B5EF4-FFF2-40B4-BE49-F238E27FC236}">
                <a16:creationId xmlns:a16="http://schemas.microsoft.com/office/drawing/2014/main" id="{E1B13237-7420-89A7-3719-00DA9AF44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A8436-10EC-F257-7A2A-35AD17F825EC}"/>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220171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C821E-2BC9-5A82-472C-0F1DE06B73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BCBEA7-CE9F-E9BA-5AC7-5DD50FAF6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8FDFC9-D722-3559-B43C-CE067767305E}"/>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5" name="Footer Placeholder 4">
            <a:extLst>
              <a:ext uri="{FF2B5EF4-FFF2-40B4-BE49-F238E27FC236}">
                <a16:creationId xmlns:a16="http://schemas.microsoft.com/office/drawing/2014/main" id="{97F72949-819F-5484-7C31-FC89A3075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2E89F-BB4B-69FD-DC6A-4E8E767D0C88}"/>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58210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0D51-5C3E-B1EE-3780-7A974DF503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380F87-64AC-A58D-EEBE-F356FEC6A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B4A61-DF3F-5C41-9A28-FABB1628E8A4}"/>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5" name="Footer Placeholder 4">
            <a:extLst>
              <a:ext uri="{FF2B5EF4-FFF2-40B4-BE49-F238E27FC236}">
                <a16:creationId xmlns:a16="http://schemas.microsoft.com/office/drawing/2014/main" id="{AF10ED3C-F77D-42F6-0EE7-E051D80FF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A9CC2-C1C1-0B75-864D-720FC926ECCC}"/>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66798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DF09-55CA-4D51-5471-F0EF7961C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2BAF55-8424-09AE-0E86-843C36DDD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18DDF-7060-46AF-ACE1-F0B049C802DD}"/>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5" name="Footer Placeholder 4">
            <a:extLst>
              <a:ext uri="{FF2B5EF4-FFF2-40B4-BE49-F238E27FC236}">
                <a16:creationId xmlns:a16="http://schemas.microsoft.com/office/drawing/2014/main" id="{798F9CE3-A2A8-D3A3-40E4-1720A080A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04F87-C0CA-8A03-4A62-DA23B473C57C}"/>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146945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6A6-C4C0-344F-18F5-0DBE2FD68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ABDFC-C932-C5E2-DC5B-894F49ADB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9B0A7-99D6-9D22-D29E-4A8B901E6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59FBD3-147C-2EBC-A77E-88AD9D7C76AB}"/>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6" name="Footer Placeholder 5">
            <a:extLst>
              <a:ext uri="{FF2B5EF4-FFF2-40B4-BE49-F238E27FC236}">
                <a16:creationId xmlns:a16="http://schemas.microsoft.com/office/drawing/2014/main" id="{A01E3A5B-8382-55EA-DD38-C8B026471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540966-A39A-DFCD-FF2F-CEAA56A01A12}"/>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112616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C2AC-EC3E-F5A9-D3E3-AD2839B5AC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FB4D0A-90BA-B525-8174-0EC75D4DD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7F153-324E-3669-04D0-DFAC15B8D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9A69C7-A0E4-1ECF-B5BF-7012572D7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A5AB-4151-250A-2D14-027972F93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84D2FE-0478-BA05-CF60-2B35D6782B7C}"/>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8" name="Footer Placeholder 7">
            <a:extLst>
              <a:ext uri="{FF2B5EF4-FFF2-40B4-BE49-F238E27FC236}">
                <a16:creationId xmlns:a16="http://schemas.microsoft.com/office/drawing/2014/main" id="{ED180E03-D1F0-7C13-9121-839FF291B0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564F92-DF82-B3B2-E138-3E8E7264D831}"/>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113732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B41B-DB4E-0D99-438B-F349E936F6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76163B-F2A9-235D-CEDF-FBB68448E6AC}"/>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4" name="Footer Placeholder 3">
            <a:extLst>
              <a:ext uri="{FF2B5EF4-FFF2-40B4-BE49-F238E27FC236}">
                <a16:creationId xmlns:a16="http://schemas.microsoft.com/office/drawing/2014/main" id="{F07C1BCF-BC9C-F2AC-4F20-26D048DD13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2A7782-3771-3B1F-E929-4A3E992A98A6}"/>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394953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D115D-C134-A44E-6BD9-A3E7FF33F33A}"/>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3" name="Footer Placeholder 2">
            <a:extLst>
              <a:ext uri="{FF2B5EF4-FFF2-40B4-BE49-F238E27FC236}">
                <a16:creationId xmlns:a16="http://schemas.microsoft.com/office/drawing/2014/main" id="{3BB71B38-BCD6-5253-1608-14B086D8BA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3F6D8B-E38B-912D-B05A-DDABA5141CD7}"/>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198659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4B02-F8C5-647C-AAFF-7453B8596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971370-C1A8-5599-A5B6-E8A0E1D36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FC984F-84DC-18BD-3268-E62E1CF0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AA710-C29D-713E-F6FF-F5EDE7F9B299}"/>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6" name="Footer Placeholder 5">
            <a:extLst>
              <a:ext uri="{FF2B5EF4-FFF2-40B4-BE49-F238E27FC236}">
                <a16:creationId xmlns:a16="http://schemas.microsoft.com/office/drawing/2014/main" id="{3914B809-79CA-354D-0307-E0AFCE30FA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33C05-2580-0B69-83C3-8ACEE7326888}"/>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6115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E2E6-CF6A-CF4E-B35E-9633FB812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26AD48-4AED-08D1-57DC-A9E161BF6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7ADEED-F4A4-D1EE-A92A-B1E79ECE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7A860-DA3A-E616-BB7F-E56AD744E413}"/>
              </a:ext>
            </a:extLst>
          </p:cNvPr>
          <p:cNvSpPr>
            <a:spLocks noGrp="1"/>
          </p:cNvSpPr>
          <p:nvPr>
            <p:ph type="dt" sz="half" idx="10"/>
          </p:nvPr>
        </p:nvSpPr>
        <p:spPr/>
        <p:txBody>
          <a:bodyPr/>
          <a:lstStyle/>
          <a:p>
            <a:fld id="{819A87F0-07F1-4FA0-ABF4-FA4251338DD8}" type="datetimeFigureOut">
              <a:rPr lang="en-IN" smtClean="0"/>
              <a:t>14-11-2024</a:t>
            </a:fld>
            <a:endParaRPr lang="en-IN"/>
          </a:p>
        </p:txBody>
      </p:sp>
      <p:sp>
        <p:nvSpPr>
          <p:cNvPr id="6" name="Footer Placeholder 5">
            <a:extLst>
              <a:ext uri="{FF2B5EF4-FFF2-40B4-BE49-F238E27FC236}">
                <a16:creationId xmlns:a16="http://schemas.microsoft.com/office/drawing/2014/main" id="{3A098347-A273-3E36-182C-E0728525A9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9D277-C1D1-3DDB-0A34-9716354DB465}"/>
              </a:ext>
            </a:extLst>
          </p:cNvPr>
          <p:cNvSpPr>
            <a:spLocks noGrp="1"/>
          </p:cNvSpPr>
          <p:nvPr>
            <p:ph type="sldNum" sz="quarter" idx="12"/>
          </p:nvPr>
        </p:nvSpPr>
        <p:spPr/>
        <p:txBody>
          <a:bodyPr/>
          <a:lstStyle/>
          <a:p>
            <a:fld id="{00468077-5885-4A2D-9486-CEE71CD7EE74}" type="slidenum">
              <a:rPr lang="en-IN" smtClean="0"/>
              <a:t>‹#›</a:t>
            </a:fld>
            <a:endParaRPr lang="en-IN"/>
          </a:p>
        </p:txBody>
      </p:sp>
    </p:spTree>
    <p:extLst>
      <p:ext uri="{BB962C8B-B14F-4D97-AF65-F5344CB8AC3E}">
        <p14:creationId xmlns:p14="http://schemas.microsoft.com/office/powerpoint/2010/main" val="333616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F66660-CBA8-25D2-51CA-5BB09149D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EC09A-D90C-A084-B3CE-87EC166F9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C17BF-34AD-FEC1-568E-E05FA64A5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A87F0-07F1-4FA0-ABF4-FA4251338DD8}" type="datetimeFigureOut">
              <a:rPr lang="en-IN" smtClean="0"/>
              <a:t>14-11-2024</a:t>
            </a:fld>
            <a:endParaRPr lang="en-IN"/>
          </a:p>
        </p:txBody>
      </p:sp>
      <p:sp>
        <p:nvSpPr>
          <p:cNvPr id="5" name="Footer Placeholder 4">
            <a:extLst>
              <a:ext uri="{FF2B5EF4-FFF2-40B4-BE49-F238E27FC236}">
                <a16:creationId xmlns:a16="http://schemas.microsoft.com/office/drawing/2014/main" id="{14B26673-AA5D-8F92-ED8D-AE8F3A979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483897-824D-2312-539C-0CD76169B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68077-5885-4A2D-9486-CEE71CD7EE74}" type="slidenum">
              <a:rPr lang="en-IN" smtClean="0"/>
              <a:t>‹#›</a:t>
            </a:fld>
            <a:endParaRPr lang="en-IN"/>
          </a:p>
        </p:txBody>
      </p:sp>
    </p:spTree>
    <p:extLst>
      <p:ext uri="{BB962C8B-B14F-4D97-AF65-F5344CB8AC3E}">
        <p14:creationId xmlns:p14="http://schemas.microsoft.com/office/powerpoint/2010/main" val="147143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195C0545-8A39-81D3-B9DF-F88F5DB4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933" t="21484" r="44954" b="43359"/>
          <a:stretch>
            <a:fillRect/>
          </a:stretch>
        </p:blipFill>
        <p:spPr bwMode="auto">
          <a:xfrm>
            <a:off x="1636713" y="127000"/>
            <a:ext cx="353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
            <a:extLst>
              <a:ext uri="{FF2B5EF4-FFF2-40B4-BE49-F238E27FC236}">
                <a16:creationId xmlns:a16="http://schemas.microsoft.com/office/drawing/2014/main" id="{2352692A-765A-236A-9A63-49B5CF941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551" t="25391" r="50586" b="55078"/>
          <a:stretch>
            <a:fillRect/>
          </a:stretch>
        </p:blipFill>
        <p:spPr bwMode="auto">
          <a:xfrm>
            <a:off x="5211764" y="484189"/>
            <a:ext cx="23574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
            <a:extLst>
              <a:ext uri="{FF2B5EF4-FFF2-40B4-BE49-F238E27FC236}">
                <a16:creationId xmlns:a16="http://schemas.microsoft.com/office/drawing/2014/main" id="{EF6C672C-F7CE-018A-D21F-B0A03AD2C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806" t="50781" r="49487" b="15039"/>
          <a:stretch>
            <a:fillRect/>
          </a:stretch>
        </p:blipFill>
        <p:spPr bwMode="auto">
          <a:xfrm>
            <a:off x="7658100" y="144463"/>
            <a:ext cx="2940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4">
            <a:extLst>
              <a:ext uri="{FF2B5EF4-FFF2-40B4-BE49-F238E27FC236}">
                <a16:creationId xmlns:a16="http://schemas.microsoft.com/office/drawing/2014/main" id="{D0620515-596F-175F-EF39-B1648FA531FB}"/>
              </a:ext>
            </a:extLst>
          </p:cNvPr>
          <p:cNvSpPr txBox="1">
            <a:spLocks noChangeArrowheads="1"/>
          </p:cNvSpPr>
          <p:nvPr/>
        </p:nvSpPr>
        <p:spPr bwMode="auto">
          <a:xfrm>
            <a:off x="1535114" y="2524125"/>
            <a:ext cx="91328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solidFill>
                  <a:srgbClr val="0033CC"/>
                </a:solidFill>
              </a:rPr>
              <a:t>The first observable event in the folding pathway of proteins is a collapse of the flexible disordered unfolded polypeptide chain into partly </a:t>
            </a:r>
            <a:r>
              <a:rPr lang="en-US" altLang="en-US" sz="1800" dirty="0" err="1">
                <a:solidFill>
                  <a:srgbClr val="0033CC"/>
                </a:solidFill>
              </a:rPr>
              <a:t>organised</a:t>
            </a:r>
            <a:r>
              <a:rPr lang="en-US" altLang="en-US" sz="1800" dirty="0">
                <a:solidFill>
                  <a:srgbClr val="0033CC"/>
                </a:solidFill>
              </a:rPr>
              <a:t> globular structure, </a:t>
            </a:r>
            <a:r>
              <a:rPr lang="en-US" altLang="en-US" sz="1800" b="1" u="sng" dirty="0">
                <a:solidFill>
                  <a:srgbClr val="C00000"/>
                </a:solidFill>
              </a:rPr>
              <a:t>Molten Globule</a:t>
            </a:r>
          </a:p>
        </p:txBody>
      </p:sp>
      <p:sp>
        <p:nvSpPr>
          <p:cNvPr id="14342" name="TextBox 5">
            <a:extLst>
              <a:ext uri="{FF2B5EF4-FFF2-40B4-BE49-F238E27FC236}">
                <a16:creationId xmlns:a16="http://schemas.microsoft.com/office/drawing/2014/main" id="{35C56B54-429A-79F5-045C-D366651A26FA}"/>
              </a:ext>
            </a:extLst>
          </p:cNvPr>
          <p:cNvSpPr txBox="1">
            <a:spLocks noChangeArrowheads="1"/>
          </p:cNvSpPr>
          <p:nvPr/>
        </p:nvSpPr>
        <p:spPr bwMode="auto">
          <a:xfrm>
            <a:off x="1582739" y="3154363"/>
            <a:ext cx="90122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Wingdings" panose="05000000000000000000" pitchFamily="2" charset="2"/>
              <a:buChar char="Ø"/>
            </a:pPr>
            <a:r>
              <a:rPr lang="en-US" altLang="en-US" sz="1800" dirty="0">
                <a:solidFill>
                  <a:srgbClr val="003366"/>
                </a:solidFill>
              </a:rPr>
              <a:t>Formation of molten globule is a fast event in the folding pathway, usually within the deadtime of experimental observation (few milliseconds)</a:t>
            </a:r>
          </a:p>
          <a:p>
            <a:pPr algn="just" eaLnBrk="1" hangingPunct="1">
              <a:spcBef>
                <a:spcPct val="0"/>
              </a:spcBef>
              <a:buFont typeface="Wingdings" panose="05000000000000000000" pitchFamily="2" charset="2"/>
              <a:buChar char="Ø"/>
            </a:pPr>
            <a:r>
              <a:rPr lang="en-US" altLang="en-US" sz="1800" dirty="0">
                <a:solidFill>
                  <a:srgbClr val="C00000"/>
                </a:solidFill>
              </a:rPr>
              <a:t>The molten globule has most of the secondary structure of the native state and in some cases even native like positions of the </a:t>
            </a:r>
            <a:r>
              <a:rPr lang="el-GR" altLang="en-US" sz="1800" dirty="0">
                <a:solidFill>
                  <a:srgbClr val="C00000"/>
                </a:solidFill>
              </a:rPr>
              <a:t>α</a:t>
            </a:r>
            <a:r>
              <a:rPr lang="en-US" altLang="en-US" sz="1800" dirty="0">
                <a:solidFill>
                  <a:srgbClr val="C00000"/>
                </a:solidFill>
              </a:rPr>
              <a:t> helices and </a:t>
            </a:r>
            <a:r>
              <a:rPr lang="el-GR" altLang="en-US" sz="1800" dirty="0">
                <a:solidFill>
                  <a:srgbClr val="C00000"/>
                </a:solidFill>
              </a:rPr>
              <a:t>β</a:t>
            </a:r>
            <a:r>
              <a:rPr lang="en-US" altLang="en-US" sz="1800" dirty="0">
                <a:solidFill>
                  <a:srgbClr val="C00000"/>
                </a:solidFill>
              </a:rPr>
              <a:t> strands</a:t>
            </a:r>
          </a:p>
          <a:p>
            <a:pPr algn="just" eaLnBrk="1" hangingPunct="1">
              <a:spcBef>
                <a:spcPct val="0"/>
              </a:spcBef>
              <a:buFont typeface="Wingdings" panose="05000000000000000000" pitchFamily="2" charset="2"/>
              <a:buChar char="Ø"/>
            </a:pPr>
            <a:r>
              <a:rPr lang="en-US" altLang="en-US" sz="1800" dirty="0">
                <a:solidFill>
                  <a:srgbClr val="008080"/>
                </a:solidFill>
              </a:rPr>
              <a:t>It is less compact than the native structure and proper packing interactions in the interior of the protein have not been formed</a:t>
            </a:r>
          </a:p>
          <a:p>
            <a:pPr algn="just" eaLnBrk="1" hangingPunct="1">
              <a:spcBef>
                <a:spcPct val="0"/>
              </a:spcBef>
              <a:buFont typeface="Wingdings" panose="05000000000000000000" pitchFamily="2" charset="2"/>
              <a:buChar char="Ø"/>
            </a:pPr>
            <a:r>
              <a:rPr lang="en-US" altLang="en-US" sz="1800" dirty="0">
                <a:solidFill>
                  <a:srgbClr val="339933"/>
                </a:solidFill>
              </a:rPr>
              <a:t>The interior side chains may be mobile, more closely resembling a liquid than solid like interior of native state</a:t>
            </a:r>
          </a:p>
          <a:p>
            <a:pPr algn="just" eaLnBrk="1" hangingPunct="1">
              <a:spcBef>
                <a:spcPct val="0"/>
              </a:spcBef>
              <a:buFont typeface="Wingdings" panose="05000000000000000000" pitchFamily="2" charset="2"/>
              <a:buChar char="Ø"/>
            </a:pPr>
            <a:r>
              <a:rPr lang="en-US" altLang="en-US" sz="1800" dirty="0">
                <a:solidFill>
                  <a:srgbClr val="C00000"/>
                </a:solidFill>
              </a:rPr>
              <a:t>Loops and other elements of surface structure remain largely unfolded, with different conformations. Thus molten globule is not single structural entity but as an ensemble of related structures that are rapidly interconverting</a:t>
            </a:r>
          </a:p>
          <a:p>
            <a:pPr algn="just" eaLnBrk="1" hangingPunct="1">
              <a:spcBef>
                <a:spcPct val="0"/>
              </a:spcBef>
              <a:buFont typeface="Wingdings" panose="05000000000000000000" pitchFamily="2" charset="2"/>
              <a:buChar char="Ø"/>
            </a:pPr>
            <a:r>
              <a:rPr lang="en-US" altLang="en-US" sz="1800" dirty="0">
                <a:solidFill>
                  <a:srgbClr val="0033CC"/>
                </a:solidFill>
              </a:rPr>
              <a:t> In the second step (</a:t>
            </a:r>
            <a:r>
              <a:rPr lang="en-US" altLang="en-US" sz="1800" dirty="0">
                <a:solidFill>
                  <a:srgbClr val="0033CC"/>
                </a:solidFill>
                <a:latin typeface="Cambria Math" panose="02040503050406030204" pitchFamily="18" charset="0"/>
              </a:rPr>
              <a:t>~</a:t>
            </a:r>
            <a:r>
              <a:rPr lang="en-US" altLang="en-US" sz="1800" dirty="0">
                <a:solidFill>
                  <a:srgbClr val="0033CC"/>
                </a:solidFill>
              </a:rPr>
              <a:t>1 second) a single native structure is formed through the formation of native interactions including hydrophobic packing in the interior, fixation of surface loops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9D6F84B0-BB2D-22D0-00FF-8BEA3E794462}"/>
              </a:ext>
            </a:extLst>
          </p:cNvPr>
          <p:cNvSpPr txBox="1">
            <a:spLocks noChangeArrowheads="1"/>
          </p:cNvSpPr>
          <p:nvPr/>
        </p:nvSpPr>
        <p:spPr bwMode="auto">
          <a:xfrm>
            <a:off x="779721" y="354752"/>
            <a:ext cx="10632558"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rgbClr val="0033CC"/>
                </a:solidFill>
              </a:rPr>
              <a:t>What is the Driving force for the collapse of randomly oriented unfolded polypeptide chain to molten globule </a:t>
            </a:r>
            <a:r>
              <a:rPr lang="en-US" altLang="en-US" sz="2000" b="1" dirty="0">
                <a:solidFill>
                  <a:srgbClr val="FF0000"/>
                </a:solidFill>
              </a:rPr>
              <a:t>?</a:t>
            </a:r>
          </a:p>
          <a:p>
            <a:pPr eaLnBrk="1" hangingPunct="1">
              <a:spcBef>
                <a:spcPct val="0"/>
              </a:spcBef>
              <a:buFont typeface="Wingdings" panose="05000000000000000000" pitchFamily="2" charset="2"/>
              <a:buChar char="ü"/>
            </a:pPr>
            <a:r>
              <a:rPr lang="en-US" altLang="en-US" sz="1800" b="1" dirty="0">
                <a:solidFill>
                  <a:srgbClr val="C00000"/>
                </a:solidFill>
              </a:rPr>
              <a:t> </a:t>
            </a:r>
            <a:r>
              <a:rPr lang="en-US" altLang="en-US" sz="1800" dirty="0">
                <a:solidFill>
                  <a:srgbClr val="C00000"/>
                </a:solidFill>
              </a:rPr>
              <a:t>A little change in </a:t>
            </a:r>
            <a:r>
              <a:rPr lang="en-US" altLang="en-US" sz="1800" dirty="0">
                <a:solidFill>
                  <a:srgbClr val="C00000"/>
                </a:solidFill>
                <a:latin typeface="Cambria Math" panose="02040503050406030204" pitchFamily="18" charset="0"/>
              </a:rPr>
              <a:t>∆G by forming H-bonds in </a:t>
            </a:r>
            <a:r>
              <a:rPr lang="el-GR" altLang="en-US" sz="1800" dirty="0">
                <a:solidFill>
                  <a:srgbClr val="C00000"/>
                </a:solidFill>
                <a:latin typeface="Cambria Math" panose="02040503050406030204" pitchFamily="18" charset="0"/>
              </a:rPr>
              <a:t>α</a:t>
            </a:r>
            <a:r>
              <a:rPr lang="en-US" altLang="en-US" sz="1800" dirty="0">
                <a:solidFill>
                  <a:srgbClr val="C00000"/>
                </a:solidFill>
                <a:latin typeface="Cambria Math" panose="02040503050406030204" pitchFamily="18" charset="0"/>
              </a:rPr>
              <a:t> helices and </a:t>
            </a:r>
            <a:r>
              <a:rPr lang="el-GR" altLang="en-US" sz="1800" dirty="0">
                <a:solidFill>
                  <a:srgbClr val="C00000"/>
                </a:solidFill>
                <a:latin typeface="Cambria Math" panose="02040503050406030204" pitchFamily="18" charset="0"/>
              </a:rPr>
              <a:t>β</a:t>
            </a:r>
            <a:r>
              <a:rPr lang="en-US" altLang="en-US" sz="1800" dirty="0">
                <a:solidFill>
                  <a:srgbClr val="C00000"/>
                </a:solidFill>
                <a:latin typeface="Cambria Math" panose="02040503050406030204" pitchFamily="18" charset="0"/>
              </a:rPr>
              <a:t> sheets</a:t>
            </a:r>
          </a:p>
          <a:p>
            <a:pPr eaLnBrk="1" hangingPunct="1">
              <a:spcBef>
                <a:spcPct val="0"/>
              </a:spcBef>
              <a:buFontTx/>
              <a:buNone/>
            </a:pPr>
            <a:r>
              <a:rPr lang="en-US" altLang="en-US" sz="1800" dirty="0">
                <a:solidFill>
                  <a:srgbClr val="C00000"/>
                </a:solidFill>
                <a:latin typeface="Cambria Math" panose="02040503050406030204" pitchFamily="18" charset="0"/>
              </a:rPr>
              <a:t>                                        • as unfolded state has equally stable H-bonds with water</a:t>
            </a:r>
          </a:p>
          <a:p>
            <a:pPr eaLnBrk="1" hangingPunct="1">
              <a:spcBef>
                <a:spcPct val="0"/>
              </a:spcBef>
              <a:buFontTx/>
              <a:buNone/>
            </a:pPr>
            <a:endParaRPr lang="en-US" altLang="en-US" sz="800" dirty="0">
              <a:latin typeface="Cambria Math" panose="02040503050406030204" pitchFamily="18" charset="0"/>
            </a:endParaRPr>
          </a:p>
          <a:p>
            <a:pPr eaLnBrk="1" hangingPunct="1">
              <a:spcBef>
                <a:spcPct val="0"/>
              </a:spcBef>
              <a:buFont typeface="Wingdings" panose="05000000000000000000" pitchFamily="2" charset="2"/>
              <a:buChar char="Ø"/>
            </a:pPr>
            <a:r>
              <a:rPr lang="en-US" altLang="en-US" sz="1800" dirty="0">
                <a:solidFill>
                  <a:srgbClr val="006600"/>
                </a:solidFill>
                <a:latin typeface="Cambria Math" panose="02040503050406030204" pitchFamily="18" charset="0"/>
              </a:rPr>
              <a:t>secondary structure formation can not be thermodynamic driving force for protein folding</a:t>
            </a:r>
            <a:r>
              <a:rPr lang="en-US" altLang="en-US" sz="2000" b="1" dirty="0">
                <a:solidFill>
                  <a:srgbClr val="FF0000"/>
                </a:solidFill>
                <a:latin typeface="Cambria Math" panose="02040503050406030204" pitchFamily="18" charset="0"/>
              </a:rPr>
              <a:t>!</a:t>
            </a:r>
          </a:p>
          <a:p>
            <a:pPr eaLnBrk="1" hangingPunct="1">
              <a:spcBef>
                <a:spcPct val="0"/>
              </a:spcBef>
              <a:buFontTx/>
              <a:buNone/>
            </a:pPr>
            <a:endParaRPr lang="en-US" altLang="en-US" sz="800" b="1" dirty="0">
              <a:solidFill>
                <a:srgbClr val="FF0000"/>
              </a:solidFill>
              <a:latin typeface="Cambria Math" panose="02040503050406030204" pitchFamily="18" charset="0"/>
            </a:endParaRPr>
          </a:p>
          <a:p>
            <a:pPr eaLnBrk="1" hangingPunct="1">
              <a:spcBef>
                <a:spcPct val="0"/>
              </a:spcBef>
              <a:buFont typeface="Wingdings" panose="05000000000000000000" pitchFamily="2" charset="2"/>
              <a:buChar char="ü"/>
            </a:pPr>
            <a:r>
              <a:rPr lang="en-US" altLang="en-US" sz="1800" dirty="0">
                <a:solidFill>
                  <a:srgbClr val="003366"/>
                </a:solidFill>
                <a:latin typeface="Cambria Math" panose="02040503050406030204" pitchFamily="18" charset="0"/>
              </a:rPr>
              <a:t> Large ∆G by bringing hydrophobic side chains out of contact with water to the interior</a:t>
            </a:r>
          </a:p>
          <a:p>
            <a:pPr eaLnBrk="1" hangingPunct="1">
              <a:spcBef>
                <a:spcPct val="0"/>
              </a:spcBef>
              <a:buFont typeface="Wingdings" panose="05000000000000000000" pitchFamily="2" charset="2"/>
              <a:buChar char="ü"/>
            </a:pPr>
            <a:endParaRPr lang="en-US" altLang="en-US" sz="800" dirty="0">
              <a:latin typeface="Cambria Math" panose="02040503050406030204" pitchFamily="18" charset="0"/>
            </a:endParaRPr>
          </a:p>
          <a:p>
            <a:pPr eaLnBrk="1" hangingPunct="1">
              <a:spcBef>
                <a:spcPct val="0"/>
              </a:spcBef>
              <a:buFontTx/>
              <a:buNone/>
            </a:pPr>
            <a:r>
              <a:rPr lang="en-US" altLang="en-US" sz="1800" dirty="0">
                <a:latin typeface="Cambria Math" panose="02040503050406030204" pitchFamily="18" charset="0"/>
              </a:rPr>
              <a:t>	</a:t>
            </a:r>
            <a:r>
              <a:rPr lang="en-US" altLang="en-US" sz="1800" dirty="0">
                <a:solidFill>
                  <a:srgbClr val="C00000"/>
                </a:solidFill>
                <a:latin typeface="Cambria Math" panose="02040503050406030204" pitchFamily="18" charset="0"/>
              </a:rPr>
              <a:t>Likely scenario ⇒ The polypeptide chain begins to form a compact shape with the hydrophobic </a:t>
            </a:r>
          </a:p>
          <a:p>
            <a:pPr eaLnBrk="1" hangingPunct="1">
              <a:spcBef>
                <a:spcPct val="0"/>
              </a:spcBef>
              <a:buFontTx/>
              <a:buNone/>
            </a:pPr>
            <a:r>
              <a:rPr lang="en-US" altLang="en-US" sz="1800" dirty="0">
                <a:solidFill>
                  <a:srgbClr val="C00000"/>
                </a:solidFill>
                <a:latin typeface="Cambria Math" panose="02040503050406030204" pitchFamily="18" charset="0"/>
              </a:rPr>
              <a:t>	                                    side chains at least partially buried early in the folding process</a:t>
            </a:r>
          </a:p>
          <a:p>
            <a:pPr eaLnBrk="1" hangingPunct="1">
              <a:spcBef>
                <a:spcPct val="0"/>
              </a:spcBef>
              <a:buFontTx/>
              <a:buNone/>
            </a:pPr>
            <a:endParaRPr lang="en-US" altLang="en-US" sz="1800" dirty="0">
              <a:latin typeface="Cambria Math" panose="02040503050406030204" pitchFamily="18" charset="0"/>
            </a:endParaRPr>
          </a:p>
          <a:p>
            <a:pPr algn="just" eaLnBrk="1" hangingPunct="1">
              <a:spcBef>
                <a:spcPct val="0"/>
              </a:spcBef>
              <a:buFontTx/>
              <a:buNone/>
            </a:pPr>
            <a:r>
              <a:rPr lang="en-US" altLang="en-US" sz="1800" b="1" dirty="0">
                <a:latin typeface="Cambria Math" panose="02040503050406030204" pitchFamily="18" charset="0"/>
              </a:rPr>
              <a:t>       </a:t>
            </a:r>
            <a:r>
              <a:rPr lang="en-US" altLang="en-US" sz="1800" b="1" u="sng" dirty="0">
                <a:solidFill>
                  <a:srgbClr val="0033CC"/>
                </a:solidFill>
                <a:latin typeface="Cambria Math" panose="02040503050406030204" pitchFamily="18" charset="0"/>
              </a:rPr>
              <a:t>Important consequences</a:t>
            </a:r>
            <a:r>
              <a:rPr lang="en-US" altLang="en-US" sz="1800" b="1" dirty="0">
                <a:solidFill>
                  <a:srgbClr val="0033CC"/>
                </a:solidFill>
                <a:latin typeface="Cambria Math" panose="02040503050406030204" pitchFamily="18" charset="0"/>
              </a:rPr>
              <a:t> : </a:t>
            </a:r>
            <a:r>
              <a:rPr lang="en-US" altLang="en-US" sz="1800" dirty="0">
                <a:solidFill>
                  <a:srgbClr val="0033CC"/>
                </a:solidFill>
                <a:latin typeface="Cambria Math" panose="02040503050406030204" pitchFamily="18" charset="0"/>
              </a:rPr>
              <a:t>• It vastly reduces the number of possible conformations that need to be </a:t>
            </a:r>
          </a:p>
          <a:p>
            <a:pPr algn="just" eaLnBrk="1" hangingPunct="1">
              <a:spcBef>
                <a:spcPct val="0"/>
              </a:spcBef>
              <a:buFontTx/>
              <a:buNone/>
            </a:pPr>
            <a:r>
              <a:rPr lang="en-US" altLang="en-US" sz="1800" dirty="0">
                <a:solidFill>
                  <a:srgbClr val="0033CC"/>
                </a:solidFill>
                <a:latin typeface="Cambria Math" panose="02040503050406030204" pitchFamily="18" charset="0"/>
              </a:rPr>
              <a:t>                                                            searched because only these that are sterically allowed can be sampled</a:t>
            </a:r>
          </a:p>
          <a:p>
            <a:pPr algn="just" eaLnBrk="1" hangingPunct="1">
              <a:spcBef>
                <a:spcPct val="0"/>
              </a:spcBef>
              <a:buFontTx/>
              <a:buNone/>
            </a:pPr>
            <a:r>
              <a:rPr lang="en-US" altLang="en-US" sz="1800" dirty="0">
                <a:solidFill>
                  <a:srgbClr val="0033CC"/>
                </a:solidFill>
                <a:latin typeface="Cambria Math" panose="02040503050406030204" pitchFamily="18" charset="0"/>
              </a:rPr>
              <a:t>			   • When some of the side chains are partially buried, –NH and –CO groups of </a:t>
            </a:r>
          </a:p>
          <a:p>
            <a:pPr algn="just" eaLnBrk="1" hangingPunct="1">
              <a:spcBef>
                <a:spcPct val="0"/>
              </a:spcBef>
              <a:buFontTx/>
              <a:buNone/>
            </a:pPr>
            <a:r>
              <a:rPr lang="en-US" altLang="en-US" sz="1800" dirty="0">
                <a:solidFill>
                  <a:srgbClr val="0033CC"/>
                </a:solidFill>
                <a:latin typeface="Cambria Math" panose="02040503050406030204" pitchFamily="18" charset="0"/>
              </a:rPr>
              <a:t>                                                            their backbone are also buried in hydrophobic environment and are unable </a:t>
            </a:r>
          </a:p>
          <a:p>
            <a:pPr algn="just" eaLnBrk="1" hangingPunct="1">
              <a:spcBef>
                <a:spcPct val="0"/>
              </a:spcBef>
              <a:buFontTx/>
              <a:buNone/>
            </a:pPr>
            <a:r>
              <a:rPr lang="en-US" altLang="en-US" sz="1800" dirty="0">
                <a:solidFill>
                  <a:srgbClr val="0033CC"/>
                </a:solidFill>
                <a:latin typeface="Cambria Math" panose="02040503050406030204" pitchFamily="18" charset="0"/>
              </a:rPr>
              <a:t>                                                            to form H-bonds with water</a:t>
            </a:r>
          </a:p>
          <a:p>
            <a:pPr algn="just" eaLnBrk="1" hangingPunct="1">
              <a:spcBef>
                <a:spcPct val="0"/>
              </a:spcBef>
              <a:buFontTx/>
              <a:buNone/>
            </a:pPr>
            <a:endParaRPr lang="en-US" altLang="en-US" sz="800" dirty="0">
              <a:latin typeface="Cambria Math" panose="02040503050406030204" pitchFamily="18" charset="0"/>
            </a:endParaRPr>
          </a:p>
          <a:p>
            <a:pPr lvl="3" algn="just" eaLnBrk="1" hangingPunct="1">
              <a:spcBef>
                <a:spcPct val="0"/>
              </a:spcBef>
              <a:buFont typeface="Wingdings" panose="05000000000000000000" pitchFamily="2" charset="2"/>
              <a:buChar char="Ø"/>
            </a:pPr>
            <a:r>
              <a:rPr lang="en-US" altLang="en-US" sz="1800" dirty="0">
                <a:solidFill>
                  <a:srgbClr val="008080"/>
                </a:solidFill>
                <a:latin typeface="Cambria Math" panose="02040503050406030204" pitchFamily="18" charset="0"/>
              </a:rPr>
              <a:t>This is energetically </a:t>
            </a:r>
            <a:r>
              <a:rPr lang="en-US" altLang="en-US" sz="1800" dirty="0" err="1">
                <a:solidFill>
                  <a:srgbClr val="008080"/>
                </a:solidFill>
                <a:latin typeface="Cambria Math" panose="02040503050406030204" pitchFamily="18" charset="0"/>
              </a:rPr>
              <a:t>unfavourable</a:t>
            </a:r>
            <a:r>
              <a:rPr lang="en-US" altLang="en-US" sz="1800" dirty="0">
                <a:solidFill>
                  <a:srgbClr val="008080"/>
                </a:solidFill>
                <a:latin typeface="Cambria Math" panose="02040503050406030204" pitchFamily="18" charset="0"/>
              </a:rPr>
              <a:t> until they form H-bonds to each other </a:t>
            </a:r>
          </a:p>
          <a:p>
            <a:pPr lvl="3" algn="just" eaLnBrk="1" hangingPunct="1">
              <a:spcBef>
                <a:spcPct val="0"/>
              </a:spcBef>
              <a:buFont typeface="Wingdings" panose="05000000000000000000" pitchFamily="2" charset="2"/>
              <a:buChar char="Ø"/>
            </a:pPr>
            <a:endParaRPr lang="en-US" altLang="en-US" sz="800" dirty="0">
              <a:latin typeface="Cambria Math" panose="02040503050406030204" pitchFamily="18" charset="0"/>
            </a:endParaRPr>
          </a:p>
          <a:p>
            <a:pPr lvl="3" algn="just" eaLnBrk="1" hangingPunct="1">
              <a:spcBef>
                <a:spcPct val="0"/>
              </a:spcBef>
              <a:buFontTx/>
              <a:buNone/>
            </a:pPr>
            <a:r>
              <a:rPr lang="en-US" altLang="en-US" sz="1800" dirty="0">
                <a:solidFill>
                  <a:srgbClr val="008080"/>
                </a:solidFill>
                <a:latin typeface="Cambria Math" panose="02040503050406030204" pitchFamily="18" charset="0"/>
              </a:rPr>
              <a:t>⇒  formation of </a:t>
            </a:r>
            <a:r>
              <a:rPr lang="el-GR" altLang="en-US" sz="1800" dirty="0">
                <a:solidFill>
                  <a:srgbClr val="008080"/>
                </a:solidFill>
                <a:latin typeface="Cambria Math" panose="02040503050406030204" pitchFamily="18" charset="0"/>
              </a:rPr>
              <a:t>α</a:t>
            </a:r>
            <a:r>
              <a:rPr lang="en-US" altLang="en-US" sz="1800" dirty="0">
                <a:solidFill>
                  <a:srgbClr val="008080"/>
                </a:solidFill>
                <a:latin typeface="Cambria Math" panose="02040503050406030204" pitchFamily="18" charset="0"/>
              </a:rPr>
              <a:t> helices and </a:t>
            </a:r>
            <a:r>
              <a:rPr lang="el-GR" altLang="en-US" sz="1800" dirty="0">
                <a:solidFill>
                  <a:srgbClr val="008080"/>
                </a:solidFill>
                <a:latin typeface="Cambria Math" panose="02040503050406030204" pitchFamily="18" charset="0"/>
              </a:rPr>
              <a:t>β</a:t>
            </a:r>
            <a:r>
              <a:rPr lang="en-US" altLang="en-US" sz="1800" dirty="0">
                <a:solidFill>
                  <a:srgbClr val="008080"/>
                </a:solidFill>
                <a:latin typeface="Cambria Math" panose="02040503050406030204" pitchFamily="18" charset="0"/>
              </a:rPr>
              <a:t> sheets</a:t>
            </a:r>
          </a:p>
        </p:txBody>
      </p:sp>
      <p:sp>
        <p:nvSpPr>
          <p:cNvPr id="15363" name="TextBox 2">
            <a:extLst>
              <a:ext uri="{FF2B5EF4-FFF2-40B4-BE49-F238E27FC236}">
                <a16:creationId xmlns:a16="http://schemas.microsoft.com/office/drawing/2014/main" id="{ED4B9AD4-43C0-5757-25A3-2EDCEEE901BF}"/>
              </a:ext>
            </a:extLst>
          </p:cNvPr>
          <p:cNvSpPr txBox="1">
            <a:spLocks noChangeArrowheads="1"/>
          </p:cNvSpPr>
          <p:nvPr/>
        </p:nvSpPr>
        <p:spPr bwMode="auto">
          <a:xfrm>
            <a:off x="1894810" y="5279177"/>
            <a:ext cx="8643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Wingdings" panose="05000000000000000000" pitchFamily="2" charset="2"/>
              <a:buChar char="v"/>
            </a:pPr>
            <a:r>
              <a:rPr lang="en-US" altLang="en-US" sz="1800" dirty="0">
                <a:solidFill>
                  <a:srgbClr val="0033CC"/>
                </a:solidFill>
              </a:rPr>
              <a:t> The formation of secondary structure (</a:t>
            </a:r>
            <a:r>
              <a:rPr lang="el-GR" altLang="en-US" sz="1800" dirty="0">
                <a:solidFill>
                  <a:srgbClr val="0033CC"/>
                </a:solidFill>
                <a:latin typeface="Cambria Math" panose="02040503050406030204" pitchFamily="18" charset="0"/>
              </a:rPr>
              <a:t>α</a:t>
            </a:r>
            <a:r>
              <a:rPr lang="en-US" altLang="en-US" sz="1800" dirty="0">
                <a:solidFill>
                  <a:srgbClr val="0033CC"/>
                </a:solidFill>
                <a:latin typeface="Cambria Math" panose="02040503050406030204" pitchFamily="18" charset="0"/>
              </a:rPr>
              <a:t> helices and </a:t>
            </a:r>
            <a:r>
              <a:rPr lang="el-GR" altLang="en-US" sz="1800" dirty="0">
                <a:solidFill>
                  <a:srgbClr val="0033CC"/>
                </a:solidFill>
                <a:latin typeface="Cambria Math" panose="02040503050406030204" pitchFamily="18" charset="0"/>
              </a:rPr>
              <a:t>β</a:t>
            </a:r>
            <a:r>
              <a:rPr lang="en-US" altLang="en-US" sz="1800" dirty="0">
                <a:solidFill>
                  <a:srgbClr val="0033CC"/>
                </a:solidFill>
                <a:latin typeface="Cambria Math" panose="02040503050406030204" pitchFamily="18" charset="0"/>
              </a:rPr>
              <a:t> sheets) </a:t>
            </a:r>
            <a:r>
              <a:rPr lang="en-US" altLang="en-US" sz="1800" dirty="0">
                <a:solidFill>
                  <a:srgbClr val="0033CC"/>
                </a:solidFill>
              </a:rPr>
              <a:t>early in folding process </a:t>
            </a:r>
          </a:p>
          <a:p>
            <a:pPr algn="just" eaLnBrk="1" hangingPunct="1">
              <a:spcBef>
                <a:spcPct val="0"/>
              </a:spcBef>
              <a:buFontTx/>
              <a:buNone/>
            </a:pPr>
            <a:r>
              <a:rPr lang="en-US" altLang="en-US" sz="1800" dirty="0">
                <a:solidFill>
                  <a:srgbClr val="0033CC"/>
                </a:solidFill>
              </a:rPr>
              <a:t>     can therefore be regarded as a consequence of burying hydrophobic side chains and </a:t>
            </a:r>
          </a:p>
          <a:p>
            <a:pPr algn="just" eaLnBrk="1" hangingPunct="1">
              <a:spcBef>
                <a:spcPct val="0"/>
              </a:spcBef>
              <a:buFontTx/>
              <a:buNone/>
            </a:pPr>
            <a:r>
              <a:rPr lang="en-US" altLang="en-US" sz="1800" dirty="0">
                <a:solidFill>
                  <a:srgbClr val="0033CC"/>
                </a:solidFill>
              </a:rPr>
              <a:t>     not as a driving force for the formation of molten globule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ECC782E8-04A3-90D6-1364-262F12308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56" t="51758" r="45094" b="13086"/>
          <a:stretch>
            <a:fillRect/>
          </a:stretch>
        </p:blipFill>
        <p:spPr bwMode="auto">
          <a:xfrm>
            <a:off x="1543050" y="4084158"/>
            <a:ext cx="2879590" cy="221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2">
            <a:extLst>
              <a:ext uri="{FF2B5EF4-FFF2-40B4-BE49-F238E27FC236}">
                <a16:creationId xmlns:a16="http://schemas.microsoft.com/office/drawing/2014/main" id="{3A01C868-969D-E1FA-18BE-252B18DF7417}"/>
              </a:ext>
            </a:extLst>
          </p:cNvPr>
          <p:cNvSpPr txBox="1">
            <a:spLocks noChangeArrowheads="1"/>
          </p:cNvSpPr>
          <p:nvPr/>
        </p:nvSpPr>
        <p:spPr bwMode="auto">
          <a:xfrm>
            <a:off x="5010150" y="500063"/>
            <a:ext cx="56022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solidFill>
                  <a:srgbClr val="C00000"/>
                </a:solidFill>
              </a:rPr>
              <a:t>Folding: Protein molecule proceeds from high energy unfolded state to a low energy native state through metastable intermediate with local energy minima separated by unstable transition state of high energy</a:t>
            </a:r>
          </a:p>
          <a:p>
            <a:pPr algn="just" eaLnBrk="1" hangingPunct="1">
              <a:spcBef>
                <a:spcPct val="0"/>
              </a:spcBef>
              <a:buFontTx/>
              <a:buNone/>
            </a:pPr>
            <a:endParaRPr lang="en-US" altLang="en-US" sz="800" dirty="0">
              <a:solidFill>
                <a:srgbClr val="C00000"/>
              </a:solidFill>
            </a:endParaRPr>
          </a:p>
          <a:p>
            <a:pPr algn="just" eaLnBrk="1" hangingPunct="1">
              <a:spcBef>
                <a:spcPct val="0"/>
              </a:spcBef>
              <a:buFontTx/>
              <a:buNone/>
            </a:pPr>
            <a:r>
              <a:rPr lang="en-US" altLang="en-US" sz="1800" dirty="0">
                <a:solidFill>
                  <a:srgbClr val="C00000"/>
                </a:solidFill>
              </a:rPr>
              <a:t>⇒ important to </a:t>
            </a:r>
            <a:r>
              <a:rPr lang="en-US" altLang="en-US" sz="1800" dirty="0" err="1">
                <a:solidFill>
                  <a:srgbClr val="C00000"/>
                </a:solidFill>
              </a:rPr>
              <a:t>characterise</a:t>
            </a:r>
            <a:r>
              <a:rPr lang="en-US" altLang="en-US" sz="1800" dirty="0">
                <a:solidFill>
                  <a:srgbClr val="C00000"/>
                </a:solidFill>
              </a:rPr>
              <a:t> these intermediate states </a:t>
            </a:r>
          </a:p>
        </p:txBody>
      </p:sp>
      <p:pic>
        <p:nvPicPr>
          <p:cNvPr id="16388" name="Picture 2">
            <a:extLst>
              <a:ext uri="{FF2B5EF4-FFF2-40B4-BE49-F238E27FC236}">
                <a16:creationId xmlns:a16="http://schemas.microsoft.com/office/drawing/2014/main" id="{63003E82-41A1-938C-B5A3-3B557C5E2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806" t="50781" r="49487" b="15039"/>
          <a:stretch>
            <a:fillRect/>
          </a:stretch>
        </p:blipFill>
        <p:spPr bwMode="auto">
          <a:xfrm>
            <a:off x="1524001" y="55564"/>
            <a:ext cx="3286125" cy="204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0BF4ED2-9BC6-1D27-A63E-08B59A720ABB}"/>
              </a:ext>
            </a:extLst>
          </p:cNvPr>
          <p:cNvSpPr txBox="1"/>
          <p:nvPr/>
        </p:nvSpPr>
        <p:spPr>
          <a:xfrm>
            <a:off x="1500188" y="5909782"/>
            <a:ext cx="901700" cy="339725"/>
          </a:xfrm>
          <a:prstGeom prst="rect">
            <a:avLst/>
          </a:prstGeom>
          <a:noFill/>
        </p:spPr>
        <p:txBody>
          <a:bodyPr wrap="none">
            <a:spAutoFit/>
          </a:bodyPr>
          <a:lstStyle/>
          <a:p>
            <a:pPr eaLnBrk="1" hangingPunct="1">
              <a:defRPr/>
            </a:pPr>
            <a:r>
              <a:rPr lang="en-US" sz="1600" dirty="0">
                <a:cs typeface="Arial" charset="0"/>
              </a:rPr>
              <a:t>Barnase </a:t>
            </a:r>
          </a:p>
        </p:txBody>
      </p:sp>
      <p:sp>
        <p:nvSpPr>
          <p:cNvPr id="6" name="TextBox 5">
            <a:extLst>
              <a:ext uri="{FF2B5EF4-FFF2-40B4-BE49-F238E27FC236}">
                <a16:creationId xmlns:a16="http://schemas.microsoft.com/office/drawing/2014/main" id="{F860E75A-3FAA-BE4B-419A-CD2968AF715C}"/>
              </a:ext>
            </a:extLst>
          </p:cNvPr>
          <p:cNvSpPr txBox="1"/>
          <p:nvPr/>
        </p:nvSpPr>
        <p:spPr>
          <a:xfrm>
            <a:off x="1468438" y="2213929"/>
            <a:ext cx="9144000" cy="646112"/>
          </a:xfrm>
          <a:prstGeom prst="rect">
            <a:avLst/>
          </a:prstGeom>
          <a:noFill/>
        </p:spPr>
        <p:txBody>
          <a:bodyPr>
            <a:spAutoFit/>
          </a:bodyPr>
          <a:lstStyle/>
          <a:p>
            <a:pPr eaLnBrk="1" hangingPunct="1">
              <a:defRPr/>
            </a:pPr>
            <a:r>
              <a:rPr lang="en-US" dirty="0">
                <a:solidFill>
                  <a:srgbClr val="0033CC"/>
                </a:solidFill>
                <a:cs typeface="Arial" charset="0"/>
              </a:rPr>
              <a:t>To investigate the folding pathway Alan Fersht developed an unique technique:</a:t>
            </a:r>
          </a:p>
          <a:p>
            <a:pPr marL="285750" indent="-285750">
              <a:buFont typeface="Wingdings" panose="05000000000000000000" pitchFamily="2" charset="2"/>
              <a:buChar char="§"/>
              <a:defRPr/>
            </a:pPr>
            <a:r>
              <a:rPr lang="en-US" dirty="0">
                <a:solidFill>
                  <a:srgbClr val="002060"/>
                </a:solidFill>
                <a:cs typeface="Arial" charset="0"/>
              </a:rPr>
              <a:t>Effect on the energetics of folding upon single site mutation in protein of known structure</a:t>
            </a:r>
          </a:p>
        </p:txBody>
      </p:sp>
      <p:sp>
        <p:nvSpPr>
          <p:cNvPr id="7" name="TextBox 6">
            <a:extLst>
              <a:ext uri="{FF2B5EF4-FFF2-40B4-BE49-F238E27FC236}">
                <a16:creationId xmlns:a16="http://schemas.microsoft.com/office/drawing/2014/main" id="{72C3B0BA-28FC-0690-4058-D11DA2B539DB}"/>
              </a:ext>
            </a:extLst>
          </p:cNvPr>
          <p:cNvSpPr txBox="1"/>
          <p:nvPr/>
        </p:nvSpPr>
        <p:spPr>
          <a:xfrm>
            <a:off x="1500188" y="2892880"/>
            <a:ext cx="9144000" cy="1200150"/>
          </a:xfrm>
          <a:prstGeom prst="rect">
            <a:avLst/>
          </a:prstGeom>
          <a:noFill/>
        </p:spPr>
        <p:txBody>
          <a:bodyPr>
            <a:spAutoFit/>
          </a:bodyPr>
          <a:lstStyle/>
          <a:p>
            <a:pPr algn="just" eaLnBrk="1" hangingPunct="1">
              <a:defRPr/>
            </a:pPr>
            <a:r>
              <a:rPr lang="en-US" dirty="0">
                <a:solidFill>
                  <a:srgbClr val="7030A0"/>
                </a:solidFill>
                <a:cs typeface="Arial" charset="0"/>
              </a:rPr>
              <a:t>Example: Let, Ala to Gly mutation in the solvent exposed face of an </a:t>
            </a:r>
            <a:r>
              <a:rPr lang="el-GR" dirty="0">
                <a:solidFill>
                  <a:srgbClr val="7030A0"/>
                </a:solidFill>
                <a:cs typeface="Arial" charset="0"/>
              </a:rPr>
              <a:t>α</a:t>
            </a:r>
            <a:r>
              <a:rPr lang="en-US" dirty="0">
                <a:solidFill>
                  <a:srgbClr val="7030A0"/>
                </a:solidFill>
                <a:cs typeface="Arial" charset="0"/>
              </a:rPr>
              <a:t> helix results in destabilisation of both intermediate and native states then </a:t>
            </a:r>
            <a:r>
              <a:rPr lang="el-GR" dirty="0">
                <a:solidFill>
                  <a:srgbClr val="7030A0"/>
                </a:solidFill>
                <a:cs typeface="Arial" charset="0"/>
              </a:rPr>
              <a:t>α</a:t>
            </a:r>
            <a:r>
              <a:rPr lang="en-US" dirty="0">
                <a:solidFill>
                  <a:srgbClr val="7030A0"/>
                </a:solidFill>
                <a:cs typeface="Arial" charset="0"/>
              </a:rPr>
              <a:t> helix has already formed in the molten globule state. If the mutation destabilises the native state but not the intermediate state then </a:t>
            </a:r>
            <a:r>
              <a:rPr lang="el-GR" dirty="0">
                <a:solidFill>
                  <a:srgbClr val="7030A0"/>
                </a:solidFill>
                <a:cs typeface="Arial" charset="0"/>
              </a:rPr>
              <a:t>α</a:t>
            </a:r>
            <a:r>
              <a:rPr lang="en-US" dirty="0">
                <a:solidFill>
                  <a:srgbClr val="7030A0"/>
                </a:solidFill>
                <a:cs typeface="Arial" charset="0"/>
              </a:rPr>
              <a:t> helix has not formed in the molten globule state.</a:t>
            </a:r>
          </a:p>
        </p:txBody>
      </p:sp>
      <p:pic>
        <p:nvPicPr>
          <p:cNvPr id="16392" name="Picture 2">
            <a:extLst>
              <a:ext uri="{FF2B5EF4-FFF2-40B4-BE49-F238E27FC236}">
                <a16:creationId xmlns:a16="http://schemas.microsoft.com/office/drawing/2014/main" id="{A0E23E6D-17E8-6A06-9487-65368D1518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933" t="21484" r="44954" b="43359"/>
          <a:stretch>
            <a:fillRect/>
          </a:stretch>
        </p:blipFill>
        <p:spPr bwMode="auto">
          <a:xfrm>
            <a:off x="4668840" y="4107973"/>
            <a:ext cx="2566848" cy="197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D25CD66-E531-F7A2-07DC-60D35EEB5704}"/>
              </a:ext>
            </a:extLst>
          </p:cNvPr>
          <p:cNvSpPr txBox="1"/>
          <p:nvPr/>
        </p:nvSpPr>
        <p:spPr>
          <a:xfrm>
            <a:off x="7481888" y="3931554"/>
            <a:ext cx="3143250" cy="2308324"/>
          </a:xfrm>
          <a:prstGeom prst="rect">
            <a:avLst/>
          </a:prstGeom>
          <a:noFill/>
        </p:spPr>
        <p:txBody>
          <a:bodyPr>
            <a:spAutoFit/>
          </a:bodyPr>
          <a:lstStyle/>
          <a:p>
            <a:pPr algn="just" eaLnBrk="1" hangingPunct="1">
              <a:defRPr/>
            </a:pPr>
            <a:r>
              <a:rPr lang="en-US" dirty="0">
                <a:solidFill>
                  <a:srgbClr val="339933"/>
                </a:solidFill>
                <a:cs typeface="Arial" charset="0"/>
              </a:rPr>
              <a:t>The intermediate molten globule state has not only most of the native secondary structural elements but also the native like relative positions in the </a:t>
            </a:r>
            <a:r>
              <a:rPr lang="el-GR" dirty="0">
                <a:solidFill>
                  <a:srgbClr val="339933"/>
                </a:solidFill>
                <a:cs typeface="Arial" charset="0"/>
              </a:rPr>
              <a:t>α</a:t>
            </a:r>
            <a:r>
              <a:rPr lang="en-US" dirty="0">
                <a:solidFill>
                  <a:srgbClr val="339933"/>
                </a:solidFill>
                <a:cs typeface="Arial" charset="0"/>
              </a:rPr>
              <a:t> helix and </a:t>
            </a:r>
            <a:r>
              <a:rPr lang="el-GR" dirty="0">
                <a:solidFill>
                  <a:srgbClr val="339933"/>
                </a:solidFill>
                <a:cs typeface="Arial" charset="0"/>
              </a:rPr>
              <a:t>β</a:t>
            </a:r>
            <a:r>
              <a:rPr lang="en-US" dirty="0">
                <a:solidFill>
                  <a:srgbClr val="339933"/>
                </a:solidFill>
                <a:cs typeface="Arial" charset="0"/>
              </a:rPr>
              <a:t> sheet as well as the relative positions of the </a:t>
            </a:r>
            <a:r>
              <a:rPr lang="el-GR" dirty="0">
                <a:solidFill>
                  <a:srgbClr val="339933"/>
                </a:solidFill>
                <a:cs typeface="Arial" charset="0"/>
              </a:rPr>
              <a:t>β</a:t>
            </a:r>
            <a:r>
              <a:rPr lang="en-US" dirty="0">
                <a:solidFill>
                  <a:srgbClr val="339933"/>
                </a:solidFill>
                <a:cs typeface="Arial" charset="0"/>
              </a:rPr>
              <a:t> strands within the </a:t>
            </a:r>
            <a:r>
              <a:rPr lang="el-GR" dirty="0">
                <a:solidFill>
                  <a:srgbClr val="339933"/>
                </a:solidFill>
                <a:cs typeface="Arial" charset="0"/>
              </a:rPr>
              <a:t>β</a:t>
            </a:r>
            <a:r>
              <a:rPr lang="en-US" dirty="0">
                <a:solidFill>
                  <a:srgbClr val="339933"/>
                </a:solidFill>
                <a:cs typeface="Arial" charset="0"/>
              </a:rPr>
              <a:t> sheet </a:t>
            </a:r>
          </a:p>
        </p:txBody>
      </p:sp>
      <p:sp>
        <p:nvSpPr>
          <p:cNvPr id="3" name="TextBox 2">
            <a:extLst>
              <a:ext uri="{FF2B5EF4-FFF2-40B4-BE49-F238E27FC236}">
                <a16:creationId xmlns:a16="http://schemas.microsoft.com/office/drawing/2014/main" id="{31773560-23D4-06F8-EACF-8A98633E1C1C}"/>
              </a:ext>
            </a:extLst>
          </p:cNvPr>
          <p:cNvSpPr txBox="1"/>
          <p:nvPr/>
        </p:nvSpPr>
        <p:spPr>
          <a:xfrm flipH="1">
            <a:off x="1148227" y="6427510"/>
            <a:ext cx="9476911" cy="338554"/>
          </a:xfrm>
          <a:prstGeom prst="rect">
            <a:avLst/>
          </a:prstGeom>
          <a:noFill/>
        </p:spPr>
        <p:txBody>
          <a:bodyPr wrap="square" rtlCol="0">
            <a:spAutoFit/>
          </a:bodyPr>
          <a:lstStyle/>
          <a:p>
            <a:r>
              <a:rPr lang="en-US" sz="1600" dirty="0">
                <a:solidFill>
                  <a:srgbClr val="0033CC"/>
                </a:solidFill>
              </a:rPr>
              <a:t>Folding of </a:t>
            </a:r>
            <a:r>
              <a:rPr lang="en-US" sz="1600" dirty="0" err="1">
                <a:solidFill>
                  <a:srgbClr val="0033CC"/>
                </a:solidFill>
              </a:rPr>
              <a:t>Barnase</a:t>
            </a:r>
            <a:r>
              <a:rPr lang="en-US" sz="1600" dirty="0">
                <a:solidFill>
                  <a:srgbClr val="0033CC"/>
                </a:solidFill>
              </a:rPr>
              <a:t> proceeds through single major transition state and consequently through one major pathway</a:t>
            </a:r>
            <a:endParaRPr lang="en-IN" sz="1600" dirty="0">
              <a:solidFill>
                <a:srgbClr val="0033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a:extLst>
              <a:ext uri="{FF2B5EF4-FFF2-40B4-BE49-F238E27FC236}">
                <a16:creationId xmlns:a16="http://schemas.microsoft.com/office/drawing/2014/main" id="{938EB7B3-B9CC-73A8-1E43-248265CD2B8F}"/>
              </a:ext>
            </a:extLst>
          </p:cNvPr>
          <p:cNvGrpSpPr>
            <a:grpSpLocks/>
          </p:cNvGrpSpPr>
          <p:nvPr/>
        </p:nvGrpSpPr>
        <p:grpSpPr bwMode="auto">
          <a:xfrm>
            <a:off x="5369570" y="425400"/>
            <a:ext cx="5829300" cy="5411026"/>
            <a:chOff x="4212614" y="67790"/>
            <a:chExt cx="4903250" cy="11717898"/>
          </a:xfrm>
        </p:grpSpPr>
        <p:pic>
          <p:nvPicPr>
            <p:cNvPr id="3" name="Picture 4">
              <a:extLst>
                <a:ext uri="{FF2B5EF4-FFF2-40B4-BE49-F238E27FC236}">
                  <a16:creationId xmlns:a16="http://schemas.microsoft.com/office/drawing/2014/main" id="{A08FD7F9-9563-F978-F60C-EEB843E5E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101" t="17578" r="25330" b="4297"/>
            <a:stretch>
              <a:fillRect/>
            </a:stretch>
          </p:blipFill>
          <p:spPr bwMode="auto">
            <a:xfrm>
              <a:off x="6687254" y="67790"/>
              <a:ext cx="2428610" cy="11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3">
              <a:extLst>
                <a:ext uri="{FF2B5EF4-FFF2-40B4-BE49-F238E27FC236}">
                  <a16:creationId xmlns:a16="http://schemas.microsoft.com/office/drawing/2014/main" id="{2C590C4A-122C-D035-4280-7D1B4EE7D4EA}"/>
                </a:ext>
              </a:extLst>
            </p:cNvPr>
            <p:cNvSpPr txBox="1">
              <a:spLocks noChangeArrowheads="1"/>
            </p:cNvSpPr>
            <p:nvPr/>
          </p:nvSpPr>
          <p:spPr bwMode="auto">
            <a:xfrm>
              <a:off x="4212614" y="188442"/>
              <a:ext cx="2428610" cy="11597246"/>
            </a:xfrm>
            <a:prstGeom prst="rect">
              <a:avLst/>
            </a:prstGeom>
            <a:noFill/>
            <a:ln w="9525">
              <a:noFill/>
              <a:miter lim="800000"/>
              <a:headEnd/>
              <a:tailEnd/>
            </a:ln>
          </p:spPr>
          <p:txBody>
            <a:bodyPr>
              <a:spAutoFit/>
            </a:bodyPr>
            <a:lstStyle/>
            <a:p>
              <a:pPr eaLnBrk="1" hangingPunct="1">
                <a:buFont typeface="Wingdings" pitchFamily="2" charset="2"/>
                <a:buChar char="Ø"/>
                <a:defRPr/>
              </a:pPr>
              <a:r>
                <a:rPr lang="en-US" dirty="0">
                  <a:cs typeface="Arial" charset="0"/>
                </a:rPr>
                <a:t> Different way to visualise the polypeptide chain:</a:t>
              </a:r>
            </a:p>
            <a:p>
              <a:pPr eaLnBrk="1" hangingPunct="1">
                <a:buFont typeface="Wingdings" pitchFamily="2" charset="2"/>
                <a:buChar char="§"/>
                <a:defRPr/>
              </a:pPr>
              <a:r>
                <a:rPr lang="en-US" dirty="0">
                  <a:solidFill>
                    <a:srgbClr val="0070C0"/>
                  </a:solidFill>
                  <a:cs typeface="Arial" charset="0"/>
                </a:rPr>
                <a:t> Peptide units do not have the side chains</a:t>
              </a:r>
            </a:p>
            <a:p>
              <a:pPr eaLnBrk="1" hangingPunct="1">
                <a:buFont typeface="Wingdings" pitchFamily="2" charset="2"/>
                <a:buChar char="§"/>
                <a:defRPr/>
              </a:pPr>
              <a:r>
                <a:rPr lang="en-US" dirty="0">
                  <a:cs typeface="Arial" charset="0"/>
                </a:rPr>
                <a:t> </a:t>
              </a:r>
              <a:r>
                <a:rPr lang="en-US" dirty="0">
                  <a:solidFill>
                    <a:srgbClr val="C00000"/>
                  </a:solidFill>
                  <a:cs typeface="Arial" charset="0"/>
                </a:rPr>
                <a:t>Peptide units are rigid</a:t>
              </a:r>
            </a:p>
            <a:p>
              <a:pPr eaLnBrk="1" hangingPunct="1">
                <a:buFont typeface="Wingdings" pitchFamily="2" charset="2"/>
                <a:buChar char="§"/>
                <a:defRPr/>
              </a:pPr>
              <a:r>
                <a:rPr lang="en-US" dirty="0">
                  <a:cs typeface="Arial" charset="0"/>
                </a:rPr>
                <a:t> </a:t>
              </a:r>
              <a:r>
                <a:rPr lang="en-US" dirty="0">
                  <a:solidFill>
                    <a:srgbClr val="002060"/>
                  </a:solidFill>
                  <a:cs typeface="Arial" charset="0"/>
                </a:rPr>
                <a:t>Each unit can rotate around C</a:t>
              </a:r>
              <a:r>
                <a:rPr lang="el-GR" baseline="-25000" dirty="0">
                  <a:solidFill>
                    <a:srgbClr val="002060"/>
                  </a:solidFill>
                  <a:cs typeface="Arial" charset="0"/>
                </a:rPr>
                <a:t>α</a:t>
              </a:r>
              <a:r>
                <a:rPr lang="en-US" dirty="0">
                  <a:solidFill>
                    <a:srgbClr val="002060"/>
                  </a:solidFill>
                  <a:cs typeface="Arial" charset="0"/>
                </a:rPr>
                <a:t> ̶ C’ and N ̶ C</a:t>
              </a:r>
              <a:r>
                <a:rPr lang="el-GR" baseline="-25000" dirty="0">
                  <a:solidFill>
                    <a:srgbClr val="002060"/>
                  </a:solidFill>
                  <a:cs typeface="Arial" charset="0"/>
                </a:rPr>
                <a:t>α</a:t>
              </a:r>
              <a:r>
                <a:rPr lang="en-US" dirty="0">
                  <a:solidFill>
                    <a:srgbClr val="002060"/>
                  </a:solidFill>
                  <a:cs typeface="Arial" charset="0"/>
                </a:rPr>
                <a:t> bond</a:t>
              </a:r>
            </a:p>
            <a:p>
              <a:pPr eaLnBrk="1" hangingPunct="1">
                <a:buFont typeface="Wingdings" pitchFamily="2" charset="2"/>
                <a:buChar char="§"/>
                <a:defRPr/>
              </a:pPr>
              <a:r>
                <a:rPr lang="en-US" dirty="0">
                  <a:cs typeface="Arial" charset="0"/>
                </a:rPr>
                <a:t> </a:t>
              </a:r>
              <a:r>
                <a:rPr lang="en-US" dirty="0">
                  <a:solidFill>
                    <a:srgbClr val="0070C0"/>
                  </a:solidFill>
                  <a:cs typeface="Arial" charset="0"/>
                </a:rPr>
                <a:t>Angle of rotation around N  ̶  C</a:t>
              </a:r>
              <a:r>
                <a:rPr lang="el-GR" baseline="-25000" dirty="0">
                  <a:solidFill>
                    <a:srgbClr val="0070C0"/>
                  </a:solidFill>
                  <a:cs typeface="Arial" charset="0"/>
                </a:rPr>
                <a:t>α</a:t>
              </a:r>
              <a:r>
                <a:rPr lang="en-US" dirty="0">
                  <a:solidFill>
                    <a:srgbClr val="0070C0"/>
                  </a:solidFill>
                  <a:cs typeface="Arial" charset="0"/>
                </a:rPr>
                <a:t> : phi (</a:t>
              </a:r>
              <a:r>
                <a:rPr lang="el-GR" dirty="0">
                  <a:solidFill>
                    <a:srgbClr val="0070C0"/>
                  </a:solidFill>
                  <a:cs typeface="Arial" charset="0"/>
                </a:rPr>
                <a:t>φ</a:t>
              </a:r>
              <a:r>
                <a:rPr lang="en-US" dirty="0">
                  <a:solidFill>
                    <a:srgbClr val="0070C0"/>
                  </a:solidFill>
                  <a:cs typeface="Arial" charset="0"/>
                </a:rPr>
                <a:t>)</a:t>
              </a:r>
            </a:p>
            <a:p>
              <a:pPr eaLnBrk="1" hangingPunct="1">
                <a:buFont typeface="Wingdings" pitchFamily="2" charset="2"/>
                <a:buChar char="§"/>
                <a:defRPr/>
              </a:pPr>
              <a:r>
                <a:rPr lang="en-US" dirty="0">
                  <a:solidFill>
                    <a:srgbClr val="006600"/>
                  </a:solidFill>
                  <a:cs typeface="Arial" charset="0"/>
                </a:rPr>
                <a:t> Angle of rotation around C</a:t>
              </a:r>
              <a:r>
                <a:rPr lang="el-GR" baseline="-25000" dirty="0">
                  <a:solidFill>
                    <a:srgbClr val="006600"/>
                  </a:solidFill>
                  <a:cs typeface="Arial" charset="0"/>
                </a:rPr>
                <a:t>α</a:t>
              </a:r>
              <a:r>
                <a:rPr lang="en-US" dirty="0">
                  <a:solidFill>
                    <a:srgbClr val="006600"/>
                  </a:solidFill>
                  <a:cs typeface="Arial" charset="0"/>
                </a:rPr>
                <a:t> ̶  C’ : psi (</a:t>
              </a:r>
              <a:r>
                <a:rPr lang="el-GR" dirty="0">
                  <a:solidFill>
                    <a:srgbClr val="006600"/>
                  </a:solidFill>
                  <a:cs typeface="Arial" charset="0"/>
                </a:rPr>
                <a:t>ψ</a:t>
              </a:r>
              <a:r>
                <a:rPr lang="en-US" dirty="0">
                  <a:solidFill>
                    <a:srgbClr val="006600"/>
                  </a:solidFill>
                  <a:cs typeface="Arial" charset="0"/>
                </a:rPr>
                <a:t>)</a:t>
              </a:r>
            </a:p>
            <a:p>
              <a:pPr eaLnBrk="1" hangingPunct="1">
                <a:buFont typeface="Wingdings" pitchFamily="2" charset="2"/>
                <a:buChar char="§"/>
                <a:defRPr/>
              </a:pPr>
              <a:r>
                <a:rPr lang="en-US" dirty="0">
                  <a:solidFill>
                    <a:srgbClr val="C00000"/>
                  </a:solidFill>
                  <a:cs typeface="Arial" charset="0"/>
                </a:rPr>
                <a:t> Each amino acid residue is associated with two conformational angle: </a:t>
              </a:r>
              <a:r>
                <a:rPr lang="el-GR" dirty="0">
                  <a:solidFill>
                    <a:srgbClr val="C00000"/>
                  </a:solidFill>
                  <a:cs typeface="Arial" charset="0"/>
                </a:rPr>
                <a:t>φ</a:t>
              </a:r>
              <a:r>
                <a:rPr lang="en-US" dirty="0">
                  <a:solidFill>
                    <a:srgbClr val="C00000"/>
                  </a:solidFill>
                  <a:cs typeface="Arial" charset="0"/>
                </a:rPr>
                <a:t> and </a:t>
              </a:r>
              <a:r>
                <a:rPr lang="el-GR" dirty="0">
                  <a:solidFill>
                    <a:srgbClr val="C00000"/>
                  </a:solidFill>
                  <a:cs typeface="Arial" charset="0"/>
                </a:rPr>
                <a:t>ψ</a:t>
              </a:r>
              <a:endParaRPr lang="en-US" dirty="0">
                <a:solidFill>
                  <a:srgbClr val="C00000"/>
                </a:solidFill>
                <a:cs typeface="Arial" charset="0"/>
              </a:endParaRPr>
            </a:p>
            <a:p>
              <a:pPr eaLnBrk="1" hangingPunct="1">
                <a:buFont typeface="Wingdings" pitchFamily="2" charset="2"/>
                <a:buChar char="§"/>
                <a:defRPr/>
              </a:pPr>
              <a:r>
                <a:rPr lang="en-US" dirty="0">
                  <a:solidFill>
                    <a:srgbClr val="7030A0"/>
                  </a:solidFill>
                  <a:cs typeface="Arial" charset="0"/>
                </a:rPr>
                <a:t> These are the only degrees of freedom that define the conformation of whole main chain</a:t>
              </a:r>
            </a:p>
          </p:txBody>
        </p:sp>
      </p:grpSp>
      <p:pic>
        <p:nvPicPr>
          <p:cNvPr id="1026" name="Picture 2">
            <a:extLst>
              <a:ext uri="{FF2B5EF4-FFF2-40B4-BE49-F238E27FC236}">
                <a16:creationId xmlns:a16="http://schemas.microsoft.com/office/drawing/2014/main" id="{7E5B0AA1-E797-72F4-E9D4-777241435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28" y="661870"/>
            <a:ext cx="3850155" cy="1388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37A463F-64E0-63D2-B7CB-2833C0443B47}"/>
              </a:ext>
            </a:extLst>
          </p:cNvPr>
          <p:cNvPicPr>
            <a:picLocks noChangeAspect="1"/>
          </p:cNvPicPr>
          <p:nvPr/>
        </p:nvPicPr>
        <p:blipFill>
          <a:blip r:embed="rId4"/>
          <a:stretch>
            <a:fillRect/>
          </a:stretch>
        </p:blipFill>
        <p:spPr>
          <a:xfrm>
            <a:off x="418828" y="2372503"/>
            <a:ext cx="4173050" cy="3211293"/>
          </a:xfrm>
          <a:prstGeom prst="rect">
            <a:avLst/>
          </a:prstGeom>
        </p:spPr>
      </p:pic>
    </p:spTree>
    <p:extLst>
      <p:ext uri="{BB962C8B-B14F-4D97-AF65-F5344CB8AC3E}">
        <p14:creationId xmlns:p14="http://schemas.microsoft.com/office/powerpoint/2010/main" val="97137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581125C-E09F-B2CB-B02A-890710756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182" y="2743171"/>
            <a:ext cx="2669636" cy="27019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6124CE88-28FA-4B4F-3FB1-010439BEA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379" y="1517580"/>
            <a:ext cx="2130467" cy="2451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DF2FCBC-6395-1595-B1E3-679171D2D90C}"/>
              </a:ext>
            </a:extLst>
          </p:cNvPr>
          <p:cNvGrpSpPr/>
          <p:nvPr/>
        </p:nvGrpSpPr>
        <p:grpSpPr>
          <a:xfrm>
            <a:off x="547410" y="241606"/>
            <a:ext cx="3817620" cy="3417277"/>
            <a:chOff x="547410" y="241606"/>
            <a:chExt cx="3817620" cy="3417277"/>
          </a:xfrm>
        </p:grpSpPr>
        <p:pic>
          <p:nvPicPr>
            <p:cNvPr id="4" name="Picture 2" descr="Dihedral/Index - Proteopedia, life in 3D">
              <a:extLst>
                <a:ext uri="{FF2B5EF4-FFF2-40B4-BE49-F238E27FC236}">
                  <a16:creationId xmlns:a16="http://schemas.microsoft.com/office/drawing/2014/main" id="{A71AA680-7FC5-3877-F667-F99A0B8DF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93" y="764826"/>
              <a:ext cx="3236428" cy="2894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08D18B-F2CC-4B23-8552-216C2AF4A865}"/>
                </a:ext>
              </a:extLst>
            </p:cNvPr>
            <p:cNvSpPr txBox="1"/>
            <p:nvPr/>
          </p:nvSpPr>
          <p:spPr>
            <a:xfrm>
              <a:off x="547410" y="241606"/>
              <a:ext cx="3817620" cy="523220"/>
            </a:xfrm>
            <a:prstGeom prst="rect">
              <a:avLst/>
            </a:prstGeom>
            <a:noFill/>
          </p:spPr>
          <p:txBody>
            <a:bodyPr wrap="square" rtlCol="0">
              <a:spAutoFit/>
            </a:bodyPr>
            <a:lstStyle/>
            <a:p>
              <a:r>
                <a:rPr lang="el-GR" sz="1400" dirty="0">
                  <a:cs typeface="Arial" charset="0"/>
                </a:rPr>
                <a:t>φ</a:t>
              </a:r>
              <a:r>
                <a:rPr lang="en-US" sz="1400" dirty="0">
                  <a:cs typeface="Arial" charset="0"/>
                </a:rPr>
                <a:t> and </a:t>
              </a:r>
              <a:r>
                <a:rPr lang="el-GR" sz="1400" dirty="0">
                  <a:cs typeface="Arial" charset="0"/>
                </a:rPr>
                <a:t>ψ</a:t>
              </a:r>
              <a:r>
                <a:rPr lang="en-US" sz="1400" dirty="0">
                  <a:cs typeface="Arial" charset="0"/>
                </a:rPr>
                <a:t> are examples of dihedral angles which are the angles between two intersecting planes</a:t>
              </a:r>
              <a:endParaRPr lang="en-IN" sz="1400" dirty="0"/>
            </a:p>
          </p:txBody>
        </p:sp>
      </p:grpSp>
    </p:spTree>
    <p:extLst>
      <p:ext uri="{BB962C8B-B14F-4D97-AF65-F5344CB8AC3E}">
        <p14:creationId xmlns:p14="http://schemas.microsoft.com/office/powerpoint/2010/main" val="358785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a:extLst>
              <a:ext uri="{FF2B5EF4-FFF2-40B4-BE49-F238E27FC236}">
                <a16:creationId xmlns:a16="http://schemas.microsoft.com/office/drawing/2014/main" id="{4CECDDF2-47F1-F207-4081-3E8C6273C875}"/>
              </a:ext>
            </a:extLst>
          </p:cNvPr>
          <p:cNvGrpSpPr>
            <a:grpSpLocks/>
          </p:cNvGrpSpPr>
          <p:nvPr/>
        </p:nvGrpSpPr>
        <p:grpSpPr bwMode="auto">
          <a:xfrm>
            <a:off x="5146676" y="2817813"/>
            <a:ext cx="5521325" cy="4011612"/>
            <a:chOff x="2495592" y="2817810"/>
            <a:chExt cx="6648408" cy="4012053"/>
          </a:xfrm>
        </p:grpSpPr>
        <p:pic>
          <p:nvPicPr>
            <p:cNvPr id="3081" name="Picture 6">
              <a:extLst>
                <a:ext uri="{FF2B5EF4-FFF2-40B4-BE49-F238E27FC236}">
                  <a16:creationId xmlns:a16="http://schemas.microsoft.com/office/drawing/2014/main" id="{0DFB7E42-8E62-950E-6E7B-768FBA74E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234" t="25586" r="32430" b="8984"/>
            <a:stretch>
              <a:fillRect/>
            </a:stretch>
          </p:blipFill>
          <p:spPr bwMode="auto">
            <a:xfrm>
              <a:off x="5072066" y="2817810"/>
              <a:ext cx="4071934" cy="401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2">
              <a:extLst>
                <a:ext uri="{FF2B5EF4-FFF2-40B4-BE49-F238E27FC236}">
                  <a16:creationId xmlns:a16="http://schemas.microsoft.com/office/drawing/2014/main" id="{A91966DA-3496-4219-980B-820C40564F19}"/>
                </a:ext>
              </a:extLst>
            </p:cNvPr>
            <p:cNvSpPr txBox="1">
              <a:spLocks noChangeArrowheads="1"/>
            </p:cNvSpPr>
            <p:nvPr/>
          </p:nvSpPr>
          <p:spPr bwMode="auto">
            <a:xfrm>
              <a:off x="2495592" y="3154397"/>
              <a:ext cx="2766029" cy="3416676"/>
            </a:xfrm>
            <a:prstGeom prst="rect">
              <a:avLst/>
            </a:prstGeom>
            <a:noFill/>
            <a:ln w="9525">
              <a:noFill/>
              <a:miter lim="800000"/>
              <a:headEnd/>
              <a:tailEnd/>
            </a:ln>
          </p:spPr>
          <p:txBody>
            <a:bodyPr>
              <a:spAutoFit/>
            </a:bodyPr>
            <a:lstStyle/>
            <a:p>
              <a:pPr algn="ctr" eaLnBrk="1" hangingPunct="1">
                <a:defRPr/>
              </a:pPr>
              <a:r>
                <a:rPr lang="en-US" dirty="0">
                  <a:solidFill>
                    <a:srgbClr val="0000FF"/>
                  </a:solidFill>
                  <a:cs typeface="Arial" charset="0"/>
                </a:rPr>
                <a:t>Ramachandran</a:t>
              </a:r>
            </a:p>
            <a:p>
              <a:pPr algn="ctr" eaLnBrk="1" hangingPunct="1">
                <a:defRPr/>
              </a:pPr>
              <a:r>
                <a:rPr lang="en-US" dirty="0">
                  <a:solidFill>
                    <a:srgbClr val="0000FF"/>
                  </a:solidFill>
                  <a:cs typeface="Arial" charset="0"/>
                </a:rPr>
                <a:t> plot=&gt; calculations of sterically allowed regions</a:t>
              </a:r>
            </a:p>
            <a:p>
              <a:pPr algn="ctr" eaLnBrk="1" hangingPunct="1">
                <a:defRPr/>
              </a:pPr>
              <a:endParaRPr lang="en-US" dirty="0">
                <a:solidFill>
                  <a:srgbClr val="0000FF"/>
                </a:solidFill>
                <a:cs typeface="Arial" charset="0"/>
              </a:endParaRPr>
            </a:p>
            <a:p>
              <a:pPr algn="ctr" eaLnBrk="1" hangingPunct="1">
                <a:defRPr/>
              </a:pPr>
              <a:r>
                <a:rPr lang="en-US" dirty="0">
                  <a:solidFill>
                    <a:srgbClr val="0000FF"/>
                  </a:solidFill>
                  <a:cs typeface="Arial" charset="0"/>
                </a:rPr>
                <a:t>α: right handed</a:t>
              </a:r>
            </a:p>
            <a:p>
              <a:pPr algn="ctr" eaLnBrk="1" hangingPunct="1">
                <a:defRPr/>
              </a:pPr>
              <a:r>
                <a:rPr lang="en-US" dirty="0">
                  <a:solidFill>
                    <a:srgbClr val="0000FF"/>
                  </a:solidFill>
                  <a:cs typeface="Arial" charset="0"/>
                </a:rPr>
                <a:t>α helices</a:t>
              </a:r>
            </a:p>
            <a:p>
              <a:pPr algn="ctr" eaLnBrk="1" hangingPunct="1">
                <a:defRPr/>
              </a:pPr>
              <a:r>
                <a:rPr lang="en-US" dirty="0">
                  <a:solidFill>
                    <a:srgbClr val="0000FF"/>
                  </a:solidFill>
                  <a:cs typeface="Arial" charset="0"/>
                </a:rPr>
                <a:t>β: β strand</a:t>
              </a:r>
            </a:p>
            <a:p>
              <a:pPr algn="ctr" eaLnBrk="1" hangingPunct="1">
                <a:defRPr/>
              </a:pPr>
              <a:r>
                <a:rPr lang="en-US" dirty="0">
                  <a:solidFill>
                    <a:srgbClr val="0000FF"/>
                  </a:solidFill>
                  <a:cs typeface="Arial" charset="0"/>
                </a:rPr>
                <a:t>L: left handed</a:t>
              </a:r>
            </a:p>
            <a:p>
              <a:pPr algn="ctr" eaLnBrk="1" hangingPunct="1">
                <a:defRPr/>
              </a:pPr>
              <a:r>
                <a:rPr lang="en-US" dirty="0">
                  <a:solidFill>
                    <a:srgbClr val="0000FF"/>
                  </a:solidFill>
                  <a:cs typeface="Arial" charset="0"/>
                </a:rPr>
                <a:t>α helices</a:t>
              </a:r>
            </a:p>
            <a:p>
              <a:pPr algn="ctr" eaLnBrk="1" hangingPunct="1">
                <a:defRPr/>
              </a:pPr>
              <a:endParaRPr lang="en-US" dirty="0">
                <a:solidFill>
                  <a:srgbClr val="0000FF"/>
                </a:solidFill>
                <a:cs typeface="Arial" charset="0"/>
              </a:endParaRPr>
            </a:p>
            <a:p>
              <a:pPr algn="ctr" eaLnBrk="1" hangingPunct="1">
                <a:defRPr/>
              </a:pPr>
              <a:r>
                <a:rPr lang="en-US" dirty="0">
                  <a:solidFill>
                    <a:srgbClr val="0000FF"/>
                  </a:solidFill>
                  <a:cs typeface="Arial" charset="0"/>
                </a:rPr>
                <a:t> </a:t>
              </a:r>
            </a:p>
          </p:txBody>
        </p:sp>
      </p:grpSp>
      <p:sp>
        <p:nvSpPr>
          <p:cNvPr id="3075" name="TextBox 3">
            <a:extLst>
              <a:ext uri="{FF2B5EF4-FFF2-40B4-BE49-F238E27FC236}">
                <a16:creationId xmlns:a16="http://schemas.microsoft.com/office/drawing/2014/main" id="{A0EFF05B-013C-003B-6491-4DEC8D2096FB}"/>
              </a:ext>
            </a:extLst>
          </p:cNvPr>
          <p:cNvSpPr txBox="1">
            <a:spLocks noChangeArrowheads="1"/>
          </p:cNvSpPr>
          <p:nvPr/>
        </p:nvSpPr>
        <p:spPr bwMode="auto">
          <a:xfrm>
            <a:off x="1582738" y="84139"/>
            <a:ext cx="4584700" cy="2308225"/>
          </a:xfrm>
          <a:prstGeom prst="rect">
            <a:avLst/>
          </a:prstGeom>
          <a:noFill/>
          <a:ln w="9525">
            <a:noFill/>
            <a:miter lim="800000"/>
            <a:headEnd/>
            <a:tailEnd/>
          </a:ln>
        </p:spPr>
        <p:txBody>
          <a:bodyPr>
            <a:spAutoFit/>
          </a:bodyPr>
          <a:lstStyle/>
          <a:p>
            <a:pPr eaLnBrk="1" hangingPunct="1">
              <a:buFont typeface="Wingdings" pitchFamily="2" charset="2"/>
              <a:buChar char="§"/>
              <a:defRPr/>
            </a:pPr>
            <a:r>
              <a:rPr lang="en-US" sz="1600" dirty="0">
                <a:solidFill>
                  <a:srgbClr val="0070C0"/>
                </a:solidFill>
                <a:cs typeface="Arial" charset="0"/>
              </a:rPr>
              <a:t> Most combinations of </a:t>
            </a:r>
            <a:r>
              <a:rPr lang="el-GR" sz="1600" dirty="0">
                <a:solidFill>
                  <a:srgbClr val="0070C0"/>
                </a:solidFill>
                <a:cs typeface="Arial" charset="0"/>
              </a:rPr>
              <a:t>φ</a:t>
            </a:r>
            <a:r>
              <a:rPr lang="en-US" sz="1600" dirty="0">
                <a:solidFill>
                  <a:srgbClr val="0070C0"/>
                </a:solidFill>
                <a:cs typeface="Arial" charset="0"/>
              </a:rPr>
              <a:t> and </a:t>
            </a:r>
            <a:r>
              <a:rPr lang="el-GR" sz="1600" dirty="0">
                <a:solidFill>
                  <a:srgbClr val="0070C0"/>
                </a:solidFill>
                <a:cs typeface="Arial" charset="0"/>
              </a:rPr>
              <a:t>ψ</a:t>
            </a:r>
            <a:r>
              <a:rPr lang="en-US" sz="1600" dirty="0">
                <a:solidFill>
                  <a:srgbClr val="0070C0"/>
                </a:solidFill>
                <a:cs typeface="Arial" charset="0"/>
              </a:rPr>
              <a:t> angles for an amino acid are not allowed due to steric collisions between side chains and main chain</a:t>
            </a:r>
          </a:p>
          <a:p>
            <a:pPr eaLnBrk="1" hangingPunct="1">
              <a:buFont typeface="Wingdings" pitchFamily="2" charset="2"/>
              <a:buChar char="§"/>
              <a:defRPr/>
            </a:pPr>
            <a:r>
              <a:rPr lang="en-US" sz="1600" dirty="0">
                <a:solidFill>
                  <a:srgbClr val="0070C0"/>
                </a:solidFill>
                <a:cs typeface="Arial" charset="0"/>
              </a:rPr>
              <a:t> D and L forms of an amino acid, which are mirror image of each other, have different allowed </a:t>
            </a:r>
            <a:r>
              <a:rPr lang="el-GR" sz="1600" dirty="0">
                <a:solidFill>
                  <a:srgbClr val="0070C0"/>
                </a:solidFill>
                <a:cs typeface="Arial" charset="0"/>
              </a:rPr>
              <a:t>φ</a:t>
            </a:r>
            <a:r>
              <a:rPr lang="en-US" sz="1600" dirty="0">
                <a:solidFill>
                  <a:srgbClr val="0070C0"/>
                </a:solidFill>
                <a:cs typeface="Arial" charset="0"/>
              </a:rPr>
              <a:t> and </a:t>
            </a:r>
            <a:r>
              <a:rPr lang="el-GR" sz="1600" dirty="0">
                <a:solidFill>
                  <a:srgbClr val="0070C0"/>
                </a:solidFill>
                <a:cs typeface="Arial" charset="0"/>
              </a:rPr>
              <a:t>ψ</a:t>
            </a:r>
            <a:r>
              <a:rPr lang="en-US" sz="1600" dirty="0">
                <a:solidFill>
                  <a:srgbClr val="0070C0"/>
                </a:solidFill>
                <a:cs typeface="Arial" charset="0"/>
              </a:rPr>
              <a:t> angles</a:t>
            </a:r>
          </a:p>
          <a:p>
            <a:pPr eaLnBrk="1" hangingPunct="1">
              <a:buFont typeface="Wingdings" pitchFamily="2" charset="2"/>
              <a:buChar char="§"/>
              <a:defRPr/>
            </a:pPr>
            <a:r>
              <a:rPr lang="en-US" sz="1600" dirty="0">
                <a:solidFill>
                  <a:srgbClr val="0070C0"/>
                </a:solidFill>
                <a:cs typeface="Arial" charset="0"/>
              </a:rPr>
              <a:t> HIV-1 protease – D-enzyme, made of D-amino acids, is exactly the mirror image of L-enzyme, made of L-amino acids</a:t>
            </a:r>
          </a:p>
        </p:txBody>
      </p:sp>
      <p:pic>
        <p:nvPicPr>
          <p:cNvPr id="3076" name="Picture 2">
            <a:extLst>
              <a:ext uri="{FF2B5EF4-FFF2-40B4-BE49-F238E27FC236}">
                <a16:creationId xmlns:a16="http://schemas.microsoft.com/office/drawing/2014/main" id="{4D1D9346-5422-5442-09DF-8DEE4F0C8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628" t="22461" r="50037" b="14063"/>
          <a:stretch>
            <a:fillRect/>
          </a:stretch>
        </p:blipFill>
        <p:spPr bwMode="auto">
          <a:xfrm>
            <a:off x="1682750" y="3287713"/>
            <a:ext cx="36464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6">
            <a:extLst>
              <a:ext uri="{FF2B5EF4-FFF2-40B4-BE49-F238E27FC236}">
                <a16:creationId xmlns:a16="http://schemas.microsoft.com/office/drawing/2014/main" id="{5015E9A9-ECC3-1E80-DD56-C161E3E605C6}"/>
              </a:ext>
            </a:extLst>
          </p:cNvPr>
          <p:cNvSpPr txBox="1">
            <a:spLocks noChangeArrowheads="1"/>
          </p:cNvSpPr>
          <p:nvPr/>
        </p:nvSpPr>
        <p:spPr bwMode="auto">
          <a:xfrm>
            <a:off x="1643063" y="2589213"/>
            <a:ext cx="4000500" cy="830262"/>
          </a:xfrm>
          <a:prstGeom prst="rect">
            <a:avLst/>
          </a:prstGeom>
          <a:noFill/>
          <a:ln w="9525">
            <a:noFill/>
            <a:miter lim="800000"/>
            <a:headEnd/>
            <a:tailEnd/>
          </a:ln>
        </p:spPr>
        <p:txBody>
          <a:bodyPr>
            <a:spAutoFit/>
          </a:bodyPr>
          <a:lstStyle/>
          <a:p>
            <a:pPr algn="ctr" eaLnBrk="1" hangingPunct="1">
              <a:defRPr/>
            </a:pPr>
            <a:r>
              <a:rPr lang="en-US" sz="1600" dirty="0">
                <a:solidFill>
                  <a:srgbClr val="002060"/>
                </a:solidFill>
                <a:cs typeface="Arial" charset="0"/>
              </a:rPr>
              <a:t>Observed </a:t>
            </a:r>
            <a:r>
              <a:rPr lang="el-GR" sz="1600" dirty="0">
                <a:solidFill>
                  <a:srgbClr val="002060"/>
                </a:solidFill>
                <a:cs typeface="Arial" charset="0"/>
              </a:rPr>
              <a:t>φ</a:t>
            </a:r>
            <a:r>
              <a:rPr lang="en-US" sz="1600" dirty="0">
                <a:solidFill>
                  <a:srgbClr val="002060"/>
                </a:solidFill>
                <a:cs typeface="Arial" charset="0"/>
              </a:rPr>
              <a:t> and </a:t>
            </a:r>
            <a:r>
              <a:rPr lang="el-GR" sz="1600" dirty="0">
                <a:solidFill>
                  <a:srgbClr val="002060"/>
                </a:solidFill>
                <a:cs typeface="Arial" charset="0"/>
              </a:rPr>
              <a:t>ψ</a:t>
            </a:r>
            <a:r>
              <a:rPr lang="en-US" sz="1600" dirty="0">
                <a:solidFill>
                  <a:srgbClr val="002060"/>
                </a:solidFill>
                <a:cs typeface="Arial" charset="0"/>
              </a:rPr>
              <a:t> angles for all amino</a:t>
            </a:r>
          </a:p>
          <a:p>
            <a:pPr algn="ctr" eaLnBrk="1" hangingPunct="1">
              <a:defRPr/>
            </a:pPr>
            <a:r>
              <a:rPr lang="en-US" sz="1600" dirty="0">
                <a:solidFill>
                  <a:srgbClr val="002060"/>
                </a:solidFill>
                <a:cs typeface="Arial" charset="0"/>
              </a:rPr>
              <a:t> acid residues except glycine in a well defined X-ray structure</a:t>
            </a:r>
          </a:p>
        </p:txBody>
      </p:sp>
      <p:grpSp>
        <p:nvGrpSpPr>
          <p:cNvPr id="3078" name="Group 9">
            <a:extLst>
              <a:ext uri="{FF2B5EF4-FFF2-40B4-BE49-F238E27FC236}">
                <a16:creationId xmlns:a16="http://schemas.microsoft.com/office/drawing/2014/main" id="{4579AB8F-9CA2-8841-BC4A-400DF2BB3475}"/>
              </a:ext>
            </a:extLst>
          </p:cNvPr>
          <p:cNvGrpSpPr>
            <a:grpSpLocks/>
          </p:cNvGrpSpPr>
          <p:nvPr/>
        </p:nvGrpSpPr>
        <p:grpSpPr bwMode="auto">
          <a:xfrm>
            <a:off x="5964239" y="9526"/>
            <a:ext cx="4479925" cy="2868613"/>
            <a:chOff x="4440996" y="9431"/>
            <a:chExt cx="4479938" cy="2868025"/>
          </a:xfrm>
        </p:grpSpPr>
        <p:pic>
          <p:nvPicPr>
            <p:cNvPr id="3079" name="Picture 2">
              <a:extLst>
                <a:ext uri="{FF2B5EF4-FFF2-40B4-BE49-F238E27FC236}">
                  <a16:creationId xmlns:a16="http://schemas.microsoft.com/office/drawing/2014/main" id="{D0C5E1CE-C729-9BB8-457F-5DEFE9549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101" t="22461" r="5563" b="14063"/>
            <a:stretch>
              <a:fillRect/>
            </a:stretch>
          </p:blipFill>
          <p:spPr bwMode="auto">
            <a:xfrm>
              <a:off x="5920538" y="9431"/>
              <a:ext cx="3000396" cy="286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Box 8">
              <a:extLst>
                <a:ext uri="{FF2B5EF4-FFF2-40B4-BE49-F238E27FC236}">
                  <a16:creationId xmlns:a16="http://schemas.microsoft.com/office/drawing/2014/main" id="{4AF80BB9-8EDB-8CCB-0A61-DABEFD86A2C1}"/>
                </a:ext>
              </a:extLst>
            </p:cNvPr>
            <p:cNvSpPr txBox="1">
              <a:spLocks noChangeArrowheads="1"/>
            </p:cNvSpPr>
            <p:nvPr/>
          </p:nvSpPr>
          <p:spPr bwMode="auto">
            <a:xfrm>
              <a:off x="4440996" y="1488678"/>
              <a:ext cx="2071693" cy="584080"/>
            </a:xfrm>
            <a:prstGeom prst="rect">
              <a:avLst/>
            </a:prstGeom>
            <a:noFill/>
            <a:ln w="9525">
              <a:noFill/>
              <a:miter lim="800000"/>
              <a:headEnd/>
              <a:tailEnd/>
            </a:ln>
          </p:spPr>
          <p:txBody>
            <a:bodyPr>
              <a:spAutoFit/>
            </a:bodyPr>
            <a:lstStyle/>
            <a:p>
              <a:pPr eaLnBrk="1" hangingPunct="1">
                <a:defRPr/>
              </a:pPr>
              <a:r>
                <a:rPr lang="en-US" sz="1600" dirty="0">
                  <a:solidFill>
                    <a:srgbClr val="C00000"/>
                  </a:solidFill>
                  <a:cs typeface="Arial" charset="0"/>
                </a:rPr>
                <a:t>Observed </a:t>
              </a:r>
              <a:r>
                <a:rPr lang="el-GR" sz="1600" dirty="0">
                  <a:solidFill>
                    <a:srgbClr val="C00000"/>
                  </a:solidFill>
                  <a:cs typeface="Arial" charset="0"/>
                </a:rPr>
                <a:t>φ</a:t>
              </a:r>
              <a:r>
                <a:rPr lang="en-US" sz="1600" dirty="0">
                  <a:solidFill>
                    <a:srgbClr val="C00000"/>
                  </a:solidFill>
                  <a:cs typeface="Arial" charset="0"/>
                </a:rPr>
                <a:t> and </a:t>
              </a:r>
              <a:r>
                <a:rPr lang="el-GR" sz="1600" dirty="0">
                  <a:solidFill>
                    <a:srgbClr val="C00000"/>
                  </a:solidFill>
                  <a:cs typeface="Arial" charset="0"/>
                </a:rPr>
                <a:t>ψ</a:t>
              </a:r>
              <a:r>
                <a:rPr lang="en-US" sz="1600" dirty="0">
                  <a:solidFill>
                    <a:srgbClr val="C00000"/>
                  </a:solidFill>
                  <a:cs typeface="Arial" charset="0"/>
                </a:rPr>
                <a:t> angles for glycine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Ramachandran Plot">
            <a:extLst>
              <a:ext uri="{FF2B5EF4-FFF2-40B4-BE49-F238E27FC236}">
                <a16:creationId xmlns:a16="http://schemas.microsoft.com/office/drawing/2014/main" id="{B7A4EDC7-75A5-7D6A-60FA-82F3F6445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9" y="881064"/>
            <a:ext cx="7096125" cy="50958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9E6419CB-735E-4B6E-6FF8-F8CAC21B3949}"/>
              </a:ext>
            </a:extLst>
          </p:cNvPr>
          <p:cNvSpPr/>
          <p:nvPr/>
        </p:nvSpPr>
        <p:spPr>
          <a:xfrm>
            <a:off x="3848986" y="2222205"/>
            <a:ext cx="74428" cy="116958"/>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821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850</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Mandal</dc:creator>
  <cp:lastModifiedBy>Amit Mandal</cp:lastModifiedBy>
  <cp:revision>3</cp:revision>
  <dcterms:created xsi:type="dcterms:W3CDTF">2024-11-14T06:51:37Z</dcterms:created>
  <dcterms:modified xsi:type="dcterms:W3CDTF">2024-11-14T07:20:33Z</dcterms:modified>
</cp:coreProperties>
</file>