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399" r:id="rId4"/>
    <p:sldId id="400" r:id="rId5"/>
    <p:sldId id="258" r:id="rId6"/>
    <p:sldId id="259" r:id="rId7"/>
    <p:sldId id="375" r:id="rId8"/>
    <p:sldId id="376" r:id="rId9"/>
    <p:sldId id="396" r:id="rId10"/>
    <p:sldId id="392" r:id="rId11"/>
    <p:sldId id="268" r:id="rId12"/>
    <p:sldId id="430" r:id="rId13"/>
    <p:sldId id="429" r:id="rId14"/>
    <p:sldId id="407" r:id="rId15"/>
    <p:sldId id="431" r:id="rId16"/>
    <p:sldId id="434" r:id="rId17"/>
    <p:sldId id="387" r:id="rId18"/>
    <p:sldId id="383" r:id="rId19"/>
    <p:sldId id="290" r:id="rId20"/>
    <p:sldId id="283"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77" y="75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7</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9</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11</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13</a:t>
            </a:fld>
            <a:endParaRPr/>
          </a:p>
        </p:txBody>
      </p:sp>
    </p:spTree>
    <p:extLst>
      <p:ext uri="{BB962C8B-B14F-4D97-AF65-F5344CB8AC3E}">
        <p14:creationId xmlns:p14="http://schemas.microsoft.com/office/powerpoint/2010/main" val="996676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1628800"/>
            <a:ext cx="7884368" cy="1015663"/>
          </a:xfrm>
          <a:prstGeom prst="rect">
            <a:avLst/>
          </a:prstGeom>
          <a:noFill/>
        </p:spPr>
        <p:txBody>
          <a:bodyPr wrap="square" rtlCol="0">
            <a:spAutoFit/>
          </a:bodyPr>
          <a:lstStyle/>
          <a:p>
            <a:pPr algn="ctr"/>
            <a:r>
              <a:rPr lang="en-US" sz="3000" b="1" dirty="0">
                <a:ln w="1905"/>
                <a:effectLst>
                  <a:innerShdw blurRad="69850" dist="43180" dir="5400000">
                    <a:srgbClr val="000000">
                      <a:alpha val="65000"/>
                    </a:srgbClr>
                  </a:innerShdw>
                </a:effectLst>
                <a:latin typeface="+mj-lt"/>
              </a:rPr>
              <a:t>Effective Data Hiding Scheme using Machine Learning</a:t>
            </a:r>
          </a:p>
        </p:txBody>
      </p:sp>
      <p:sp>
        <p:nvSpPr>
          <p:cNvPr id="3" name="TextBox 2"/>
          <p:cNvSpPr txBox="1"/>
          <p:nvPr/>
        </p:nvSpPr>
        <p:spPr>
          <a:xfrm>
            <a:off x="5580112" y="2996952"/>
            <a:ext cx="3339281" cy="1200329"/>
          </a:xfrm>
          <a:prstGeom prst="rect">
            <a:avLst/>
          </a:prstGeom>
          <a:noFill/>
        </p:spPr>
        <p:txBody>
          <a:bodyPr wrap="square" rtlCol="0">
            <a:spAutoFit/>
          </a:bodyPr>
          <a:lstStyle/>
          <a:p>
            <a:r>
              <a:rPr lang="en-US" b="1" dirty="0">
                <a:solidFill>
                  <a:schemeClr val="tx2">
                    <a:lumMod val="75000"/>
                  </a:schemeClr>
                </a:solidFill>
              </a:rPr>
              <a:t>Name of the student:</a:t>
            </a:r>
          </a:p>
          <a:p>
            <a:r>
              <a:rPr lang="en-US" b="1" dirty="0">
                <a:solidFill>
                  <a:schemeClr val="tx2">
                    <a:lumMod val="75000"/>
                  </a:schemeClr>
                </a:solidFill>
              </a:rPr>
              <a:t>B. </a:t>
            </a:r>
            <a:r>
              <a:rPr lang="en-US" b="1" dirty="0" err="1">
                <a:solidFill>
                  <a:schemeClr val="tx2">
                    <a:lumMod val="75000"/>
                  </a:schemeClr>
                </a:solidFill>
              </a:rPr>
              <a:t>Mokshagna</a:t>
            </a:r>
            <a:endParaRPr lang="en-US" b="1" dirty="0">
              <a:solidFill>
                <a:schemeClr val="tx2">
                  <a:lumMod val="75000"/>
                </a:schemeClr>
              </a:solidFill>
            </a:endParaRPr>
          </a:p>
          <a:p>
            <a:r>
              <a:rPr lang="en-US" b="1" dirty="0">
                <a:solidFill>
                  <a:schemeClr val="tx2">
                    <a:lumMod val="75000"/>
                  </a:schemeClr>
                </a:solidFill>
              </a:rPr>
              <a:t>B. </a:t>
            </a:r>
            <a:r>
              <a:rPr lang="en-US" b="1" dirty="0" err="1">
                <a:solidFill>
                  <a:schemeClr val="tx2">
                    <a:lumMod val="75000"/>
                  </a:schemeClr>
                </a:solidFill>
              </a:rPr>
              <a:t>KrutinRajShekar</a:t>
            </a:r>
            <a:br>
              <a:rPr lang="en-US" b="1" dirty="0">
                <a:solidFill>
                  <a:schemeClr val="tx2">
                    <a:lumMod val="75000"/>
                  </a:schemeClr>
                </a:solidFill>
              </a:rPr>
            </a:br>
            <a:r>
              <a:rPr lang="en-US" b="1" dirty="0">
                <a:solidFill>
                  <a:schemeClr val="tx2">
                    <a:lumMod val="75000"/>
                  </a:schemeClr>
                </a:solidFill>
              </a:rPr>
              <a:t>D. </a:t>
            </a:r>
            <a:r>
              <a:rPr lang="en-US" b="1" dirty="0" err="1">
                <a:solidFill>
                  <a:schemeClr val="tx2">
                    <a:lumMod val="75000"/>
                  </a:schemeClr>
                </a:solidFill>
              </a:rPr>
              <a:t>Snehal</a:t>
            </a:r>
            <a:endParaRPr lang="en-US" b="1" dirty="0">
              <a:solidFill>
                <a:schemeClr val="tx2">
                  <a:lumMod val="75000"/>
                </a:schemeClr>
              </a:solidFill>
            </a:endParaRPr>
          </a:p>
        </p:txBody>
      </p:sp>
      <p:sp>
        <p:nvSpPr>
          <p:cNvPr id="4" name="TextBox 3"/>
          <p:cNvSpPr txBox="1"/>
          <p:nvPr/>
        </p:nvSpPr>
        <p:spPr>
          <a:xfrm>
            <a:off x="155575" y="4419600"/>
            <a:ext cx="5181600" cy="1169551"/>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2000" b="1" dirty="0">
                <a:solidFill>
                  <a:srgbClr val="C00000"/>
                </a:solidFill>
              </a:rPr>
              <a:t>Under esteemed guidance of</a:t>
            </a:r>
          </a:p>
          <a:p>
            <a:r>
              <a:rPr lang="en-US" sz="2000" b="1" dirty="0"/>
              <a:t>Dr. T. Bhaskar </a:t>
            </a:r>
          </a:p>
          <a:p>
            <a:r>
              <a:rPr lang="en-US" sz="2000" b="1" dirty="0"/>
              <a:t>Associate Professor </a:t>
            </a:r>
          </a:p>
        </p:txBody>
      </p:sp>
      <p:graphicFrame>
        <p:nvGraphicFramePr>
          <p:cNvPr id="5" name="Table 4"/>
          <p:cNvGraphicFramePr>
            <a:graphicFrameLocks noGrp="1"/>
          </p:cNvGraphicFramePr>
          <p:nvPr>
            <p:extLst>
              <p:ext uri="{D42A27DB-BD31-4B8C-83A1-F6EECF244321}">
                <p14:modId xmlns:p14="http://schemas.microsoft.com/office/powerpoint/2010/main" val="379951770"/>
              </p:ext>
            </p:extLst>
          </p:nvPr>
        </p:nvGraphicFramePr>
        <p:xfrm>
          <a:off x="1524000" y="228600"/>
          <a:ext cx="7010400" cy="951198"/>
        </p:xfrm>
        <a:graphic>
          <a:graphicData uri="http://schemas.openxmlformats.org/drawingml/2006/table">
            <a:tbl>
              <a:tblPr>
                <a:tableStyleId>{2D5ABB26-0587-4C30-8999-92F81FD0307C}</a:tableStyleId>
              </a:tblPr>
              <a:tblGrid>
                <a:gridCol w="7010400">
                  <a:extLst>
                    <a:ext uri="{9D8B030D-6E8A-4147-A177-3AD203B41FA5}">
                      <a16:colId xmlns:a16="http://schemas.microsoft.com/office/drawing/2014/main" val="20000"/>
                    </a:ext>
                  </a:extLst>
                </a:gridCol>
              </a:tblGrid>
              <a:tr h="80953">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a16="http://schemas.microsoft.com/office/drawing/2014/main" val="10000"/>
                  </a:ext>
                </a:extLst>
              </a:tr>
              <a:tr h="80953">
                <a:tc>
                  <a:txBody>
                    <a:bodyPr/>
                    <a:lstStyle/>
                    <a:p>
                      <a:pPr algn="ctr" rtl="0" fontAlgn="b"/>
                      <a:r>
                        <a:rPr lang="en-US" sz="2000" dirty="0" err="1">
                          <a:solidFill>
                            <a:srgbClr val="002060"/>
                          </a:solidFill>
                        </a:rPr>
                        <a:t>Kandlakoya</a:t>
                      </a:r>
                      <a:r>
                        <a:rPr lang="en-US" sz="2000" dirty="0">
                          <a:solidFill>
                            <a:srgbClr val="002060"/>
                          </a:solidFill>
                        </a:rPr>
                        <a:t>, </a:t>
                      </a:r>
                      <a:r>
                        <a:rPr lang="en-US" sz="2000" dirty="0" err="1">
                          <a:solidFill>
                            <a:srgbClr val="002060"/>
                          </a:solidFill>
                        </a:rPr>
                        <a:t>Medchal</a:t>
                      </a:r>
                      <a:r>
                        <a:rPr lang="en-US" sz="2000" dirty="0">
                          <a:solidFill>
                            <a:srgbClr val="002060"/>
                          </a:solidFill>
                        </a:rPr>
                        <a:t>, Hyderabad - 501401</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1"/>
                  </a:ext>
                </a:extLst>
              </a:tr>
              <a:tr h="80953">
                <a:tc>
                  <a:txBody>
                    <a:bodyPr/>
                    <a:lstStyle/>
                    <a:p>
                      <a:pPr algn="ctr" rtl="0" fontAlgn="b"/>
                      <a:r>
                        <a:rPr lang="en-US" sz="2000" dirty="0">
                          <a:solidFill>
                            <a:srgbClr val="002060"/>
                          </a:solidFill>
                        </a:rPr>
                        <a:t>Department of AIML</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2" cstate="print"/>
          <a:srcRect/>
          <a:stretch>
            <a:fillRect/>
          </a:stretch>
        </p:blipFill>
        <p:spPr bwMode="auto">
          <a:xfrm>
            <a:off x="381000" y="1524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4DFFA99E-F018-8D26-1DF7-316E0E020E5A}"/>
              </a:ext>
            </a:extLst>
          </p:cNvPr>
          <p:cNvSpPr txBox="1"/>
          <p:nvPr/>
        </p:nvSpPr>
        <p:spPr>
          <a:xfrm>
            <a:off x="323528" y="3068960"/>
            <a:ext cx="1929952" cy="400110"/>
          </a:xfrm>
          <a:prstGeom prst="rect">
            <a:avLst/>
          </a:prstGeom>
          <a:noFill/>
        </p:spPr>
        <p:txBody>
          <a:bodyPr wrap="square" rtlCol="0">
            <a:spAutoFit/>
          </a:bodyPr>
          <a:lstStyle/>
          <a:p>
            <a:r>
              <a:rPr lang="en-US" sz="2000" b="1" dirty="0">
                <a:solidFill>
                  <a:schemeClr val="tx2">
                    <a:lumMod val="75000"/>
                  </a:schemeClr>
                </a:solidFill>
              </a:rPr>
              <a:t>Batch No.:02</a:t>
            </a:r>
          </a:p>
        </p:txBody>
      </p:sp>
      <p:sp>
        <p:nvSpPr>
          <p:cNvPr id="7" name="TextBox 6">
            <a:extLst>
              <a:ext uri="{FF2B5EF4-FFF2-40B4-BE49-F238E27FC236}">
                <a16:creationId xmlns:a16="http://schemas.microsoft.com/office/drawing/2014/main" id="{94997AF8-6B6E-040B-FF07-B099985FAFAE}"/>
              </a:ext>
            </a:extLst>
          </p:cNvPr>
          <p:cNvSpPr txBox="1"/>
          <p:nvPr/>
        </p:nvSpPr>
        <p:spPr>
          <a:xfrm>
            <a:off x="238539" y="6229290"/>
            <a:ext cx="8753061" cy="307777"/>
          </a:xfrm>
          <a:prstGeom prst="rect">
            <a:avLst/>
          </a:prstGeom>
          <a:noFill/>
        </p:spPr>
        <p:txBody>
          <a:bodyPr wrap="square" rtlCol="0">
            <a:spAutoFit/>
          </a:bodyPr>
          <a:lstStyle/>
          <a:p>
            <a:r>
              <a:rPr lang="en-US" sz="1400" b="1" dirty="0">
                <a:solidFill>
                  <a:schemeClr val="tx2">
                    <a:lumMod val="75000"/>
                  </a:schemeClr>
                </a:solidFill>
              </a:rPr>
              <a:t>Batch: 2021-2025 			                                                             Major Project Phase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itchFamily="34" charset="0"/>
              </a:rPr>
              <a:t>Problem Definition</a:t>
            </a:r>
          </a:p>
        </p:txBody>
      </p:sp>
      <p:sp>
        <p:nvSpPr>
          <p:cNvPr id="2" name="TextBox 1">
            <a:extLst>
              <a:ext uri="{FF2B5EF4-FFF2-40B4-BE49-F238E27FC236}">
                <a16:creationId xmlns:a16="http://schemas.microsoft.com/office/drawing/2014/main" id="{7027ECC4-03CF-D26B-05C8-78C5A769A154}"/>
              </a:ext>
            </a:extLst>
          </p:cNvPr>
          <p:cNvSpPr txBox="1"/>
          <p:nvPr/>
        </p:nvSpPr>
        <p:spPr>
          <a:xfrm>
            <a:off x="683568" y="1412776"/>
            <a:ext cx="7632848" cy="3831818"/>
          </a:xfrm>
          <a:prstGeom prst="rect">
            <a:avLst/>
          </a:prstGeom>
          <a:noFill/>
        </p:spPr>
        <p:txBody>
          <a:bodyPr wrap="square" rtlCol="0">
            <a:spAutoFit/>
          </a:bodyPr>
          <a:lstStyle/>
          <a:p>
            <a:pPr>
              <a:lnSpc>
                <a:spcPct val="150000"/>
              </a:lnSpc>
              <a:buFont typeface="Arial" pitchFamily="34" charset="0"/>
              <a:buChar char="•"/>
            </a:pPr>
            <a:r>
              <a:rPr lang="en-US" dirty="0">
                <a:latin typeface="Times New Roman" pitchFamily="18" charset="0"/>
                <a:cs typeface="Times New Roman" pitchFamily="18" charset="0"/>
              </a:rPr>
              <a:t>The rise of digital content on the internet has created many security problems, putting sensitive information at risk of unauthorized access and copyright issues. Traditional methods like cryptography often fail to protect multimedia content effectively, as they can attract unwanted attention and don’t safeguard data after it is decrypted.</a:t>
            </a:r>
          </a:p>
          <a:p>
            <a:pPr>
              <a:lnSpc>
                <a:spcPct val="150000"/>
              </a:lnSpc>
            </a:pPr>
            <a:endParaRPr lang="en-US" dirty="0">
              <a:latin typeface="Times New Roman" pitchFamily="18" charset="0"/>
              <a:cs typeface="Times New Roman" pitchFamily="18" charset="0"/>
            </a:endParaRPr>
          </a:p>
          <a:p>
            <a:pPr>
              <a:lnSpc>
                <a:spcPct val="150000"/>
              </a:lnSpc>
              <a:buFont typeface="Arial" pitchFamily="34" charset="0"/>
              <a:buChar char="•"/>
            </a:pPr>
            <a:r>
              <a:rPr lang="en-US" dirty="0">
                <a:latin typeface="Times New Roman" pitchFamily="18" charset="0"/>
                <a:cs typeface="Times New Roman" pitchFamily="18" charset="0"/>
              </a:rPr>
              <a:t>There is a growing need for effective data hiding techniques that can securely embed information within digital media—like images, audio, and video—without harming the original quality.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a:rPr>
              <a:t>Scope of the Project</a:t>
            </a:r>
            <a:endParaRPr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4267200" cy="523220"/>
          </a:xfrm>
          <a:prstGeom prst="rect">
            <a:avLst/>
          </a:prstGeom>
          <a:noFill/>
        </p:spPr>
        <p:txBody>
          <a:bodyPr wrap="square" rtlCol="0">
            <a:spAutoFit/>
          </a:bodyPr>
          <a:lstStyle/>
          <a:p>
            <a:pPr algn="r">
              <a:lnSpc>
                <a:spcPct val="100000"/>
              </a:lnSpc>
            </a:pPr>
            <a:r>
              <a:rPr lang="en-IN" sz="2800" b="1" dirty="0">
                <a:solidFill>
                  <a:srgbClr val="FF0000"/>
                </a:solidFill>
                <a:latin typeface="+mj-lt"/>
              </a:rPr>
              <a:t>Scope of the Project</a:t>
            </a:r>
            <a:endParaRPr lang="en-IN" sz="2800" dirty="0">
              <a:solidFill>
                <a:srgbClr val="FF0000"/>
              </a:solidFill>
              <a:latin typeface="+mj-lt"/>
            </a:endParaRPr>
          </a:p>
        </p:txBody>
      </p:sp>
      <p:sp>
        <p:nvSpPr>
          <p:cNvPr id="5" name="Rectangle 4"/>
          <p:cNvSpPr/>
          <p:nvPr/>
        </p:nvSpPr>
        <p:spPr>
          <a:xfrm>
            <a:off x="467544" y="1484784"/>
            <a:ext cx="8352928" cy="4247317"/>
          </a:xfrm>
          <a:prstGeom prst="rect">
            <a:avLst/>
          </a:prstGeom>
        </p:spPr>
        <p:txBody>
          <a:bodyPr wrap="square">
            <a:spAutoFit/>
          </a:bodyPr>
          <a:lstStyle/>
          <a:p>
            <a:pPr marL="342900" indent="-342900">
              <a:buFont typeface="+mj-lt"/>
              <a:buAutoNum type="arabicPeriod"/>
            </a:pPr>
            <a:r>
              <a:rPr lang="en-US" dirty="0">
                <a:latin typeface="Times New Roman" pitchFamily="18" charset="0"/>
                <a:cs typeface="Times New Roman" pitchFamily="18" charset="0"/>
              </a:rPr>
              <a:t>Secure Data Embedding: Develop methods to securely embed sensitive information within digital media, ensuring privacy and copyright protection without compromising the media's original quality.</a:t>
            </a:r>
          </a:p>
          <a:p>
            <a:pPr marL="342900" indent="-342900">
              <a:buFont typeface="+mj-lt"/>
              <a:buAutoNum type="arabicPeriod"/>
            </a:pPr>
            <a:endParaRPr lang="en-US" dirty="0">
              <a:latin typeface="Times New Roman" pitchFamily="18" charset="0"/>
              <a:cs typeface="Times New Roman" pitchFamily="18" charset="0"/>
            </a:endParaRPr>
          </a:p>
          <a:p>
            <a:pPr marL="342900" indent="-342900">
              <a:buFont typeface="+mj-lt"/>
              <a:buAutoNum type="arabicPeriod"/>
            </a:pPr>
            <a:r>
              <a:rPr lang="en-US" dirty="0">
                <a:latin typeface="Times New Roman" pitchFamily="18" charset="0"/>
                <a:cs typeface="Times New Roman" pitchFamily="18" charset="0"/>
              </a:rPr>
              <a:t>Reversible and Near-Reversible Data Hiding: Implement techniques that allow complete or near-complete restoration of the original media after data extraction, supporting fields like military communication, medical imaging, and remote sensing.</a:t>
            </a:r>
          </a:p>
          <a:p>
            <a:pPr marL="342900" indent="-342900">
              <a:buFont typeface="+mj-lt"/>
              <a:buAutoNum type="arabicPeriod"/>
            </a:pPr>
            <a:endParaRPr lang="en-US" dirty="0">
              <a:latin typeface="Times New Roman" pitchFamily="18" charset="0"/>
              <a:cs typeface="Times New Roman" pitchFamily="18" charset="0"/>
            </a:endParaRPr>
          </a:p>
          <a:p>
            <a:pPr marL="342900" indent="-342900">
              <a:buFont typeface="+mj-lt"/>
              <a:buAutoNum type="arabicPeriod"/>
            </a:pPr>
            <a:r>
              <a:rPr lang="en-US" dirty="0">
                <a:latin typeface="Times New Roman" pitchFamily="18" charset="0"/>
                <a:cs typeface="Times New Roman" pitchFamily="18" charset="0"/>
              </a:rPr>
              <a:t>Frequency Domain Embedding: Utilize frequency domain techniques, such as the Discrete Cosine Transform (DCT), to improve visual quality and maintain embedding capacity, compatible with formats like JPEG and MPEG.</a:t>
            </a:r>
          </a:p>
          <a:p>
            <a:pPr marL="342900" indent="-342900">
              <a:buFont typeface="+mj-lt"/>
              <a:buAutoNum type="arabicPeriod"/>
            </a:pPr>
            <a:endParaRPr lang="en-US" dirty="0">
              <a:latin typeface="Times New Roman" pitchFamily="18" charset="0"/>
              <a:cs typeface="Times New Roman" pitchFamily="18" charset="0"/>
            </a:endParaRPr>
          </a:p>
          <a:p>
            <a:pPr marL="342900" indent="-342900">
              <a:buFont typeface="+mj-lt"/>
              <a:buAutoNum type="arabicPeriod"/>
            </a:pPr>
            <a:r>
              <a:rPr lang="en-US" dirty="0">
                <a:latin typeface="Times New Roman" pitchFamily="18" charset="0"/>
                <a:cs typeface="Times New Roman" pitchFamily="18" charset="0"/>
              </a:rPr>
              <a:t>Enhanced Data Security: Provide an alternative to cryptography that maintains data security even after extraction, addressing limitations in existing digital content protection methods.</a:t>
            </a:r>
          </a:p>
        </p:txBody>
      </p:sp>
    </p:spTree>
    <p:extLst>
      <p:ext uri="{BB962C8B-B14F-4D97-AF65-F5344CB8AC3E}">
        <p14:creationId xmlns:p14="http://schemas.microsoft.com/office/powerpoint/2010/main" val="1896597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US" sz="2800" b="1" dirty="0"/>
              <a:t>Literature Review</a:t>
            </a:r>
            <a:endParaRPr sz="2800" b="1"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extLst>
      <p:ext uri="{BB962C8B-B14F-4D97-AF65-F5344CB8AC3E}">
        <p14:creationId xmlns:p14="http://schemas.microsoft.com/office/powerpoint/2010/main" val="4277705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C7B0E5F3-E63A-E40C-3B4F-FF4E3A18651B}"/>
              </a:ext>
            </a:extLst>
          </p:cNvPr>
          <p:cNvGraphicFramePr>
            <a:graphicFrameLocks noGrp="1"/>
          </p:cNvGraphicFramePr>
          <p:nvPr>
            <p:extLst>
              <p:ext uri="{D42A27DB-BD31-4B8C-83A1-F6EECF244321}">
                <p14:modId xmlns:p14="http://schemas.microsoft.com/office/powerpoint/2010/main" val="2683786800"/>
              </p:ext>
            </p:extLst>
          </p:nvPr>
        </p:nvGraphicFramePr>
        <p:xfrm>
          <a:off x="251521" y="620688"/>
          <a:ext cx="8496943" cy="5837455"/>
        </p:xfrm>
        <a:graphic>
          <a:graphicData uri="http://schemas.openxmlformats.org/drawingml/2006/table">
            <a:tbl>
              <a:tblPr firstRow="1" bandRow="1">
                <a:tableStyleId>{5C22544A-7EE6-4342-B048-85BDC9FD1C3A}</a:tableStyleId>
              </a:tblPr>
              <a:tblGrid>
                <a:gridCol w="502715">
                  <a:extLst>
                    <a:ext uri="{9D8B030D-6E8A-4147-A177-3AD203B41FA5}">
                      <a16:colId xmlns:a16="http://schemas.microsoft.com/office/drawing/2014/main" val="432745929"/>
                    </a:ext>
                  </a:extLst>
                </a:gridCol>
                <a:gridCol w="1072820">
                  <a:extLst>
                    <a:ext uri="{9D8B030D-6E8A-4147-A177-3AD203B41FA5}">
                      <a16:colId xmlns:a16="http://schemas.microsoft.com/office/drawing/2014/main" val="1998233565"/>
                    </a:ext>
                  </a:extLst>
                </a:gridCol>
                <a:gridCol w="1664824">
                  <a:extLst>
                    <a:ext uri="{9D8B030D-6E8A-4147-A177-3AD203B41FA5}">
                      <a16:colId xmlns:a16="http://schemas.microsoft.com/office/drawing/2014/main" val="3760181125"/>
                    </a:ext>
                  </a:extLst>
                </a:gridCol>
                <a:gridCol w="1512168">
                  <a:extLst>
                    <a:ext uri="{9D8B030D-6E8A-4147-A177-3AD203B41FA5}">
                      <a16:colId xmlns:a16="http://schemas.microsoft.com/office/drawing/2014/main" val="1470764825"/>
                    </a:ext>
                  </a:extLst>
                </a:gridCol>
                <a:gridCol w="1872208">
                  <a:extLst>
                    <a:ext uri="{9D8B030D-6E8A-4147-A177-3AD203B41FA5}">
                      <a16:colId xmlns:a16="http://schemas.microsoft.com/office/drawing/2014/main" val="3423994347"/>
                    </a:ext>
                  </a:extLst>
                </a:gridCol>
                <a:gridCol w="1872208">
                  <a:extLst>
                    <a:ext uri="{9D8B030D-6E8A-4147-A177-3AD203B41FA5}">
                      <a16:colId xmlns:a16="http://schemas.microsoft.com/office/drawing/2014/main" val="635663868"/>
                    </a:ext>
                  </a:extLst>
                </a:gridCol>
              </a:tblGrid>
              <a:tr h="857018">
                <a:tc>
                  <a:txBody>
                    <a:bodyPr/>
                    <a:lstStyle/>
                    <a:p>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Name of the Proposed solution/Method</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Solution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4428592"/>
                  </a:ext>
                </a:extLst>
              </a:tr>
              <a:tr h="2509930">
                <a:tc>
                  <a:txBody>
                    <a:bodyPr/>
                    <a:lstStyle/>
                    <a:p>
                      <a:r>
                        <a:rPr lang="en-US" dirty="0">
                          <a:latin typeface="Times New Roman" pitchFamily="18" charset="0"/>
                          <a:cs typeface="Times New Roman" pitchFamily="18" charset="0"/>
                        </a:rPr>
                        <a:t>1</a:t>
                      </a:r>
                      <a:endParaRPr lang="en-IN" dirty="0">
                        <a:latin typeface="Times New Roman" pitchFamily="18" charset="0"/>
                        <a:cs typeface="Times New Roman" pitchFamily="18" charset="0"/>
                      </a:endParaRPr>
                    </a:p>
                  </a:txBody>
                  <a:tcPr/>
                </a:tc>
                <a:tc>
                  <a:txBody>
                    <a:bodyPr/>
                    <a:lstStyle/>
                    <a:p>
                      <a:r>
                        <a:rPr lang="de-DE" sz="1600" dirty="0"/>
                        <a:t>K. Chen</a:t>
                      </a:r>
                      <a:r>
                        <a:rPr lang="de-DE" dirty="0"/>
                        <a:t>, </a:t>
                      </a:r>
                    </a:p>
                    <a:p>
                      <a:r>
                        <a:rPr lang="en-IN" sz="1600" dirty="0"/>
                        <a:t>D. Zhang</a:t>
                      </a:r>
                    </a:p>
                    <a:p>
                      <a:endParaRPr lang="en-IN" sz="1600" dirty="0"/>
                    </a:p>
                    <a:p>
                      <a:r>
                        <a:rPr lang="en-IN" sz="1600" dirty="0"/>
                        <a:t>Nonlinear Dynamics</a:t>
                      </a:r>
                    </a:p>
                    <a:p>
                      <a:endParaRPr lang="en-IN" sz="1600" dirty="0">
                        <a:latin typeface="Times New Roman" pitchFamily="18" charset="0"/>
                        <a:cs typeface="Times New Roman" pitchFamily="18" charset="0"/>
                      </a:endParaRPr>
                    </a:p>
                    <a:p>
                      <a:r>
                        <a:rPr lang="en-IN" sz="1600" dirty="0">
                          <a:latin typeface="Times New Roman" pitchFamily="18" charset="0"/>
                          <a:cs typeface="Times New Roman" pitchFamily="18" charset="0"/>
                        </a:rPr>
                        <a:t>2018</a:t>
                      </a:r>
                    </a:p>
                  </a:txBody>
                  <a:tcPr/>
                </a:tc>
                <a:tc>
                  <a:txBody>
                    <a:bodyPr/>
                    <a:lstStyle/>
                    <a:p>
                      <a:r>
                        <a:rPr lang="en-US" sz="1600" dirty="0"/>
                        <a:t>Need for efficient, secure image encryption with high quality.</a:t>
                      </a:r>
                      <a:endParaRPr lang="en-IN" sz="1600" dirty="0">
                        <a:latin typeface="Times New Roman" pitchFamily="18" charset="0"/>
                        <a:cs typeface="Times New Roman" pitchFamily="18" charset="0"/>
                      </a:endParaRPr>
                    </a:p>
                  </a:txBody>
                  <a:tcPr/>
                </a:tc>
                <a:tc>
                  <a:txBody>
                    <a:bodyPr/>
                    <a:lstStyle/>
                    <a:p>
                      <a:r>
                        <a:rPr lang="en-US" sz="1600" dirty="0"/>
                        <a:t>Chaotic systems and compressive sensing-based image encryption algorithm.</a:t>
                      </a:r>
                      <a:endParaRPr lang="en-IN" sz="1600" dirty="0">
                        <a:latin typeface="Times New Roman" pitchFamily="18" charset="0"/>
                        <a:cs typeface="Times New Roman" pitchFamily="18" charset="0"/>
                      </a:endParaRPr>
                    </a:p>
                  </a:txBody>
                  <a:tcPr/>
                </a:tc>
                <a:tc>
                  <a:txBody>
                    <a:bodyPr/>
                    <a:lstStyle/>
                    <a:p>
                      <a:r>
                        <a:rPr lang="en-US" sz="1600" dirty="0"/>
                        <a:t>Combines chaotic systems, compressive sensing for encryption and decryption</a:t>
                      </a:r>
                      <a:endParaRPr lang="en-IN" sz="1600" dirty="0">
                        <a:latin typeface="Times New Roman" pitchFamily="18" charset="0"/>
                        <a:cs typeface="Times New Roman" pitchFamily="18" charset="0"/>
                      </a:endParaRPr>
                    </a:p>
                  </a:txBody>
                  <a:tcPr/>
                </a:tc>
                <a:tc>
                  <a:txBody>
                    <a:bodyPr/>
                    <a:lstStyle/>
                    <a:p>
                      <a:r>
                        <a:rPr lang="en-US" sz="1600" dirty="0"/>
                        <a:t>Ensures high security, efficient encryption, and accurate image reconstruction.</a:t>
                      </a:r>
                    </a:p>
                    <a:p>
                      <a:r>
                        <a:rPr lang="en-US" sz="1600" dirty="0"/>
                        <a:t>4o mini</a:t>
                      </a:r>
                    </a:p>
                  </a:txBody>
                  <a:tcPr/>
                </a:tc>
                <a:extLst>
                  <a:ext uri="{0D108BD9-81ED-4DB2-BD59-A6C34878D82A}">
                    <a16:rowId xmlns:a16="http://schemas.microsoft.com/office/drawing/2014/main" val="3097843794"/>
                  </a:ext>
                </a:extLst>
              </a:tr>
              <a:tr h="2321685">
                <a:tc>
                  <a:txBody>
                    <a:bodyPr/>
                    <a:lstStyle/>
                    <a:p>
                      <a:r>
                        <a:rPr lang="en-US" dirty="0">
                          <a:latin typeface="Times New Roman" pitchFamily="18" charset="0"/>
                          <a:cs typeface="Times New Roman" pitchFamily="18" charset="0"/>
                        </a:rPr>
                        <a:t>2</a:t>
                      </a:r>
                      <a:endParaRPr lang="en-IN" dirty="0">
                        <a:latin typeface="Times New Roman" pitchFamily="18" charset="0"/>
                        <a:cs typeface="Times New Roman" pitchFamily="18" charset="0"/>
                      </a:endParaRPr>
                    </a:p>
                  </a:txBody>
                  <a:tcPr/>
                </a:tc>
                <a:tc>
                  <a:txBody>
                    <a:bodyPr/>
                    <a:lstStyle/>
                    <a:p>
                      <a:r>
                        <a:rPr lang="en-IN" sz="1600" dirty="0"/>
                        <a:t>Mohammad Sol</a:t>
                      </a:r>
                      <a:br>
                        <a:rPr lang="en-IN" sz="1600" dirty="0"/>
                      </a:br>
                      <a:r>
                        <a:rPr lang="en-IN" sz="1600" dirty="0" err="1"/>
                        <a:t>tani</a:t>
                      </a:r>
                      <a:r>
                        <a:rPr lang="en-IN" sz="1600" dirty="0"/>
                        <a:t>,</a:t>
                      </a:r>
                    </a:p>
                    <a:p>
                      <a:endParaRPr lang="en-IN" sz="1600" dirty="0">
                        <a:latin typeface="Times New Roman" pitchFamily="18" charset="0"/>
                        <a:cs typeface="Times New Roman"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IN" sz="1600" dirty="0"/>
                        <a:t>2024</a:t>
                      </a:r>
                    </a:p>
                    <a:p>
                      <a:endParaRPr lang="en-IN" sz="1600" dirty="0">
                        <a:latin typeface="Times New Roman" pitchFamily="18" charset="0"/>
                        <a:cs typeface="Times New Roman" pitchFamily="18" charset="0"/>
                      </a:endParaRPr>
                    </a:p>
                  </a:txBody>
                  <a:tcPr/>
                </a:tc>
                <a:tc>
                  <a:txBody>
                    <a:bodyPr/>
                    <a:lstStyle/>
                    <a:p>
                      <a:r>
                        <a:rPr lang="en-US" sz="1600" dirty="0"/>
                        <a:t>Sensitive medical data requires advanced encryption methods beyond traditional techniques.</a:t>
                      </a:r>
                      <a:endParaRPr lang="en-IN" sz="1600" dirty="0">
                        <a:latin typeface="Times New Roman" pitchFamily="18" charset="0"/>
                        <a:cs typeface="Times New Roman" pitchFamily="18" charset="0"/>
                      </a:endParaRPr>
                    </a:p>
                  </a:txBody>
                  <a:tcPr/>
                </a:tc>
                <a:tc>
                  <a:txBody>
                    <a:bodyPr/>
                    <a:lstStyle/>
                    <a:p>
                      <a:r>
                        <a:rPr lang="en-US" sz="1600" dirty="0"/>
                        <a:t>Hybrid encryption using DNA, RNA, and biometric data for security</a:t>
                      </a:r>
                      <a:r>
                        <a:rPr lang="en-US" dirty="0"/>
                        <a:t>.</a:t>
                      </a:r>
                      <a:endParaRPr lang="en-IN" dirty="0">
                        <a:latin typeface="Times New Roman" pitchFamily="18" charset="0"/>
                        <a:cs typeface="Times New Roman" pitchFamily="18" charset="0"/>
                      </a:endParaRPr>
                    </a:p>
                  </a:txBody>
                  <a:tcPr/>
                </a:tc>
                <a:tc>
                  <a:txBody>
                    <a:bodyPr/>
                    <a:lstStyle/>
                    <a:p>
                      <a:r>
                        <a:rPr lang="en-US" sz="1600" dirty="0"/>
                        <a:t>Two-phase encryption with DNA and RNA methods, ensuring patient-specific security.</a:t>
                      </a:r>
                      <a:endParaRPr lang="en-IN" sz="1600" dirty="0">
                        <a:latin typeface="Times New Roman" pitchFamily="18" charset="0"/>
                        <a:cs typeface="Times New Roman" pitchFamily="18" charset="0"/>
                      </a:endParaRPr>
                    </a:p>
                  </a:txBody>
                  <a:tcPr/>
                </a:tc>
                <a:tc>
                  <a:txBody>
                    <a:bodyPr/>
                    <a:lstStyle/>
                    <a:p>
                      <a:r>
                        <a:rPr lang="en-US" sz="1600" dirty="0"/>
                        <a:t>Resilient against attacks, enhancing security with biometric-based encryption keys.</a:t>
                      </a:r>
                      <a:endParaRPr lang="en-IN" sz="1600" dirty="0">
                        <a:latin typeface="Times New Roman" pitchFamily="18" charset="0"/>
                        <a:cs typeface="Times New Roman" pitchFamily="18" charset="0"/>
                      </a:endParaRPr>
                    </a:p>
                  </a:txBody>
                  <a:tcPr/>
                </a:tc>
                <a:extLst>
                  <a:ext uri="{0D108BD9-81ED-4DB2-BD59-A6C34878D82A}">
                    <a16:rowId xmlns:a16="http://schemas.microsoft.com/office/drawing/2014/main" val="3396774005"/>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3528" y="476672"/>
            <a:ext cx="8991600" cy="461665"/>
          </a:xfrm>
          <a:prstGeom prst="rect">
            <a:avLst/>
          </a:prstGeom>
          <a:noFill/>
        </p:spPr>
        <p:txBody>
          <a:bodyPr wrap="square" rtlCol="0">
            <a:spAutoFit/>
          </a:bodyPr>
          <a:lstStyle/>
          <a:p>
            <a:r>
              <a:rPr lang="en-US" sz="2400" dirty="0">
                <a:solidFill>
                  <a:srgbClr val="FF0000"/>
                </a:solidFill>
                <a:latin typeface="+mj-lt"/>
                <a:cs typeface="Times New Roman" panose="02020603050405020304" pitchFamily="18" charset="0"/>
              </a:rPr>
              <a:t>Implementation of Existing System - 1</a:t>
            </a:r>
          </a:p>
        </p:txBody>
      </p:sp>
      <p:sp>
        <p:nvSpPr>
          <p:cNvPr id="7" name="CustomShape 1"/>
          <p:cNvSpPr/>
          <p:nvPr/>
        </p:nvSpPr>
        <p:spPr>
          <a:xfrm>
            <a:off x="251520" y="1052736"/>
            <a:ext cx="8381160" cy="75600"/>
          </a:xfrm>
          <a:prstGeom prst="rect">
            <a:avLst/>
          </a:prstGeom>
          <a:solidFill>
            <a:srgbClr val="7030A0"/>
          </a:solidFill>
          <a:ln w="25560">
            <a:solidFill>
              <a:srgbClr val="3A5F8B"/>
            </a:solidFill>
            <a:round/>
          </a:ln>
        </p:spPr>
        <p:txBody>
          <a:bodyPr/>
          <a:lstStyle/>
          <a:p>
            <a:endParaRPr lang="en-IN"/>
          </a:p>
        </p:txBody>
      </p:sp>
      <p:sp>
        <p:nvSpPr>
          <p:cNvPr id="2" name="TextBox 1">
            <a:extLst>
              <a:ext uri="{FF2B5EF4-FFF2-40B4-BE49-F238E27FC236}">
                <a16:creationId xmlns:a16="http://schemas.microsoft.com/office/drawing/2014/main" id="{999BE84F-140A-A65D-49B7-11FCAEFAB7EB}"/>
              </a:ext>
            </a:extLst>
          </p:cNvPr>
          <p:cNvSpPr txBox="1"/>
          <p:nvPr/>
        </p:nvSpPr>
        <p:spPr>
          <a:xfrm>
            <a:off x="179512" y="1268761"/>
            <a:ext cx="8496944" cy="5430526"/>
          </a:xfrm>
          <a:prstGeom prst="rect">
            <a:avLst/>
          </a:prstGeom>
          <a:noFill/>
        </p:spPr>
        <p:txBody>
          <a:bodyPr wrap="square" rtlCol="0">
            <a:spAutoFit/>
          </a:bodyPr>
          <a:lstStyle/>
          <a:p>
            <a:r>
              <a:rPr lang="en-US" sz="1700" b="1" dirty="0"/>
              <a:t>Image encryption algorithm based on chaotic system and compressive sensing </a:t>
            </a:r>
            <a:endParaRPr lang="en-US" sz="1700" b="1" dirty="0">
              <a:latin typeface="Times New Roman" pitchFamily="18" charset="0"/>
              <a:cs typeface="Times New Roman" pitchFamily="18" charset="0"/>
            </a:endParaRPr>
          </a:p>
          <a:p>
            <a:pPr marL="342900" lvl="0" indent="-342900" algn="just">
              <a:lnSpc>
                <a:spcPct val="115000"/>
              </a:lnSpc>
              <a:buSzPts val="1200"/>
              <a:buFont typeface="Times New Roman" panose="02020603050405020304" pitchFamily="18" charset="0"/>
              <a:buAutoNum type="arabicPeriod"/>
            </a:pPr>
            <a:r>
              <a:rPr lang="en-US" sz="1800" b="1" spc="0" dirty="0">
                <a:effectLst/>
                <a:latin typeface="Times New Roman" panose="02020603050405020304" pitchFamily="18" charset="0"/>
                <a:ea typeface="Times New Roman" panose="02020603050405020304" pitchFamily="18" charset="0"/>
                <a:cs typeface="Carlito"/>
              </a:rPr>
              <a:t>Preprocessing:</a:t>
            </a:r>
            <a:r>
              <a:rPr lang="en-US" sz="1800" spc="0" dirty="0">
                <a:effectLst/>
                <a:latin typeface="Times New Roman" panose="02020603050405020304" pitchFamily="18" charset="0"/>
                <a:ea typeface="Times New Roman" panose="02020603050405020304" pitchFamily="18" charset="0"/>
                <a:cs typeface="Carlito"/>
              </a:rPr>
              <a:t> The encryption process begins with preprocessing the original image to prepare it for compressive sensing. The discrete wavelet transform (DWT) is applied to decompose the image.</a:t>
            </a:r>
            <a:endParaRPr lang="en-IN" sz="1800" spc="0" dirty="0">
              <a:effectLst/>
              <a:latin typeface="Carlito"/>
              <a:ea typeface="Times New Roman" panose="02020603050405020304" pitchFamily="18" charset="0"/>
              <a:cs typeface="Carlito"/>
            </a:endParaRPr>
          </a:p>
          <a:p>
            <a:pPr marL="342900" lvl="0" indent="-342900" algn="just">
              <a:lnSpc>
                <a:spcPct val="115000"/>
              </a:lnSpc>
              <a:buSzPts val="1200"/>
              <a:buFont typeface="Times New Roman" panose="02020603050405020304" pitchFamily="18" charset="0"/>
              <a:buAutoNum type="arabicPeriod"/>
            </a:pPr>
            <a:r>
              <a:rPr lang="en-US" sz="1800" b="1" spc="0" dirty="0">
                <a:effectLst/>
                <a:latin typeface="Times New Roman" panose="02020603050405020304" pitchFamily="18" charset="0"/>
                <a:ea typeface="Times New Roman" panose="02020603050405020304" pitchFamily="18" charset="0"/>
                <a:cs typeface="Carlito"/>
              </a:rPr>
              <a:t>Scrambling:</a:t>
            </a:r>
            <a:r>
              <a:rPr lang="en-US" sz="1800" spc="0" dirty="0">
                <a:effectLst/>
                <a:latin typeface="Times New Roman" panose="02020603050405020304" pitchFamily="18" charset="0"/>
                <a:ea typeface="Times New Roman" panose="02020603050405020304" pitchFamily="18" charset="0"/>
                <a:cs typeface="Carlito"/>
              </a:rPr>
              <a:t> To obscure the spatial relationships in the image data, a two-step scrambling process is performed: </a:t>
            </a:r>
            <a:r>
              <a:rPr lang="en-US" sz="1800" b="1" spc="0" dirty="0">
                <a:effectLst/>
                <a:latin typeface="Times New Roman" panose="02020603050405020304" pitchFamily="18" charset="0"/>
                <a:ea typeface="Times New Roman" panose="02020603050405020304" pitchFamily="18" charset="0"/>
                <a:cs typeface="Carlito"/>
              </a:rPr>
              <a:t>Zigzag Scrambling:</a:t>
            </a:r>
            <a:r>
              <a:rPr lang="en-US" sz="1800" spc="0" dirty="0">
                <a:effectLst/>
                <a:latin typeface="Times New Roman" panose="02020603050405020304" pitchFamily="18" charset="0"/>
                <a:ea typeface="Times New Roman" panose="02020603050405020304" pitchFamily="18" charset="0"/>
                <a:cs typeface="Carlito"/>
              </a:rPr>
              <a:t> The sparse coefficient matrix is rearranged using a zigzag pattern to disrupt the pixel order. </a:t>
            </a:r>
            <a:r>
              <a:rPr lang="en-US" sz="1800" b="1" spc="0" dirty="0">
                <a:effectLst/>
                <a:latin typeface="Times New Roman" panose="02020603050405020304" pitchFamily="18" charset="0"/>
                <a:ea typeface="Times New Roman" panose="02020603050405020304" pitchFamily="18" charset="0"/>
                <a:cs typeface="Carlito"/>
              </a:rPr>
              <a:t>Elementary Cellular Automata (ECA):</a:t>
            </a:r>
            <a:r>
              <a:rPr lang="en-US" sz="1800" spc="0" dirty="0">
                <a:effectLst/>
                <a:latin typeface="Times New Roman" panose="02020603050405020304" pitchFamily="18" charset="0"/>
                <a:ea typeface="Times New Roman" panose="02020603050405020304" pitchFamily="18" charset="0"/>
                <a:cs typeface="Carlito"/>
              </a:rPr>
              <a:t> ECA further enhances the scrambling by applying simple, rule-based transformations to the matrix.</a:t>
            </a:r>
            <a:endParaRPr lang="en-IN" sz="1800" spc="0" dirty="0">
              <a:effectLst/>
              <a:latin typeface="Carlito"/>
              <a:ea typeface="Times New Roman" panose="02020603050405020304" pitchFamily="18" charset="0"/>
              <a:cs typeface="Carlito"/>
            </a:endParaRPr>
          </a:p>
          <a:p>
            <a:pPr marL="342900" lvl="0" indent="-342900" algn="just">
              <a:lnSpc>
                <a:spcPct val="115000"/>
              </a:lnSpc>
              <a:buSzPts val="1200"/>
              <a:buFont typeface="Times New Roman" panose="02020603050405020304" pitchFamily="18" charset="0"/>
              <a:buAutoNum type="arabicPeriod"/>
            </a:pPr>
            <a:r>
              <a:rPr lang="en-US" sz="1800" b="1" spc="0" dirty="0">
                <a:effectLst/>
                <a:latin typeface="Times New Roman" panose="02020603050405020304" pitchFamily="18" charset="0"/>
                <a:ea typeface="Times New Roman" panose="02020603050405020304" pitchFamily="18" charset="0"/>
                <a:cs typeface="Carlito"/>
              </a:rPr>
              <a:t>Compression:</a:t>
            </a:r>
            <a:r>
              <a:rPr lang="en-US" sz="1800" spc="0" dirty="0">
                <a:effectLst/>
                <a:latin typeface="Times New Roman" panose="02020603050405020304" pitchFamily="18" charset="0"/>
                <a:ea typeface="Times New Roman" panose="02020603050405020304" pitchFamily="18" charset="0"/>
                <a:cs typeface="Carlito"/>
              </a:rPr>
              <a:t> After scrambling, compressive sensing (CS) is applied to compress the image data.</a:t>
            </a:r>
            <a:endParaRPr lang="en-IN" sz="1800" spc="0" dirty="0">
              <a:effectLst/>
              <a:latin typeface="Carlito"/>
              <a:ea typeface="Times New Roman" panose="02020603050405020304" pitchFamily="18" charset="0"/>
              <a:cs typeface="Carlito"/>
            </a:endParaRPr>
          </a:p>
          <a:p>
            <a:pPr marL="342900" lvl="0" indent="-342900" algn="just">
              <a:lnSpc>
                <a:spcPct val="115000"/>
              </a:lnSpc>
              <a:buSzPts val="1200"/>
              <a:buFont typeface="Times New Roman" panose="02020603050405020304" pitchFamily="18" charset="0"/>
              <a:buAutoNum type="arabicPeriod"/>
            </a:pPr>
            <a:r>
              <a:rPr lang="en-US" sz="1800" b="1" spc="0" dirty="0">
                <a:effectLst/>
                <a:latin typeface="Times New Roman" panose="02020603050405020304" pitchFamily="18" charset="0"/>
                <a:ea typeface="Times New Roman" panose="02020603050405020304" pitchFamily="18" charset="0"/>
                <a:cs typeface="Carlito"/>
              </a:rPr>
              <a:t>Encryption:</a:t>
            </a:r>
            <a:r>
              <a:rPr lang="en-US" sz="1800" spc="0" dirty="0">
                <a:effectLst/>
                <a:latin typeface="Times New Roman" panose="02020603050405020304" pitchFamily="18" charset="0"/>
                <a:ea typeface="Times New Roman" panose="02020603050405020304" pitchFamily="18" charset="0"/>
                <a:cs typeface="Carlito"/>
              </a:rPr>
              <a:t> Finally, the compressed image undergoes diffusion to further encrypt the pixel values.</a:t>
            </a:r>
            <a:endParaRPr lang="en-IN" sz="1800" spc="0" dirty="0">
              <a:effectLst/>
              <a:latin typeface="Carlito"/>
              <a:ea typeface="Times New Roman" panose="02020603050405020304" pitchFamily="18" charset="0"/>
              <a:cs typeface="Carlito"/>
            </a:endParaRPr>
          </a:p>
          <a:p>
            <a:pPr marL="342900" lvl="0" indent="-342900" algn="just">
              <a:lnSpc>
                <a:spcPct val="115000"/>
              </a:lnSpc>
              <a:buSzPts val="1200"/>
              <a:buFont typeface="Times New Roman" panose="02020603050405020304" pitchFamily="18" charset="0"/>
              <a:buAutoNum type="arabicPeriod"/>
            </a:pPr>
            <a:r>
              <a:rPr lang="en-US" sz="1800" b="1" spc="0" dirty="0">
                <a:effectLst/>
                <a:latin typeface="Times New Roman" panose="02020603050405020304" pitchFamily="18" charset="0"/>
                <a:ea typeface="Times New Roman" panose="02020603050405020304" pitchFamily="18" charset="0"/>
                <a:cs typeface="Carlito"/>
              </a:rPr>
              <a:t>Decryption Process:</a:t>
            </a:r>
            <a:r>
              <a:rPr lang="en-US" sz="1800" spc="0" dirty="0">
                <a:effectLst/>
                <a:latin typeface="Times New Roman" panose="02020603050405020304" pitchFamily="18" charset="0"/>
                <a:ea typeface="Times New Roman" panose="02020603050405020304" pitchFamily="18" charset="0"/>
                <a:cs typeface="Carlito"/>
              </a:rPr>
              <a:t> The decryption process involves reversing each step: applying the inverse diffusion, decompressing using the chaotic measurement matrix, reversing the ECA and zigzag scrambling, and performing the inverse wavelet transform to reconstruct the original image.           </a:t>
            </a:r>
            <a:endParaRPr lang="en-IN" sz="1800" spc="0" dirty="0">
              <a:effectLst/>
              <a:latin typeface="Carlito"/>
              <a:ea typeface="Times New Roman" panose="02020603050405020304" pitchFamily="18" charset="0"/>
              <a:cs typeface="Carlito"/>
            </a:endParaRPr>
          </a:p>
        </p:txBody>
      </p:sp>
    </p:spTree>
    <p:extLst>
      <p:ext uri="{BB962C8B-B14F-4D97-AF65-F5344CB8AC3E}">
        <p14:creationId xmlns:p14="http://schemas.microsoft.com/office/powerpoint/2010/main" val="1038465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6782C92-2300-500A-048E-FF94FA1FEF26}"/>
              </a:ext>
            </a:extLst>
          </p:cNvPr>
          <p:cNvSpPr txBox="1"/>
          <p:nvPr/>
        </p:nvSpPr>
        <p:spPr>
          <a:xfrm>
            <a:off x="395536" y="1124744"/>
            <a:ext cx="7903132" cy="4016484"/>
          </a:xfrm>
          <a:prstGeom prst="rect">
            <a:avLst/>
          </a:prstGeom>
          <a:noFill/>
        </p:spPr>
        <p:txBody>
          <a:bodyPr wrap="square" rtlCol="0">
            <a:spAutoFit/>
          </a:bodyPr>
          <a:lstStyle/>
          <a:p>
            <a:pPr marL="342900" indent="-342900" eaLnBrk="0" fontAlgn="base" hangingPunct="0">
              <a:spcBef>
                <a:spcPct val="0"/>
              </a:spcBef>
              <a:spcAft>
                <a:spcPct val="0"/>
              </a:spcAft>
            </a:pPr>
            <a:r>
              <a:rPr lang="en-US" b="1" dirty="0"/>
              <a:t>DNA Chaos Blend to Secure Medical Privacy </a:t>
            </a:r>
          </a:p>
          <a:p>
            <a:pPr marL="342900" lvl="0" indent="-342900" algn="just">
              <a:lnSpc>
                <a:spcPct val="150000"/>
              </a:lnSpc>
              <a:buSzPts val="1200"/>
              <a:buFont typeface="Times New Roman" panose="02020603050405020304" pitchFamily="18" charset="0"/>
              <a:buAutoNum type="arabicPeriod"/>
            </a:pPr>
            <a:r>
              <a:rPr lang="en-US" sz="1600" b="1" spc="0" dirty="0">
                <a:effectLst/>
                <a:latin typeface="Times New Roman" panose="02020603050405020304" pitchFamily="18" charset="0"/>
                <a:ea typeface="Times New Roman" panose="02020603050405020304" pitchFamily="18" charset="0"/>
                <a:cs typeface="Carlito"/>
              </a:rPr>
              <a:t>Permutation Phase:</a:t>
            </a:r>
            <a:r>
              <a:rPr lang="en-US" sz="1600" spc="0" dirty="0">
                <a:effectLst/>
                <a:latin typeface="Times New Roman" panose="02020603050405020304" pitchFamily="18" charset="0"/>
                <a:ea typeface="Times New Roman" panose="02020603050405020304" pitchFamily="18" charset="0"/>
                <a:cs typeface="Carlito"/>
              </a:rPr>
              <a:t> Chaotic maps rearrange the image pixels to disrupt spatial patterns, ensuring the image appears randomized and eliminating visible structures. Maps like the Logistic Map and Henon Map are commonly used for this step.</a:t>
            </a:r>
            <a:endParaRPr lang="en-IN" sz="1600" dirty="0">
              <a:effectLst/>
              <a:latin typeface="Times New Roman" panose="02020603050405020304" pitchFamily="18" charset="0"/>
              <a:ea typeface="Times New Roman" panose="02020603050405020304" pitchFamily="18" charset="0"/>
            </a:endParaRPr>
          </a:p>
          <a:p>
            <a:pPr marL="342900" lvl="0" indent="-342900" algn="just">
              <a:lnSpc>
                <a:spcPct val="150000"/>
              </a:lnSpc>
              <a:buSzPts val="1200"/>
              <a:buFont typeface="Times New Roman" panose="02020603050405020304" pitchFamily="18" charset="0"/>
              <a:buAutoNum type="arabicPeriod"/>
            </a:pPr>
            <a:r>
              <a:rPr lang="en-US" sz="1600" b="1" spc="0" dirty="0">
                <a:effectLst/>
                <a:latin typeface="Times New Roman" panose="02020603050405020304" pitchFamily="18" charset="0"/>
                <a:ea typeface="Times New Roman" panose="02020603050405020304" pitchFamily="18" charset="0"/>
                <a:cs typeface="Carlito"/>
              </a:rPr>
              <a:t>Encoding Phase:</a:t>
            </a:r>
            <a:r>
              <a:rPr lang="en-US" sz="1600" spc="0" dirty="0">
                <a:effectLst/>
                <a:latin typeface="Times New Roman" panose="02020603050405020304" pitchFamily="18" charset="0"/>
                <a:ea typeface="Times New Roman" panose="02020603050405020304" pitchFamily="18" charset="0"/>
                <a:cs typeface="Carlito"/>
              </a:rPr>
              <a:t> DNA cryptographic principles convert pixel data into DNA sequences using mappings like 00 → A, 01 → T, 10 → C, 11 → G. DNA operations (complementation, addition, subtraction) add complexity, enhancing security.</a:t>
            </a:r>
            <a:endParaRPr lang="en-IN" sz="1600" dirty="0">
              <a:effectLst/>
              <a:latin typeface="Times New Roman" panose="02020603050405020304" pitchFamily="18" charset="0"/>
              <a:ea typeface="Times New Roman" panose="02020603050405020304" pitchFamily="18" charset="0"/>
            </a:endParaRPr>
          </a:p>
          <a:p>
            <a:pPr marL="342900" lvl="0" indent="-342900" algn="just">
              <a:lnSpc>
                <a:spcPct val="150000"/>
              </a:lnSpc>
              <a:buSzPts val="1200"/>
              <a:buFont typeface="Times New Roman" panose="02020603050405020304" pitchFamily="18" charset="0"/>
              <a:buAutoNum type="arabicPeriod"/>
            </a:pPr>
            <a:r>
              <a:rPr lang="en-US" sz="1600" b="1" spc="0" dirty="0">
                <a:effectLst/>
                <a:latin typeface="Times New Roman" panose="02020603050405020304" pitchFamily="18" charset="0"/>
                <a:ea typeface="Times New Roman" panose="02020603050405020304" pitchFamily="18" charset="0"/>
                <a:cs typeface="Carlito"/>
              </a:rPr>
              <a:t>Diffusion Phase:</a:t>
            </a:r>
            <a:r>
              <a:rPr lang="en-US" sz="1600" spc="0" dirty="0">
                <a:effectLst/>
                <a:latin typeface="Times New Roman" panose="02020603050405020304" pitchFamily="18" charset="0"/>
                <a:ea typeface="Times New Roman" panose="02020603050405020304" pitchFamily="18" charset="0"/>
                <a:cs typeface="Carlito"/>
              </a:rPr>
              <a:t> Chaotic sequences alter pixel values to obscure the original data, ensuring small changes in the input lead to significant differences in the output. This step enhances randomness and reduces pixel correlation</a:t>
            </a:r>
            <a:r>
              <a:rPr lang="en-US" sz="1800" spc="0" dirty="0">
                <a:effectLst/>
                <a:latin typeface="Times New Roman" panose="02020603050405020304" pitchFamily="18" charset="0"/>
                <a:ea typeface="Times New Roman" panose="02020603050405020304" pitchFamily="18" charset="0"/>
                <a:cs typeface="Carlito"/>
              </a:rPr>
              <a:t>.</a:t>
            </a:r>
            <a:endParaRPr lang="en-IN" sz="1800" spc="0" dirty="0">
              <a:effectLst/>
              <a:latin typeface="Carlito"/>
              <a:ea typeface="Times New Roman" panose="02020603050405020304" pitchFamily="18" charset="0"/>
              <a:cs typeface="Carlito"/>
            </a:endParaRPr>
          </a:p>
          <a:p>
            <a:pPr marL="342900" indent="-342900" eaLnBrk="0" fontAlgn="base" hangingPunct="0">
              <a:spcBef>
                <a:spcPct val="0"/>
              </a:spcBef>
              <a:spcAft>
                <a:spcPct val="0"/>
              </a:spcAft>
            </a:pPr>
            <a:endParaRPr kumimoji="0" lang="en-US" altLang="en-US" sz="1800" b="1"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11" name="CustomShape 1">
            <a:extLst>
              <a:ext uri="{FF2B5EF4-FFF2-40B4-BE49-F238E27FC236}">
                <a16:creationId xmlns:a16="http://schemas.microsoft.com/office/drawing/2014/main" id="{A289BA1A-B460-3208-053A-760EF59191ED}"/>
              </a:ext>
            </a:extLst>
          </p:cNvPr>
          <p:cNvSpPr/>
          <p:nvPr/>
        </p:nvSpPr>
        <p:spPr>
          <a:xfrm>
            <a:off x="381420" y="805344"/>
            <a:ext cx="8381160" cy="75600"/>
          </a:xfrm>
          <a:prstGeom prst="rect">
            <a:avLst/>
          </a:prstGeom>
          <a:solidFill>
            <a:srgbClr val="7030A0"/>
          </a:solidFill>
          <a:ln w="25560">
            <a:solidFill>
              <a:srgbClr val="3A5F8B"/>
            </a:solidFill>
            <a:round/>
          </a:ln>
        </p:spPr>
        <p:txBody>
          <a:bodyPr/>
          <a:lstStyle/>
          <a:p>
            <a:endParaRPr lang="en-IN"/>
          </a:p>
        </p:txBody>
      </p:sp>
      <p:sp>
        <p:nvSpPr>
          <p:cNvPr id="4" name="Rectangle 3"/>
          <p:cNvSpPr/>
          <p:nvPr/>
        </p:nvSpPr>
        <p:spPr>
          <a:xfrm>
            <a:off x="395536" y="260648"/>
            <a:ext cx="6480720" cy="461665"/>
          </a:xfrm>
          <a:prstGeom prst="rect">
            <a:avLst/>
          </a:prstGeom>
        </p:spPr>
        <p:txBody>
          <a:bodyPr wrap="square">
            <a:spAutoFit/>
          </a:bodyPr>
          <a:lstStyle/>
          <a:p>
            <a:r>
              <a:rPr lang="en-US" sz="2400" dirty="0">
                <a:solidFill>
                  <a:srgbClr val="FF0000"/>
                </a:solidFill>
                <a:latin typeface="+mj-lt"/>
                <a:cs typeface="Times New Roman" panose="02020603050405020304" pitchFamily="18" charset="0"/>
              </a:rPr>
              <a:t>Implementation of Existing System - 2</a:t>
            </a:r>
          </a:p>
        </p:txBody>
      </p:sp>
    </p:spTree>
    <p:extLst>
      <p:ext uri="{BB962C8B-B14F-4D97-AF65-F5344CB8AC3E}">
        <p14:creationId xmlns:p14="http://schemas.microsoft.com/office/powerpoint/2010/main" val="1852026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67544" y="836712"/>
            <a:ext cx="8381160" cy="75600"/>
          </a:xfrm>
          <a:prstGeom prst="rect">
            <a:avLst/>
          </a:prstGeom>
          <a:solidFill>
            <a:srgbClr val="7030A0"/>
          </a:solidFill>
          <a:ln w="25560">
            <a:solidFill>
              <a:srgbClr val="3A5F8B"/>
            </a:solidFill>
            <a:round/>
          </a:ln>
        </p:spPr>
        <p:txBody>
          <a:bodyPr/>
          <a:lstStyle/>
          <a:p>
            <a:endParaRPr lang="en-IN"/>
          </a:p>
        </p:txBody>
      </p:sp>
      <p:sp>
        <p:nvSpPr>
          <p:cNvPr id="8" name="TextBox 7"/>
          <p:cNvSpPr txBox="1"/>
          <p:nvPr/>
        </p:nvSpPr>
        <p:spPr>
          <a:xfrm>
            <a:off x="467544" y="188640"/>
            <a:ext cx="3048000" cy="523220"/>
          </a:xfrm>
          <a:prstGeom prst="rect">
            <a:avLst/>
          </a:prstGeom>
          <a:noFill/>
        </p:spPr>
        <p:txBody>
          <a:bodyPr wrap="square" rtlCol="0">
            <a:spAutoFit/>
          </a:bodyPr>
          <a:lstStyle/>
          <a:p>
            <a:r>
              <a:rPr lang="en-US" sz="2800" b="1" dirty="0">
                <a:solidFill>
                  <a:srgbClr val="C00000"/>
                </a:solidFill>
                <a:latin typeface="+mj-lt"/>
              </a:rPr>
              <a:t>Result</a:t>
            </a:r>
          </a:p>
        </p:txBody>
      </p:sp>
      <p:sp>
        <p:nvSpPr>
          <p:cNvPr id="14" name="TextBox 13">
            <a:extLst>
              <a:ext uri="{FF2B5EF4-FFF2-40B4-BE49-F238E27FC236}">
                <a16:creationId xmlns:a16="http://schemas.microsoft.com/office/drawing/2014/main" id="{82F35B3B-227A-99A1-5AC2-6E49BD163317}"/>
              </a:ext>
            </a:extLst>
          </p:cNvPr>
          <p:cNvSpPr txBox="1"/>
          <p:nvPr/>
        </p:nvSpPr>
        <p:spPr>
          <a:xfrm>
            <a:off x="467544" y="1124744"/>
            <a:ext cx="8208912" cy="4893647"/>
          </a:xfrm>
          <a:prstGeom prst="rect">
            <a:avLst/>
          </a:prstGeom>
          <a:noFill/>
        </p:spPr>
        <p:txBody>
          <a:bodyPr wrap="square" rtlCol="0">
            <a:spAutoFit/>
          </a:bodyPr>
          <a:lstStyle/>
          <a:p>
            <a:r>
              <a:rPr lang="en-US" sz="1400" b="1" dirty="0"/>
              <a:t>Results for Existing Solution 1:</a:t>
            </a:r>
          </a:p>
          <a:p>
            <a:r>
              <a:rPr lang="en-US" sz="1400" b="1" dirty="0"/>
              <a:t>Successful Image Encryption with Enhanced Security:</a:t>
            </a:r>
            <a:br>
              <a:rPr lang="en-US" sz="1400" dirty="0"/>
            </a:br>
            <a:r>
              <a:rPr lang="en-US" sz="1400" dirty="0"/>
              <a:t>The combination of preprocessing using DWT, zigzag and ECA-based scrambling, compressive sensing, and diffusion achieves secure and efficient image encryption. The process ensures robust protection of image data by significantly disrupting spatial and pixel-level correlations, creating an encrypted image resistant to attacks.</a:t>
            </a:r>
          </a:p>
          <a:p>
            <a:r>
              <a:rPr lang="en-US" sz="1400" b="1" dirty="0"/>
              <a:t>Reliable Decryption and Accurate Reconstruction:</a:t>
            </a:r>
            <a:br>
              <a:rPr lang="en-US" sz="1400" dirty="0"/>
            </a:br>
            <a:r>
              <a:rPr lang="en-US" sz="1400" dirty="0"/>
              <a:t>The decryption process effectively reverses the encryption steps, including diffusion, decompression, and scrambling. The use of inverse wavelet transformation ensures that the original image is reconstructed with minimal distortion, preserving high visual quality and data integrity.</a:t>
            </a:r>
          </a:p>
          <a:p>
            <a:r>
              <a:rPr lang="en-US" sz="1400" b="1" dirty="0"/>
              <a:t>Results for Existing Solution 2:</a:t>
            </a:r>
          </a:p>
          <a:p>
            <a:r>
              <a:rPr lang="en-US" sz="1400" b="1" dirty="0"/>
              <a:t>Effective Image Encryption with Minimal Pixel Correlation:</a:t>
            </a:r>
            <a:br>
              <a:rPr lang="en-US" sz="1400" dirty="0"/>
            </a:br>
            <a:r>
              <a:rPr lang="en-US" sz="1400" dirty="0"/>
              <a:t>The chaotic map-based permutation phase ensures a randomized appearance of the image, while DNA cryptographic encoding adds an additional layer of complexity. The diffusion phase obscures pixel values, significantly reducing pixel correlations and enhancing the randomness of the encrypted image.</a:t>
            </a:r>
          </a:p>
          <a:p>
            <a:r>
              <a:rPr lang="en-US" sz="1400" b="1" dirty="0"/>
              <a:t>Accurate Decryption and Near-Lossless Restoration:</a:t>
            </a:r>
            <a:br>
              <a:rPr lang="en-US" sz="1400" dirty="0"/>
            </a:br>
            <a:r>
              <a:rPr lang="en-US" sz="1400" dirty="0"/>
              <a:t>The decryption process successfully reverses chaotic mapping, DNA encoding, and diffusion, allowing for reliable extraction of the original image. The restored image retains its original quality, ensuring both high security during encryption and excellent visual fidelity upon decryption.</a:t>
            </a:r>
          </a:p>
          <a:p>
            <a:endParaRPr lang="en-US" sz="1400" dirty="0"/>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mj-lt"/>
              </a:rPr>
              <a:t>Conclusion</a:t>
            </a:r>
            <a:endParaRPr sz="3200" dirty="0">
              <a:solidFill>
                <a:srgbClr val="C00000"/>
              </a:solidFill>
              <a:latin typeface="+mj-lt"/>
            </a:endParaRPr>
          </a:p>
        </p:txBody>
      </p:sp>
      <p:sp>
        <p:nvSpPr>
          <p:cNvPr id="2" name="TextBox 1">
            <a:extLst>
              <a:ext uri="{FF2B5EF4-FFF2-40B4-BE49-F238E27FC236}">
                <a16:creationId xmlns:a16="http://schemas.microsoft.com/office/drawing/2014/main" id="{D80312C2-03B7-8D21-4A5E-626C151AE450}"/>
              </a:ext>
            </a:extLst>
          </p:cNvPr>
          <p:cNvSpPr txBox="1"/>
          <p:nvPr/>
        </p:nvSpPr>
        <p:spPr>
          <a:xfrm>
            <a:off x="457200" y="1484784"/>
            <a:ext cx="8219256" cy="3693319"/>
          </a:xfrm>
          <a:prstGeom prst="rect">
            <a:avLst/>
          </a:prstGeom>
          <a:noFill/>
        </p:spPr>
        <p:txBody>
          <a:bodyPr wrap="square" rtlCol="0">
            <a:spAutoFit/>
          </a:bodyPr>
          <a:lstStyle/>
          <a:p>
            <a:pPr>
              <a:buFont typeface="Arial" pitchFamily="34" charset="0"/>
              <a:buChar char="•"/>
            </a:pPr>
            <a:r>
              <a:rPr lang="en-US" b="1" dirty="0">
                <a:latin typeface="Times New Roman" pitchFamily="18" charset="0"/>
                <a:cs typeface="Times New Roman" pitchFamily="18" charset="0"/>
              </a:rPr>
              <a:t>Promising Data Hiding Techniques</a:t>
            </a:r>
            <a:r>
              <a:rPr lang="en-US" dirty="0">
                <a:latin typeface="Times New Roman" pitchFamily="18" charset="0"/>
                <a:cs typeface="Times New Roman" pitchFamily="18" charset="0"/>
              </a:rPr>
              <a:t>: Reversible and near-reversible data hiding methods offer effective solutions for securing digital content in today's digital world.</a:t>
            </a:r>
          </a:p>
          <a:p>
            <a:pPr>
              <a:buFont typeface="Arial" pitchFamily="34" charset="0"/>
              <a:buChar char="•"/>
            </a:pPr>
            <a:r>
              <a:rPr lang="en-US" b="1" dirty="0">
                <a:latin typeface="Times New Roman" pitchFamily="18" charset="0"/>
                <a:cs typeface="Times New Roman" pitchFamily="18" charset="0"/>
              </a:rPr>
              <a:t>Preservation of Content Quality</a:t>
            </a:r>
            <a:r>
              <a:rPr lang="en-US" dirty="0">
                <a:latin typeface="Times New Roman" pitchFamily="18" charset="0"/>
                <a:cs typeface="Times New Roman" pitchFamily="18" charset="0"/>
              </a:rPr>
              <a:t>: Techniques like DCT-based near-reversible embedding and histogram-based near-lossless data hiding enable data embedding while maintaining the visual integrity of multimedia.</a:t>
            </a:r>
          </a:p>
          <a:p>
            <a:pPr>
              <a:buFont typeface="Arial" pitchFamily="34" charset="0"/>
              <a:buChar char="•"/>
            </a:pPr>
            <a:r>
              <a:rPr lang="en-US" b="1" dirty="0">
                <a:latin typeface="Times New Roman" pitchFamily="18" charset="0"/>
                <a:cs typeface="Times New Roman" pitchFamily="18" charset="0"/>
              </a:rPr>
              <a:t>Applications Across Critical Fields</a:t>
            </a:r>
            <a:r>
              <a:rPr lang="en-US" dirty="0">
                <a:latin typeface="Times New Roman" pitchFamily="18" charset="0"/>
                <a:cs typeface="Times New Roman" pitchFamily="18" charset="0"/>
              </a:rPr>
              <a:t>: These methods address privacy and copyright concerns and have potential applications in areas such as military communication and digital media management.</a:t>
            </a:r>
          </a:p>
          <a:p>
            <a:pPr>
              <a:buFont typeface="Arial" pitchFamily="34" charset="0"/>
              <a:buChar char="•"/>
            </a:pPr>
            <a:r>
              <a:rPr lang="en-US" b="1" dirty="0">
                <a:latin typeface="Times New Roman" pitchFamily="18" charset="0"/>
                <a:cs typeface="Times New Roman" pitchFamily="18" charset="0"/>
              </a:rPr>
              <a:t>Limitations and Challenges</a:t>
            </a:r>
            <a:r>
              <a:rPr lang="en-US" dirty="0">
                <a:latin typeface="Times New Roman" pitchFamily="18" charset="0"/>
                <a:cs typeface="Times New Roman" pitchFamily="18" charset="0"/>
              </a:rPr>
              <a:t>: Current challenges include limited embedding capacity and occasional visual distortions, which highlight areas for further improvement.</a:t>
            </a:r>
          </a:p>
          <a:p>
            <a:pPr>
              <a:buFont typeface="Arial" pitchFamily="34" charset="0"/>
              <a:buChar char="•"/>
            </a:pPr>
            <a:r>
              <a:rPr lang="en-US" b="1" dirty="0">
                <a:latin typeface="Times New Roman" pitchFamily="18" charset="0"/>
                <a:cs typeface="Times New Roman" pitchFamily="18" charset="0"/>
              </a:rPr>
              <a:t>Significant Contribution to Digital Security</a:t>
            </a:r>
            <a:r>
              <a:rPr lang="en-US" dirty="0">
                <a:latin typeface="Times New Roman" pitchFamily="18" charset="0"/>
                <a:cs typeface="Times New Roman" pitchFamily="18" charset="0"/>
              </a:rPr>
              <a:t>: Advances in data hiding research enhance the security of digital content, supporting safe transmission and storage while maintaining information integrity.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152400" y="304800"/>
            <a:ext cx="2819400" cy="1077218"/>
          </a:xfrm>
          <a:prstGeom prst="rect">
            <a:avLst/>
          </a:prstGeom>
          <a:noFill/>
        </p:spPr>
        <p:txBody>
          <a:bodyPr wrap="square" rtlCol="0">
            <a:spAutoFit/>
          </a:bodyPr>
          <a:lstStyle/>
          <a:p>
            <a:r>
              <a:rPr lang="en-IN" sz="3200" b="1" dirty="0">
                <a:solidFill>
                  <a:srgbClr val="C00000"/>
                </a:solidFill>
                <a:latin typeface="+mj-lt"/>
              </a:rPr>
              <a:t>References</a:t>
            </a:r>
            <a:endParaRPr lang="en-IN" sz="3200" dirty="0">
              <a:solidFill>
                <a:srgbClr val="C00000"/>
              </a:solidFill>
              <a:latin typeface="+mj-lt"/>
            </a:endParaRPr>
          </a:p>
          <a:p>
            <a:endParaRPr lang="en-US" sz="3200" dirty="0">
              <a:latin typeface="+mj-lt"/>
            </a:endParaRPr>
          </a:p>
        </p:txBody>
      </p:sp>
      <p:sp>
        <p:nvSpPr>
          <p:cNvPr id="4" name="TextBox 3">
            <a:extLst>
              <a:ext uri="{FF2B5EF4-FFF2-40B4-BE49-F238E27FC236}">
                <a16:creationId xmlns:a16="http://schemas.microsoft.com/office/drawing/2014/main" id="{56F5941E-9A9B-4FDE-B80D-93568439DF68}"/>
              </a:ext>
            </a:extLst>
          </p:cNvPr>
          <p:cNvSpPr txBox="1"/>
          <p:nvPr/>
        </p:nvSpPr>
        <p:spPr>
          <a:xfrm>
            <a:off x="395536" y="1382018"/>
            <a:ext cx="7776864" cy="4524315"/>
          </a:xfrm>
          <a:prstGeom prst="rect">
            <a:avLst/>
          </a:prstGeom>
          <a:noFill/>
        </p:spPr>
        <p:txBody>
          <a:bodyPr wrap="square" rtlCol="0">
            <a:spAutoFit/>
          </a:bodyPr>
          <a:lstStyle/>
          <a:p>
            <a:pPr>
              <a:buFont typeface="Arial" pitchFamily="34" charset="0"/>
              <a:buChar char="•"/>
            </a:pPr>
            <a:r>
              <a:rPr lang="en-IN" dirty="0">
                <a:latin typeface="Times New Roman" pitchFamily="18" charset="0"/>
                <a:cs typeface="Times New Roman" pitchFamily="18" charset="0"/>
              </a:rPr>
              <a:t>Jiri Fridrich and Rui Du. Lossless authentication of MPEG-2 video. In International Conference on Image Processing (ICIP’02), pages 893-896, Sep.2002.</a:t>
            </a:r>
          </a:p>
          <a:p>
            <a:pPr>
              <a:buFont typeface="Arial" pitchFamily="34" charset="0"/>
              <a:buChar char="•"/>
            </a:pPr>
            <a:endParaRPr lang="en-IN" dirty="0">
              <a:latin typeface="Times New Roman" pitchFamily="18" charset="0"/>
              <a:cs typeface="Times New Roman" pitchFamily="18" charset="0"/>
            </a:endParaRPr>
          </a:p>
          <a:p>
            <a:pPr>
              <a:buFont typeface="Arial" pitchFamily="34" charset="0"/>
              <a:buChar char="•"/>
            </a:pPr>
            <a:r>
              <a:rPr lang="en-IN" dirty="0">
                <a:latin typeface="Times New Roman" pitchFamily="18" charset="0"/>
                <a:cs typeface="Times New Roman" pitchFamily="18" charset="0"/>
              </a:rPr>
              <a:t> Jiri Fridrich, Miroslav </a:t>
            </a:r>
            <a:r>
              <a:rPr lang="en-IN" dirty="0" err="1">
                <a:latin typeface="Times New Roman" pitchFamily="18" charset="0"/>
                <a:cs typeface="Times New Roman" pitchFamily="18" charset="0"/>
              </a:rPr>
              <a:t>Goljan</a:t>
            </a:r>
            <a:r>
              <a:rPr lang="en-IN" dirty="0">
                <a:latin typeface="Times New Roman" pitchFamily="18" charset="0"/>
                <a:cs typeface="Times New Roman" pitchFamily="18" charset="0"/>
              </a:rPr>
              <a:t>, and Rui Du. Invertible authentication watermark for JPEG images. In International Conference on Information Technology: Coding and Computing (ITCC’01), pages 223-227, Apr. 2001.</a:t>
            </a:r>
          </a:p>
          <a:p>
            <a:pPr>
              <a:buFont typeface="Arial" pitchFamily="34" charset="0"/>
              <a:buChar char="•"/>
            </a:pPr>
            <a:endParaRPr lang="en-IN" dirty="0">
              <a:latin typeface="Times New Roman" pitchFamily="18" charset="0"/>
              <a:cs typeface="Times New Roman" pitchFamily="18" charset="0"/>
            </a:endParaRPr>
          </a:p>
          <a:p>
            <a:pPr>
              <a:buFont typeface="Arial" pitchFamily="34" charset="0"/>
              <a:buChar char="•"/>
            </a:pPr>
            <a:r>
              <a:rPr lang="en-IN" dirty="0" err="1">
                <a:latin typeface="Times New Roman" pitchFamily="18" charset="0"/>
                <a:cs typeface="Times New Roman" pitchFamily="18" charset="0"/>
              </a:rPr>
              <a:t>Sagar</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Gujjunoori</a:t>
            </a:r>
            <a:r>
              <a:rPr lang="en-IN" dirty="0">
                <a:latin typeface="Times New Roman" pitchFamily="18" charset="0"/>
                <a:cs typeface="Times New Roman" pitchFamily="18" charset="0"/>
              </a:rPr>
              <a:t> and B. B. </a:t>
            </a:r>
            <a:r>
              <a:rPr lang="en-IN" dirty="0" err="1">
                <a:latin typeface="Times New Roman" pitchFamily="18" charset="0"/>
                <a:cs typeface="Times New Roman" pitchFamily="18" charset="0"/>
              </a:rPr>
              <a:t>Amberker</a:t>
            </a:r>
            <a:r>
              <a:rPr lang="en-IN" dirty="0">
                <a:latin typeface="Times New Roman" pitchFamily="18" charset="0"/>
                <a:cs typeface="Times New Roman" pitchFamily="18" charset="0"/>
              </a:rPr>
              <a:t>. A DCT based reversible data hiding scheme for MPEG-4 video. In Proceedings of International Conference on Signal, Image and Video Processing (ICSIVP’12), IIT Patna, pages 254-259, Jan. 2012.</a:t>
            </a:r>
          </a:p>
          <a:p>
            <a:pPr>
              <a:buFont typeface="Arial" pitchFamily="34" charset="0"/>
              <a:buChar char="•"/>
            </a:pPr>
            <a:endParaRPr lang="en-IN" dirty="0">
              <a:latin typeface="Times New Roman" pitchFamily="18" charset="0"/>
              <a:cs typeface="Times New Roman" pitchFamily="18" charset="0"/>
            </a:endParaRPr>
          </a:p>
          <a:p>
            <a:pPr>
              <a:buFont typeface="Arial" pitchFamily="34" charset="0"/>
              <a:buChar char="•"/>
            </a:pPr>
            <a:r>
              <a:rPr lang="en-IN" dirty="0" err="1">
                <a:latin typeface="Times New Roman" pitchFamily="18" charset="0"/>
                <a:cs typeface="Times New Roman" pitchFamily="18" charset="0"/>
              </a:rPr>
              <a:t>Barni</a:t>
            </a:r>
            <a:r>
              <a:rPr lang="en-IN" dirty="0">
                <a:latin typeface="Times New Roman" pitchFamily="18" charset="0"/>
                <a:cs typeface="Times New Roman" pitchFamily="18" charset="0"/>
              </a:rPr>
              <a:t> M et al.., “Near-lossless digital watermarking for copyright protection of remote sensing images”. In: IEEE International geo-science and remote sensing symposium (IGARSS’02), vol.3, pp 1447-1449.</a:t>
            </a:r>
            <a:endParaRPr lang="en-US" dirty="0"/>
          </a:p>
          <a:p>
            <a:pPr>
              <a:buFont typeface="Arial" pitchFamily="34" charset="0"/>
              <a:buChar char="•"/>
            </a:pPr>
            <a:endParaRPr lang="en-IN"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a:solidFill>
                <a:srgbClr val="C00000"/>
              </a:solidFill>
            </a:endParaRPr>
          </a:p>
        </p:txBody>
      </p:sp>
      <p:sp>
        <p:nvSpPr>
          <p:cNvPr id="45" name="CustomShape 3"/>
          <p:cNvSpPr/>
          <p:nvPr/>
        </p:nvSpPr>
        <p:spPr>
          <a:xfrm>
            <a:off x="914400" y="1639740"/>
            <a:ext cx="6477000" cy="4456260"/>
          </a:xfrm>
          <a:prstGeom prst="rect">
            <a:avLst/>
          </a:prstGeom>
        </p:spPr>
        <p:txBody>
          <a:bodyPr lIns="90000" tIns="45000" rIns="90000" bIns="45000"/>
          <a:lstStyle/>
          <a:p>
            <a:pPr>
              <a:lnSpc>
                <a:spcPct val="150000"/>
              </a:lnSpc>
              <a:buFont typeface="Arial" pitchFamily="34" charset="0"/>
              <a:buChar char="•"/>
            </a:pPr>
            <a:r>
              <a:rPr lang="en-IN" sz="2000" b="1" dirty="0">
                <a:solidFill>
                  <a:srgbClr val="000000"/>
                </a:solidFill>
                <a:latin typeface="Bookman Old Style" pitchFamily="18" charset="0"/>
              </a:rPr>
              <a:t> Abstract </a:t>
            </a:r>
          </a:p>
          <a:p>
            <a:pPr>
              <a:lnSpc>
                <a:spcPct val="150000"/>
              </a:lnSpc>
              <a:buFont typeface="Arial" pitchFamily="34" charset="0"/>
              <a:buChar char="•"/>
            </a:pPr>
            <a:r>
              <a:rPr lang="en-IN" sz="2000" b="1" dirty="0">
                <a:solidFill>
                  <a:srgbClr val="000000"/>
                </a:solidFill>
                <a:latin typeface="Bookman Old Style" pitchFamily="18" charset="0"/>
              </a:rPr>
              <a:t> Introduction </a:t>
            </a:r>
          </a:p>
          <a:p>
            <a:pPr>
              <a:lnSpc>
                <a:spcPct val="150000"/>
              </a:lnSpc>
              <a:buFont typeface="Arial"/>
              <a:buChar char="•"/>
            </a:pPr>
            <a:r>
              <a:rPr lang="en-IN" sz="2000" b="1" dirty="0">
                <a:solidFill>
                  <a:srgbClr val="000000"/>
                </a:solidFill>
                <a:latin typeface="Bookman Old Style" pitchFamily="18" charset="0"/>
              </a:rPr>
              <a:t> Research Objective </a:t>
            </a:r>
          </a:p>
          <a:p>
            <a:pPr>
              <a:lnSpc>
                <a:spcPct val="150000"/>
              </a:lnSpc>
              <a:buFont typeface="Arial" pitchFamily="34" charset="0"/>
              <a:buChar char="•"/>
            </a:pPr>
            <a:r>
              <a:rPr lang="en-IN" sz="2000" b="1" dirty="0">
                <a:solidFill>
                  <a:srgbClr val="000000"/>
                </a:solidFill>
                <a:latin typeface="Bookman Old Style" pitchFamily="18" charset="0"/>
              </a:rPr>
              <a:t> Problem Definition</a:t>
            </a:r>
          </a:p>
          <a:p>
            <a:pPr>
              <a:lnSpc>
                <a:spcPct val="150000"/>
              </a:lnSpc>
              <a:buFont typeface="Arial" pitchFamily="34" charset="0"/>
              <a:buChar char="•"/>
            </a:pPr>
            <a:r>
              <a:rPr lang="en-IN" sz="2000" b="1" dirty="0">
                <a:solidFill>
                  <a:srgbClr val="000000"/>
                </a:solidFill>
                <a:latin typeface="Bookman Old Style" pitchFamily="18" charset="0"/>
              </a:rPr>
              <a:t> Scope of the Project</a:t>
            </a:r>
          </a:p>
          <a:p>
            <a:pPr>
              <a:lnSpc>
                <a:spcPct val="150000"/>
              </a:lnSpc>
              <a:buFont typeface="Arial" pitchFamily="34" charset="0"/>
              <a:buChar char="•"/>
            </a:pPr>
            <a:r>
              <a:rPr lang="en-IN" sz="2000" b="1" dirty="0">
                <a:solidFill>
                  <a:srgbClr val="000000"/>
                </a:solidFill>
                <a:latin typeface="Bookman Old Style" pitchFamily="18" charset="0"/>
              </a:rPr>
              <a:t> Literature Review</a:t>
            </a:r>
          </a:p>
          <a:p>
            <a:pPr>
              <a:lnSpc>
                <a:spcPct val="150000"/>
              </a:lnSpc>
              <a:buFont typeface="Arial" pitchFamily="34" charset="0"/>
              <a:buChar char="•"/>
            </a:pPr>
            <a:r>
              <a:rPr lang="en-IN" sz="2000" b="1" dirty="0">
                <a:solidFill>
                  <a:srgbClr val="000000"/>
                </a:solidFill>
                <a:latin typeface="Bookman Old Style" pitchFamily="18" charset="0"/>
              </a:rPr>
              <a:t> Implementation of Existing system</a:t>
            </a:r>
          </a:p>
          <a:p>
            <a:pPr>
              <a:lnSpc>
                <a:spcPct val="150000"/>
              </a:lnSpc>
              <a:buFont typeface="Arial" pitchFamily="34" charset="0"/>
              <a:buChar char="•"/>
            </a:pPr>
            <a:r>
              <a:rPr lang="en-IN" sz="2000" b="1" dirty="0">
                <a:solidFill>
                  <a:srgbClr val="000000"/>
                </a:solidFill>
                <a:latin typeface="Bookman Old Style" pitchFamily="18" charset="0"/>
              </a:rPr>
              <a:t> Conclusion of Existing system</a:t>
            </a:r>
          </a:p>
          <a:p>
            <a:pPr>
              <a:lnSpc>
                <a:spcPct val="150000"/>
              </a:lnSpc>
              <a:buFont typeface="Arial" pitchFamily="34" charset="0"/>
              <a:buChar char="•"/>
            </a:pPr>
            <a:r>
              <a:rPr lang="en-IN" sz="2000" b="1" dirty="0">
                <a:solidFill>
                  <a:srgbClr val="000000"/>
                </a:solidFill>
                <a:latin typeface="Bookman Old Style" pitchFamily="18" charset="0"/>
              </a:rPr>
              <a:t> References</a:t>
            </a:r>
            <a:r>
              <a:rPr lang="en-IN" sz="2800" b="1" dirty="0">
                <a:solidFill>
                  <a:srgbClr val="000000"/>
                </a:solidFill>
                <a:latin typeface="Calibri"/>
              </a:rPr>
              <a:t>	</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Abstract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63043"/>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itchFamily="34" charset="0"/>
              </a:rPr>
              <a:t>ABSTRACT</a:t>
            </a:r>
          </a:p>
        </p:txBody>
      </p:sp>
      <p:sp>
        <p:nvSpPr>
          <p:cNvPr id="7" name="Rectangle 2">
            <a:extLst>
              <a:ext uri="{FF2B5EF4-FFF2-40B4-BE49-F238E27FC236}">
                <a16:creationId xmlns:a16="http://schemas.microsoft.com/office/drawing/2014/main" id="{9AA9AC86-341F-8CC5-2CBA-0EF884476E78}"/>
              </a:ext>
            </a:extLst>
          </p:cNvPr>
          <p:cNvSpPr>
            <a:spLocks noChangeArrowheads="1"/>
          </p:cNvSpPr>
          <p:nvPr/>
        </p:nvSpPr>
        <p:spPr bwMode="auto">
          <a:xfrm>
            <a:off x="539552" y="1268760"/>
            <a:ext cx="7926192"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itchFamily="18" charset="0"/>
                <a:cs typeface="Times New Roman" pitchFamily="18" charset="0"/>
              </a:rPr>
              <a:t>Data hiding has become a prominent research area due to the growth of internet and multimedia technologies, where securing transmitted data is challenging.</a:t>
            </a:r>
          </a:p>
          <a:p>
            <a:pPr marL="0" marR="0" lvl="0" indent="0"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Times New Roman" pitchFamily="18" charset="0"/>
              <a:cs typeface="Times New Roman" pitchFamily="18" charset="0"/>
            </a:endParaRPr>
          </a:p>
          <a:p>
            <a:pPr lvl="0" eaLnBrk="0" fontAlgn="base" hangingPunct="0">
              <a:spcBef>
                <a:spcPct val="0"/>
              </a:spcBef>
              <a:spcAft>
                <a:spcPct val="0"/>
              </a:spcAft>
              <a:buFontTx/>
              <a:buChar char="•"/>
            </a:pPr>
            <a:r>
              <a:rPr lang="en-US" dirty="0">
                <a:latin typeface="Times New Roman" pitchFamily="18" charset="0"/>
                <a:cs typeface="Times New Roman" pitchFamily="18" charset="0"/>
              </a:rPr>
              <a:t>Data Hiding in Multimedia: Data embedding in images, audio, and video supports secure communication (steganography) and copyright protection (watermarking).</a:t>
            </a:r>
          </a:p>
          <a:p>
            <a:pPr lvl="0" eaLnBrk="0" fontAlgn="base" hangingPunct="0">
              <a:spcBef>
                <a:spcPct val="0"/>
              </a:spcBef>
              <a:spcAft>
                <a:spcPct val="0"/>
              </a:spcAft>
              <a:buFontTx/>
              <a:buChar char="•"/>
            </a:pPr>
            <a:endParaRPr lang="en-US" dirty="0">
              <a:latin typeface="Times New Roman" pitchFamily="18" charset="0"/>
              <a:cs typeface="Times New Roman" pitchFamily="18" charset="0"/>
            </a:endParaRPr>
          </a:p>
          <a:p>
            <a:pPr lvl="0" eaLnBrk="0" fontAlgn="base" hangingPunct="0">
              <a:spcBef>
                <a:spcPct val="0"/>
              </a:spcBef>
              <a:spcAft>
                <a:spcPct val="0"/>
              </a:spcAft>
              <a:buFontTx/>
              <a:buChar char="•"/>
            </a:pPr>
            <a:r>
              <a:rPr lang="en-US" dirty="0">
                <a:latin typeface="Times New Roman" pitchFamily="18" charset="0"/>
                <a:cs typeface="Times New Roman" pitchFamily="18" charset="0"/>
              </a:rPr>
              <a:t>Traditional methods often cause irreversible changes to the original media after data extraction.</a:t>
            </a:r>
          </a:p>
          <a:p>
            <a:pPr lvl="0" eaLnBrk="0" fontAlgn="base" hangingPunct="0">
              <a:spcBef>
                <a:spcPct val="0"/>
              </a:spcBef>
              <a:spcAft>
                <a:spcPct val="0"/>
              </a:spcAft>
              <a:buFontTx/>
              <a:buChar char="•"/>
            </a:pPr>
            <a:endParaRPr lang="en-US" dirty="0">
              <a:latin typeface="Times New Roman" pitchFamily="18" charset="0"/>
              <a:cs typeface="Times New Roman" pitchFamily="18" charset="0"/>
            </a:endParaRPr>
          </a:p>
          <a:p>
            <a:pPr lvl="0" eaLnBrk="0" fontAlgn="base" hangingPunct="0">
              <a:spcBef>
                <a:spcPct val="0"/>
              </a:spcBef>
              <a:spcAft>
                <a:spcPct val="0"/>
              </a:spcAft>
              <a:buFontTx/>
              <a:buChar char="•"/>
            </a:pPr>
            <a:r>
              <a:rPr lang="en-US" dirty="0">
                <a:latin typeface="Times New Roman" pitchFamily="18" charset="0"/>
                <a:cs typeface="Times New Roman" pitchFamily="18" charset="0"/>
              </a:rPr>
              <a:t>Reversible Techniques: Reversible data hiding restores the original media without distortion; near-reversible techniques achieve near-original restoration.</a:t>
            </a:r>
          </a:p>
          <a:p>
            <a:pPr lvl="0" eaLnBrk="0" fontAlgn="base" hangingPunct="0">
              <a:spcBef>
                <a:spcPct val="0"/>
              </a:spcBef>
              <a:spcAft>
                <a:spcPct val="0"/>
              </a:spcAft>
              <a:buFontTx/>
              <a:buChar char="•"/>
            </a:pPr>
            <a:endParaRPr lang="en-US" dirty="0">
              <a:latin typeface="Times New Roman" pitchFamily="18" charset="0"/>
              <a:cs typeface="Times New Roman" pitchFamily="18" charset="0"/>
            </a:endParaRPr>
          </a:p>
          <a:p>
            <a:pPr lvl="0" eaLnBrk="0" fontAlgn="base" hangingPunct="0">
              <a:spcBef>
                <a:spcPct val="0"/>
              </a:spcBef>
              <a:spcAft>
                <a:spcPct val="0"/>
              </a:spcAft>
              <a:buFontTx/>
              <a:buChar char="•"/>
            </a:pPr>
            <a:r>
              <a:rPr lang="en-US" dirty="0">
                <a:latin typeface="Times New Roman" pitchFamily="18" charset="0"/>
                <a:cs typeface="Times New Roman" pitchFamily="18" charset="0"/>
              </a:rPr>
              <a:t>Embedding Balance: Effective embedding balances visual quality with embedding capacity.</a:t>
            </a:r>
          </a:p>
          <a:p>
            <a:pPr lvl="0" eaLnBrk="0" fontAlgn="base" hangingPunct="0">
              <a:spcBef>
                <a:spcPct val="0"/>
              </a:spcBef>
              <a:spcAft>
                <a:spcPct val="0"/>
              </a:spcAft>
              <a:buFontTx/>
              <a:buChar char="•"/>
            </a:pPr>
            <a:endParaRPr lang="en-US" dirty="0">
              <a:latin typeface="Times New Roman" pitchFamily="18" charset="0"/>
              <a:cs typeface="Times New Roman" pitchFamily="18" charset="0"/>
            </a:endParaRPr>
          </a:p>
          <a:p>
            <a:pPr lvl="0" eaLnBrk="0" fontAlgn="base" hangingPunct="0">
              <a:spcBef>
                <a:spcPct val="0"/>
              </a:spcBef>
              <a:spcAft>
                <a:spcPct val="0"/>
              </a:spcAft>
              <a:buFontTx/>
              <a:buChar char="•"/>
            </a:pPr>
            <a:r>
              <a:rPr lang="en-US" dirty="0">
                <a:latin typeface="Times New Roman" pitchFamily="18" charset="0"/>
                <a:cs typeface="Times New Roman" pitchFamily="18" charset="0"/>
              </a:rPr>
              <a:t>Frequency Domain Methods: Modifying frequency coefficients can enhance visual quality and embedding capacity, aiding in reversible and near-reversible data hiding.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txBody>
          <a:bodyPr/>
          <a:lstStyle/>
          <a:p>
            <a:endParaRPr lang="en-IN"/>
          </a:p>
        </p:txBody>
      </p:sp>
      <p:sp>
        <p:nvSpPr>
          <p:cNvPr id="47" name="CustomShape 2"/>
          <p:cNvSpPr/>
          <p:nvPr/>
        </p:nvSpPr>
        <p:spPr>
          <a:xfrm>
            <a:off x="-914400" y="34290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I</a:t>
            </a:r>
            <a:r>
              <a:rPr lang="en-IN" sz="3200" b="1" dirty="0">
                <a:solidFill>
                  <a:srgbClr val="000000"/>
                </a:solidFill>
                <a:latin typeface="Arial Black"/>
              </a:rPr>
              <a:t>NTRODUCTION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rPr>
              <a:t>Introduction</a:t>
            </a:r>
            <a:endParaRPr dirty="0">
              <a:solidFill>
                <a:srgbClr val="C00000"/>
              </a:solidFill>
            </a:endParaRPr>
          </a:p>
        </p:txBody>
      </p:sp>
      <p:sp>
        <p:nvSpPr>
          <p:cNvPr id="5" name="TextBox 4"/>
          <p:cNvSpPr txBox="1"/>
          <p:nvPr/>
        </p:nvSpPr>
        <p:spPr>
          <a:xfrm>
            <a:off x="304800" y="1447800"/>
            <a:ext cx="7620000" cy="369332"/>
          </a:xfrm>
          <a:prstGeom prst="rect">
            <a:avLst/>
          </a:prstGeom>
          <a:noFill/>
        </p:spPr>
        <p:txBody>
          <a:bodyPr wrap="square" rtlCol="0">
            <a:spAutoFit/>
          </a:bodyPr>
          <a:lstStyle/>
          <a:p>
            <a:endParaRPr lang="en-US"/>
          </a:p>
        </p:txBody>
      </p:sp>
      <p:sp>
        <p:nvSpPr>
          <p:cNvPr id="3" name="Rectangle 1">
            <a:extLst>
              <a:ext uri="{FF2B5EF4-FFF2-40B4-BE49-F238E27FC236}">
                <a16:creationId xmlns:a16="http://schemas.microsoft.com/office/drawing/2014/main" id="{1CB450EF-069B-5DEC-9D36-8C4FA6E68971}"/>
              </a:ext>
            </a:extLst>
          </p:cNvPr>
          <p:cNvSpPr>
            <a:spLocks noChangeArrowheads="1"/>
          </p:cNvSpPr>
          <p:nvPr/>
        </p:nvSpPr>
        <p:spPr bwMode="auto">
          <a:xfrm>
            <a:off x="467544" y="1268760"/>
            <a:ext cx="8291264"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 typeface="Arial" pitchFamily="34" charset="0"/>
              <a:buChar char="•"/>
            </a:pPr>
            <a:r>
              <a:rPr lang="en-US" dirty="0">
                <a:latin typeface="Times New Roman" pitchFamily="18" charset="0"/>
                <a:cs typeface="Times New Roman" pitchFamily="18" charset="0"/>
              </a:rPr>
              <a:t>Data Hiding for Security: Data hiding is increasingly used to address privacy and copyright concerns by embedding information directly into digital media (images, audio, videos), unlike cryptography which may attract attention and loses protection after decryption.</a:t>
            </a:r>
          </a:p>
          <a:p>
            <a:pPr>
              <a:buFont typeface="Arial" pitchFamily="34" charset="0"/>
              <a:buChar char="•"/>
            </a:pPr>
            <a:r>
              <a:rPr lang="en-US" dirty="0">
                <a:latin typeface="Times New Roman" pitchFamily="18" charset="0"/>
                <a:cs typeface="Times New Roman" pitchFamily="18" charset="0"/>
              </a:rPr>
              <a:t>Reversible and Near-Reversible Data Hiding: RDH enables full recovery of the original media and is used in fields like military communication and medical imaging, while NDH allows minor alterations, suitable for applications like remote sensing.</a:t>
            </a:r>
          </a:p>
          <a:p>
            <a:pPr>
              <a:buFont typeface="Arial" pitchFamily="34" charset="0"/>
              <a:buChar char="•"/>
            </a:pPr>
            <a:r>
              <a:rPr lang="en-US" dirty="0">
                <a:latin typeface="Times New Roman" pitchFamily="18" charset="0"/>
                <a:cs typeface="Times New Roman" pitchFamily="18" charset="0"/>
              </a:rPr>
              <a:t>Frequency Domain Techniques: Discrete Cosine Transform (DCT) is commonly applied in data hiding to embed data within frequency coefficients, enhancing visual quality and supporting compression standards like JPEG and MPEG.</a:t>
            </a:r>
          </a:p>
        </p:txBody>
      </p:sp>
      <p:pic>
        <p:nvPicPr>
          <p:cNvPr id="6" name="Picture 2" descr="Understanding the Crypto API">
            <a:extLst>
              <a:ext uri="{FF2B5EF4-FFF2-40B4-BE49-F238E27FC236}">
                <a16:creationId xmlns:a16="http://schemas.microsoft.com/office/drawing/2014/main" id="{5866DE7B-66E9-4C07-3002-5054DAA7B06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552" y="4221088"/>
            <a:ext cx="7992888" cy="24208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itchFamily="34" charset="0"/>
              </a:rPr>
              <a:t>Research Objective </a:t>
            </a:r>
          </a:p>
          <a:p>
            <a:pPr algn="r">
              <a:lnSpc>
                <a:spcPct val="100000"/>
              </a:lnSpc>
            </a:pPr>
            <a:r>
              <a:rPr lang="en-IN" sz="4400" b="1" dirty="0">
                <a:solidFill>
                  <a:srgbClr val="000000"/>
                </a:solidFill>
                <a:latin typeface="Arial Black" pitchFamily="34" charset="0"/>
              </a:rPr>
              <a: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7" name="TextBox 6"/>
          <p:cNvSpPr txBox="1"/>
          <p:nvPr/>
        </p:nvSpPr>
        <p:spPr>
          <a:xfrm>
            <a:off x="304800" y="457200"/>
            <a:ext cx="4648200" cy="584775"/>
          </a:xfrm>
          <a:prstGeom prst="rect">
            <a:avLst/>
          </a:prstGeom>
          <a:noFill/>
        </p:spPr>
        <p:txBody>
          <a:bodyPr wrap="square" rtlCol="0">
            <a:spAutoFit/>
          </a:bodyPr>
          <a:lstStyle/>
          <a:p>
            <a:r>
              <a:rPr lang="en-US" sz="3200" b="1" dirty="0">
                <a:solidFill>
                  <a:srgbClr val="C00000"/>
                </a:solidFill>
                <a:latin typeface="+mj-lt"/>
              </a:rPr>
              <a:t>Research objective</a:t>
            </a:r>
          </a:p>
        </p:txBody>
      </p:sp>
      <p:sp>
        <p:nvSpPr>
          <p:cNvPr id="2" name="TextBox 1">
            <a:extLst>
              <a:ext uri="{FF2B5EF4-FFF2-40B4-BE49-F238E27FC236}">
                <a16:creationId xmlns:a16="http://schemas.microsoft.com/office/drawing/2014/main" id="{C1528EC2-2B23-9AED-5261-80B4EC56C934}"/>
              </a:ext>
            </a:extLst>
          </p:cNvPr>
          <p:cNvSpPr txBox="1"/>
          <p:nvPr/>
        </p:nvSpPr>
        <p:spPr>
          <a:xfrm>
            <a:off x="467544" y="1484784"/>
            <a:ext cx="7931224" cy="3785652"/>
          </a:xfrm>
          <a:prstGeom prst="rect">
            <a:avLst/>
          </a:prstGeom>
          <a:noFill/>
        </p:spPr>
        <p:txBody>
          <a:bodyPr wrap="square" rtlCol="0">
            <a:spAutoFit/>
          </a:bodyPr>
          <a:lstStyle/>
          <a:p>
            <a:pPr>
              <a:buFont typeface="Arial" pitchFamily="34" charset="0"/>
              <a:buChar char="•"/>
            </a:pPr>
            <a:r>
              <a:rPr lang="en-US" sz="2000" dirty="0">
                <a:latin typeface="Times New Roman" pitchFamily="18" charset="0"/>
                <a:cs typeface="Times New Roman" pitchFamily="18" charset="0"/>
              </a:rPr>
              <a:t>In today’s dynamic digital world, online content is increasingly vulnerable to security risks. To protect sensitive information, techniques like steganography and watermarking embed data within images, audio, or video files, making it difficult for unauthorized users to access or tamper with the content.</a:t>
            </a:r>
          </a:p>
          <a:p>
            <a:endParaRPr lang="en-US" sz="2000" dirty="0">
              <a:latin typeface="Times New Roman" pitchFamily="18" charset="0"/>
              <a:cs typeface="Times New Roman" pitchFamily="18" charset="0"/>
            </a:endParaRPr>
          </a:p>
          <a:p>
            <a:pPr>
              <a:buFont typeface="Arial" pitchFamily="34" charset="0"/>
              <a:buChar char="•"/>
            </a:pPr>
            <a:r>
              <a:rPr lang="en-US" sz="2000" dirty="0">
                <a:latin typeface="Times New Roman" pitchFamily="18" charset="0"/>
                <a:cs typeface="Times New Roman" pitchFamily="18" charset="0"/>
              </a:rPr>
              <a:t>Reversible Data Hiding (RDH) and Near-Reversible Data Hiding (NDH) are two key approaches in this field. RDH enables complete restoration of the original media after the embedded data is extracted, while NDH allows retrieval of content that closely resembles its original form, with minor acceptable alterations. These methods help secure and maintain the quality of digital content, enhancing privacy and data integrity online.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Problem Definition </a:t>
            </a:r>
            <a:endParaRPr dirty="0">
              <a:latin typeface="Arial Black"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10270</TotalTime>
  <Words>1649</Words>
  <Application>Microsoft Office PowerPoint</Application>
  <PresentationFormat>On-screen Show (4:3)</PresentationFormat>
  <Paragraphs>130</Paragraphs>
  <Slides>20</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Arial Black</vt:lpstr>
      <vt:lpstr>Bookman Old Style</vt:lpstr>
      <vt:lpstr>Calibri</vt:lpstr>
      <vt:lpstr>Carlito</vt:lpstr>
      <vt:lpstr>StarSymbol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mokshagna bingi</cp:lastModifiedBy>
  <cp:revision>725</cp:revision>
  <dcterms:modified xsi:type="dcterms:W3CDTF">2024-12-13T05:46:12Z</dcterms:modified>
</cp:coreProperties>
</file>