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6/11/2013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6/11/2013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6/11/2013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6/11/2013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6/11/2013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eda12131190311906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Estudo da complexidade de algoritmos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523247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Counting</a:t>
            </a:r>
            <a:endParaRPr lang="pt-PT" dirty="0"/>
          </a:p>
        </p:txBody>
      </p:sp>
      <p:sp>
        <p:nvSpPr>
          <p:cNvPr id="6" name="CaixaDeTexto 5"/>
          <p:cNvSpPr txBox="1"/>
          <p:nvPr/>
        </p:nvSpPr>
        <p:spPr>
          <a:xfrm>
            <a:off x="7083380" y="2583108"/>
            <a:ext cx="45333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# Nº		</a:t>
            </a:r>
            <a:r>
              <a:rPr lang="pt-PT" dirty="0" err="1"/>
              <a:t>Sort</a:t>
            </a:r>
            <a:r>
              <a:rPr lang="pt-PT" dirty="0"/>
              <a:t>		</a:t>
            </a:r>
            <a:r>
              <a:rPr lang="pt-PT" dirty="0" smtClean="0"/>
              <a:t>	</a:t>
            </a:r>
            <a:r>
              <a:rPr lang="pt-PT" dirty="0" err="1" smtClean="0"/>
              <a:t>Sort-sorted</a:t>
            </a:r>
            <a:r>
              <a:rPr lang="pt-PT" dirty="0" smtClean="0"/>
              <a:t> </a:t>
            </a:r>
            <a:endParaRPr lang="pt-PT" dirty="0"/>
          </a:p>
          <a:p>
            <a:r>
              <a:rPr lang="pt-PT" dirty="0"/>
              <a:t>2500		1.3866		1.4609</a:t>
            </a:r>
          </a:p>
          <a:p>
            <a:r>
              <a:rPr lang="pt-PT" dirty="0"/>
              <a:t>5000		1.4706		1.372</a:t>
            </a:r>
          </a:p>
          <a:p>
            <a:r>
              <a:rPr lang="pt-PT" dirty="0"/>
              <a:t>7500		1.4612		1.3997</a:t>
            </a:r>
          </a:p>
          <a:p>
            <a:r>
              <a:rPr lang="pt-PT" dirty="0"/>
              <a:t>10000		1.4039		1.4512</a:t>
            </a:r>
          </a:p>
          <a:p>
            <a:r>
              <a:rPr lang="pt-PT" dirty="0"/>
              <a:t>12500		1.4985		1.4844</a:t>
            </a:r>
          </a:p>
          <a:p>
            <a:r>
              <a:rPr lang="pt-PT" dirty="0"/>
              <a:t>15000		1.5455		1.5079</a:t>
            </a:r>
          </a:p>
          <a:p>
            <a:r>
              <a:rPr lang="pt-PT" dirty="0"/>
              <a:t>17500		1.5719		1.5631</a:t>
            </a:r>
          </a:p>
          <a:p>
            <a:r>
              <a:rPr lang="pt-PT" dirty="0"/>
              <a:t>20000		1.6831		1.657</a:t>
            </a:r>
          </a:p>
          <a:p>
            <a:r>
              <a:rPr lang="pt-PT" dirty="0"/>
              <a:t>22500		1.684		1.6084</a:t>
            </a:r>
          </a:p>
          <a:p>
            <a:r>
              <a:rPr lang="pt-PT" dirty="0"/>
              <a:t>25000		1.7759		1.6748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8538693" y="470748"/>
            <a:ext cx="3554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Pior caso: O (n + k)</a:t>
            </a:r>
          </a:p>
          <a:p>
            <a:r>
              <a:rPr lang="pt-PT" dirty="0"/>
              <a:t>Caso médio: O (n + k)</a:t>
            </a:r>
          </a:p>
          <a:p>
            <a:r>
              <a:rPr lang="pt-PT" dirty="0"/>
              <a:t>Melhor caso: O (n + k)</a:t>
            </a:r>
          </a:p>
        </p:txBody>
      </p:sp>
      <p:pic>
        <p:nvPicPr>
          <p:cNvPr id="7" name="Marcador de Posição de Conteúdo 6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810000" y="2583108"/>
            <a:ext cx="6066667" cy="36571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12212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Comb</a:t>
            </a:r>
            <a:endParaRPr lang="pt-PT" dirty="0"/>
          </a:p>
        </p:txBody>
      </p:sp>
      <p:sp>
        <p:nvSpPr>
          <p:cNvPr id="6" name="CaixaDeTexto 5"/>
          <p:cNvSpPr txBox="1"/>
          <p:nvPr/>
        </p:nvSpPr>
        <p:spPr>
          <a:xfrm>
            <a:off x="7083380" y="2583108"/>
            <a:ext cx="45333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# Nº		</a:t>
            </a:r>
            <a:r>
              <a:rPr lang="pt-PT" dirty="0" err="1"/>
              <a:t>Sort</a:t>
            </a:r>
            <a:r>
              <a:rPr lang="pt-PT" dirty="0"/>
              <a:t>		</a:t>
            </a:r>
            <a:r>
              <a:rPr lang="pt-PT" dirty="0" smtClean="0"/>
              <a:t>	</a:t>
            </a:r>
            <a:r>
              <a:rPr lang="pt-PT" dirty="0" err="1" smtClean="0"/>
              <a:t>Sort-sorted</a:t>
            </a:r>
            <a:endParaRPr lang="pt-PT" dirty="0"/>
          </a:p>
          <a:p>
            <a:r>
              <a:rPr lang="pt-PT" dirty="0"/>
              <a:t>2500		0.2283		0.0875</a:t>
            </a:r>
          </a:p>
          <a:p>
            <a:r>
              <a:rPr lang="pt-PT" dirty="0"/>
              <a:t>5000		0.4849		0.1894</a:t>
            </a:r>
          </a:p>
          <a:p>
            <a:r>
              <a:rPr lang="pt-PT" dirty="0"/>
              <a:t>7500		0.7837		0.2979</a:t>
            </a:r>
          </a:p>
          <a:p>
            <a:r>
              <a:rPr lang="pt-PT" dirty="0"/>
              <a:t>10000		1.0779		0.4212</a:t>
            </a:r>
          </a:p>
          <a:p>
            <a:r>
              <a:rPr lang="pt-PT" dirty="0"/>
              <a:t>12500		1.3869		0.5392</a:t>
            </a:r>
          </a:p>
          <a:p>
            <a:r>
              <a:rPr lang="pt-PT" dirty="0"/>
              <a:t>15000		1.7072		0.6475</a:t>
            </a:r>
          </a:p>
          <a:p>
            <a:r>
              <a:rPr lang="pt-PT" dirty="0"/>
              <a:t>17500		2.0124		0.7747</a:t>
            </a:r>
          </a:p>
          <a:p>
            <a:r>
              <a:rPr lang="pt-PT" dirty="0"/>
              <a:t>20000		2.3388		0.911</a:t>
            </a:r>
          </a:p>
          <a:p>
            <a:r>
              <a:rPr lang="pt-PT" dirty="0"/>
              <a:t>22500		2.6876		1.022</a:t>
            </a:r>
          </a:p>
          <a:p>
            <a:r>
              <a:rPr lang="pt-PT" dirty="0"/>
              <a:t>25000		3.0071		1.1688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8538693" y="470748"/>
            <a:ext cx="3554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Pior caso: Ω(n</a:t>
            </a:r>
            <a:r>
              <a:rPr lang="pt-PT" baseline="30000" dirty="0"/>
              <a:t>2</a:t>
            </a:r>
            <a:r>
              <a:rPr lang="pt-PT" dirty="0"/>
              <a:t>)</a:t>
            </a:r>
          </a:p>
          <a:p>
            <a:r>
              <a:rPr lang="pt-PT" dirty="0"/>
              <a:t>Caso médio: Ω(n</a:t>
            </a:r>
            <a:r>
              <a:rPr lang="pt-PT" baseline="30000" dirty="0"/>
              <a:t>2 </a:t>
            </a:r>
            <a:r>
              <a:rPr lang="pt-PT" dirty="0"/>
              <a:t>/ 2</a:t>
            </a:r>
            <a:r>
              <a:rPr lang="pt-PT" baseline="30000" dirty="0"/>
              <a:t>b</a:t>
            </a:r>
            <a:r>
              <a:rPr lang="pt-PT" dirty="0"/>
              <a:t>)</a:t>
            </a:r>
          </a:p>
          <a:p>
            <a:r>
              <a:rPr lang="pt-PT" dirty="0"/>
              <a:t>Melhor caso: O(n)</a:t>
            </a:r>
          </a:p>
        </p:txBody>
      </p:sp>
      <p:pic>
        <p:nvPicPr>
          <p:cNvPr id="8" name="Marcador de Posição de Conteúdo 7"/>
          <p:cNvPicPr>
            <a:picLocks noGrp="1"/>
          </p:cNvPicPr>
          <p:nvPr>
            <p:ph idx="1"/>
          </p:nvPr>
        </p:nvPicPr>
        <p:blipFill rotWithShape="1">
          <a:blip r:embed="rId2" cstate="print"/>
          <a:stretch/>
        </p:blipFill>
        <p:spPr bwMode="auto">
          <a:xfrm>
            <a:off x="810000" y="2583108"/>
            <a:ext cx="6058746" cy="366666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731150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Shell</a:t>
            </a:r>
            <a:endParaRPr lang="pt-PT" dirty="0"/>
          </a:p>
        </p:txBody>
      </p:sp>
      <p:sp>
        <p:nvSpPr>
          <p:cNvPr id="6" name="CaixaDeTexto 5"/>
          <p:cNvSpPr txBox="1"/>
          <p:nvPr/>
        </p:nvSpPr>
        <p:spPr>
          <a:xfrm>
            <a:off x="7083380" y="2583108"/>
            <a:ext cx="45333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# Nº		</a:t>
            </a:r>
            <a:r>
              <a:rPr lang="pt-PT" dirty="0" err="1"/>
              <a:t>Sort</a:t>
            </a:r>
            <a:r>
              <a:rPr lang="pt-PT" dirty="0"/>
              <a:t>		</a:t>
            </a:r>
            <a:r>
              <a:rPr lang="pt-PT" dirty="0" smtClean="0"/>
              <a:t>	</a:t>
            </a:r>
            <a:r>
              <a:rPr lang="pt-PT" dirty="0" err="1" smtClean="0"/>
              <a:t>Sort-sorted</a:t>
            </a:r>
            <a:endParaRPr lang="pt-PT" dirty="0"/>
          </a:p>
          <a:p>
            <a:r>
              <a:rPr lang="pt-PT" dirty="0"/>
              <a:t>2500		0.2276		0.0536</a:t>
            </a:r>
          </a:p>
          <a:p>
            <a:r>
              <a:rPr lang="pt-PT" dirty="0"/>
              <a:t>5000		0.4899		0.1109</a:t>
            </a:r>
          </a:p>
          <a:p>
            <a:r>
              <a:rPr lang="pt-PT" dirty="0"/>
              <a:t>7500		0.762		0.1599</a:t>
            </a:r>
          </a:p>
          <a:p>
            <a:r>
              <a:rPr lang="pt-PT" dirty="0"/>
              <a:t>10000		1.1008		0.229</a:t>
            </a:r>
          </a:p>
          <a:p>
            <a:r>
              <a:rPr lang="pt-PT" dirty="0"/>
              <a:t>12500		1.4178		0.2872</a:t>
            </a:r>
          </a:p>
          <a:p>
            <a:r>
              <a:rPr lang="pt-PT" dirty="0"/>
              <a:t>15000		1.6927		0.3422</a:t>
            </a:r>
          </a:p>
          <a:p>
            <a:r>
              <a:rPr lang="pt-PT" dirty="0"/>
              <a:t>17500		2.0385		0.4331</a:t>
            </a:r>
          </a:p>
          <a:p>
            <a:r>
              <a:rPr lang="pt-PT" dirty="0"/>
              <a:t>20000		2.4526		0.4926</a:t>
            </a:r>
          </a:p>
          <a:p>
            <a:r>
              <a:rPr lang="pt-PT" dirty="0"/>
              <a:t>22500		2.8037		0.5573</a:t>
            </a:r>
          </a:p>
          <a:p>
            <a:r>
              <a:rPr lang="pt-PT" dirty="0"/>
              <a:t>25000		3.1231		0.6192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8538693" y="470748"/>
            <a:ext cx="3554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Pior caso: O(n log</a:t>
            </a:r>
            <a:r>
              <a:rPr lang="pt-PT" baseline="30000" dirty="0"/>
              <a:t>2</a:t>
            </a:r>
            <a:r>
              <a:rPr lang="pt-PT" dirty="0"/>
              <a:t> n)</a:t>
            </a:r>
          </a:p>
          <a:p>
            <a:r>
              <a:rPr lang="pt-PT" dirty="0"/>
              <a:t>Caso médio: O(n)</a:t>
            </a:r>
          </a:p>
          <a:p>
            <a:r>
              <a:rPr lang="pt-PT" dirty="0"/>
              <a:t>Melhor caso: O(n)</a:t>
            </a:r>
          </a:p>
        </p:txBody>
      </p:sp>
      <p:pic>
        <p:nvPicPr>
          <p:cNvPr id="7" name="Marcador de Posição de Conteúdo 6"/>
          <p:cNvPicPr>
            <a:picLocks noGrp="1"/>
          </p:cNvPicPr>
          <p:nvPr>
            <p:ph idx="1"/>
          </p:nvPr>
        </p:nvPicPr>
        <p:blipFill rotWithShape="1">
          <a:blip r:embed="rId2" cstate="print"/>
          <a:stretch/>
        </p:blipFill>
        <p:spPr bwMode="auto">
          <a:xfrm>
            <a:off x="810000" y="2583108"/>
            <a:ext cx="6076190" cy="365714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8265182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Selection</a:t>
            </a:r>
            <a:endParaRPr lang="pt-PT" dirty="0"/>
          </a:p>
        </p:txBody>
      </p:sp>
      <p:sp>
        <p:nvSpPr>
          <p:cNvPr id="6" name="CaixaDeTexto 5"/>
          <p:cNvSpPr txBox="1"/>
          <p:nvPr/>
        </p:nvSpPr>
        <p:spPr>
          <a:xfrm>
            <a:off x="7083380" y="2583108"/>
            <a:ext cx="45333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# Nº		</a:t>
            </a:r>
            <a:r>
              <a:rPr lang="pt-PT" dirty="0" err="1"/>
              <a:t>Sort</a:t>
            </a:r>
            <a:r>
              <a:rPr lang="pt-PT" dirty="0"/>
              <a:t>		</a:t>
            </a:r>
            <a:r>
              <a:rPr lang="pt-PT" dirty="0" smtClean="0"/>
              <a:t>	</a:t>
            </a:r>
            <a:r>
              <a:rPr lang="pt-PT" dirty="0" err="1" smtClean="0"/>
              <a:t>Sort-sorted</a:t>
            </a:r>
            <a:endParaRPr lang="pt-PT" dirty="0"/>
          </a:p>
          <a:p>
            <a:r>
              <a:rPr lang="pt-PT" dirty="0"/>
              <a:t>2500		3.232		2.9973</a:t>
            </a:r>
          </a:p>
          <a:p>
            <a:r>
              <a:rPr lang="pt-PT" dirty="0"/>
              <a:t>5000		12.3287	</a:t>
            </a:r>
            <a:r>
              <a:rPr lang="pt-PT" dirty="0" smtClean="0"/>
              <a:t>	11.9807</a:t>
            </a:r>
            <a:endParaRPr lang="pt-PT" dirty="0"/>
          </a:p>
          <a:p>
            <a:r>
              <a:rPr lang="pt-PT" dirty="0"/>
              <a:t>7500		27.4999	</a:t>
            </a:r>
            <a:r>
              <a:rPr lang="pt-PT" dirty="0" smtClean="0"/>
              <a:t>	26.6452</a:t>
            </a:r>
            <a:endParaRPr lang="pt-PT" dirty="0"/>
          </a:p>
          <a:p>
            <a:r>
              <a:rPr lang="pt-PT" dirty="0"/>
              <a:t>10000		48.5909	</a:t>
            </a:r>
            <a:r>
              <a:rPr lang="pt-PT" dirty="0" smtClean="0"/>
              <a:t>	47.4012</a:t>
            </a:r>
            <a:endParaRPr lang="pt-PT" dirty="0"/>
          </a:p>
          <a:p>
            <a:r>
              <a:rPr lang="pt-PT" dirty="0"/>
              <a:t>12500		75.1666	</a:t>
            </a:r>
            <a:r>
              <a:rPr lang="pt-PT" dirty="0" smtClean="0"/>
              <a:t>	74.102</a:t>
            </a:r>
            <a:endParaRPr lang="pt-PT" dirty="0"/>
          </a:p>
          <a:p>
            <a:r>
              <a:rPr lang="pt-PT" dirty="0"/>
              <a:t>15000		107.6313	106.5069</a:t>
            </a:r>
          </a:p>
          <a:p>
            <a:r>
              <a:rPr lang="pt-PT" dirty="0"/>
              <a:t>17500		146.0439	144.426</a:t>
            </a:r>
          </a:p>
          <a:p>
            <a:r>
              <a:rPr lang="pt-PT" dirty="0"/>
              <a:t>20000		190.6101	189.1041</a:t>
            </a:r>
          </a:p>
          <a:p>
            <a:r>
              <a:rPr lang="pt-PT" dirty="0"/>
              <a:t>22500		242.0928	240.4674</a:t>
            </a:r>
          </a:p>
          <a:p>
            <a:r>
              <a:rPr lang="pt-PT" dirty="0"/>
              <a:t>25000		300.6341	293.7253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8538693" y="470748"/>
            <a:ext cx="3554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Pior caso: O (n</a:t>
            </a:r>
            <a:r>
              <a:rPr lang="pt-PT" baseline="30000" dirty="0"/>
              <a:t>2</a:t>
            </a:r>
            <a:r>
              <a:rPr lang="pt-PT" dirty="0"/>
              <a:t>)</a:t>
            </a:r>
          </a:p>
          <a:p>
            <a:r>
              <a:rPr lang="pt-PT" dirty="0"/>
              <a:t>Caso médio: O (n</a:t>
            </a:r>
            <a:r>
              <a:rPr lang="pt-PT" baseline="30000" dirty="0"/>
              <a:t>2</a:t>
            </a:r>
            <a:r>
              <a:rPr lang="pt-PT" dirty="0"/>
              <a:t>)</a:t>
            </a:r>
          </a:p>
          <a:p>
            <a:r>
              <a:rPr lang="pt-PT" dirty="0"/>
              <a:t>Melhor caso: O (n</a:t>
            </a:r>
            <a:r>
              <a:rPr lang="pt-PT" baseline="30000" dirty="0"/>
              <a:t>2</a:t>
            </a:r>
            <a:r>
              <a:rPr lang="pt-PT" dirty="0"/>
              <a:t>)</a:t>
            </a:r>
          </a:p>
        </p:txBody>
      </p:sp>
      <p:pic>
        <p:nvPicPr>
          <p:cNvPr id="8" name="Marcador de Posição de Conteúdo 7"/>
          <p:cNvPicPr>
            <a:picLocks noGrp="1"/>
          </p:cNvPicPr>
          <p:nvPr>
            <p:ph idx="1"/>
          </p:nvPr>
        </p:nvPicPr>
        <p:blipFill rotWithShape="1">
          <a:blip r:embed="rId2" cstate="print"/>
          <a:stretch/>
        </p:blipFill>
        <p:spPr bwMode="auto">
          <a:xfrm>
            <a:off x="810000" y="2583108"/>
            <a:ext cx="6076190" cy="366666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344829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Comparação entre todos os algoritmos</a:t>
            </a:r>
            <a:endParaRPr lang="pt-PT" dirty="0"/>
          </a:p>
        </p:txBody>
      </p:sp>
      <p:pic>
        <p:nvPicPr>
          <p:cNvPr id="9" name="Marcador de Posição de Conteúdo 8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00" y="2583108"/>
            <a:ext cx="6096000" cy="3686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568066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Algoritmos em estudo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Insertion</a:t>
            </a:r>
            <a:endParaRPr lang="en-US" dirty="0"/>
          </a:p>
          <a:p>
            <a:r>
              <a:rPr lang="en-US" dirty="0" smtClean="0"/>
              <a:t>Bubble</a:t>
            </a:r>
          </a:p>
          <a:p>
            <a:r>
              <a:rPr lang="en-US" dirty="0" smtClean="0"/>
              <a:t>Heap</a:t>
            </a:r>
            <a:endParaRPr lang="en-US" dirty="0"/>
          </a:p>
          <a:p>
            <a:r>
              <a:rPr lang="en-US" dirty="0" smtClean="0"/>
              <a:t>Merge</a:t>
            </a:r>
            <a:endParaRPr lang="en-US" dirty="0"/>
          </a:p>
          <a:p>
            <a:r>
              <a:rPr lang="en-US" dirty="0" smtClean="0"/>
              <a:t>Quicksort</a:t>
            </a:r>
            <a:endParaRPr lang="en-US" dirty="0"/>
          </a:p>
          <a:p>
            <a:r>
              <a:rPr lang="en-US" dirty="0" smtClean="0"/>
              <a:t>Radix</a:t>
            </a:r>
            <a:endParaRPr lang="en-US" dirty="0"/>
          </a:p>
          <a:p>
            <a:r>
              <a:rPr lang="en-US" dirty="0" smtClean="0"/>
              <a:t>Bucket</a:t>
            </a:r>
            <a:endParaRPr lang="en-US" dirty="0"/>
          </a:p>
          <a:p>
            <a:r>
              <a:rPr lang="en-US" dirty="0" smtClean="0"/>
              <a:t>Counting</a:t>
            </a:r>
            <a:endParaRPr lang="en-US" dirty="0"/>
          </a:p>
          <a:p>
            <a:r>
              <a:rPr lang="en-US" dirty="0" smtClean="0"/>
              <a:t>Comb</a:t>
            </a:r>
            <a:endParaRPr lang="en-US" dirty="0"/>
          </a:p>
          <a:p>
            <a:r>
              <a:rPr lang="en-US" dirty="0" smtClean="0"/>
              <a:t>Shell</a:t>
            </a:r>
            <a:endParaRPr lang="en-US" dirty="0"/>
          </a:p>
          <a:p>
            <a:r>
              <a:rPr lang="en-US" dirty="0" smtClean="0"/>
              <a:t>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0672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Insertion</a:t>
            </a:r>
            <a:endParaRPr lang="pt-PT" dirty="0"/>
          </a:p>
        </p:txBody>
      </p:sp>
      <p:pic>
        <p:nvPicPr>
          <p:cNvPr id="5" name="Marcador de Posição de Conteúdo 4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10000" y="2583108"/>
            <a:ext cx="6096000" cy="36861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CaixaDeTexto 5"/>
          <p:cNvSpPr txBox="1"/>
          <p:nvPr/>
        </p:nvSpPr>
        <p:spPr>
          <a:xfrm>
            <a:off x="7083380" y="2583108"/>
            <a:ext cx="45333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# Nº	</a:t>
            </a:r>
            <a:r>
              <a:rPr lang="pt-PT" dirty="0" err="1"/>
              <a:t>Sort</a:t>
            </a:r>
            <a:r>
              <a:rPr lang="pt-PT" dirty="0"/>
              <a:t>		</a:t>
            </a:r>
            <a:r>
              <a:rPr lang="pt-PT" dirty="0" smtClean="0"/>
              <a:t>	</a:t>
            </a:r>
            <a:r>
              <a:rPr lang="pt-PT" dirty="0" err="1" smtClean="0"/>
              <a:t>Sort-sorted</a:t>
            </a:r>
            <a:endParaRPr lang="pt-PT" dirty="0"/>
          </a:p>
          <a:p>
            <a:r>
              <a:rPr lang="pt-PT" dirty="0"/>
              <a:t>5000	15.557		0.0322</a:t>
            </a:r>
          </a:p>
          <a:p>
            <a:r>
              <a:rPr lang="pt-PT" dirty="0"/>
              <a:t>10000	59.6854	</a:t>
            </a:r>
            <a:r>
              <a:rPr lang="pt-PT" dirty="0" smtClean="0"/>
              <a:t>	0.0489</a:t>
            </a:r>
            <a:endParaRPr lang="pt-PT" dirty="0"/>
          </a:p>
          <a:p>
            <a:r>
              <a:rPr lang="pt-PT" dirty="0"/>
              <a:t>15000	131.1569	0.0651</a:t>
            </a:r>
          </a:p>
          <a:p>
            <a:r>
              <a:rPr lang="pt-PT" dirty="0"/>
              <a:t>20000	233.452	</a:t>
            </a:r>
            <a:r>
              <a:rPr lang="pt-PT" dirty="0" smtClean="0"/>
              <a:t>	0.0833</a:t>
            </a:r>
            <a:endParaRPr lang="pt-PT" dirty="0"/>
          </a:p>
          <a:p>
            <a:r>
              <a:rPr lang="pt-PT" dirty="0"/>
              <a:t>25000	372.877	</a:t>
            </a:r>
            <a:r>
              <a:rPr lang="pt-PT" dirty="0" smtClean="0"/>
              <a:t>	0.1003</a:t>
            </a:r>
            <a:endParaRPr lang="pt-PT" dirty="0"/>
          </a:p>
          <a:p>
            <a:endParaRPr lang="pt-PT" dirty="0"/>
          </a:p>
        </p:txBody>
      </p:sp>
      <p:sp>
        <p:nvSpPr>
          <p:cNvPr id="7" name="CaixaDeTexto 6"/>
          <p:cNvSpPr txBox="1"/>
          <p:nvPr/>
        </p:nvSpPr>
        <p:spPr>
          <a:xfrm>
            <a:off x="9053848" y="470748"/>
            <a:ext cx="3039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Pior caso: O (n²)</a:t>
            </a:r>
          </a:p>
          <a:p>
            <a:r>
              <a:rPr lang="pt-PT" dirty="0"/>
              <a:t>Caso médio: O (n²)</a:t>
            </a:r>
          </a:p>
          <a:p>
            <a:r>
              <a:rPr lang="pt-PT" dirty="0"/>
              <a:t>Melhor caso: O (n</a:t>
            </a:r>
            <a:r>
              <a:rPr lang="pt-PT" dirty="0" smtClean="0"/>
              <a:t>)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246793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Bubble</a:t>
            </a:r>
            <a:endParaRPr lang="pt-PT" dirty="0"/>
          </a:p>
        </p:txBody>
      </p:sp>
      <p:sp>
        <p:nvSpPr>
          <p:cNvPr id="6" name="CaixaDeTexto 5"/>
          <p:cNvSpPr txBox="1"/>
          <p:nvPr/>
        </p:nvSpPr>
        <p:spPr>
          <a:xfrm>
            <a:off x="7083380" y="2583108"/>
            <a:ext cx="45333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# Nº		</a:t>
            </a:r>
            <a:r>
              <a:rPr lang="pt-PT" dirty="0" err="1"/>
              <a:t>Sort</a:t>
            </a:r>
            <a:r>
              <a:rPr lang="pt-PT" dirty="0"/>
              <a:t>		</a:t>
            </a:r>
            <a:r>
              <a:rPr lang="pt-PT" dirty="0" smtClean="0"/>
              <a:t>	</a:t>
            </a:r>
            <a:r>
              <a:rPr lang="pt-PT" dirty="0" err="1" smtClean="0"/>
              <a:t>Sort-sorted</a:t>
            </a:r>
            <a:endParaRPr lang="pt-PT" dirty="0"/>
          </a:p>
          <a:p>
            <a:r>
              <a:rPr lang="pt-PT" dirty="0"/>
              <a:t>2500		17.035		10.5695</a:t>
            </a:r>
          </a:p>
          <a:p>
            <a:r>
              <a:rPr lang="pt-PT" dirty="0"/>
              <a:t>5000		81.6614	</a:t>
            </a:r>
            <a:r>
              <a:rPr lang="pt-PT" dirty="0" smtClean="0"/>
              <a:t>	42.1405</a:t>
            </a:r>
            <a:endParaRPr lang="pt-PT" dirty="0"/>
          </a:p>
          <a:p>
            <a:r>
              <a:rPr lang="pt-PT" dirty="0"/>
              <a:t>7500		207.6276	97.2523</a:t>
            </a:r>
          </a:p>
          <a:p>
            <a:r>
              <a:rPr lang="pt-PT" dirty="0"/>
              <a:t>10000		392.3867	168.5123</a:t>
            </a:r>
          </a:p>
          <a:p>
            <a:r>
              <a:rPr lang="pt-PT" dirty="0"/>
              <a:t>12500		635.8622	262.2661</a:t>
            </a:r>
          </a:p>
          <a:p>
            <a:r>
              <a:rPr lang="pt-PT" dirty="0"/>
              <a:t>15000		1047.5458	397.3973</a:t>
            </a:r>
          </a:p>
          <a:p>
            <a:r>
              <a:rPr lang="pt-PT" dirty="0"/>
              <a:t>17500		1452.1726	573.0037</a:t>
            </a:r>
          </a:p>
          <a:p>
            <a:r>
              <a:rPr lang="pt-PT" dirty="0"/>
              <a:t>20000		1744.1806	697.3344</a:t>
            </a:r>
          </a:p>
          <a:p>
            <a:r>
              <a:rPr lang="pt-PT" dirty="0"/>
              <a:t>22500		2263.7188	871.1923</a:t>
            </a:r>
          </a:p>
          <a:p>
            <a:r>
              <a:rPr lang="pt-PT" dirty="0"/>
              <a:t>25000		2899.2318	</a:t>
            </a:r>
            <a:r>
              <a:rPr lang="pt-PT" dirty="0" smtClean="0"/>
              <a:t>1089.7475</a:t>
            </a:r>
            <a:endParaRPr lang="pt-PT" dirty="0"/>
          </a:p>
        </p:txBody>
      </p:sp>
      <p:pic>
        <p:nvPicPr>
          <p:cNvPr id="8" name="Marcador de Posição de Conteúdo 7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810000" y="2583108"/>
            <a:ext cx="6058746" cy="36771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CaixaDeTexto 11"/>
          <p:cNvSpPr txBox="1"/>
          <p:nvPr/>
        </p:nvSpPr>
        <p:spPr>
          <a:xfrm>
            <a:off x="9053848" y="470748"/>
            <a:ext cx="3039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Pior caso: O (n²)</a:t>
            </a:r>
          </a:p>
          <a:p>
            <a:r>
              <a:rPr lang="pt-PT" dirty="0"/>
              <a:t>Caso médio: O (n²)</a:t>
            </a:r>
          </a:p>
          <a:p>
            <a:r>
              <a:rPr lang="pt-PT" dirty="0"/>
              <a:t>Melhor caso: O (n</a:t>
            </a:r>
            <a:r>
              <a:rPr lang="pt-PT" dirty="0" smtClean="0"/>
              <a:t>)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3222582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Heap</a:t>
            </a:r>
            <a:endParaRPr lang="pt-PT" dirty="0"/>
          </a:p>
        </p:txBody>
      </p:sp>
      <p:sp>
        <p:nvSpPr>
          <p:cNvPr id="6" name="CaixaDeTexto 5"/>
          <p:cNvSpPr txBox="1"/>
          <p:nvPr/>
        </p:nvSpPr>
        <p:spPr>
          <a:xfrm>
            <a:off x="7083380" y="2583108"/>
            <a:ext cx="45333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# Nº		</a:t>
            </a:r>
            <a:r>
              <a:rPr lang="pt-PT" dirty="0" err="1"/>
              <a:t>Sort</a:t>
            </a:r>
            <a:r>
              <a:rPr lang="pt-PT" dirty="0"/>
              <a:t>		</a:t>
            </a:r>
            <a:r>
              <a:rPr lang="pt-PT" dirty="0" smtClean="0"/>
              <a:t>	</a:t>
            </a:r>
            <a:r>
              <a:rPr lang="pt-PT" dirty="0" err="1" smtClean="0"/>
              <a:t>Sort-sorted</a:t>
            </a:r>
            <a:endParaRPr lang="pt-PT" dirty="0"/>
          </a:p>
          <a:p>
            <a:r>
              <a:rPr lang="pt-PT" dirty="0"/>
              <a:t>2500		0.679		0.5389</a:t>
            </a:r>
          </a:p>
          <a:p>
            <a:r>
              <a:rPr lang="pt-PT" dirty="0"/>
              <a:t>5000		1.3563		1.1278</a:t>
            </a:r>
          </a:p>
          <a:p>
            <a:r>
              <a:rPr lang="pt-PT" dirty="0"/>
              <a:t>7500		2.1009		1.6816</a:t>
            </a:r>
          </a:p>
          <a:p>
            <a:r>
              <a:rPr lang="pt-PT" dirty="0"/>
              <a:t>10000		2.9615		2.3824</a:t>
            </a:r>
          </a:p>
          <a:p>
            <a:r>
              <a:rPr lang="pt-PT" dirty="0"/>
              <a:t>12500		3.7942		3.0094</a:t>
            </a:r>
          </a:p>
          <a:p>
            <a:r>
              <a:rPr lang="pt-PT" dirty="0"/>
              <a:t>15000		4.5816		3.6742</a:t>
            </a:r>
          </a:p>
          <a:p>
            <a:r>
              <a:rPr lang="pt-PT" dirty="0"/>
              <a:t>17500		5.4989		4.3292</a:t>
            </a:r>
          </a:p>
          <a:p>
            <a:r>
              <a:rPr lang="pt-PT" dirty="0"/>
              <a:t>20000		6.2845		4.9983</a:t>
            </a:r>
          </a:p>
          <a:p>
            <a:r>
              <a:rPr lang="pt-PT" dirty="0"/>
              <a:t>22500		7.1219		5.6547</a:t>
            </a:r>
          </a:p>
          <a:p>
            <a:r>
              <a:rPr lang="pt-PT" dirty="0"/>
              <a:t>25000		8.1364		6.4229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8757634" y="470748"/>
            <a:ext cx="3335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Pior cenário: O (n log (n)) </a:t>
            </a:r>
          </a:p>
          <a:p>
            <a:r>
              <a:rPr lang="pt-PT" dirty="0"/>
              <a:t>Caso médio: O (n log (n))</a:t>
            </a:r>
          </a:p>
          <a:p>
            <a:r>
              <a:rPr lang="pt-PT" dirty="0"/>
              <a:t>Melhor caso: O (n log (n))</a:t>
            </a:r>
          </a:p>
        </p:txBody>
      </p:sp>
      <p:pic>
        <p:nvPicPr>
          <p:cNvPr id="9" name="Marcador de Posição de Conteúdo 8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0000" y="2583108"/>
            <a:ext cx="6047619" cy="359142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1057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Merge</a:t>
            </a:r>
            <a:endParaRPr lang="pt-PT" dirty="0"/>
          </a:p>
        </p:txBody>
      </p:sp>
      <p:sp>
        <p:nvSpPr>
          <p:cNvPr id="6" name="CaixaDeTexto 5"/>
          <p:cNvSpPr txBox="1"/>
          <p:nvPr/>
        </p:nvSpPr>
        <p:spPr>
          <a:xfrm>
            <a:off x="7083380" y="2583108"/>
            <a:ext cx="45333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# Nº		</a:t>
            </a:r>
            <a:r>
              <a:rPr lang="pt-PT" dirty="0" err="1"/>
              <a:t>Sort</a:t>
            </a:r>
            <a:r>
              <a:rPr lang="pt-PT" dirty="0"/>
              <a:t>		</a:t>
            </a:r>
            <a:r>
              <a:rPr lang="pt-PT" dirty="0" smtClean="0"/>
              <a:t>	</a:t>
            </a:r>
            <a:r>
              <a:rPr lang="pt-PT" dirty="0" err="1" smtClean="0"/>
              <a:t>Sort-sorted</a:t>
            </a:r>
            <a:endParaRPr lang="pt-PT" dirty="0"/>
          </a:p>
          <a:p>
            <a:r>
              <a:rPr lang="pt-PT" dirty="0"/>
              <a:t>2500		0.0466		0.042</a:t>
            </a:r>
          </a:p>
          <a:p>
            <a:r>
              <a:rPr lang="pt-PT" dirty="0"/>
              <a:t>5000		0.0596		0.0655</a:t>
            </a:r>
          </a:p>
          <a:p>
            <a:r>
              <a:rPr lang="pt-PT" dirty="0"/>
              <a:t>7500		0.0802		0.0858</a:t>
            </a:r>
          </a:p>
          <a:p>
            <a:r>
              <a:rPr lang="pt-PT" dirty="0"/>
              <a:t>10000		0.1032		0.1106</a:t>
            </a:r>
          </a:p>
          <a:p>
            <a:r>
              <a:rPr lang="pt-PT" dirty="0"/>
              <a:t>12500		0.125		0.1314</a:t>
            </a:r>
          </a:p>
          <a:p>
            <a:r>
              <a:rPr lang="pt-PT" dirty="0"/>
              <a:t>15000		0.1482		0.1562</a:t>
            </a:r>
          </a:p>
          <a:p>
            <a:r>
              <a:rPr lang="pt-PT" dirty="0"/>
              <a:t>17500		0.1684		0.1773</a:t>
            </a:r>
          </a:p>
          <a:p>
            <a:r>
              <a:rPr lang="pt-PT" dirty="0"/>
              <a:t>20000		0.191		0.1968</a:t>
            </a:r>
          </a:p>
          <a:p>
            <a:r>
              <a:rPr lang="pt-PT" dirty="0"/>
              <a:t>22500		0.2163		0.2262</a:t>
            </a:r>
          </a:p>
          <a:p>
            <a:r>
              <a:rPr lang="pt-PT" dirty="0"/>
              <a:t>25000		0.2323		0.2424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8538693" y="470748"/>
            <a:ext cx="3554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Pior cenário: O(</a:t>
            </a:r>
            <a:r>
              <a:rPr lang="pt-PT" dirty="0" err="1"/>
              <a:t>n</a:t>
            </a:r>
            <a:r>
              <a:rPr lang="pt-PT" baseline="30000" dirty="0" err="1"/>
              <a:t>log</a:t>
            </a:r>
            <a:r>
              <a:rPr lang="pt-PT" baseline="-25000" dirty="0" err="1"/>
              <a:t>b</a:t>
            </a:r>
            <a:r>
              <a:rPr lang="pt-PT" baseline="30000" dirty="0" err="1"/>
              <a:t>a</a:t>
            </a:r>
            <a:r>
              <a:rPr lang="pt-PT" dirty="0"/>
              <a:t> log (n)) </a:t>
            </a:r>
            <a:endParaRPr lang="pt-PT" dirty="0" smtClean="0"/>
          </a:p>
          <a:p>
            <a:r>
              <a:rPr lang="pt-PT" dirty="0" smtClean="0"/>
              <a:t>Caso </a:t>
            </a:r>
            <a:r>
              <a:rPr lang="pt-PT" dirty="0"/>
              <a:t>médio: O (n log (n))</a:t>
            </a:r>
          </a:p>
          <a:p>
            <a:r>
              <a:rPr lang="pt-PT" dirty="0"/>
              <a:t>Melhor caso: O (n log (n))</a:t>
            </a:r>
          </a:p>
        </p:txBody>
      </p:sp>
      <p:pic>
        <p:nvPicPr>
          <p:cNvPr id="7" name="Marcador de Posição de Conteúdo 6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0000" y="2583108"/>
            <a:ext cx="6039693" cy="3629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08997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Quicksort</a:t>
            </a:r>
            <a:endParaRPr lang="pt-PT" dirty="0"/>
          </a:p>
        </p:txBody>
      </p:sp>
      <p:sp>
        <p:nvSpPr>
          <p:cNvPr id="6" name="CaixaDeTexto 5"/>
          <p:cNvSpPr txBox="1"/>
          <p:nvPr/>
        </p:nvSpPr>
        <p:spPr>
          <a:xfrm>
            <a:off x="7083380" y="2583108"/>
            <a:ext cx="45333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# Nº		</a:t>
            </a:r>
            <a:r>
              <a:rPr lang="pt-PT" dirty="0" err="1"/>
              <a:t>Sort</a:t>
            </a:r>
            <a:r>
              <a:rPr lang="pt-PT" dirty="0"/>
              <a:t>		</a:t>
            </a:r>
            <a:r>
              <a:rPr lang="pt-PT" dirty="0" smtClean="0"/>
              <a:t>	</a:t>
            </a:r>
            <a:r>
              <a:rPr lang="pt-PT" dirty="0" err="1" smtClean="0"/>
              <a:t>Sort-sorted</a:t>
            </a:r>
            <a:endParaRPr lang="pt-PT" dirty="0"/>
          </a:p>
          <a:p>
            <a:r>
              <a:rPr lang="pt-PT" dirty="0"/>
              <a:t>2500		4.4372		3.7681</a:t>
            </a:r>
          </a:p>
          <a:p>
            <a:r>
              <a:rPr lang="pt-PT" dirty="0"/>
              <a:t>5000		8.8683		7.7838</a:t>
            </a:r>
          </a:p>
          <a:p>
            <a:r>
              <a:rPr lang="pt-PT" dirty="0"/>
              <a:t>7500		12.8538	</a:t>
            </a:r>
            <a:r>
              <a:rPr lang="pt-PT" dirty="0" smtClean="0"/>
              <a:t>	12.12</a:t>
            </a:r>
            <a:endParaRPr lang="pt-PT" dirty="0"/>
          </a:p>
          <a:p>
            <a:r>
              <a:rPr lang="pt-PT" dirty="0"/>
              <a:t>10000		17.298		14.9595</a:t>
            </a:r>
          </a:p>
          <a:p>
            <a:r>
              <a:rPr lang="pt-PT" dirty="0"/>
              <a:t>12500		21.2783	</a:t>
            </a:r>
            <a:r>
              <a:rPr lang="pt-PT" dirty="0" smtClean="0"/>
              <a:t>	20.9301</a:t>
            </a:r>
            <a:endParaRPr lang="pt-PT" dirty="0"/>
          </a:p>
          <a:p>
            <a:r>
              <a:rPr lang="pt-PT" dirty="0"/>
              <a:t>15000		26.3824	</a:t>
            </a:r>
            <a:r>
              <a:rPr lang="pt-PT" dirty="0" smtClean="0"/>
              <a:t>	23.5627</a:t>
            </a:r>
            <a:endParaRPr lang="pt-PT" dirty="0"/>
          </a:p>
          <a:p>
            <a:r>
              <a:rPr lang="pt-PT" dirty="0"/>
              <a:t>17500		30.3453	</a:t>
            </a:r>
            <a:r>
              <a:rPr lang="pt-PT" dirty="0" smtClean="0"/>
              <a:t>	27.3019</a:t>
            </a:r>
            <a:endParaRPr lang="pt-PT" dirty="0"/>
          </a:p>
          <a:p>
            <a:r>
              <a:rPr lang="pt-PT" dirty="0"/>
              <a:t>20000		34.5133	</a:t>
            </a:r>
            <a:r>
              <a:rPr lang="pt-PT" dirty="0" smtClean="0"/>
              <a:t>	33.2304</a:t>
            </a:r>
            <a:endParaRPr lang="pt-PT" dirty="0"/>
          </a:p>
          <a:p>
            <a:r>
              <a:rPr lang="pt-PT" dirty="0"/>
              <a:t>22500		41.1341	</a:t>
            </a:r>
            <a:r>
              <a:rPr lang="pt-PT" dirty="0" smtClean="0"/>
              <a:t>	35.9031</a:t>
            </a:r>
            <a:endParaRPr lang="pt-PT" dirty="0"/>
          </a:p>
          <a:p>
            <a:r>
              <a:rPr lang="pt-PT" dirty="0"/>
              <a:t>25000		</a:t>
            </a:r>
            <a:r>
              <a:rPr lang="pt-PT" dirty="0" smtClean="0"/>
              <a:t>47.6799	</a:t>
            </a:r>
            <a:r>
              <a:rPr lang="pt-PT" dirty="0"/>
              <a:t>	41.3942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8538693" y="470748"/>
            <a:ext cx="3554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Pior cenário: O (n</a:t>
            </a:r>
            <a:r>
              <a:rPr lang="pt-PT" baseline="30000" dirty="0"/>
              <a:t>2</a:t>
            </a:r>
            <a:r>
              <a:rPr lang="pt-PT" dirty="0"/>
              <a:t>).</a:t>
            </a:r>
          </a:p>
          <a:p>
            <a:r>
              <a:rPr lang="pt-PT" dirty="0"/>
              <a:t>Caso médio: O (n log (n)) </a:t>
            </a:r>
          </a:p>
          <a:p>
            <a:r>
              <a:rPr lang="pt-PT" dirty="0"/>
              <a:t>Melhor Caso: O (n log (n)) </a:t>
            </a:r>
          </a:p>
        </p:txBody>
      </p:sp>
      <p:pic>
        <p:nvPicPr>
          <p:cNvPr id="8" name="Marcador de Posição de Conteúdo 7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0000" y="2583108"/>
            <a:ext cx="6025314" cy="363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11568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Radix</a:t>
            </a:r>
            <a:endParaRPr lang="pt-PT" dirty="0"/>
          </a:p>
        </p:txBody>
      </p:sp>
      <p:sp>
        <p:nvSpPr>
          <p:cNvPr id="6" name="CaixaDeTexto 5"/>
          <p:cNvSpPr txBox="1"/>
          <p:nvPr/>
        </p:nvSpPr>
        <p:spPr>
          <a:xfrm>
            <a:off x="7083380" y="2583108"/>
            <a:ext cx="45333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# Nº		</a:t>
            </a:r>
            <a:r>
              <a:rPr lang="pt-PT" dirty="0" err="1"/>
              <a:t>Sort</a:t>
            </a:r>
            <a:r>
              <a:rPr lang="pt-PT" dirty="0"/>
              <a:t>		</a:t>
            </a:r>
            <a:r>
              <a:rPr lang="pt-PT" dirty="0" smtClean="0"/>
              <a:t>	</a:t>
            </a:r>
            <a:r>
              <a:rPr lang="pt-PT" dirty="0" err="1" smtClean="0"/>
              <a:t>Sort-sorted</a:t>
            </a:r>
            <a:endParaRPr lang="pt-PT" dirty="0"/>
          </a:p>
          <a:p>
            <a:r>
              <a:rPr lang="pt-PT" dirty="0"/>
              <a:t>2500		0.0894		0.0843</a:t>
            </a:r>
          </a:p>
          <a:p>
            <a:r>
              <a:rPr lang="pt-PT" dirty="0"/>
              <a:t>5000		0.1619		0.1679</a:t>
            </a:r>
          </a:p>
          <a:p>
            <a:r>
              <a:rPr lang="pt-PT" dirty="0"/>
              <a:t>7500		0.2396		0.2409</a:t>
            </a:r>
          </a:p>
          <a:p>
            <a:r>
              <a:rPr lang="pt-PT" dirty="0"/>
              <a:t>10000		0.314		0.3178</a:t>
            </a:r>
          </a:p>
          <a:p>
            <a:r>
              <a:rPr lang="pt-PT" dirty="0"/>
              <a:t>12500		0.393		0.3961</a:t>
            </a:r>
          </a:p>
          <a:p>
            <a:r>
              <a:rPr lang="pt-PT" dirty="0"/>
              <a:t>15000		0.4691		0.4755</a:t>
            </a:r>
          </a:p>
          <a:p>
            <a:r>
              <a:rPr lang="pt-PT" dirty="0"/>
              <a:t>17500		0.5498		0.5549</a:t>
            </a:r>
          </a:p>
          <a:p>
            <a:r>
              <a:rPr lang="pt-PT" dirty="0"/>
              <a:t>20000		0.6235		0.631</a:t>
            </a:r>
          </a:p>
          <a:p>
            <a:r>
              <a:rPr lang="pt-PT" dirty="0"/>
              <a:t>22500		0.7104		0.702</a:t>
            </a:r>
          </a:p>
          <a:p>
            <a:r>
              <a:rPr lang="pt-PT" dirty="0"/>
              <a:t>25000		0.7751		0.7889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8538693" y="470748"/>
            <a:ext cx="3554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Pior caso: O (n + s)</a:t>
            </a:r>
          </a:p>
          <a:p>
            <a:r>
              <a:rPr lang="pt-PT" dirty="0"/>
              <a:t>Melhor caso: O (</a:t>
            </a:r>
            <a:r>
              <a:rPr lang="pt-PT" dirty="0" err="1"/>
              <a:t>Kn</a:t>
            </a:r>
            <a:r>
              <a:rPr lang="pt-PT" dirty="0"/>
              <a:t>)</a:t>
            </a:r>
          </a:p>
        </p:txBody>
      </p:sp>
      <p:pic>
        <p:nvPicPr>
          <p:cNvPr id="7" name="Marcador de Posição de Conteúdo 6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810000" y="2583108"/>
            <a:ext cx="6058746" cy="36571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767820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Bucket</a:t>
            </a:r>
            <a:endParaRPr lang="pt-PT" dirty="0"/>
          </a:p>
        </p:txBody>
      </p:sp>
      <p:sp>
        <p:nvSpPr>
          <p:cNvPr id="6" name="CaixaDeTexto 5"/>
          <p:cNvSpPr txBox="1"/>
          <p:nvPr/>
        </p:nvSpPr>
        <p:spPr>
          <a:xfrm>
            <a:off x="7083380" y="2583108"/>
            <a:ext cx="45333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# Nº		</a:t>
            </a:r>
            <a:r>
              <a:rPr lang="pt-PT" dirty="0" err="1"/>
              <a:t>Sort</a:t>
            </a:r>
            <a:r>
              <a:rPr lang="pt-PT" dirty="0"/>
              <a:t>		</a:t>
            </a:r>
            <a:r>
              <a:rPr lang="pt-PT" dirty="0" smtClean="0"/>
              <a:t>	</a:t>
            </a:r>
            <a:r>
              <a:rPr lang="pt-PT" dirty="0" err="1" smtClean="0"/>
              <a:t>Sort-sorted</a:t>
            </a:r>
            <a:endParaRPr lang="pt-PT" dirty="0"/>
          </a:p>
          <a:p>
            <a:r>
              <a:rPr lang="pt-PT" dirty="0"/>
              <a:t>2500		1.4392		1.5473</a:t>
            </a:r>
          </a:p>
          <a:p>
            <a:r>
              <a:rPr lang="pt-PT" dirty="0"/>
              <a:t>5000		1.6069		1.4755</a:t>
            </a:r>
          </a:p>
          <a:p>
            <a:r>
              <a:rPr lang="pt-PT" dirty="0"/>
              <a:t>7500		1.5772		1.4833</a:t>
            </a:r>
          </a:p>
          <a:p>
            <a:r>
              <a:rPr lang="pt-PT" dirty="0"/>
              <a:t>10000		1.6017		1.6791</a:t>
            </a:r>
          </a:p>
          <a:p>
            <a:r>
              <a:rPr lang="pt-PT" dirty="0"/>
              <a:t>12500		1.8771		1.6131</a:t>
            </a:r>
          </a:p>
          <a:p>
            <a:r>
              <a:rPr lang="pt-PT" dirty="0"/>
              <a:t>15000		1.7303		1.558</a:t>
            </a:r>
          </a:p>
          <a:p>
            <a:r>
              <a:rPr lang="pt-PT" dirty="0"/>
              <a:t>17500		1.7333		1.8758</a:t>
            </a:r>
          </a:p>
          <a:p>
            <a:r>
              <a:rPr lang="pt-PT" dirty="0"/>
              <a:t>20000		1.6049		2.0528</a:t>
            </a:r>
          </a:p>
          <a:p>
            <a:r>
              <a:rPr lang="pt-PT" dirty="0"/>
              <a:t>22500		1.7329		1.6874</a:t>
            </a:r>
          </a:p>
          <a:p>
            <a:r>
              <a:rPr lang="pt-PT" dirty="0"/>
              <a:t>25000		1.7681		1.73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8538693" y="470748"/>
            <a:ext cx="3554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Pior caso: O (n * k)</a:t>
            </a:r>
          </a:p>
          <a:p>
            <a:r>
              <a:rPr lang="pt-PT" dirty="0"/>
              <a:t>Caso médio: O (n + k)</a:t>
            </a:r>
          </a:p>
          <a:p>
            <a:r>
              <a:rPr lang="pt-PT" dirty="0"/>
              <a:t>Melhor caso: O (n</a:t>
            </a:r>
            <a:r>
              <a:rPr lang="pt-PT" baseline="30000" dirty="0"/>
              <a:t>2</a:t>
            </a:r>
            <a:r>
              <a:rPr lang="pt-PT" dirty="0"/>
              <a:t>)</a:t>
            </a:r>
          </a:p>
        </p:txBody>
      </p:sp>
      <p:pic>
        <p:nvPicPr>
          <p:cNvPr id="9" name="Marcador de Posição de Conteúdo 8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810000" y="2583108"/>
            <a:ext cx="6058746" cy="36771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01287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ção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TC103457503[[fn=Citável]]</Template>
  <TotalTime>37</TotalTime>
  <Words>308</Words>
  <Application>Microsoft Office PowerPoint</Application>
  <PresentationFormat>Ecrã Panorâmico</PresentationFormat>
  <Paragraphs>174</Paragraphs>
  <Slides>14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17" baseType="lpstr">
      <vt:lpstr>Century Gothic</vt:lpstr>
      <vt:lpstr>Wingdings 2</vt:lpstr>
      <vt:lpstr>Citação</vt:lpstr>
      <vt:lpstr>eda12131190311906</vt:lpstr>
      <vt:lpstr>Algoritmos em estudo</vt:lpstr>
      <vt:lpstr>Insertion</vt:lpstr>
      <vt:lpstr>Bubble</vt:lpstr>
      <vt:lpstr>Heap</vt:lpstr>
      <vt:lpstr>Merge</vt:lpstr>
      <vt:lpstr>Quicksort</vt:lpstr>
      <vt:lpstr>Radix</vt:lpstr>
      <vt:lpstr>Bucket</vt:lpstr>
      <vt:lpstr>Counting</vt:lpstr>
      <vt:lpstr>Comb</vt:lpstr>
      <vt:lpstr>Shell</vt:lpstr>
      <vt:lpstr>Selection</vt:lpstr>
      <vt:lpstr>Comparação entre todos os algoritmos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eda12131190311906</dc:title>
  <dc:creator>Tiago Conceição</dc:creator>
  <cp:lastModifiedBy>Tiago Conceição</cp:lastModifiedBy>
  <cp:revision>18</cp:revision>
  <dcterms:created xsi:type="dcterms:W3CDTF">2013-06-10T23:36:11Z</dcterms:created>
  <dcterms:modified xsi:type="dcterms:W3CDTF">2013-06-11T00:13:47Z</dcterms:modified>
</cp:coreProperties>
</file>