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8" r:id="rId2"/>
    <p:sldId id="263" r:id="rId3"/>
    <p:sldId id="259" r:id="rId4"/>
    <p:sldId id="266" r:id="rId5"/>
    <p:sldId id="262" r:id="rId6"/>
    <p:sldId id="268" r:id="rId7"/>
    <p:sldId id="265" r:id="rId8"/>
    <p:sldId id="267"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96" autoAdjust="0"/>
    <p:restoredTop sz="96281" autoAdjust="0"/>
  </p:normalViewPr>
  <p:slideViewPr>
    <p:cSldViewPr snapToGrid="0">
      <p:cViewPr varScale="1">
        <p:scale>
          <a:sx n="113" d="100"/>
          <a:sy n="113" d="100"/>
        </p:scale>
        <p:origin x="20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zachmih\AppData\Roaming\Microsoft\Excel\StarterBook%20RM-v2.xlsb.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zachmih\AppData\Roaming\Microsoft\Excel\StarterBook%20RM-v2.xlsb.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zachmih\AppData\Roaming\Microsoft\Excel\StarterBook%20RM-v2.xlsb.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zachmih\AppData\Roaming\Microsoft\Excel\StarterBook%20RM-v2.xlsb.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zachmih\AppData\Roaming\Microsoft\Excel\StarterBook%20RM-v2.xlsb.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[StarterBook RM-v2.xlsb.xlsx]Evolution of Campaigns!PivotTable3</c:name>
    <c:fmtId val="9"/>
  </c:pivotSource>
  <c:chart>
    <c:autoTitleDeleted val="0"/>
    <c:pivotFmts>
      <c:pivotFmt>
        <c:idx val="0"/>
        <c:spPr>
          <a:solidFill>
            <a:schemeClr val="accent1"/>
          </a:solidFill>
          <a:ln w="28575" cap="rnd">
            <a:solidFill>
              <a:schemeClr val="tx2"/>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6"/>
            </a:solidFill>
            <a:round/>
          </a:ln>
          <a:effectLst/>
        </c:spPr>
        <c:marker>
          <c:symbol val="none"/>
        </c:marker>
      </c:pivotFmt>
      <c:pivotFmt>
        <c:idx val="4"/>
        <c:spPr>
          <a:solidFill>
            <a:schemeClr val="accent1"/>
          </a:solidFill>
          <a:ln w="28575" cap="rnd">
            <a:solidFill>
              <a:schemeClr val="tx2"/>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6"/>
            </a:solidFill>
            <a:round/>
          </a:ln>
          <a:effectLst/>
        </c:spPr>
        <c:marker>
          <c:symbol val="none"/>
        </c:marker>
      </c:pivotFmt>
      <c:pivotFmt>
        <c:idx val="7"/>
        <c:spPr>
          <a:solidFill>
            <a:schemeClr val="accent1"/>
          </a:solidFill>
          <a:ln w="28575" cap="rnd">
            <a:solidFill>
              <a:schemeClr val="tx2"/>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6"/>
            </a:solidFill>
            <a:round/>
          </a:ln>
          <a:effectLst/>
        </c:spPr>
        <c:marker>
          <c:symbol val="none"/>
        </c:marker>
      </c:pivotFmt>
      <c:pivotFmt>
        <c:idx val="10"/>
        <c:spPr>
          <a:solidFill>
            <a:schemeClr val="accent1"/>
          </a:solidFill>
          <a:ln w="28575" cap="rnd">
            <a:solidFill>
              <a:schemeClr val="tx2"/>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
        <c:idx val="12"/>
        <c:spPr>
          <a:solidFill>
            <a:schemeClr val="accent1"/>
          </a:solidFill>
          <a:ln w="28575" cap="rnd">
            <a:solidFill>
              <a:schemeClr val="accent6"/>
            </a:solidFill>
            <a:round/>
          </a:ln>
          <a:effectLst/>
        </c:spPr>
        <c:marker>
          <c:symbol val="none"/>
        </c:marker>
      </c:pivotFmt>
    </c:pivotFmts>
    <c:plotArea>
      <c:layout>
        <c:manualLayout>
          <c:layoutTarget val="inner"/>
          <c:xMode val="edge"/>
          <c:yMode val="edge"/>
          <c:x val="0.10700973195016086"/>
          <c:y val="8.724949239438623E-2"/>
          <c:w val="0.85226450365449569"/>
          <c:h val="0.58234455720872991"/>
        </c:manualLayout>
      </c:layout>
      <c:lineChart>
        <c:grouping val="standard"/>
        <c:varyColors val="0"/>
        <c:ser>
          <c:idx val="0"/>
          <c:order val="0"/>
          <c:tx>
            <c:strRef>
              <c:f>'Evolution of Campaigns'!$B$3:$B$4</c:f>
              <c:strCache>
                <c:ptCount val="1"/>
                <c:pt idx="0">
                  <c:v>canceled</c:v>
                </c:pt>
              </c:strCache>
            </c:strRef>
          </c:tx>
          <c:spPr>
            <a:ln w="28575" cap="rnd">
              <a:solidFill>
                <a:schemeClr val="tx2"/>
              </a:solidFill>
              <a:round/>
            </a:ln>
            <a:effectLst/>
          </c:spPr>
          <c:marker>
            <c:symbol val="none"/>
          </c:marker>
          <c:cat>
            <c:multiLvlStrRef>
              <c:f>'Evolution of Campaigns'!$A$5:$A$46</c:f>
              <c:multiLvlStrCache>
                <c:ptCount val="32"/>
                <c:lvl>
                  <c:pt idx="0">
                    <c:v>Qtr2</c:v>
                  </c:pt>
                  <c:pt idx="1">
                    <c:v>Qtr3</c:v>
                  </c:pt>
                  <c:pt idx="2">
                    <c:v>Qtr4</c:v>
                  </c:pt>
                  <c:pt idx="3">
                    <c:v>Qtr1</c:v>
                  </c:pt>
                  <c:pt idx="4">
                    <c:v>Qtr2</c:v>
                  </c:pt>
                  <c:pt idx="5">
                    <c:v>Qtr3</c:v>
                  </c:pt>
                  <c:pt idx="6">
                    <c:v>Qtr4</c:v>
                  </c:pt>
                  <c:pt idx="7">
                    <c:v>Qtr1</c:v>
                  </c:pt>
                  <c:pt idx="8">
                    <c:v>Qtr2</c:v>
                  </c:pt>
                  <c:pt idx="9">
                    <c:v>Qtr3</c:v>
                  </c:pt>
                  <c:pt idx="10">
                    <c:v>Qtr4</c:v>
                  </c:pt>
                  <c:pt idx="11">
                    <c:v>Qtr1</c:v>
                  </c:pt>
                  <c:pt idx="12">
                    <c:v>Qtr2</c:v>
                  </c:pt>
                  <c:pt idx="13">
                    <c:v>Qtr3</c:v>
                  </c:pt>
                  <c:pt idx="14">
                    <c:v>Qtr4</c:v>
                  </c:pt>
                  <c:pt idx="15">
                    <c:v>Qtr1</c:v>
                  </c:pt>
                  <c:pt idx="16">
                    <c:v>Qtr2</c:v>
                  </c:pt>
                  <c:pt idx="17">
                    <c:v>Qtr3</c:v>
                  </c:pt>
                  <c:pt idx="18">
                    <c:v>Qtr4</c:v>
                  </c:pt>
                  <c:pt idx="19">
                    <c:v>Qtr1</c:v>
                  </c:pt>
                  <c:pt idx="20">
                    <c:v>Qtr2</c:v>
                  </c:pt>
                  <c:pt idx="21">
                    <c:v>Qtr3</c:v>
                  </c:pt>
                  <c:pt idx="22">
                    <c:v>Qtr4</c:v>
                  </c:pt>
                  <c:pt idx="23">
                    <c:v>Qtr1</c:v>
                  </c:pt>
                  <c:pt idx="24">
                    <c:v>Qtr2</c:v>
                  </c:pt>
                  <c:pt idx="25">
                    <c:v>Qtr3</c:v>
                  </c:pt>
                  <c:pt idx="26">
                    <c:v>Qtr4</c:v>
                  </c:pt>
                  <c:pt idx="27">
                    <c:v>Qtr1</c:v>
                  </c:pt>
                  <c:pt idx="28">
                    <c:v>Qtr2</c:v>
                  </c:pt>
                  <c:pt idx="29">
                    <c:v>Qtr3</c:v>
                  </c:pt>
                  <c:pt idx="30">
                    <c:v>Qtr4</c:v>
                  </c:pt>
                  <c:pt idx="31">
                    <c:v>Qtr1</c:v>
                  </c:pt>
                </c:lvl>
                <c:lvl>
                  <c:pt idx="0">
                    <c:v>2009</c:v>
                  </c:pt>
                  <c:pt idx="3">
                    <c:v>2010</c:v>
                  </c:pt>
                  <c:pt idx="7">
                    <c:v>2011</c:v>
                  </c:pt>
                  <c:pt idx="11">
                    <c:v>2012</c:v>
                  </c:pt>
                  <c:pt idx="15">
                    <c:v>2013</c:v>
                  </c:pt>
                  <c:pt idx="19">
                    <c:v>2014</c:v>
                  </c:pt>
                  <c:pt idx="23">
                    <c:v>2015</c:v>
                  </c:pt>
                  <c:pt idx="27">
                    <c:v>2016</c:v>
                  </c:pt>
                  <c:pt idx="31">
                    <c:v>2017</c:v>
                  </c:pt>
                </c:lvl>
              </c:multiLvlStrCache>
            </c:multiLvlStrRef>
          </c:cat>
          <c:val>
            <c:numRef>
              <c:f>'Evolution of Campaigns'!$B$5:$B$46</c:f>
              <c:numCache>
                <c:formatCode>General</c:formatCode>
                <c:ptCount val="32"/>
                <c:pt idx="1">
                  <c:v>1</c:v>
                </c:pt>
                <c:pt idx="5">
                  <c:v>1</c:v>
                </c:pt>
                <c:pt idx="7">
                  <c:v>1</c:v>
                </c:pt>
                <c:pt idx="8">
                  <c:v>2</c:v>
                </c:pt>
                <c:pt idx="9">
                  <c:v>3</c:v>
                </c:pt>
                <c:pt idx="10">
                  <c:v>1</c:v>
                </c:pt>
                <c:pt idx="11">
                  <c:v>3</c:v>
                </c:pt>
                <c:pt idx="12">
                  <c:v>1</c:v>
                </c:pt>
                <c:pt idx="13">
                  <c:v>2</c:v>
                </c:pt>
                <c:pt idx="16">
                  <c:v>2</c:v>
                </c:pt>
                <c:pt idx="17">
                  <c:v>3</c:v>
                </c:pt>
                <c:pt idx="18">
                  <c:v>2</c:v>
                </c:pt>
                <c:pt idx="19">
                  <c:v>3</c:v>
                </c:pt>
                <c:pt idx="20">
                  <c:v>12</c:v>
                </c:pt>
                <c:pt idx="21">
                  <c:v>30</c:v>
                </c:pt>
                <c:pt idx="22">
                  <c:v>35</c:v>
                </c:pt>
                <c:pt idx="23">
                  <c:v>38</c:v>
                </c:pt>
                <c:pt idx="24">
                  <c:v>35</c:v>
                </c:pt>
                <c:pt idx="25">
                  <c:v>36</c:v>
                </c:pt>
                <c:pt idx="26">
                  <c:v>22</c:v>
                </c:pt>
                <c:pt idx="27">
                  <c:v>27</c:v>
                </c:pt>
                <c:pt idx="28">
                  <c:v>28</c:v>
                </c:pt>
                <c:pt idx="29">
                  <c:v>24</c:v>
                </c:pt>
                <c:pt idx="30">
                  <c:v>20</c:v>
                </c:pt>
                <c:pt idx="31">
                  <c:v>17</c:v>
                </c:pt>
              </c:numCache>
            </c:numRef>
          </c:val>
          <c:smooth val="0"/>
          <c:extLst>
            <c:ext xmlns:c16="http://schemas.microsoft.com/office/drawing/2014/chart" uri="{C3380CC4-5D6E-409C-BE32-E72D297353CC}">
              <c16:uniqueId val="{00000000-B6B6-49FC-8D71-4149BE0FCCAB}"/>
            </c:ext>
          </c:extLst>
        </c:ser>
        <c:ser>
          <c:idx val="1"/>
          <c:order val="1"/>
          <c:tx>
            <c:strRef>
              <c:f>'Evolution of Campaigns'!$C$3:$C$4</c:f>
              <c:strCache>
                <c:ptCount val="1"/>
                <c:pt idx="0">
                  <c:v>failed</c:v>
                </c:pt>
              </c:strCache>
            </c:strRef>
          </c:tx>
          <c:spPr>
            <a:ln w="28575" cap="rnd">
              <a:solidFill>
                <a:schemeClr val="accent2"/>
              </a:solidFill>
              <a:round/>
            </a:ln>
            <a:effectLst/>
          </c:spPr>
          <c:marker>
            <c:symbol val="none"/>
          </c:marker>
          <c:cat>
            <c:multiLvlStrRef>
              <c:f>'Evolution of Campaigns'!$A$5:$A$46</c:f>
              <c:multiLvlStrCache>
                <c:ptCount val="32"/>
                <c:lvl>
                  <c:pt idx="0">
                    <c:v>Qtr2</c:v>
                  </c:pt>
                  <c:pt idx="1">
                    <c:v>Qtr3</c:v>
                  </c:pt>
                  <c:pt idx="2">
                    <c:v>Qtr4</c:v>
                  </c:pt>
                  <c:pt idx="3">
                    <c:v>Qtr1</c:v>
                  </c:pt>
                  <c:pt idx="4">
                    <c:v>Qtr2</c:v>
                  </c:pt>
                  <c:pt idx="5">
                    <c:v>Qtr3</c:v>
                  </c:pt>
                  <c:pt idx="6">
                    <c:v>Qtr4</c:v>
                  </c:pt>
                  <c:pt idx="7">
                    <c:v>Qtr1</c:v>
                  </c:pt>
                  <c:pt idx="8">
                    <c:v>Qtr2</c:v>
                  </c:pt>
                  <c:pt idx="9">
                    <c:v>Qtr3</c:v>
                  </c:pt>
                  <c:pt idx="10">
                    <c:v>Qtr4</c:v>
                  </c:pt>
                  <c:pt idx="11">
                    <c:v>Qtr1</c:v>
                  </c:pt>
                  <c:pt idx="12">
                    <c:v>Qtr2</c:v>
                  </c:pt>
                  <c:pt idx="13">
                    <c:v>Qtr3</c:v>
                  </c:pt>
                  <c:pt idx="14">
                    <c:v>Qtr4</c:v>
                  </c:pt>
                  <c:pt idx="15">
                    <c:v>Qtr1</c:v>
                  </c:pt>
                  <c:pt idx="16">
                    <c:v>Qtr2</c:v>
                  </c:pt>
                  <c:pt idx="17">
                    <c:v>Qtr3</c:v>
                  </c:pt>
                  <c:pt idx="18">
                    <c:v>Qtr4</c:v>
                  </c:pt>
                  <c:pt idx="19">
                    <c:v>Qtr1</c:v>
                  </c:pt>
                  <c:pt idx="20">
                    <c:v>Qtr2</c:v>
                  </c:pt>
                  <c:pt idx="21">
                    <c:v>Qtr3</c:v>
                  </c:pt>
                  <c:pt idx="22">
                    <c:v>Qtr4</c:v>
                  </c:pt>
                  <c:pt idx="23">
                    <c:v>Qtr1</c:v>
                  </c:pt>
                  <c:pt idx="24">
                    <c:v>Qtr2</c:v>
                  </c:pt>
                  <c:pt idx="25">
                    <c:v>Qtr3</c:v>
                  </c:pt>
                  <c:pt idx="26">
                    <c:v>Qtr4</c:v>
                  </c:pt>
                  <c:pt idx="27">
                    <c:v>Qtr1</c:v>
                  </c:pt>
                  <c:pt idx="28">
                    <c:v>Qtr2</c:v>
                  </c:pt>
                  <c:pt idx="29">
                    <c:v>Qtr3</c:v>
                  </c:pt>
                  <c:pt idx="30">
                    <c:v>Qtr4</c:v>
                  </c:pt>
                  <c:pt idx="31">
                    <c:v>Qtr1</c:v>
                  </c:pt>
                </c:lvl>
                <c:lvl>
                  <c:pt idx="0">
                    <c:v>2009</c:v>
                  </c:pt>
                  <c:pt idx="3">
                    <c:v>2010</c:v>
                  </c:pt>
                  <c:pt idx="7">
                    <c:v>2011</c:v>
                  </c:pt>
                  <c:pt idx="11">
                    <c:v>2012</c:v>
                  </c:pt>
                  <c:pt idx="15">
                    <c:v>2013</c:v>
                  </c:pt>
                  <c:pt idx="19">
                    <c:v>2014</c:v>
                  </c:pt>
                  <c:pt idx="23">
                    <c:v>2015</c:v>
                  </c:pt>
                  <c:pt idx="27">
                    <c:v>2016</c:v>
                  </c:pt>
                  <c:pt idx="31">
                    <c:v>2017</c:v>
                  </c:pt>
                </c:lvl>
              </c:multiLvlStrCache>
            </c:multiLvlStrRef>
          </c:cat>
          <c:val>
            <c:numRef>
              <c:f>'Evolution of Campaigns'!$C$5:$C$46</c:f>
              <c:numCache>
                <c:formatCode>General</c:formatCode>
                <c:ptCount val="32"/>
                <c:pt idx="1">
                  <c:v>3</c:v>
                </c:pt>
                <c:pt idx="2">
                  <c:v>1</c:v>
                </c:pt>
                <c:pt idx="3">
                  <c:v>2</c:v>
                </c:pt>
                <c:pt idx="4">
                  <c:v>7</c:v>
                </c:pt>
                <c:pt idx="5">
                  <c:v>3</c:v>
                </c:pt>
                <c:pt idx="6">
                  <c:v>3</c:v>
                </c:pt>
                <c:pt idx="7">
                  <c:v>2</c:v>
                </c:pt>
                <c:pt idx="8">
                  <c:v>6</c:v>
                </c:pt>
                <c:pt idx="9">
                  <c:v>10</c:v>
                </c:pt>
                <c:pt idx="10">
                  <c:v>10</c:v>
                </c:pt>
                <c:pt idx="11">
                  <c:v>15</c:v>
                </c:pt>
                <c:pt idx="12">
                  <c:v>15</c:v>
                </c:pt>
                <c:pt idx="13">
                  <c:v>15</c:v>
                </c:pt>
                <c:pt idx="14">
                  <c:v>15</c:v>
                </c:pt>
                <c:pt idx="15">
                  <c:v>9</c:v>
                </c:pt>
                <c:pt idx="16">
                  <c:v>14</c:v>
                </c:pt>
                <c:pt idx="17">
                  <c:v>18</c:v>
                </c:pt>
                <c:pt idx="18">
                  <c:v>26</c:v>
                </c:pt>
                <c:pt idx="19">
                  <c:v>25</c:v>
                </c:pt>
                <c:pt idx="20">
                  <c:v>86</c:v>
                </c:pt>
                <c:pt idx="21">
                  <c:v>175</c:v>
                </c:pt>
                <c:pt idx="22">
                  <c:v>136</c:v>
                </c:pt>
                <c:pt idx="23">
                  <c:v>163</c:v>
                </c:pt>
                <c:pt idx="24">
                  <c:v>147</c:v>
                </c:pt>
                <c:pt idx="25">
                  <c:v>113</c:v>
                </c:pt>
                <c:pt idx="26">
                  <c:v>104</c:v>
                </c:pt>
                <c:pt idx="27">
                  <c:v>116</c:v>
                </c:pt>
                <c:pt idx="28">
                  <c:v>100</c:v>
                </c:pt>
                <c:pt idx="29">
                  <c:v>74</c:v>
                </c:pt>
                <c:pt idx="30">
                  <c:v>86</c:v>
                </c:pt>
                <c:pt idx="31">
                  <c:v>31</c:v>
                </c:pt>
              </c:numCache>
            </c:numRef>
          </c:val>
          <c:smooth val="0"/>
          <c:extLst>
            <c:ext xmlns:c16="http://schemas.microsoft.com/office/drawing/2014/chart" uri="{C3380CC4-5D6E-409C-BE32-E72D297353CC}">
              <c16:uniqueId val="{00000001-B6B6-49FC-8D71-4149BE0FCCAB}"/>
            </c:ext>
          </c:extLst>
        </c:ser>
        <c:ser>
          <c:idx val="2"/>
          <c:order val="2"/>
          <c:tx>
            <c:strRef>
              <c:f>'Evolution of Campaigns'!$D$3:$D$4</c:f>
              <c:strCache>
                <c:ptCount val="1"/>
                <c:pt idx="0">
                  <c:v>successful</c:v>
                </c:pt>
              </c:strCache>
            </c:strRef>
          </c:tx>
          <c:spPr>
            <a:ln w="28575" cap="rnd">
              <a:solidFill>
                <a:srgbClr val="92D050"/>
              </a:solidFill>
              <a:round/>
            </a:ln>
            <a:effectLst/>
          </c:spPr>
          <c:marker>
            <c:symbol val="none"/>
          </c:marker>
          <c:cat>
            <c:multiLvlStrRef>
              <c:f>'Evolution of Campaigns'!$A$5:$A$46</c:f>
              <c:multiLvlStrCache>
                <c:ptCount val="32"/>
                <c:lvl>
                  <c:pt idx="0">
                    <c:v>Qtr2</c:v>
                  </c:pt>
                  <c:pt idx="1">
                    <c:v>Qtr3</c:v>
                  </c:pt>
                  <c:pt idx="2">
                    <c:v>Qtr4</c:v>
                  </c:pt>
                  <c:pt idx="3">
                    <c:v>Qtr1</c:v>
                  </c:pt>
                  <c:pt idx="4">
                    <c:v>Qtr2</c:v>
                  </c:pt>
                  <c:pt idx="5">
                    <c:v>Qtr3</c:v>
                  </c:pt>
                  <c:pt idx="6">
                    <c:v>Qtr4</c:v>
                  </c:pt>
                  <c:pt idx="7">
                    <c:v>Qtr1</c:v>
                  </c:pt>
                  <c:pt idx="8">
                    <c:v>Qtr2</c:v>
                  </c:pt>
                  <c:pt idx="9">
                    <c:v>Qtr3</c:v>
                  </c:pt>
                  <c:pt idx="10">
                    <c:v>Qtr4</c:v>
                  </c:pt>
                  <c:pt idx="11">
                    <c:v>Qtr1</c:v>
                  </c:pt>
                  <c:pt idx="12">
                    <c:v>Qtr2</c:v>
                  </c:pt>
                  <c:pt idx="13">
                    <c:v>Qtr3</c:v>
                  </c:pt>
                  <c:pt idx="14">
                    <c:v>Qtr4</c:v>
                  </c:pt>
                  <c:pt idx="15">
                    <c:v>Qtr1</c:v>
                  </c:pt>
                  <c:pt idx="16">
                    <c:v>Qtr2</c:v>
                  </c:pt>
                  <c:pt idx="17">
                    <c:v>Qtr3</c:v>
                  </c:pt>
                  <c:pt idx="18">
                    <c:v>Qtr4</c:v>
                  </c:pt>
                  <c:pt idx="19">
                    <c:v>Qtr1</c:v>
                  </c:pt>
                  <c:pt idx="20">
                    <c:v>Qtr2</c:v>
                  </c:pt>
                  <c:pt idx="21">
                    <c:v>Qtr3</c:v>
                  </c:pt>
                  <c:pt idx="22">
                    <c:v>Qtr4</c:v>
                  </c:pt>
                  <c:pt idx="23">
                    <c:v>Qtr1</c:v>
                  </c:pt>
                  <c:pt idx="24">
                    <c:v>Qtr2</c:v>
                  </c:pt>
                  <c:pt idx="25">
                    <c:v>Qtr3</c:v>
                  </c:pt>
                  <c:pt idx="26">
                    <c:v>Qtr4</c:v>
                  </c:pt>
                  <c:pt idx="27">
                    <c:v>Qtr1</c:v>
                  </c:pt>
                  <c:pt idx="28">
                    <c:v>Qtr2</c:v>
                  </c:pt>
                  <c:pt idx="29">
                    <c:v>Qtr3</c:v>
                  </c:pt>
                  <c:pt idx="30">
                    <c:v>Qtr4</c:v>
                  </c:pt>
                  <c:pt idx="31">
                    <c:v>Qtr1</c:v>
                  </c:pt>
                </c:lvl>
                <c:lvl>
                  <c:pt idx="0">
                    <c:v>2009</c:v>
                  </c:pt>
                  <c:pt idx="3">
                    <c:v>2010</c:v>
                  </c:pt>
                  <c:pt idx="7">
                    <c:v>2011</c:v>
                  </c:pt>
                  <c:pt idx="11">
                    <c:v>2012</c:v>
                  </c:pt>
                  <c:pt idx="15">
                    <c:v>2013</c:v>
                  </c:pt>
                  <c:pt idx="19">
                    <c:v>2014</c:v>
                  </c:pt>
                  <c:pt idx="23">
                    <c:v>2015</c:v>
                  </c:pt>
                  <c:pt idx="27">
                    <c:v>2016</c:v>
                  </c:pt>
                  <c:pt idx="31">
                    <c:v>2017</c:v>
                  </c:pt>
                </c:lvl>
              </c:multiLvlStrCache>
            </c:multiLvlStrRef>
          </c:cat>
          <c:val>
            <c:numRef>
              <c:f>'Evolution of Campaigns'!$D$5:$D$46</c:f>
              <c:numCache>
                <c:formatCode>General</c:formatCode>
                <c:ptCount val="32"/>
                <c:pt idx="0">
                  <c:v>1</c:v>
                </c:pt>
                <c:pt idx="1">
                  <c:v>4</c:v>
                </c:pt>
                <c:pt idx="2">
                  <c:v>4</c:v>
                </c:pt>
                <c:pt idx="3">
                  <c:v>12</c:v>
                </c:pt>
                <c:pt idx="4">
                  <c:v>14</c:v>
                </c:pt>
                <c:pt idx="5">
                  <c:v>7</c:v>
                </c:pt>
                <c:pt idx="6">
                  <c:v>16</c:v>
                </c:pt>
                <c:pt idx="7">
                  <c:v>26</c:v>
                </c:pt>
                <c:pt idx="8">
                  <c:v>39</c:v>
                </c:pt>
                <c:pt idx="9">
                  <c:v>37</c:v>
                </c:pt>
                <c:pt idx="10">
                  <c:v>34</c:v>
                </c:pt>
                <c:pt idx="11">
                  <c:v>67</c:v>
                </c:pt>
                <c:pt idx="12">
                  <c:v>60</c:v>
                </c:pt>
                <c:pt idx="13">
                  <c:v>48</c:v>
                </c:pt>
                <c:pt idx="14">
                  <c:v>41</c:v>
                </c:pt>
                <c:pt idx="15">
                  <c:v>57</c:v>
                </c:pt>
                <c:pt idx="16">
                  <c:v>54</c:v>
                </c:pt>
                <c:pt idx="17">
                  <c:v>38</c:v>
                </c:pt>
                <c:pt idx="18">
                  <c:v>51</c:v>
                </c:pt>
                <c:pt idx="19">
                  <c:v>50</c:v>
                </c:pt>
                <c:pt idx="20">
                  <c:v>150</c:v>
                </c:pt>
                <c:pt idx="21">
                  <c:v>147</c:v>
                </c:pt>
                <c:pt idx="22">
                  <c:v>127</c:v>
                </c:pt>
                <c:pt idx="23">
                  <c:v>156</c:v>
                </c:pt>
                <c:pt idx="24">
                  <c:v>182</c:v>
                </c:pt>
                <c:pt idx="25">
                  <c:v>124</c:v>
                </c:pt>
                <c:pt idx="26">
                  <c:v>105</c:v>
                </c:pt>
                <c:pt idx="27">
                  <c:v>137</c:v>
                </c:pt>
                <c:pt idx="28">
                  <c:v>137</c:v>
                </c:pt>
                <c:pt idx="29">
                  <c:v>102</c:v>
                </c:pt>
                <c:pt idx="30">
                  <c:v>99</c:v>
                </c:pt>
                <c:pt idx="31">
                  <c:v>59</c:v>
                </c:pt>
              </c:numCache>
            </c:numRef>
          </c:val>
          <c:smooth val="0"/>
          <c:extLst>
            <c:ext xmlns:c16="http://schemas.microsoft.com/office/drawing/2014/chart" uri="{C3380CC4-5D6E-409C-BE32-E72D297353CC}">
              <c16:uniqueId val="{00000002-B6B6-49FC-8D71-4149BE0FCCAB}"/>
            </c:ext>
          </c:extLst>
        </c:ser>
        <c:dLbls>
          <c:showLegendKey val="0"/>
          <c:showVal val="0"/>
          <c:showCatName val="0"/>
          <c:showSerName val="0"/>
          <c:showPercent val="0"/>
          <c:showBubbleSize val="0"/>
        </c:dLbls>
        <c:smooth val="0"/>
        <c:axId val="486534416"/>
        <c:axId val="486532120"/>
      </c:lineChart>
      <c:catAx>
        <c:axId val="486534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6532120"/>
        <c:crosses val="autoZero"/>
        <c:auto val="1"/>
        <c:lblAlgn val="ctr"/>
        <c:lblOffset val="100"/>
        <c:noMultiLvlLbl val="0"/>
      </c:catAx>
      <c:valAx>
        <c:axId val="486532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KickStarter</a:t>
                </a:r>
                <a:r>
                  <a:rPr lang="en-US" baseline="0"/>
                  <a:t> Campaigns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6534416"/>
        <c:crosses val="autoZero"/>
        <c:crossBetween val="between"/>
      </c:valAx>
      <c:spPr>
        <a:noFill/>
        <a:ln>
          <a:noFill/>
        </a:ln>
        <a:effectLst/>
      </c:spPr>
    </c:plotArea>
    <c:legend>
      <c:legendPos val="r"/>
      <c:layout>
        <c:manualLayout>
          <c:xMode val="edge"/>
          <c:yMode val="edge"/>
          <c:x val="6.448780898741191E-2"/>
          <c:y val="0.89538900626282603"/>
          <c:w val="0.92817752585425339"/>
          <c:h val="8.2028123022286334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[StarterBook RM-v2.xlsb.xlsx]By Category!PivotTable1</c:name>
    <c:fmtId val="4"/>
  </c:pivotSource>
  <c:chart>
    <c:autoTitleDeleted val="0"/>
    <c:pivotFmts>
      <c:pivotFmt>
        <c:idx val="0"/>
        <c:spPr>
          <a:solidFill>
            <a:schemeClr val="tx2"/>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tx2"/>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tx2"/>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s>
    <c:plotArea>
      <c:layout/>
      <c:barChart>
        <c:barDir val="col"/>
        <c:grouping val="stacked"/>
        <c:varyColors val="0"/>
        <c:ser>
          <c:idx val="0"/>
          <c:order val="0"/>
          <c:tx>
            <c:strRef>
              <c:f>'By Category'!$B$3:$B$4</c:f>
              <c:strCache>
                <c:ptCount val="1"/>
                <c:pt idx="0">
                  <c:v>canceled</c:v>
                </c:pt>
              </c:strCache>
            </c:strRef>
          </c:tx>
          <c:spPr>
            <a:solidFill>
              <a:schemeClr val="tx2"/>
            </a:solidFill>
            <a:ln>
              <a:noFill/>
            </a:ln>
            <a:effectLst/>
          </c:spPr>
          <c:invertIfNegative val="0"/>
          <c:cat>
            <c:strRef>
              <c:f>'By Category'!$A$5:$A$14</c:f>
              <c:strCache>
                <c:ptCount val="9"/>
                <c:pt idx="0">
                  <c:v>film &amp; video</c:v>
                </c:pt>
                <c:pt idx="1">
                  <c:v>food</c:v>
                </c:pt>
                <c:pt idx="2">
                  <c:v>games</c:v>
                </c:pt>
                <c:pt idx="3">
                  <c:v>journalism</c:v>
                </c:pt>
                <c:pt idx="4">
                  <c:v>music</c:v>
                </c:pt>
                <c:pt idx="5">
                  <c:v>photography</c:v>
                </c:pt>
                <c:pt idx="6">
                  <c:v>publishing</c:v>
                </c:pt>
                <c:pt idx="7">
                  <c:v>technology</c:v>
                </c:pt>
                <c:pt idx="8">
                  <c:v>theater</c:v>
                </c:pt>
              </c:strCache>
            </c:strRef>
          </c:cat>
          <c:val>
            <c:numRef>
              <c:f>'By Category'!$B$5:$B$14</c:f>
              <c:numCache>
                <c:formatCode>General</c:formatCode>
                <c:ptCount val="9"/>
                <c:pt idx="0">
                  <c:v>40</c:v>
                </c:pt>
                <c:pt idx="1">
                  <c:v>20</c:v>
                </c:pt>
                <c:pt idx="3">
                  <c:v>24</c:v>
                </c:pt>
                <c:pt idx="4">
                  <c:v>20</c:v>
                </c:pt>
                <c:pt idx="6">
                  <c:v>30</c:v>
                </c:pt>
                <c:pt idx="7">
                  <c:v>178</c:v>
                </c:pt>
                <c:pt idx="8">
                  <c:v>37</c:v>
                </c:pt>
              </c:numCache>
            </c:numRef>
          </c:val>
          <c:extLst>
            <c:ext xmlns:c16="http://schemas.microsoft.com/office/drawing/2014/chart" uri="{C3380CC4-5D6E-409C-BE32-E72D297353CC}">
              <c16:uniqueId val="{00000000-93C2-46DC-B45F-2D9ED2D79CF7}"/>
            </c:ext>
          </c:extLst>
        </c:ser>
        <c:ser>
          <c:idx val="1"/>
          <c:order val="1"/>
          <c:tx>
            <c:strRef>
              <c:f>'By Category'!$C$3:$C$4</c:f>
              <c:strCache>
                <c:ptCount val="1"/>
                <c:pt idx="0">
                  <c:v>failed</c:v>
                </c:pt>
              </c:strCache>
            </c:strRef>
          </c:tx>
          <c:spPr>
            <a:solidFill>
              <a:schemeClr val="accent2"/>
            </a:solidFill>
            <a:ln>
              <a:noFill/>
            </a:ln>
            <a:effectLst/>
          </c:spPr>
          <c:invertIfNegative val="0"/>
          <c:cat>
            <c:strRef>
              <c:f>'By Category'!$A$5:$A$14</c:f>
              <c:strCache>
                <c:ptCount val="9"/>
                <c:pt idx="0">
                  <c:v>film &amp; video</c:v>
                </c:pt>
                <c:pt idx="1">
                  <c:v>food</c:v>
                </c:pt>
                <c:pt idx="2">
                  <c:v>games</c:v>
                </c:pt>
                <c:pt idx="3">
                  <c:v>journalism</c:v>
                </c:pt>
                <c:pt idx="4">
                  <c:v>music</c:v>
                </c:pt>
                <c:pt idx="5">
                  <c:v>photography</c:v>
                </c:pt>
                <c:pt idx="6">
                  <c:v>publishing</c:v>
                </c:pt>
                <c:pt idx="7">
                  <c:v>technology</c:v>
                </c:pt>
                <c:pt idx="8">
                  <c:v>theater</c:v>
                </c:pt>
              </c:strCache>
            </c:strRef>
          </c:cat>
          <c:val>
            <c:numRef>
              <c:f>'By Category'!$C$5:$C$14</c:f>
              <c:numCache>
                <c:formatCode>General</c:formatCode>
                <c:ptCount val="9"/>
                <c:pt idx="0">
                  <c:v>180</c:v>
                </c:pt>
                <c:pt idx="1">
                  <c:v>140</c:v>
                </c:pt>
                <c:pt idx="2">
                  <c:v>140</c:v>
                </c:pt>
                <c:pt idx="4">
                  <c:v>120</c:v>
                </c:pt>
                <c:pt idx="5">
                  <c:v>117</c:v>
                </c:pt>
                <c:pt idx="6">
                  <c:v>127</c:v>
                </c:pt>
                <c:pt idx="7">
                  <c:v>213</c:v>
                </c:pt>
                <c:pt idx="8">
                  <c:v>493</c:v>
                </c:pt>
              </c:numCache>
            </c:numRef>
          </c:val>
          <c:extLst>
            <c:ext xmlns:c16="http://schemas.microsoft.com/office/drawing/2014/chart" uri="{C3380CC4-5D6E-409C-BE32-E72D297353CC}">
              <c16:uniqueId val="{00000001-93C2-46DC-B45F-2D9ED2D79CF7}"/>
            </c:ext>
          </c:extLst>
        </c:ser>
        <c:ser>
          <c:idx val="2"/>
          <c:order val="2"/>
          <c:tx>
            <c:strRef>
              <c:f>'By Category'!$D$3:$D$4</c:f>
              <c:strCache>
                <c:ptCount val="1"/>
                <c:pt idx="0">
                  <c:v>successful</c:v>
                </c:pt>
              </c:strCache>
            </c:strRef>
          </c:tx>
          <c:spPr>
            <a:solidFill>
              <a:srgbClr val="92D050"/>
            </a:solidFill>
            <a:ln>
              <a:noFill/>
            </a:ln>
            <a:effectLst/>
          </c:spPr>
          <c:invertIfNegative val="0"/>
          <c:cat>
            <c:strRef>
              <c:f>'By Category'!$A$5:$A$14</c:f>
              <c:strCache>
                <c:ptCount val="9"/>
                <c:pt idx="0">
                  <c:v>film &amp; video</c:v>
                </c:pt>
                <c:pt idx="1">
                  <c:v>food</c:v>
                </c:pt>
                <c:pt idx="2">
                  <c:v>games</c:v>
                </c:pt>
                <c:pt idx="3">
                  <c:v>journalism</c:v>
                </c:pt>
                <c:pt idx="4">
                  <c:v>music</c:v>
                </c:pt>
                <c:pt idx="5">
                  <c:v>photography</c:v>
                </c:pt>
                <c:pt idx="6">
                  <c:v>publishing</c:v>
                </c:pt>
                <c:pt idx="7">
                  <c:v>technology</c:v>
                </c:pt>
                <c:pt idx="8">
                  <c:v>theater</c:v>
                </c:pt>
              </c:strCache>
            </c:strRef>
          </c:cat>
          <c:val>
            <c:numRef>
              <c:f>'By Category'!$D$5:$D$14</c:f>
              <c:numCache>
                <c:formatCode>General</c:formatCode>
                <c:ptCount val="9"/>
                <c:pt idx="0">
                  <c:v>300</c:v>
                </c:pt>
                <c:pt idx="1">
                  <c:v>34</c:v>
                </c:pt>
                <c:pt idx="2">
                  <c:v>80</c:v>
                </c:pt>
                <c:pt idx="4">
                  <c:v>540</c:v>
                </c:pt>
                <c:pt idx="5">
                  <c:v>103</c:v>
                </c:pt>
                <c:pt idx="6">
                  <c:v>80</c:v>
                </c:pt>
                <c:pt idx="7">
                  <c:v>209</c:v>
                </c:pt>
                <c:pt idx="8">
                  <c:v>839</c:v>
                </c:pt>
              </c:numCache>
            </c:numRef>
          </c:val>
          <c:extLst>
            <c:ext xmlns:c16="http://schemas.microsoft.com/office/drawing/2014/chart" uri="{C3380CC4-5D6E-409C-BE32-E72D297353CC}">
              <c16:uniqueId val="{00000002-93C2-46DC-B45F-2D9ED2D79CF7}"/>
            </c:ext>
          </c:extLst>
        </c:ser>
        <c:dLbls>
          <c:showLegendKey val="0"/>
          <c:showVal val="0"/>
          <c:showCatName val="0"/>
          <c:showSerName val="0"/>
          <c:showPercent val="0"/>
          <c:showBubbleSize val="0"/>
        </c:dLbls>
        <c:gapWidth val="60"/>
        <c:overlap val="100"/>
        <c:axId val="593215592"/>
        <c:axId val="593216248"/>
      </c:barChart>
      <c:catAx>
        <c:axId val="593215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216248"/>
        <c:crosses val="autoZero"/>
        <c:auto val="1"/>
        <c:lblAlgn val="ctr"/>
        <c:lblOffset val="100"/>
        <c:noMultiLvlLbl val="0"/>
      </c:catAx>
      <c:valAx>
        <c:axId val="593216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Projects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2155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[StarterBook RM-v2.xlsb.xlsx]By Sub-category!PivotTable2</c:name>
    <c:fmtId val="4"/>
  </c:pivotSource>
  <c:chart>
    <c:autoTitleDeleted val="0"/>
    <c:pivotFmts>
      <c:pivotFmt>
        <c:idx val="0"/>
        <c:spPr>
          <a:solidFill>
            <a:schemeClr val="tx2"/>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6"/>
          </a:solidFill>
          <a:ln>
            <a:solidFill>
              <a:schemeClr val="accent6"/>
            </a:solidFill>
          </a:ln>
          <a:effectLst/>
        </c:spPr>
        <c:marker>
          <c:symbol val="none"/>
        </c:marker>
      </c:pivotFmt>
      <c:pivotFmt>
        <c:idx val="4"/>
        <c:spPr>
          <a:solidFill>
            <a:schemeClr val="accent6"/>
          </a:solidFill>
          <a:ln>
            <a:solidFill>
              <a:schemeClr val="accent6"/>
            </a:solidFill>
          </a:ln>
          <a:effectLst/>
        </c:spP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tx2"/>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6"/>
          </a:solidFill>
          <a:ln>
            <a:solidFill>
              <a:schemeClr val="accent6"/>
            </a:solidFill>
          </a:ln>
          <a:effectLst/>
        </c:spPr>
        <c:marker>
          <c:symbol val="none"/>
        </c:marker>
      </c:pivotFmt>
      <c:pivotFmt>
        <c:idx val="13"/>
        <c:spPr>
          <a:solidFill>
            <a:schemeClr val="tx2"/>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6"/>
          </a:solidFill>
          <a:ln>
            <a:solidFill>
              <a:schemeClr val="accent6"/>
            </a:solidFill>
          </a:ln>
          <a:effectLst/>
        </c:spPr>
        <c:marker>
          <c:symbol val="none"/>
        </c:marker>
      </c:pivotFmt>
    </c:pivotFmts>
    <c:plotArea>
      <c:layout>
        <c:manualLayout>
          <c:layoutTarget val="inner"/>
          <c:xMode val="edge"/>
          <c:yMode val="edge"/>
          <c:x val="0.10079796620129354"/>
          <c:y val="6.1160472910113367E-2"/>
          <c:w val="0.79988405830233344"/>
          <c:h val="0.42320814480628505"/>
        </c:manualLayout>
      </c:layout>
      <c:barChart>
        <c:barDir val="col"/>
        <c:grouping val="stacked"/>
        <c:varyColors val="0"/>
        <c:ser>
          <c:idx val="0"/>
          <c:order val="0"/>
          <c:tx>
            <c:strRef>
              <c:f>'By Sub-category'!$B$4:$B$5</c:f>
              <c:strCache>
                <c:ptCount val="1"/>
                <c:pt idx="0">
                  <c:v>canceled</c:v>
                </c:pt>
              </c:strCache>
            </c:strRef>
          </c:tx>
          <c:spPr>
            <a:solidFill>
              <a:schemeClr val="tx2"/>
            </a:solidFill>
            <a:ln>
              <a:noFill/>
            </a:ln>
            <a:effectLst/>
          </c:spPr>
          <c:invertIfNegative val="0"/>
          <c:cat>
            <c:multiLvlStrRef>
              <c:f>'By Sub-category'!$A$6:$A$56</c:f>
              <c:multiLvlStrCache>
                <c:ptCount val="41"/>
                <c:lvl>
                  <c:pt idx="0">
                    <c:v>animation</c:v>
                  </c:pt>
                  <c:pt idx="1">
                    <c:v>documentary</c:v>
                  </c:pt>
                  <c:pt idx="2">
                    <c:v>drama</c:v>
                  </c:pt>
                  <c:pt idx="3">
                    <c:v>science fiction</c:v>
                  </c:pt>
                  <c:pt idx="4">
                    <c:v>shorts</c:v>
                  </c:pt>
                  <c:pt idx="5">
                    <c:v>television</c:v>
                  </c:pt>
                  <c:pt idx="6">
                    <c:v>food trucks</c:v>
                  </c:pt>
                  <c:pt idx="7">
                    <c:v>restaurants</c:v>
                  </c:pt>
                  <c:pt idx="8">
                    <c:v>small batch</c:v>
                  </c:pt>
                  <c:pt idx="9">
                    <c:v>mobile games</c:v>
                  </c:pt>
                  <c:pt idx="10">
                    <c:v>tabletop games</c:v>
                  </c:pt>
                  <c:pt idx="11">
                    <c:v>video games</c:v>
                  </c:pt>
                  <c:pt idx="12">
                    <c:v>audio</c:v>
                  </c:pt>
                  <c:pt idx="13">
                    <c:v>classical music</c:v>
                  </c:pt>
                  <c:pt idx="14">
                    <c:v>electronic music</c:v>
                  </c:pt>
                  <c:pt idx="15">
                    <c:v>faith</c:v>
                  </c:pt>
                  <c:pt idx="16">
                    <c:v>indie rock</c:v>
                  </c:pt>
                  <c:pt idx="17">
                    <c:v>jazz</c:v>
                  </c:pt>
                  <c:pt idx="18">
                    <c:v>metal</c:v>
                  </c:pt>
                  <c:pt idx="19">
                    <c:v>pop</c:v>
                  </c:pt>
                  <c:pt idx="20">
                    <c:v>rock</c:v>
                  </c:pt>
                  <c:pt idx="21">
                    <c:v>world music</c:v>
                  </c:pt>
                  <c:pt idx="22">
                    <c:v>nature</c:v>
                  </c:pt>
                  <c:pt idx="23">
                    <c:v>people</c:v>
                  </c:pt>
                  <c:pt idx="24">
                    <c:v>photobooks</c:v>
                  </c:pt>
                  <c:pt idx="25">
                    <c:v>places</c:v>
                  </c:pt>
                  <c:pt idx="26">
                    <c:v>art books</c:v>
                  </c:pt>
                  <c:pt idx="27">
                    <c:v>children's books</c:v>
                  </c:pt>
                  <c:pt idx="28">
                    <c:v>fiction</c:v>
                  </c:pt>
                  <c:pt idx="29">
                    <c:v>nonfiction</c:v>
                  </c:pt>
                  <c:pt idx="30">
                    <c:v>radio &amp; podcasts</c:v>
                  </c:pt>
                  <c:pt idx="31">
                    <c:v>translations</c:v>
                  </c:pt>
                  <c:pt idx="32">
                    <c:v>gadgets</c:v>
                  </c:pt>
                  <c:pt idx="33">
                    <c:v>hardware</c:v>
                  </c:pt>
                  <c:pt idx="34">
                    <c:v>makerspaces</c:v>
                  </c:pt>
                  <c:pt idx="35">
                    <c:v>space exploration</c:v>
                  </c:pt>
                  <c:pt idx="36">
                    <c:v>wearables</c:v>
                  </c:pt>
                  <c:pt idx="37">
                    <c:v>web</c:v>
                  </c:pt>
                  <c:pt idx="38">
                    <c:v>musical</c:v>
                  </c:pt>
                  <c:pt idx="39">
                    <c:v>plays</c:v>
                  </c:pt>
                  <c:pt idx="40">
                    <c:v>spaces</c:v>
                  </c:pt>
                </c:lvl>
                <c:lvl>
                  <c:pt idx="0">
                    <c:v>film &amp; video</c:v>
                  </c:pt>
                  <c:pt idx="6">
                    <c:v>food</c:v>
                  </c:pt>
                  <c:pt idx="9">
                    <c:v>games</c:v>
                  </c:pt>
                  <c:pt idx="12">
                    <c:v>journalism</c:v>
                  </c:pt>
                  <c:pt idx="13">
                    <c:v>music</c:v>
                  </c:pt>
                  <c:pt idx="22">
                    <c:v>photography</c:v>
                  </c:pt>
                  <c:pt idx="26">
                    <c:v>publishing</c:v>
                  </c:pt>
                  <c:pt idx="32">
                    <c:v>technology</c:v>
                  </c:pt>
                  <c:pt idx="38">
                    <c:v>theater</c:v>
                  </c:pt>
                </c:lvl>
              </c:multiLvlStrCache>
            </c:multiLvlStrRef>
          </c:cat>
          <c:val>
            <c:numRef>
              <c:f>'By Sub-category'!$B$6:$B$56</c:f>
              <c:numCache>
                <c:formatCode>General</c:formatCode>
                <c:ptCount val="41"/>
                <c:pt idx="3">
                  <c:v>40</c:v>
                </c:pt>
                <c:pt idx="6">
                  <c:v>20</c:v>
                </c:pt>
                <c:pt idx="12">
                  <c:v>24</c:v>
                </c:pt>
                <c:pt idx="21">
                  <c:v>20</c:v>
                </c:pt>
                <c:pt idx="26">
                  <c:v>20</c:v>
                </c:pt>
                <c:pt idx="31">
                  <c:v>10</c:v>
                </c:pt>
                <c:pt idx="35">
                  <c:v>18</c:v>
                </c:pt>
                <c:pt idx="36">
                  <c:v>60</c:v>
                </c:pt>
                <c:pt idx="37">
                  <c:v>100</c:v>
                </c:pt>
                <c:pt idx="38">
                  <c:v>20</c:v>
                </c:pt>
                <c:pt idx="40">
                  <c:v>17</c:v>
                </c:pt>
              </c:numCache>
            </c:numRef>
          </c:val>
          <c:extLst>
            <c:ext xmlns:c16="http://schemas.microsoft.com/office/drawing/2014/chart" uri="{C3380CC4-5D6E-409C-BE32-E72D297353CC}">
              <c16:uniqueId val="{00000000-ABD3-4624-B197-1D11C1BC11F7}"/>
            </c:ext>
          </c:extLst>
        </c:ser>
        <c:ser>
          <c:idx val="1"/>
          <c:order val="1"/>
          <c:tx>
            <c:strRef>
              <c:f>'By Sub-category'!$C$4:$C$5</c:f>
              <c:strCache>
                <c:ptCount val="1"/>
                <c:pt idx="0">
                  <c:v>failed</c:v>
                </c:pt>
              </c:strCache>
            </c:strRef>
          </c:tx>
          <c:spPr>
            <a:solidFill>
              <a:schemeClr val="accent2"/>
            </a:solidFill>
            <a:ln>
              <a:noFill/>
            </a:ln>
            <a:effectLst/>
          </c:spPr>
          <c:invertIfNegative val="0"/>
          <c:cat>
            <c:multiLvlStrRef>
              <c:f>'By Sub-category'!$A$6:$A$56</c:f>
              <c:multiLvlStrCache>
                <c:ptCount val="41"/>
                <c:lvl>
                  <c:pt idx="0">
                    <c:v>animation</c:v>
                  </c:pt>
                  <c:pt idx="1">
                    <c:v>documentary</c:v>
                  </c:pt>
                  <c:pt idx="2">
                    <c:v>drama</c:v>
                  </c:pt>
                  <c:pt idx="3">
                    <c:v>science fiction</c:v>
                  </c:pt>
                  <c:pt idx="4">
                    <c:v>shorts</c:v>
                  </c:pt>
                  <c:pt idx="5">
                    <c:v>television</c:v>
                  </c:pt>
                  <c:pt idx="6">
                    <c:v>food trucks</c:v>
                  </c:pt>
                  <c:pt idx="7">
                    <c:v>restaurants</c:v>
                  </c:pt>
                  <c:pt idx="8">
                    <c:v>small batch</c:v>
                  </c:pt>
                  <c:pt idx="9">
                    <c:v>mobile games</c:v>
                  </c:pt>
                  <c:pt idx="10">
                    <c:v>tabletop games</c:v>
                  </c:pt>
                  <c:pt idx="11">
                    <c:v>video games</c:v>
                  </c:pt>
                  <c:pt idx="12">
                    <c:v>audio</c:v>
                  </c:pt>
                  <c:pt idx="13">
                    <c:v>classical music</c:v>
                  </c:pt>
                  <c:pt idx="14">
                    <c:v>electronic music</c:v>
                  </c:pt>
                  <c:pt idx="15">
                    <c:v>faith</c:v>
                  </c:pt>
                  <c:pt idx="16">
                    <c:v>indie rock</c:v>
                  </c:pt>
                  <c:pt idx="17">
                    <c:v>jazz</c:v>
                  </c:pt>
                  <c:pt idx="18">
                    <c:v>metal</c:v>
                  </c:pt>
                  <c:pt idx="19">
                    <c:v>pop</c:v>
                  </c:pt>
                  <c:pt idx="20">
                    <c:v>rock</c:v>
                  </c:pt>
                  <c:pt idx="21">
                    <c:v>world music</c:v>
                  </c:pt>
                  <c:pt idx="22">
                    <c:v>nature</c:v>
                  </c:pt>
                  <c:pt idx="23">
                    <c:v>people</c:v>
                  </c:pt>
                  <c:pt idx="24">
                    <c:v>photobooks</c:v>
                  </c:pt>
                  <c:pt idx="25">
                    <c:v>places</c:v>
                  </c:pt>
                  <c:pt idx="26">
                    <c:v>art books</c:v>
                  </c:pt>
                  <c:pt idx="27">
                    <c:v>children's books</c:v>
                  </c:pt>
                  <c:pt idx="28">
                    <c:v>fiction</c:v>
                  </c:pt>
                  <c:pt idx="29">
                    <c:v>nonfiction</c:v>
                  </c:pt>
                  <c:pt idx="30">
                    <c:v>radio &amp; podcasts</c:v>
                  </c:pt>
                  <c:pt idx="31">
                    <c:v>translations</c:v>
                  </c:pt>
                  <c:pt idx="32">
                    <c:v>gadgets</c:v>
                  </c:pt>
                  <c:pt idx="33">
                    <c:v>hardware</c:v>
                  </c:pt>
                  <c:pt idx="34">
                    <c:v>makerspaces</c:v>
                  </c:pt>
                  <c:pt idx="35">
                    <c:v>space exploration</c:v>
                  </c:pt>
                  <c:pt idx="36">
                    <c:v>wearables</c:v>
                  </c:pt>
                  <c:pt idx="37">
                    <c:v>web</c:v>
                  </c:pt>
                  <c:pt idx="38">
                    <c:v>musical</c:v>
                  </c:pt>
                  <c:pt idx="39">
                    <c:v>plays</c:v>
                  </c:pt>
                  <c:pt idx="40">
                    <c:v>spaces</c:v>
                  </c:pt>
                </c:lvl>
                <c:lvl>
                  <c:pt idx="0">
                    <c:v>film &amp; video</c:v>
                  </c:pt>
                  <c:pt idx="6">
                    <c:v>food</c:v>
                  </c:pt>
                  <c:pt idx="9">
                    <c:v>games</c:v>
                  </c:pt>
                  <c:pt idx="12">
                    <c:v>journalism</c:v>
                  </c:pt>
                  <c:pt idx="13">
                    <c:v>music</c:v>
                  </c:pt>
                  <c:pt idx="22">
                    <c:v>photography</c:v>
                  </c:pt>
                  <c:pt idx="26">
                    <c:v>publishing</c:v>
                  </c:pt>
                  <c:pt idx="32">
                    <c:v>technology</c:v>
                  </c:pt>
                  <c:pt idx="38">
                    <c:v>theater</c:v>
                  </c:pt>
                </c:lvl>
              </c:multiLvlStrCache>
            </c:multiLvlStrRef>
          </c:cat>
          <c:val>
            <c:numRef>
              <c:f>'By Sub-category'!$C$6:$C$56</c:f>
              <c:numCache>
                <c:formatCode>General</c:formatCode>
                <c:ptCount val="41"/>
                <c:pt idx="0">
                  <c:v>100</c:v>
                </c:pt>
                <c:pt idx="2">
                  <c:v>80</c:v>
                </c:pt>
                <c:pt idx="6">
                  <c:v>120</c:v>
                </c:pt>
                <c:pt idx="7">
                  <c:v>20</c:v>
                </c:pt>
                <c:pt idx="9">
                  <c:v>40</c:v>
                </c:pt>
                <c:pt idx="11">
                  <c:v>100</c:v>
                </c:pt>
                <c:pt idx="15">
                  <c:v>40</c:v>
                </c:pt>
                <c:pt idx="16">
                  <c:v>20</c:v>
                </c:pt>
                <c:pt idx="17">
                  <c:v>60</c:v>
                </c:pt>
                <c:pt idx="22">
                  <c:v>20</c:v>
                </c:pt>
                <c:pt idx="23">
                  <c:v>20</c:v>
                </c:pt>
                <c:pt idx="24">
                  <c:v>57</c:v>
                </c:pt>
                <c:pt idx="25">
                  <c:v>20</c:v>
                </c:pt>
                <c:pt idx="27">
                  <c:v>40</c:v>
                </c:pt>
                <c:pt idx="28">
                  <c:v>40</c:v>
                </c:pt>
                <c:pt idx="31">
                  <c:v>47</c:v>
                </c:pt>
                <c:pt idx="32">
                  <c:v>20</c:v>
                </c:pt>
                <c:pt idx="34">
                  <c:v>11</c:v>
                </c:pt>
                <c:pt idx="35">
                  <c:v>2</c:v>
                </c:pt>
                <c:pt idx="36">
                  <c:v>120</c:v>
                </c:pt>
                <c:pt idx="37">
                  <c:v>60</c:v>
                </c:pt>
                <c:pt idx="38">
                  <c:v>60</c:v>
                </c:pt>
                <c:pt idx="39">
                  <c:v>353</c:v>
                </c:pt>
                <c:pt idx="40">
                  <c:v>80</c:v>
                </c:pt>
              </c:numCache>
            </c:numRef>
          </c:val>
          <c:extLst>
            <c:ext xmlns:c16="http://schemas.microsoft.com/office/drawing/2014/chart" uri="{C3380CC4-5D6E-409C-BE32-E72D297353CC}">
              <c16:uniqueId val="{00000001-ABD3-4624-B197-1D11C1BC11F7}"/>
            </c:ext>
          </c:extLst>
        </c:ser>
        <c:ser>
          <c:idx val="2"/>
          <c:order val="2"/>
          <c:tx>
            <c:strRef>
              <c:f>'By Sub-category'!$D$4:$D$5</c:f>
              <c:strCache>
                <c:ptCount val="1"/>
                <c:pt idx="0">
                  <c:v>live</c:v>
                </c:pt>
              </c:strCache>
            </c:strRef>
          </c:tx>
          <c:spPr>
            <a:solidFill>
              <a:schemeClr val="accent3"/>
            </a:solidFill>
            <a:ln>
              <a:noFill/>
            </a:ln>
            <a:effectLst/>
          </c:spPr>
          <c:invertIfNegative val="0"/>
          <c:cat>
            <c:multiLvlStrRef>
              <c:f>'By Sub-category'!$A$6:$A$56</c:f>
              <c:multiLvlStrCache>
                <c:ptCount val="41"/>
                <c:lvl>
                  <c:pt idx="0">
                    <c:v>animation</c:v>
                  </c:pt>
                  <c:pt idx="1">
                    <c:v>documentary</c:v>
                  </c:pt>
                  <c:pt idx="2">
                    <c:v>drama</c:v>
                  </c:pt>
                  <c:pt idx="3">
                    <c:v>science fiction</c:v>
                  </c:pt>
                  <c:pt idx="4">
                    <c:v>shorts</c:v>
                  </c:pt>
                  <c:pt idx="5">
                    <c:v>television</c:v>
                  </c:pt>
                  <c:pt idx="6">
                    <c:v>food trucks</c:v>
                  </c:pt>
                  <c:pt idx="7">
                    <c:v>restaurants</c:v>
                  </c:pt>
                  <c:pt idx="8">
                    <c:v>small batch</c:v>
                  </c:pt>
                  <c:pt idx="9">
                    <c:v>mobile games</c:v>
                  </c:pt>
                  <c:pt idx="10">
                    <c:v>tabletop games</c:v>
                  </c:pt>
                  <c:pt idx="11">
                    <c:v>video games</c:v>
                  </c:pt>
                  <c:pt idx="12">
                    <c:v>audio</c:v>
                  </c:pt>
                  <c:pt idx="13">
                    <c:v>classical music</c:v>
                  </c:pt>
                  <c:pt idx="14">
                    <c:v>electronic music</c:v>
                  </c:pt>
                  <c:pt idx="15">
                    <c:v>faith</c:v>
                  </c:pt>
                  <c:pt idx="16">
                    <c:v>indie rock</c:v>
                  </c:pt>
                  <c:pt idx="17">
                    <c:v>jazz</c:v>
                  </c:pt>
                  <c:pt idx="18">
                    <c:v>metal</c:v>
                  </c:pt>
                  <c:pt idx="19">
                    <c:v>pop</c:v>
                  </c:pt>
                  <c:pt idx="20">
                    <c:v>rock</c:v>
                  </c:pt>
                  <c:pt idx="21">
                    <c:v>world music</c:v>
                  </c:pt>
                  <c:pt idx="22">
                    <c:v>nature</c:v>
                  </c:pt>
                  <c:pt idx="23">
                    <c:v>people</c:v>
                  </c:pt>
                  <c:pt idx="24">
                    <c:v>photobooks</c:v>
                  </c:pt>
                  <c:pt idx="25">
                    <c:v>places</c:v>
                  </c:pt>
                  <c:pt idx="26">
                    <c:v>art books</c:v>
                  </c:pt>
                  <c:pt idx="27">
                    <c:v>children's books</c:v>
                  </c:pt>
                  <c:pt idx="28">
                    <c:v>fiction</c:v>
                  </c:pt>
                  <c:pt idx="29">
                    <c:v>nonfiction</c:v>
                  </c:pt>
                  <c:pt idx="30">
                    <c:v>radio &amp; podcasts</c:v>
                  </c:pt>
                  <c:pt idx="31">
                    <c:v>translations</c:v>
                  </c:pt>
                  <c:pt idx="32">
                    <c:v>gadgets</c:v>
                  </c:pt>
                  <c:pt idx="33">
                    <c:v>hardware</c:v>
                  </c:pt>
                  <c:pt idx="34">
                    <c:v>makerspaces</c:v>
                  </c:pt>
                  <c:pt idx="35">
                    <c:v>space exploration</c:v>
                  </c:pt>
                  <c:pt idx="36">
                    <c:v>wearables</c:v>
                  </c:pt>
                  <c:pt idx="37">
                    <c:v>web</c:v>
                  </c:pt>
                  <c:pt idx="38">
                    <c:v>musical</c:v>
                  </c:pt>
                  <c:pt idx="39">
                    <c:v>plays</c:v>
                  </c:pt>
                  <c:pt idx="40">
                    <c:v>spaces</c:v>
                  </c:pt>
                </c:lvl>
                <c:lvl>
                  <c:pt idx="0">
                    <c:v>film &amp; video</c:v>
                  </c:pt>
                  <c:pt idx="6">
                    <c:v>food</c:v>
                  </c:pt>
                  <c:pt idx="9">
                    <c:v>games</c:v>
                  </c:pt>
                  <c:pt idx="12">
                    <c:v>journalism</c:v>
                  </c:pt>
                  <c:pt idx="13">
                    <c:v>music</c:v>
                  </c:pt>
                  <c:pt idx="22">
                    <c:v>photography</c:v>
                  </c:pt>
                  <c:pt idx="26">
                    <c:v>publishing</c:v>
                  </c:pt>
                  <c:pt idx="32">
                    <c:v>technology</c:v>
                  </c:pt>
                  <c:pt idx="38">
                    <c:v>theater</c:v>
                  </c:pt>
                </c:lvl>
              </c:multiLvlStrCache>
            </c:multiLvlStrRef>
          </c:cat>
          <c:val>
            <c:numRef>
              <c:f>'By Sub-category'!$D$6:$D$56</c:f>
              <c:numCache>
                <c:formatCode>General</c:formatCode>
                <c:ptCount val="41"/>
                <c:pt idx="8">
                  <c:v>6</c:v>
                </c:pt>
                <c:pt idx="15">
                  <c:v>20</c:v>
                </c:pt>
                <c:pt idx="39">
                  <c:v>19</c:v>
                </c:pt>
                <c:pt idx="40">
                  <c:v>5</c:v>
                </c:pt>
              </c:numCache>
            </c:numRef>
          </c:val>
          <c:extLst>
            <c:ext xmlns:c16="http://schemas.microsoft.com/office/drawing/2014/chart" uri="{C3380CC4-5D6E-409C-BE32-E72D297353CC}">
              <c16:uniqueId val="{00000002-ABD3-4624-B197-1D11C1BC11F7}"/>
            </c:ext>
          </c:extLst>
        </c:ser>
        <c:ser>
          <c:idx val="3"/>
          <c:order val="3"/>
          <c:tx>
            <c:strRef>
              <c:f>'By Sub-category'!$E$4:$E$5</c:f>
              <c:strCache>
                <c:ptCount val="1"/>
                <c:pt idx="0">
                  <c:v>successful</c:v>
                </c:pt>
              </c:strCache>
            </c:strRef>
          </c:tx>
          <c:spPr>
            <a:solidFill>
              <a:srgbClr val="92D050"/>
            </a:solidFill>
            <a:ln>
              <a:solidFill>
                <a:schemeClr val="accent6"/>
              </a:solidFill>
            </a:ln>
            <a:effectLst/>
          </c:spPr>
          <c:invertIfNegative val="0"/>
          <c:cat>
            <c:multiLvlStrRef>
              <c:f>'By Sub-category'!$A$6:$A$56</c:f>
              <c:multiLvlStrCache>
                <c:ptCount val="41"/>
                <c:lvl>
                  <c:pt idx="0">
                    <c:v>animation</c:v>
                  </c:pt>
                  <c:pt idx="1">
                    <c:v>documentary</c:v>
                  </c:pt>
                  <c:pt idx="2">
                    <c:v>drama</c:v>
                  </c:pt>
                  <c:pt idx="3">
                    <c:v>science fiction</c:v>
                  </c:pt>
                  <c:pt idx="4">
                    <c:v>shorts</c:v>
                  </c:pt>
                  <c:pt idx="5">
                    <c:v>television</c:v>
                  </c:pt>
                  <c:pt idx="6">
                    <c:v>food trucks</c:v>
                  </c:pt>
                  <c:pt idx="7">
                    <c:v>restaurants</c:v>
                  </c:pt>
                  <c:pt idx="8">
                    <c:v>small batch</c:v>
                  </c:pt>
                  <c:pt idx="9">
                    <c:v>mobile games</c:v>
                  </c:pt>
                  <c:pt idx="10">
                    <c:v>tabletop games</c:v>
                  </c:pt>
                  <c:pt idx="11">
                    <c:v>video games</c:v>
                  </c:pt>
                  <c:pt idx="12">
                    <c:v>audio</c:v>
                  </c:pt>
                  <c:pt idx="13">
                    <c:v>classical music</c:v>
                  </c:pt>
                  <c:pt idx="14">
                    <c:v>electronic music</c:v>
                  </c:pt>
                  <c:pt idx="15">
                    <c:v>faith</c:v>
                  </c:pt>
                  <c:pt idx="16">
                    <c:v>indie rock</c:v>
                  </c:pt>
                  <c:pt idx="17">
                    <c:v>jazz</c:v>
                  </c:pt>
                  <c:pt idx="18">
                    <c:v>metal</c:v>
                  </c:pt>
                  <c:pt idx="19">
                    <c:v>pop</c:v>
                  </c:pt>
                  <c:pt idx="20">
                    <c:v>rock</c:v>
                  </c:pt>
                  <c:pt idx="21">
                    <c:v>world music</c:v>
                  </c:pt>
                  <c:pt idx="22">
                    <c:v>nature</c:v>
                  </c:pt>
                  <c:pt idx="23">
                    <c:v>people</c:v>
                  </c:pt>
                  <c:pt idx="24">
                    <c:v>photobooks</c:v>
                  </c:pt>
                  <c:pt idx="25">
                    <c:v>places</c:v>
                  </c:pt>
                  <c:pt idx="26">
                    <c:v>art books</c:v>
                  </c:pt>
                  <c:pt idx="27">
                    <c:v>children's books</c:v>
                  </c:pt>
                  <c:pt idx="28">
                    <c:v>fiction</c:v>
                  </c:pt>
                  <c:pt idx="29">
                    <c:v>nonfiction</c:v>
                  </c:pt>
                  <c:pt idx="30">
                    <c:v>radio &amp; podcasts</c:v>
                  </c:pt>
                  <c:pt idx="31">
                    <c:v>translations</c:v>
                  </c:pt>
                  <c:pt idx="32">
                    <c:v>gadgets</c:v>
                  </c:pt>
                  <c:pt idx="33">
                    <c:v>hardware</c:v>
                  </c:pt>
                  <c:pt idx="34">
                    <c:v>makerspaces</c:v>
                  </c:pt>
                  <c:pt idx="35">
                    <c:v>space exploration</c:v>
                  </c:pt>
                  <c:pt idx="36">
                    <c:v>wearables</c:v>
                  </c:pt>
                  <c:pt idx="37">
                    <c:v>web</c:v>
                  </c:pt>
                  <c:pt idx="38">
                    <c:v>musical</c:v>
                  </c:pt>
                  <c:pt idx="39">
                    <c:v>plays</c:v>
                  </c:pt>
                  <c:pt idx="40">
                    <c:v>spaces</c:v>
                  </c:pt>
                </c:lvl>
                <c:lvl>
                  <c:pt idx="0">
                    <c:v>film &amp; video</c:v>
                  </c:pt>
                  <c:pt idx="6">
                    <c:v>food</c:v>
                  </c:pt>
                  <c:pt idx="9">
                    <c:v>games</c:v>
                  </c:pt>
                  <c:pt idx="12">
                    <c:v>journalism</c:v>
                  </c:pt>
                  <c:pt idx="13">
                    <c:v>music</c:v>
                  </c:pt>
                  <c:pt idx="22">
                    <c:v>photography</c:v>
                  </c:pt>
                  <c:pt idx="26">
                    <c:v>publishing</c:v>
                  </c:pt>
                  <c:pt idx="32">
                    <c:v>technology</c:v>
                  </c:pt>
                  <c:pt idx="38">
                    <c:v>theater</c:v>
                  </c:pt>
                </c:lvl>
              </c:multiLvlStrCache>
            </c:multiLvlStrRef>
          </c:cat>
          <c:val>
            <c:numRef>
              <c:f>'By Sub-category'!$E$6:$E$56</c:f>
              <c:numCache>
                <c:formatCode>General</c:formatCode>
                <c:ptCount val="41"/>
                <c:pt idx="1">
                  <c:v>180</c:v>
                </c:pt>
                <c:pt idx="4">
                  <c:v>60</c:v>
                </c:pt>
                <c:pt idx="5">
                  <c:v>60</c:v>
                </c:pt>
                <c:pt idx="8">
                  <c:v>34</c:v>
                </c:pt>
                <c:pt idx="10">
                  <c:v>80</c:v>
                </c:pt>
                <c:pt idx="13">
                  <c:v>40</c:v>
                </c:pt>
                <c:pt idx="14">
                  <c:v>40</c:v>
                </c:pt>
                <c:pt idx="16">
                  <c:v>140</c:v>
                </c:pt>
                <c:pt idx="18">
                  <c:v>20</c:v>
                </c:pt>
                <c:pt idx="19">
                  <c:v>40</c:v>
                </c:pt>
                <c:pt idx="20">
                  <c:v>260</c:v>
                </c:pt>
                <c:pt idx="24">
                  <c:v>103</c:v>
                </c:pt>
                <c:pt idx="29">
                  <c:v>60</c:v>
                </c:pt>
                <c:pt idx="30">
                  <c:v>20</c:v>
                </c:pt>
                <c:pt idx="33">
                  <c:v>140</c:v>
                </c:pt>
                <c:pt idx="34">
                  <c:v>9</c:v>
                </c:pt>
                <c:pt idx="35">
                  <c:v>40</c:v>
                </c:pt>
                <c:pt idx="36">
                  <c:v>20</c:v>
                </c:pt>
                <c:pt idx="38">
                  <c:v>60</c:v>
                </c:pt>
                <c:pt idx="39">
                  <c:v>694</c:v>
                </c:pt>
                <c:pt idx="40">
                  <c:v>85</c:v>
                </c:pt>
              </c:numCache>
            </c:numRef>
          </c:val>
          <c:extLst>
            <c:ext xmlns:c16="http://schemas.microsoft.com/office/drawing/2014/chart" uri="{C3380CC4-5D6E-409C-BE32-E72D297353CC}">
              <c16:uniqueId val="{00000003-ABD3-4624-B197-1D11C1BC11F7}"/>
            </c:ext>
          </c:extLst>
        </c:ser>
        <c:dLbls>
          <c:showLegendKey val="0"/>
          <c:showVal val="0"/>
          <c:showCatName val="0"/>
          <c:showSerName val="0"/>
          <c:showPercent val="0"/>
          <c:showBubbleSize val="0"/>
        </c:dLbls>
        <c:gapWidth val="60"/>
        <c:overlap val="100"/>
        <c:axId val="597749984"/>
        <c:axId val="597749656"/>
      </c:barChart>
      <c:catAx>
        <c:axId val="59774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7749656"/>
        <c:crosses val="autoZero"/>
        <c:auto val="1"/>
        <c:lblAlgn val="ctr"/>
        <c:lblOffset val="100"/>
        <c:noMultiLvlLbl val="0"/>
      </c:catAx>
      <c:valAx>
        <c:axId val="597749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Projects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77499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[StarterBook RM-v2.xlsb.xlsx]By Sub-category!PivotTable2</c:name>
    <c:fmtId val="8"/>
  </c:pivotSource>
  <c:chart>
    <c:autoTitleDeleted val="0"/>
    <c:pivotFmts>
      <c:pivotFmt>
        <c:idx val="0"/>
        <c:spPr>
          <a:solidFill>
            <a:schemeClr val="tx2"/>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tx2"/>
          </a:solidFill>
          <a:ln>
            <a:noFill/>
          </a:ln>
          <a:effectLst/>
        </c:spP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tx2"/>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tx2"/>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6"/>
          </a:solidFill>
          <a:ln>
            <a:noFill/>
          </a:ln>
          <a:effectLst/>
        </c:spPr>
        <c:marker>
          <c:symbol val="none"/>
        </c:marker>
      </c:pivotFmt>
    </c:pivotFmts>
    <c:plotArea>
      <c:layout/>
      <c:barChart>
        <c:barDir val="col"/>
        <c:grouping val="percentStacked"/>
        <c:varyColors val="0"/>
        <c:ser>
          <c:idx val="0"/>
          <c:order val="0"/>
          <c:tx>
            <c:strRef>
              <c:f>'By Sub-category'!$B$4:$B$5</c:f>
              <c:strCache>
                <c:ptCount val="1"/>
                <c:pt idx="0">
                  <c:v>canceled</c:v>
                </c:pt>
              </c:strCache>
            </c:strRef>
          </c:tx>
          <c:spPr>
            <a:solidFill>
              <a:schemeClr val="tx2"/>
            </a:solidFill>
            <a:ln>
              <a:noFill/>
            </a:ln>
            <a:effectLst/>
          </c:spPr>
          <c:invertIfNegative val="0"/>
          <c:cat>
            <c:multiLvlStrRef>
              <c:f>'By Sub-category'!$A$6:$A$56</c:f>
              <c:multiLvlStrCache>
                <c:ptCount val="41"/>
                <c:lvl>
                  <c:pt idx="0">
                    <c:v>animation</c:v>
                  </c:pt>
                  <c:pt idx="1">
                    <c:v>documentary</c:v>
                  </c:pt>
                  <c:pt idx="2">
                    <c:v>drama</c:v>
                  </c:pt>
                  <c:pt idx="3">
                    <c:v>science fiction</c:v>
                  </c:pt>
                  <c:pt idx="4">
                    <c:v>shorts</c:v>
                  </c:pt>
                  <c:pt idx="5">
                    <c:v>television</c:v>
                  </c:pt>
                  <c:pt idx="6">
                    <c:v>food trucks</c:v>
                  </c:pt>
                  <c:pt idx="7">
                    <c:v>restaurants</c:v>
                  </c:pt>
                  <c:pt idx="8">
                    <c:v>small batch</c:v>
                  </c:pt>
                  <c:pt idx="9">
                    <c:v>mobile games</c:v>
                  </c:pt>
                  <c:pt idx="10">
                    <c:v>tabletop games</c:v>
                  </c:pt>
                  <c:pt idx="11">
                    <c:v>video games</c:v>
                  </c:pt>
                  <c:pt idx="12">
                    <c:v>audio</c:v>
                  </c:pt>
                  <c:pt idx="13">
                    <c:v>classical music</c:v>
                  </c:pt>
                  <c:pt idx="14">
                    <c:v>electronic music</c:v>
                  </c:pt>
                  <c:pt idx="15">
                    <c:v>faith</c:v>
                  </c:pt>
                  <c:pt idx="16">
                    <c:v>indie rock</c:v>
                  </c:pt>
                  <c:pt idx="17">
                    <c:v>jazz</c:v>
                  </c:pt>
                  <c:pt idx="18">
                    <c:v>metal</c:v>
                  </c:pt>
                  <c:pt idx="19">
                    <c:v>pop</c:v>
                  </c:pt>
                  <c:pt idx="20">
                    <c:v>rock</c:v>
                  </c:pt>
                  <c:pt idx="21">
                    <c:v>world music</c:v>
                  </c:pt>
                  <c:pt idx="22">
                    <c:v>nature</c:v>
                  </c:pt>
                  <c:pt idx="23">
                    <c:v>people</c:v>
                  </c:pt>
                  <c:pt idx="24">
                    <c:v>photobooks</c:v>
                  </c:pt>
                  <c:pt idx="25">
                    <c:v>places</c:v>
                  </c:pt>
                  <c:pt idx="26">
                    <c:v>art books</c:v>
                  </c:pt>
                  <c:pt idx="27">
                    <c:v>children's books</c:v>
                  </c:pt>
                  <c:pt idx="28">
                    <c:v>fiction</c:v>
                  </c:pt>
                  <c:pt idx="29">
                    <c:v>nonfiction</c:v>
                  </c:pt>
                  <c:pt idx="30">
                    <c:v>radio &amp; podcasts</c:v>
                  </c:pt>
                  <c:pt idx="31">
                    <c:v>translations</c:v>
                  </c:pt>
                  <c:pt idx="32">
                    <c:v>gadgets</c:v>
                  </c:pt>
                  <c:pt idx="33">
                    <c:v>hardware</c:v>
                  </c:pt>
                  <c:pt idx="34">
                    <c:v>makerspaces</c:v>
                  </c:pt>
                  <c:pt idx="35">
                    <c:v>space exploration</c:v>
                  </c:pt>
                  <c:pt idx="36">
                    <c:v>wearables</c:v>
                  </c:pt>
                  <c:pt idx="37">
                    <c:v>web</c:v>
                  </c:pt>
                  <c:pt idx="38">
                    <c:v>musical</c:v>
                  </c:pt>
                  <c:pt idx="39">
                    <c:v>plays</c:v>
                  </c:pt>
                  <c:pt idx="40">
                    <c:v>spaces</c:v>
                  </c:pt>
                </c:lvl>
                <c:lvl>
                  <c:pt idx="0">
                    <c:v>film &amp; video</c:v>
                  </c:pt>
                  <c:pt idx="6">
                    <c:v>food</c:v>
                  </c:pt>
                  <c:pt idx="9">
                    <c:v>games</c:v>
                  </c:pt>
                  <c:pt idx="12">
                    <c:v>journalism</c:v>
                  </c:pt>
                  <c:pt idx="13">
                    <c:v>music</c:v>
                  </c:pt>
                  <c:pt idx="22">
                    <c:v>photography</c:v>
                  </c:pt>
                  <c:pt idx="26">
                    <c:v>publishing</c:v>
                  </c:pt>
                  <c:pt idx="32">
                    <c:v>technology</c:v>
                  </c:pt>
                  <c:pt idx="38">
                    <c:v>theater</c:v>
                  </c:pt>
                </c:lvl>
              </c:multiLvlStrCache>
            </c:multiLvlStrRef>
          </c:cat>
          <c:val>
            <c:numRef>
              <c:f>'By Sub-category'!$B$6:$B$56</c:f>
              <c:numCache>
                <c:formatCode>General</c:formatCode>
                <c:ptCount val="41"/>
                <c:pt idx="3">
                  <c:v>40</c:v>
                </c:pt>
                <c:pt idx="6">
                  <c:v>20</c:v>
                </c:pt>
                <c:pt idx="12">
                  <c:v>24</c:v>
                </c:pt>
                <c:pt idx="21">
                  <c:v>20</c:v>
                </c:pt>
                <c:pt idx="26">
                  <c:v>20</c:v>
                </c:pt>
                <c:pt idx="31">
                  <c:v>10</c:v>
                </c:pt>
                <c:pt idx="35">
                  <c:v>18</c:v>
                </c:pt>
                <c:pt idx="36">
                  <c:v>60</c:v>
                </c:pt>
                <c:pt idx="37">
                  <c:v>100</c:v>
                </c:pt>
                <c:pt idx="38">
                  <c:v>20</c:v>
                </c:pt>
                <c:pt idx="40">
                  <c:v>17</c:v>
                </c:pt>
              </c:numCache>
            </c:numRef>
          </c:val>
          <c:extLst>
            <c:ext xmlns:c16="http://schemas.microsoft.com/office/drawing/2014/chart" uri="{C3380CC4-5D6E-409C-BE32-E72D297353CC}">
              <c16:uniqueId val="{00000000-B1D7-4705-971F-95A18C7182B9}"/>
            </c:ext>
          </c:extLst>
        </c:ser>
        <c:ser>
          <c:idx val="1"/>
          <c:order val="1"/>
          <c:tx>
            <c:strRef>
              <c:f>'By Sub-category'!$C$4:$C$5</c:f>
              <c:strCache>
                <c:ptCount val="1"/>
                <c:pt idx="0">
                  <c:v>failed</c:v>
                </c:pt>
              </c:strCache>
            </c:strRef>
          </c:tx>
          <c:spPr>
            <a:solidFill>
              <a:schemeClr val="accent2"/>
            </a:solidFill>
            <a:ln>
              <a:noFill/>
            </a:ln>
            <a:effectLst/>
          </c:spPr>
          <c:invertIfNegative val="0"/>
          <c:cat>
            <c:multiLvlStrRef>
              <c:f>'By Sub-category'!$A$6:$A$56</c:f>
              <c:multiLvlStrCache>
                <c:ptCount val="41"/>
                <c:lvl>
                  <c:pt idx="0">
                    <c:v>animation</c:v>
                  </c:pt>
                  <c:pt idx="1">
                    <c:v>documentary</c:v>
                  </c:pt>
                  <c:pt idx="2">
                    <c:v>drama</c:v>
                  </c:pt>
                  <c:pt idx="3">
                    <c:v>science fiction</c:v>
                  </c:pt>
                  <c:pt idx="4">
                    <c:v>shorts</c:v>
                  </c:pt>
                  <c:pt idx="5">
                    <c:v>television</c:v>
                  </c:pt>
                  <c:pt idx="6">
                    <c:v>food trucks</c:v>
                  </c:pt>
                  <c:pt idx="7">
                    <c:v>restaurants</c:v>
                  </c:pt>
                  <c:pt idx="8">
                    <c:v>small batch</c:v>
                  </c:pt>
                  <c:pt idx="9">
                    <c:v>mobile games</c:v>
                  </c:pt>
                  <c:pt idx="10">
                    <c:v>tabletop games</c:v>
                  </c:pt>
                  <c:pt idx="11">
                    <c:v>video games</c:v>
                  </c:pt>
                  <c:pt idx="12">
                    <c:v>audio</c:v>
                  </c:pt>
                  <c:pt idx="13">
                    <c:v>classical music</c:v>
                  </c:pt>
                  <c:pt idx="14">
                    <c:v>electronic music</c:v>
                  </c:pt>
                  <c:pt idx="15">
                    <c:v>faith</c:v>
                  </c:pt>
                  <c:pt idx="16">
                    <c:v>indie rock</c:v>
                  </c:pt>
                  <c:pt idx="17">
                    <c:v>jazz</c:v>
                  </c:pt>
                  <c:pt idx="18">
                    <c:v>metal</c:v>
                  </c:pt>
                  <c:pt idx="19">
                    <c:v>pop</c:v>
                  </c:pt>
                  <c:pt idx="20">
                    <c:v>rock</c:v>
                  </c:pt>
                  <c:pt idx="21">
                    <c:v>world music</c:v>
                  </c:pt>
                  <c:pt idx="22">
                    <c:v>nature</c:v>
                  </c:pt>
                  <c:pt idx="23">
                    <c:v>people</c:v>
                  </c:pt>
                  <c:pt idx="24">
                    <c:v>photobooks</c:v>
                  </c:pt>
                  <c:pt idx="25">
                    <c:v>places</c:v>
                  </c:pt>
                  <c:pt idx="26">
                    <c:v>art books</c:v>
                  </c:pt>
                  <c:pt idx="27">
                    <c:v>children's books</c:v>
                  </c:pt>
                  <c:pt idx="28">
                    <c:v>fiction</c:v>
                  </c:pt>
                  <c:pt idx="29">
                    <c:v>nonfiction</c:v>
                  </c:pt>
                  <c:pt idx="30">
                    <c:v>radio &amp; podcasts</c:v>
                  </c:pt>
                  <c:pt idx="31">
                    <c:v>translations</c:v>
                  </c:pt>
                  <c:pt idx="32">
                    <c:v>gadgets</c:v>
                  </c:pt>
                  <c:pt idx="33">
                    <c:v>hardware</c:v>
                  </c:pt>
                  <c:pt idx="34">
                    <c:v>makerspaces</c:v>
                  </c:pt>
                  <c:pt idx="35">
                    <c:v>space exploration</c:v>
                  </c:pt>
                  <c:pt idx="36">
                    <c:v>wearables</c:v>
                  </c:pt>
                  <c:pt idx="37">
                    <c:v>web</c:v>
                  </c:pt>
                  <c:pt idx="38">
                    <c:v>musical</c:v>
                  </c:pt>
                  <c:pt idx="39">
                    <c:v>plays</c:v>
                  </c:pt>
                  <c:pt idx="40">
                    <c:v>spaces</c:v>
                  </c:pt>
                </c:lvl>
                <c:lvl>
                  <c:pt idx="0">
                    <c:v>film &amp; video</c:v>
                  </c:pt>
                  <c:pt idx="6">
                    <c:v>food</c:v>
                  </c:pt>
                  <c:pt idx="9">
                    <c:v>games</c:v>
                  </c:pt>
                  <c:pt idx="12">
                    <c:v>journalism</c:v>
                  </c:pt>
                  <c:pt idx="13">
                    <c:v>music</c:v>
                  </c:pt>
                  <c:pt idx="22">
                    <c:v>photography</c:v>
                  </c:pt>
                  <c:pt idx="26">
                    <c:v>publishing</c:v>
                  </c:pt>
                  <c:pt idx="32">
                    <c:v>technology</c:v>
                  </c:pt>
                  <c:pt idx="38">
                    <c:v>theater</c:v>
                  </c:pt>
                </c:lvl>
              </c:multiLvlStrCache>
            </c:multiLvlStrRef>
          </c:cat>
          <c:val>
            <c:numRef>
              <c:f>'By Sub-category'!$C$6:$C$56</c:f>
              <c:numCache>
                <c:formatCode>General</c:formatCode>
                <c:ptCount val="41"/>
                <c:pt idx="0">
                  <c:v>100</c:v>
                </c:pt>
                <c:pt idx="2">
                  <c:v>80</c:v>
                </c:pt>
                <c:pt idx="6">
                  <c:v>120</c:v>
                </c:pt>
                <c:pt idx="7">
                  <c:v>20</c:v>
                </c:pt>
                <c:pt idx="9">
                  <c:v>40</c:v>
                </c:pt>
                <c:pt idx="11">
                  <c:v>100</c:v>
                </c:pt>
                <c:pt idx="15">
                  <c:v>40</c:v>
                </c:pt>
                <c:pt idx="16">
                  <c:v>20</c:v>
                </c:pt>
                <c:pt idx="17">
                  <c:v>60</c:v>
                </c:pt>
                <c:pt idx="22">
                  <c:v>20</c:v>
                </c:pt>
                <c:pt idx="23">
                  <c:v>20</c:v>
                </c:pt>
                <c:pt idx="24">
                  <c:v>57</c:v>
                </c:pt>
                <c:pt idx="25">
                  <c:v>20</c:v>
                </c:pt>
                <c:pt idx="27">
                  <c:v>40</c:v>
                </c:pt>
                <c:pt idx="28">
                  <c:v>40</c:v>
                </c:pt>
                <c:pt idx="31">
                  <c:v>47</c:v>
                </c:pt>
                <c:pt idx="32">
                  <c:v>20</c:v>
                </c:pt>
                <c:pt idx="34">
                  <c:v>11</c:v>
                </c:pt>
                <c:pt idx="35">
                  <c:v>2</c:v>
                </c:pt>
                <c:pt idx="36">
                  <c:v>120</c:v>
                </c:pt>
                <c:pt idx="37">
                  <c:v>60</c:v>
                </c:pt>
                <c:pt idx="38">
                  <c:v>60</c:v>
                </c:pt>
                <c:pt idx="39">
                  <c:v>353</c:v>
                </c:pt>
                <c:pt idx="40">
                  <c:v>80</c:v>
                </c:pt>
              </c:numCache>
            </c:numRef>
          </c:val>
          <c:extLst>
            <c:ext xmlns:c16="http://schemas.microsoft.com/office/drawing/2014/chart" uri="{C3380CC4-5D6E-409C-BE32-E72D297353CC}">
              <c16:uniqueId val="{00000001-B1D7-4705-971F-95A18C7182B9}"/>
            </c:ext>
          </c:extLst>
        </c:ser>
        <c:ser>
          <c:idx val="2"/>
          <c:order val="2"/>
          <c:tx>
            <c:strRef>
              <c:f>'By Sub-category'!$D$4:$D$5</c:f>
              <c:strCache>
                <c:ptCount val="1"/>
                <c:pt idx="0">
                  <c:v>live</c:v>
                </c:pt>
              </c:strCache>
            </c:strRef>
          </c:tx>
          <c:spPr>
            <a:solidFill>
              <a:schemeClr val="accent3"/>
            </a:solidFill>
            <a:ln>
              <a:noFill/>
            </a:ln>
            <a:effectLst/>
          </c:spPr>
          <c:invertIfNegative val="0"/>
          <c:cat>
            <c:multiLvlStrRef>
              <c:f>'By Sub-category'!$A$6:$A$56</c:f>
              <c:multiLvlStrCache>
                <c:ptCount val="41"/>
                <c:lvl>
                  <c:pt idx="0">
                    <c:v>animation</c:v>
                  </c:pt>
                  <c:pt idx="1">
                    <c:v>documentary</c:v>
                  </c:pt>
                  <c:pt idx="2">
                    <c:v>drama</c:v>
                  </c:pt>
                  <c:pt idx="3">
                    <c:v>science fiction</c:v>
                  </c:pt>
                  <c:pt idx="4">
                    <c:v>shorts</c:v>
                  </c:pt>
                  <c:pt idx="5">
                    <c:v>television</c:v>
                  </c:pt>
                  <c:pt idx="6">
                    <c:v>food trucks</c:v>
                  </c:pt>
                  <c:pt idx="7">
                    <c:v>restaurants</c:v>
                  </c:pt>
                  <c:pt idx="8">
                    <c:v>small batch</c:v>
                  </c:pt>
                  <c:pt idx="9">
                    <c:v>mobile games</c:v>
                  </c:pt>
                  <c:pt idx="10">
                    <c:v>tabletop games</c:v>
                  </c:pt>
                  <c:pt idx="11">
                    <c:v>video games</c:v>
                  </c:pt>
                  <c:pt idx="12">
                    <c:v>audio</c:v>
                  </c:pt>
                  <c:pt idx="13">
                    <c:v>classical music</c:v>
                  </c:pt>
                  <c:pt idx="14">
                    <c:v>electronic music</c:v>
                  </c:pt>
                  <c:pt idx="15">
                    <c:v>faith</c:v>
                  </c:pt>
                  <c:pt idx="16">
                    <c:v>indie rock</c:v>
                  </c:pt>
                  <c:pt idx="17">
                    <c:v>jazz</c:v>
                  </c:pt>
                  <c:pt idx="18">
                    <c:v>metal</c:v>
                  </c:pt>
                  <c:pt idx="19">
                    <c:v>pop</c:v>
                  </c:pt>
                  <c:pt idx="20">
                    <c:v>rock</c:v>
                  </c:pt>
                  <c:pt idx="21">
                    <c:v>world music</c:v>
                  </c:pt>
                  <c:pt idx="22">
                    <c:v>nature</c:v>
                  </c:pt>
                  <c:pt idx="23">
                    <c:v>people</c:v>
                  </c:pt>
                  <c:pt idx="24">
                    <c:v>photobooks</c:v>
                  </c:pt>
                  <c:pt idx="25">
                    <c:v>places</c:v>
                  </c:pt>
                  <c:pt idx="26">
                    <c:v>art books</c:v>
                  </c:pt>
                  <c:pt idx="27">
                    <c:v>children's books</c:v>
                  </c:pt>
                  <c:pt idx="28">
                    <c:v>fiction</c:v>
                  </c:pt>
                  <c:pt idx="29">
                    <c:v>nonfiction</c:v>
                  </c:pt>
                  <c:pt idx="30">
                    <c:v>radio &amp; podcasts</c:v>
                  </c:pt>
                  <c:pt idx="31">
                    <c:v>translations</c:v>
                  </c:pt>
                  <c:pt idx="32">
                    <c:v>gadgets</c:v>
                  </c:pt>
                  <c:pt idx="33">
                    <c:v>hardware</c:v>
                  </c:pt>
                  <c:pt idx="34">
                    <c:v>makerspaces</c:v>
                  </c:pt>
                  <c:pt idx="35">
                    <c:v>space exploration</c:v>
                  </c:pt>
                  <c:pt idx="36">
                    <c:v>wearables</c:v>
                  </c:pt>
                  <c:pt idx="37">
                    <c:v>web</c:v>
                  </c:pt>
                  <c:pt idx="38">
                    <c:v>musical</c:v>
                  </c:pt>
                  <c:pt idx="39">
                    <c:v>plays</c:v>
                  </c:pt>
                  <c:pt idx="40">
                    <c:v>spaces</c:v>
                  </c:pt>
                </c:lvl>
                <c:lvl>
                  <c:pt idx="0">
                    <c:v>film &amp; video</c:v>
                  </c:pt>
                  <c:pt idx="6">
                    <c:v>food</c:v>
                  </c:pt>
                  <c:pt idx="9">
                    <c:v>games</c:v>
                  </c:pt>
                  <c:pt idx="12">
                    <c:v>journalism</c:v>
                  </c:pt>
                  <c:pt idx="13">
                    <c:v>music</c:v>
                  </c:pt>
                  <c:pt idx="22">
                    <c:v>photography</c:v>
                  </c:pt>
                  <c:pt idx="26">
                    <c:v>publishing</c:v>
                  </c:pt>
                  <c:pt idx="32">
                    <c:v>technology</c:v>
                  </c:pt>
                  <c:pt idx="38">
                    <c:v>theater</c:v>
                  </c:pt>
                </c:lvl>
              </c:multiLvlStrCache>
            </c:multiLvlStrRef>
          </c:cat>
          <c:val>
            <c:numRef>
              <c:f>'By Sub-category'!$D$6:$D$56</c:f>
              <c:numCache>
                <c:formatCode>General</c:formatCode>
                <c:ptCount val="41"/>
                <c:pt idx="8">
                  <c:v>6</c:v>
                </c:pt>
                <c:pt idx="15">
                  <c:v>20</c:v>
                </c:pt>
                <c:pt idx="39">
                  <c:v>19</c:v>
                </c:pt>
                <c:pt idx="40">
                  <c:v>5</c:v>
                </c:pt>
              </c:numCache>
            </c:numRef>
          </c:val>
          <c:extLst>
            <c:ext xmlns:c16="http://schemas.microsoft.com/office/drawing/2014/chart" uri="{C3380CC4-5D6E-409C-BE32-E72D297353CC}">
              <c16:uniqueId val="{00000002-B1D7-4705-971F-95A18C7182B9}"/>
            </c:ext>
          </c:extLst>
        </c:ser>
        <c:ser>
          <c:idx val="3"/>
          <c:order val="3"/>
          <c:tx>
            <c:strRef>
              <c:f>'By Sub-category'!$E$4:$E$5</c:f>
              <c:strCache>
                <c:ptCount val="1"/>
                <c:pt idx="0">
                  <c:v>successful</c:v>
                </c:pt>
              </c:strCache>
            </c:strRef>
          </c:tx>
          <c:spPr>
            <a:solidFill>
              <a:srgbClr val="92D050"/>
            </a:solidFill>
            <a:ln>
              <a:noFill/>
            </a:ln>
            <a:effectLst/>
          </c:spPr>
          <c:invertIfNegative val="0"/>
          <c:cat>
            <c:multiLvlStrRef>
              <c:f>'By Sub-category'!$A$6:$A$56</c:f>
              <c:multiLvlStrCache>
                <c:ptCount val="41"/>
                <c:lvl>
                  <c:pt idx="0">
                    <c:v>animation</c:v>
                  </c:pt>
                  <c:pt idx="1">
                    <c:v>documentary</c:v>
                  </c:pt>
                  <c:pt idx="2">
                    <c:v>drama</c:v>
                  </c:pt>
                  <c:pt idx="3">
                    <c:v>science fiction</c:v>
                  </c:pt>
                  <c:pt idx="4">
                    <c:v>shorts</c:v>
                  </c:pt>
                  <c:pt idx="5">
                    <c:v>television</c:v>
                  </c:pt>
                  <c:pt idx="6">
                    <c:v>food trucks</c:v>
                  </c:pt>
                  <c:pt idx="7">
                    <c:v>restaurants</c:v>
                  </c:pt>
                  <c:pt idx="8">
                    <c:v>small batch</c:v>
                  </c:pt>
                  <c:pt idx="9">
                    <c:v>mobile games</c:v>
                  </c:pt>
                  <c:pt idx="10">
                    <c:v>tabletop games</c:v>
                  </c:pt>
                  <c:pt idx="11">
                    <c:v>video games</c:v>
                  </c:pt>
                  <c:pt idx="12">
                    <c:v>audio</c:v>
                  </c:pt>
                  <c:pt idx="13">
                    <c:v>classical music</c:v>
                  </c:pt>
                  <c:pt idx="14">
                    <c:v>electronic music</c:v>
                  </c:pt>
                  <c:pt idx="15">
                    <c:v>faith</c:v>
                  </c:pt>
                  <c:pt idx="16">
                    <c:v>indie rock</c:v>
                  </c:pt>
                  <c:pt idx="17">
                    <c:v>jazz</c:v>
                  </c:pt>
                  <c:pt idx="18">
                    <c:v>metal</c:v>
                  </c:pt>
                  <c:pt idx="19">
                    <c:v>pop</c:v>
                  </c:pt>
                  <c:pt idx="20">
                    <c:v>rock</c:v>
                  </c:pt>
                  <c:pt idx="21">
                    <c:v>world music</c:v>
                  </c:pt>
                  <c:pt idx="22">
                    <c:v>nature</c:v>
                  </c:pt>
                  <c:pt idx="23">
                    <c:v>people</c:v>
                  </c:pt>
                  <c:pt idx="24">
                    <c:v>photobooks</c:v>
                  </c:pt>
                  <c:pt idx="25">
                    <c:v>places</c:v>
                  </c:pt>
                  <c:pt idx="26">
                    <c:v>art books</c:v>
                  </c:pt>
                  <c:pt idx="27">
                    <c:v>children's books</c:v>
                  </c:pt>
                  <c:pt idx="28">
                    <c:v>fiction</c:v>
                  </c:pt>
                  <c:pt idx="29">
                    <c:v>nonfiction</c:v>
                  </c:pt>
                  <c:pt idx="30">
                    <c:v>radio &amp; podcasts</c:v>
                  </c:pt>
                  <c:pt idx="31">
                    <c:v>translations</c:v>
                  </c:pt>
                  <c:pt idx="32">
                    <c:v>gadgets</c:v>
                  </c:pt>
                  <c:pt idx="33">
                    <c:v>hardware</c:v>
                  </c:pt>
                  <c:pt idx="34">
                    <c:v>makerspaces</c:v>
                  </c:pt>
                  <c:pt idx="35">
                    <c:v>space exploration</c:v>
                  </c:pt>
                  <c:pt idx="36">
                    <c:v>wearables</c:v>
                  </c:pt>
                  <c:pt idx="37">
                    <c:v>web</c:v>
                  </c:pt>
                  <c:pt idx="38">
                    <c:v>musical</c:v>
                  </c:pt>
                  <c:pt idx="39">
                    <c:v>plays</c:v>
                  </c:pt>
                  <c:pt idx="40">
                    <c:v>spaces</c:v>
                  </c:pt>
                </c:lvl>
                <c:lvl>
                  <c:pt idx="0">
                    <c:v>film &amp; video</c:v>
                  </c:pt>
                  <c:pt idx="6">
                    <c:v>food</c:v>
                  </c:pt>
                  <c:pt idx="9">
                    <c:v>games</c:v>
                  </c:pt>
                  <c:pt idx="12">
                    <c:v>journalism</c:v>
                  </c:pt>
                  <c:pt idx="13">
                    <c:v>music</c:v>
                  </c:pt>
                  <c:pt idx="22">
                    <c:v>photography</c:v>
                  </c:pt>
                  <c:pt idx="26">
                    <c:v>publishing</c:v>
                  </c:pt>
                  <c:pt idx="32">
                    <c:v>technology</c:v>
                  </c:pt>
                  <c:pt idx="38">
                    <c:v>theater</c:v>
                  </c:pt>
                </c:lvl>
              </c:multiLvlStrCache>
            </c:multiLvlStrRef>
          </c:cat>
          <c:val>
            <c:numRef>
              <c:f>'By Sub-category'!$E$6:$E$56</c:f>
              <c:numCache>
                <c:formatCode>General</c:formatCode>
                <c:ptCount val="41"/>
                <c:pt idx="1">
                  <c:v>180</c:v>
                </c:pt>
                <c:pt idx="4">
                  <c:v>60</c:v>
                </c:pt>
                <c:pt idx="5">
                  <c:v>60</c:v>
                </c:pt>
                <c:pt idx="8">
                  <c:v>34</c:v>
                </c:pt>
                <c:pt idx="10">
                  <c:v>80</c:v>
                </c:pt>
                <c:pt idx="13">
                  <c:v>40</c:v>
                </c:pt>
                <c:pt idx="14">
                  <c:v>40</c:v>
                </c:pt>
                <c:pt idx="16">
                  <c:v>140</c:v>
                </c:pt>
                <c:pt idx="18">
                  <c:v>20</c:v>
                </c:pt>
                <c:pt idx="19">
                  <c:v>40</c:v>
                </c:pt>
                <c:pt idx="20">
                  <c:v>260</c:v>
                </c:pt>
                <c:pt idx="24">
                  <c:v>103</c:v>
                </c:pt>
                <c:pt idx="29">
                  <c:v>60</c:v>
                </c:pt>
                <c:pt idx="30">
                  <c:v>20</c:v>
                </c:pt>
                <c:pt idx="33">
                  <c:v>140</c:v>
                </c:pt>
                <c:pt idx="34">
                  <c:v>9</c:v>
                </c:pt>
                <c:pt idx="35">
                  <c:v>40</c:v>
                </c:pt>
                <c:pt idx="36">
                  <c:v>20</c:v>
                </c:pt>
                <c:pt idx="38">
                  <c:v>60</c:v>
                </c:pt>
                <c:pt idx="39">
                  <c:v>694</c:v>
                </c:pt>
                <c:pt idx="40">
                  <c:v>85</c:v>
                </c:pt>
              </c:numCache>
            </c:numRef>
          </c:val>
          <c:extLst>
            <c:ext xmlns:c16="http://schemas.microsoft.com/office/drawing/2014/chart" uri="{C3380CC4-5D6E-409C-BE32-E72D297353CC}">
              <c16:uniqueId val="{00000003-B1D7-4705-971F-95A18C7182B9}"/>
            </c:ext>
          </c:extLst>
        </c:ser>
        <c:dLbls>
          <c:showLegendKey val="0"/>
          <c:showVal val="0"/>
          <c:showCatName val="0"/>
          <c:showSerName val="0"/>
          <c:showPercent val="0"/>
          <c:showBubbleSize val="0"/>
        </c:dLbls>
        <c:gapWidth val="60"/>
        <c:overlap val="100"/>
        <c:axId val="590155664"/>
        <c:axId val="590155992"/>
      </c:barChart>
      <c:catAx>
        <c:axId val="590155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0155992"/>
        <c:crosses val="autoZero"/>
        <c:auto val="1"/>
        <c:lblAlgn val="ctr"/>
        <c:lblOffset val="100"/>
        <c:noMultiLvlLbl val="0"/>
      </c:catAx>
      <c:valAx>
        <c:axId val="5901559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Successful</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0155664"/>
        <c:crosses val="autoZero"/>
        <c:crossBetween val="between"/>
      </c:valAx>
      <c:spPr>
        <a:noFill/>
        <a:ln>
          <a:noFill/>
        </a:ln>
        <a:effectLst/>
      </c:spPr>
    </c:plotArea>
    <c:legend>
      <c:legendPos val="r"/>
      <c:layout>
        <c:manualLayout>
          <c:xMode val="edge"/>
          <c:yMode val="edge"/>
          <c:x val="0.90817598033174185"/>
          <c:y val="0.41938222581668011"/>
          <c:w val="8.6742092601514498E-2"/>
          <c:h val="0.4513418392903858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 Successful, Canceled</a:t>
            </a:r>
            <a:r>
              <a:rPr lang="en-US" baseline="0" dirty="0"/>
              <a:t> and Failed Projects Dependence on Funding Target Size</a:t>
            </a:r>
          </a:p>
          <a:p>
            <a:pPr>
              <a:defRPr/>
            </a:pPr>
            <a:r>
              <a:rPr lang="en-US" baseline="0" dirty="0"/>
              <a:t>Campaigns with Smaller funding targets are more likely to be successful</a:t>
            </a:r>
            <a:endParaRPr lang="en-US" dirty="0"/>
          </a:p>
        </c:rich>
      </c:tx>
      <c:layout>
        <c:manualLayout>
          <c:xMode val="edge"/>
          <c:yMode val="edge"/>
          <c:x val="0.17245653708781755"/>
          <c:y val="1.625750269588394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1969426409896624E-2"/>
          <c:y val="0.1924623930479907"/>
          <c:w val="0.87918826975586795"/>
          <c:h val="0.56419730479426511"/>
        </c:manualLayout>
      </c:layout>
      <c:lineChart>
        <c:grouping val="standard"/>
        <c:varyColors val="0"/>
        <c:ser>
          <c:idx val="4"/>
          <c:order val="4"/>
          <c:tx>
            <c:strRef>
              <c:f>'Bonus charts'!$I$3</c:f>
              <c:strCache>
                <c:ptCount val="1"/>
                <c:pt idx="0">
                  <c:v>%Successful</c:v>
                </c:pt>
              </c:strCache>
            </c:strRef>
          </c:tx>
          <c:spPr>
            <a:ln w="28575" cap="rnd">
              <a:solidFill>
                <a:srgbClr val="92D050"/>
              </a:solidFill>
              <a:round/>
            </a:ln>
            <a:effectLst/>
          </c:spPr>
          <c:marker>
            <c:symbol val="none"/>
          </c:marker>
          <c:cat>
            <c:strRef>
              <c:f>'Bonus charts'!$C$4:$C$15</c:f>
              <c:strCache>
                <c:ptCount val="12"/>
                <c:pt idx="0">
                  <c:v>    * Less Than 1000</c:v>
                </c:pt>
                <c:pt idx="1">
                  <c:v>    * 1000 to 4999</c:v>
                </c:pt>
                <c:pt idx="2">
                  <c:v>    * 5000 to 9999</c:v>
                </c:pt>
                <c:pt idx="3">
                  <c:v>    * 10000 to 14999</c:v>
                </c:pt>
                <c:pt idx="4">
                  <c:v>    * 15000 to 19999</c:v>
                </c:pt>
                <c:pt idx="5">
                  <c:v>    * 20000 to 24999</c:v>
                </c:pt>
                <c:pt idx="6">
                  <c:v>    * 25000 to 29999</c:v>
                </c:pt>
                <c:pt idx="7">
                  <c:v>    * 30000 to 34999</c:v>
                </c:pt>
                <c:pt idx="8">
                  <c:v>    * 35000 to 39999</c:v>
                </c:pt>
                <c:pt idx="9">
                  <c:v>    * 40000 to 44999</c:v>
                </c:pt>
                <c:pt idx="10">
                  <c:v>    * 45000 to 49999</c:v>
                </c:pt>
                <c:pt idx="11">
                  <c:v>    * Greater than or equal to 50000</c:v>
                </c:pt>
              </c:strCache>
            </c:strRef>
          </c:cat>
          <c:val>
            <c:numRef>
              <c:f>'Bonus charts'!$I$4:$I$15</c:f>
              <c:numCache>
                <c:formatCode>0%</c:formatCode>
                <c:ptCount val="12"/>
                <c:pt idx="0">
                  <c:v>0.71081677704194257</c:v>
                </c:pt>
                <c:pt idx="1">
                  <c:v>0.66005665722379603</c:v>
                </c:pt>
                <c:pt idx="2">
                  <c:v>0.53212290502793291</c:v>
                </c:pt>
                <c:pt idx="3">
                  <c:v>0.47727272727272729</c:v>
                </c:pt>
                <c:pt idx="4">
                  <c:v>0.46766169154228854</c:v>
                </c:pt>
                <c:pt idx="5">
                  <c:v>0.41891891891891891</c:v>
                </c:pt>
                <c:pt idx="6">
                  <c:v>0.40145985401459855</c:v>
                </c:pt>
                <c:pt idx="7">
                  <c:v>0.3902439024390244</c:v>
                </c:pt>
                <c:pt idx="8">
                  <c:v>0.47272727272727272</c:v>
                </c:pt>
                <c:pt idx="9">
                  <c:v>0.48837209302325579</c:v>
                </c:pt>
                <c:pt idx="10">
                  <c:v>0.2857142857142857</c:v>
                </c:pt>
                <c:pt idx="11">
                  <c:v>0.19369369369369369</c:v>
                </c:pt>
              </c:numCache>
            </c:numRef>
          </c:val>
          <c:smooth val="0"/>
          <c:extLst>
            <c:ext xmlns:c16="http://schemas.microsoft.com/office/drawing/2014/chart" uri="{C3380CC4-5D6E-409C-BE32-E72D297353CC}">
              <c16:uniqueId val="{00000000-0747-46C9-85BE-80AB97CB044E}"/>
            </c:ext>
          </c:extLst>
        </c:ser>
        <c:ser>
          <c:idx val="5"/>
          <c:order val="5"/>
          <c:tx>
            <c:strRef>
              <c:f>'Bonus charts'!$J$3</c:f>
              <c:strCache>
                <c:ptCount val="1"/>
                <c:pt idx="0">
                  <c:v>%Canceled</c:v>
                </c:pt>
              </c:strCache>
            </c:strRef>
          </c:tx>
          <c:spPr>
            <a:ln w="28575" cap="rnd">
              <a:solidFill>
                <a:schemeClr val="tx2"/>
              </a:solidFill>
              <a:round/>
            </a:ln>
            <a:effectLst/>
          </c:spPr>
          <c:marker>
            <c:symbol val="none"/>
          </c:marker>
          <c:cat>
            <c:strRef>
              <c:f>'Bonus charts'!$C$4:$C$15</c:f>
              <c:strCache>
                <c:ptCount val="12"/>
                <c:pt idx="0">
                  <c:v>    * Less Than 1000</c:v>
                </c:pt>
                <c:pt idx="1">
                  <c:v>    * 1000 to 4999</c:v>
                </c:pt>
                <c:pt idx="2">
                  <c:v>    * 5000 to 9999</c:v>
                </c:pt>
                <c:pt idx="3">
                  <c:v>    * 10000 to 14999</c:v>
                </c:pt>
                <c:pt idx="4">
                  <c:v>    * 15000 to 19999</c:v>
                </c:pt>
                <c:pt idx="5">
                  <c:v>    * 20000 to 24999</c:v>
                </c:pt>
                <c:pt idx="6">
                  <c:v>    * 25000 to 29999</c:v>
                </c:pt>
                <c:pt idx="7">
                  <c:v>    * 30000 to 34999</c:v>
                </c:pt>
                <c:pt idx="8">
                  <c:v>    * 35000 to 39999</c:v>
                </c:pt>
                <c:pt idx="9">
                  <c:v>    * 40000 to 44999</c:v>
                </c:pt>
                <c:pt idx="10">
                  <c:v>    * 45000 to 49999</c:v>
                </c:pt>
                <c:pt idx="11">
                  <c:v>    * Greater than or equal to 50000</c:v>
                </c:pt>
              </c:strCache>
            </c:strRef>
          </c:cat>
          <c:val>
            <c:numRef>
              <c:f>'Bonus charts'!$J$4:$J$15</c:f>
              <c:numCache>
                <c:formatCode>0%</c:formatCode>
                <c:ptCount val="12"/>
                <c:pt idx="0">
                  <c:v>3.9735099337748346E-2</c:v>
                </c:pt>
                <c:pt idx="1">
                  <c:v>4.2492917847025496E-2</c:v>
                </c:pt>
                <c:pt idx="2">
                  <c:v>7.2625698324022353E-2</c:v>
                </c:pt>
                <c:pt idx="3">
                  <c:v>0.11363636363636363</c:v>
                </c:pt>
                <c:pt idx="4">
                  <c:v>8.45771144278607E-2</c:v>
                </c:pt>
                <c:pt idx="5">
                  <c:v>9.45945945945946E-2</c:v>
                </c:pt>
                <c:pt idx="6">
                  <c:v>0.13138686131386862</c:v>
                </c:pt>
                <c:pt idx="7">
                  <c:v>0.15853658536585366</c:v>
                </c:pt>
                <c:pt idx="8">
                  <c:v>0.12727272727272726</c:v>
                </c:pt>
                <c:pt idx="9">
                  <c:v>0.13953488372093023</c:v>
                </c:pt>
                <c:pt idx="10">
                  <c:v>0.19047619047619047</c:v>
                </c:pt>
                <c:pt idx="11">
                  <c:v>0.22522522522522523</c:v>
                </c:pt>
              </c:numCache>
            </c:numRef>
          </c:val>
          <c:smooth val="0"/>
          <c:extLst>
            <c:ext xmlns:c16="http://schemas.microsoft.com/office/drawing/2014/chart" uri="{C3380CC4-5D6E-409C-BE32-E72D297353CC}">
              <c16:uniqueId val="{00000001-0747-46C9-85BE-80AB97CB044E}"/>
            </c:ext>
          </c:extLst>
        </c:ser>
        <c:ser>
          <c:idx val="6"/>
          <c:order val="6"/>
          <c:tx>
            <c:strRef>
              <c:f>'Bonus charts'!$K$3</c:f>
              <c:strCache>
                <c:ptCount val="1"/>
                <c:pt idx="0">
                  <c:v>%Failed</c:v>
                </c:pt>
              </c:strCache>
            </c:strRef>
          </c:tx>
          <c:spPr>
            <a:ln w="28575" cap="rnd">
              <a:solidFill>
                <a:schemeClr val="accent2"/>
              </a:solidFill>
              <a:round/>
            </a:ln>
            <a:effectLst/>
          </c:spPr>
          <c:marker>
            <c:symbol val="none"/>
          </c:marker>
          <c:cat>
            <c:strRef>
              <c:f>'Bonus charts'!$C$4:$C$15</c:f>
              <c:strCache>
                <c:ptCount val="12"/>
                <c:pt idx="0">
                  <c:v>    * Less Than 1000</c:v>
                </c:pt>
                <c:pt idx="1">
                  <c:v>    * 1000 to 4999</c:v>
                </c:pt>
                <c:pt idx="2">
                  <c:v>    * 5000 to 9999</c:v>
                </c:pt>
                <c:pt idx="3">
                  <c:v>    * 10000 to 14999</c:v>
                </c:pt>
                <c:pt idx="4">
                  <c:v>    * 15000 to 19999</c:v>
                </c:pt>
                <c:pt idx="5">
                  <c:v>    * 20000 to 24999</c:v>
                </c:pt>
                <c:pt idx="6">
                  <c:v>    * 25000 to 29999</c:v>
                </c:pt>
                <c:pt idx="7">
                  <c:v>    * 30000 to 34999</c:v>
                </c:pt>
                <c:pt idx="8">
                  <c:v>    * 35000 to 39999</c:v>
                </c:pt>
                <c:pt idx="9">
                  <c:v>    * 40000 to 44999</c:v>
                </c:pt>
                <c:pt idx="10">
                  <c:v>    * 45000 to 49999</c:v>
                </c:pt>
                <c:pt idx="11">
                  <c:v>    * Greater than or equal to 50000</c:v>
                </c:pt>
              </c:strCache>
            </c:strRef>
          </c:cat>
          <c:val>
            <c:numRef>
              <c:f>'Bonus charts'!$K$4:$K$15</c:f>
              <c:numCache>
                <c:formatCode>0%</c:formatCode>
                <c:ptCount val="12"/>
                <c:pt idx="0">
                  <c:v>0.24944812362030905</c:v>
                </c:pt>
                <c:pt idx="1">
                  <c:v>0.29745042492917845</c:v>
                </c:pt>
                <c:pt idx="2">
                  <c:v>0.39525139664804471</c:v>
                </c:pt>
                <c:pt idx="3">
                  <c:v>0.40909090909090912</c:v>
                </c:pt>
                <c:pt idx="4">
                  <c:v>0.44776119402985076</c:v>
                </c:pt>
                <c:pt idx="5">
                  <c:v>0.48648648648648651</c:v>
                </c:pt>
                <c:pt idx="6">
                  <c:v>0.46715328467153283</c:v>
                </c:pt>
                <c:pt idx="7">
                  <c:v>0.45121951219512196</c:v>
                </c:pt>
                <c:pt idx="8">
                  <c:v>0.4</c:v>
                </c:pt>
                <c:pt idx="9">
                  <c:v>0.37209302325581395</c:v>
                </c:pt>
                <c:pt idx="10">
                  <c:v>0.52380952380952384</c:v>
                </c:pt>
                <c:pt idx="11">
                  <c:v>0.58108108108108103</c:v>
                </c:pt>
              </c:numCache>
            </c:numRef>
          </c:val>
          <c:smooth val="0"/>
          <c:extLst>
            <c:ext xmlns:c16="http://schemas.microsoft.com/office/drawing/2014/chart" uri="{C3380CC4-5D6E-409C-BE32-E72D297353CC}">
              <c16:uniqueId val="{00000002-0747-46C9-85BE-80AB97CB044E}"/>
            </c:ext>
          </c:extLst>
        </c:ser>
        <c:dLbls>
          <c:showLegendKey val="0"/>
          <c:showVal val="0"/>
          <c:showCatName val="0"/>
          <c:showSerName val="0"/>
          <c:showPercent val="0"/>
          <c:showBubbleSize val="0"/>
        </c:dLbls>
        <c:smooth val="0"/>
        <c:axId val="547915112"/>
        <c:axId val="547914784"/>
        <c:extLst>
          <c:ext xmlns:c15="http://schemas.microsoft.com/office/drawing/2012/chart" uri="{02D57815-91ED-43cb-92C2-25804820EDAC}">
            <c15:filteredLineSeries>
              <c15:ser>
                <c:idx val="0"/>
                <c:order val="0"/>
                <c:tx>
                  <c:strRef>
                    <c:extLst>
                      <c:ext uri="{02D57815-91ED-43cb-92C2-25804820EDAC}">
                        <c15:formulaRef>
                          <c15:sqref>'Bonus charts'!$E$3</c15:sqref>
                        </c15:formulaRef>
                      </c:ext>
                    </c:extLst>
                    <c:strCache>
                      <c:ptCount val="1"/>
                      <c:pt idx="0">
                        <c:v># Successful</c:v>
                      </c:pt>
                    </c:strCache>
                  </c:strRef>
                </c:tx>
                <c:spPr>
                  <a:ln w="28575" cap="rnd">
                    <a:solidFill>
                      <a:schemeClr val="accent1"/>
                    </a:solidFill>
                    <a:round/>
                  </a:ln>
                  <a:effectLst/>
                </c:spPr>
                <c:marker>
                  <c:symbol val="none"/>
                </c:marker>
                <c:cat>
                  <c:strRef>
                    <c:extLst>
                      <c:ext uri="{02D57815-91ED-43cb-92C2-25804820EDAC}">
                        <c15:formulaRef>
                          <c15:sqref>'Bonus charts'!$C$4:$C$15</c15:sqref>
                        </c15:formulaRef>
                      </c:ext>
                    </c:extLst>
                    <c:strCache>
                      <c:ptCount val="12"/>
                      <c:pt idx="0">
                        <c:v>    * Less Than 1000</c:v>
                      </c:pt>
                      <c:pt idx="1">
                        <c:v>    * 1000 to 4999</c:v>
                      </c:pt>
                      <c:pt idx="2">
                        <c:v>    * 5000 to 9999</c:v>
                      </c:pt>
                      <c:pt idx="3">
                        <c:v>    * 10000 to 14999</c:v>
                      </c:pt>
                      <c:pt idx="4">
                        <c:v>    * 15000 to 19999</c:v>
                      </c:pt>
                      <c:pt idx="5">
                        <c:v>    * 20000 to 24999</c:v>
                      </c:pt>
                      <c:pt idx="6">
                        <c:v>    * 25000 to 29999</c:v>
                      </c:pt>
                      <c:pt idx="7">
                        <c:v>    * 30000 to 34999</c:v>
                      </c:pt>
                      <c:pt idx="8">
                        <c:v>    * 35000 to 39999</c:v>
                      </c:pt>
                      <c:pt idx="9">
                        <c:v>    * 40000 to 44999</c:v>
                      </c:pt>
                      <c:pt idx="10">
                        <c:v>    * 45000 to 49999</c:v>
                      </c:pt>
                      <c:pt idx="11">
                        <c:v>    * Greater than or equal to 50000</c:v>
                      </c:pt>
                    </c:strCache>
                  </c:strRef>
                </c:cat>
                <c:val>
                  <c:numRef>
                    <c:extLst>
                      <c:ext uri="{02D57815-91ED-43cb-92C2-25804820EDAC}">
                        <c15:formulaRef>
                          <c15:sqref>'Bonus charts'!$E$4:$E$15</c15:sqref>
                        </c15:formulaRef>
                      </c:ext>
                    </c:extLst>
                    <c:numCache>
                      <c:formatCode>General</c:formatCode>
                      <c:ptCount val="12"/>
                      <c:pt idx="0">
                        <c:v>322</c:v>
                      </c:pt>
                      <c:pt idx="1">
                        <c:v>932</c:v>
                      </c:pt>
                      <c:pt idx="2">
                        <c:v>381</c:v>
                      </c:pt>
                      <c:pt idx="3">
                        <c:v>168</c:v>
                      </c:pt>
                      <c:pt idx="4">
                        <c:v>94</c:v>
                      </c:pt>
                      <c:pt idx="5">
                        <c:v>62</c:v>
                      </c:pt>
                      <c:pt idx="6">
                        <c:v>55</c:v>
                      </c:pt>
                      <c:pt idx="7">
                        <c:v>32</c:v>
                      </c:pt>
                      <c:pt idx="8">
                        <c:v>26</c:v>
                      </c:pt>
                      <c:pt idx="9">
                        <c:v>21</c:v>
                      </c:pt>
                      <c:pt idx="10">
                        <c:v>6</c:v>
                      </c:pt>
                      <c:pt idx="11">
                        <c:v>86</c:v>
                      </c:pt>
                    </c:numCache>
                  </c:numRef>
                </c:val>
                <c:smooth val="0"/>
                <c:extLst>
                  <c:ext xmlns:c16="http://schemas.microsoft.com/office/drawing/2014/chart" uri="{C3380CC4-5D6E-409C-BE32-E72D297353CC}">
                    <c16:uniqueId val="{00000003-0747-46C9-85BE-80AB97CB044E}"/>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'Bonus charts'!$F$3</c15:sqref>
                        </c15:formulaRef>
                      </c:ext>
                    </c:extLst>
                    <c:strCache>
                      <c:ptCount val="1"/>
                      <c:pt idx="0">
                        <c:v># Canceled</c:v>
                      </c:pt>
                    </c:strCache>
                  </c:strRef>
                </c:tx>
                <c:spPr>
                  <a:ln w="28575" cap="rnd">
                    <a:solidFill>
                      <a:schemeClr val="accent2"/>
                    </a:solidFill>
                    <a:round/>
                  </a:ln>
                  <a:effectLst/>
                </c:spPr>
                <c:marker>
                  <c:symbol val="none"/>
                </c:marker>
                <c:cat>
                  <c:strRef>
                    <c:extLst xmlns:c15="http://schemas.microsoft.com/office/drawing/2012/chart">
                      <c:ext xmlns:c15="http://schemas.microsoft.com/office/drawing/2012/chart" uri="{02D57815-91ED-43cb-92C2-25804820EDAC}">
                        <c15:formulaRef>
                          <c15:sqref>'Bonus charts'!$C$4:$C$15</c15:sqref>
                        </c15:formulaRef>
                      </c:ext>
                    </c:extLst>
                    <c:strCache>
                      <c:ptCount val="12"/>
                      <c:pt idx="0">
                        <c:v>    * Less Than 1000</c:v>
                      </c:pt>
                      <c:pt idx="1">
                        <c:v>    * 1000 to 4999</c:v>
                      </c:pt>
                      <c:pt idx="2">
                        <c:v>    * 5000 to 9999</c:v>
                      </c:pt>
                      <c:pt idx="3">
                        <c:v>    * 10000 to 14999</c:v>
                      </c:pt>
                      <c:pt idx="4">
                        <c:v>    * 15000 to 19999</c:v>
                      </c:pt>
                      <c:pt idx="5">
                        <c:v>    * 20000 to 24999</c:v>
                      </c:pt>
                      <c:pt idx="6">
                        <c:v>    * 25000 to 29999</c:v>
                      </c:pt>
                      <c:pt idx="7">
                        <c:v>    * 30000 to 34999</c:v>
                      </c:pt>
                      <c:pt idx="8">
                        <c:v>    * 35000 to 39999</c:v>
                      </c:pt>
                      <c:pt idx="9">
                        <c:v>    * 40000 to 44999</c:v>
                      </c:pt>
                      <c:pt idx="10">
                        <c:v>    * 45000 to 49999</c:v>
                      </c:pt>
                      <c:pt idx="11">
                        <c:v>    * Greater than or equal to 50000</c:v>
                      </c:pt>
                    </c:strCache>
                  </c:strRef>
                </c:cat>
                <c:val>
                  <c:numRef>
                    <c:extLst xmlns:c15="http://schemas.microsoft.com/office/drawing/2012/chart">
                      <c:ext xmlns:c15="http://schemas.microsoft.com/office/drawing/2012/chart" uri="{02D57815-91ED-43cb-92C2-25804820EDAC}">
                        <c15:formulaRef>
                          <c15:sqref>'Bonus charts'!$F$4:$F$15</c15:sqref>
                        </c15:formulaRef>
                      </c:ext>
                    </c:extLst>
                    <c:numCache>
                      <c:formatCode>General</c:formatCode>
                      <c:ptCount val="12"/>
                      <c:pt idx="0">
                        <c:v>18</c:v>
                      </c:pt>
                      <c:pt idx="1">
                        <c:v>60</c:v>
                      </c:pt>
                      <c:pt idx="2">
                        <c:v>52</c:v>
                      </c:pt>
                      <c:pt idx="3">
                        <c:v>40</c:v>
                      </c:pt>
                      <c:pt idx="4">
                        <c:v>17</c:v>
                      </c:pt>
                      <c:pt idx="5">
                        <c:v>14</c:v>
                      </c:pt>
                      <c:pt idx="6">
                        <c:v>18</c:v>
                      </c:pt>
                      <c:pt idx="7">
                        <c:v>13</c:v>
                      </c:pt>
                      <c:pt idx="8">
                        <c:v>7</c:v>
                      </c:pt>
                      <c:pt idx="9">
                        <c:v>6</c:v>
                      </c:pt>
                      <c:pt idx="10">
                        <c:v>4</c:v>
                      </c:pt>
                      <c:pt idx="11">
                        <c:v>100</c:v>
                      </c:pt>
                    </c:numCache>
                  </c:numRef>
                </c:val>
                <c:smooth val="0"/>
                <c:extLst xmlns:c15="http://schemas.microsoft.com/office/drawing/2012/chart">
                  <c:ext xmlns:c16="http://schemas.microsoft.com/office/drawing/2014/chart" uri="{C3380CC4-5D6E-409C-BE32-E72D297353CC}">
                    <c16:uniqueId val="{00000004-0747-46C9-85BE-80AB97CB044E}"/>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'Bonus charts'!$G$3</c15:sqref>
                        </c15:formulaRef>
                      </c:ext>
                    </c:extLst>
                    <c:strCache>
                      <c:ptCount val="1"/>
                      <c:pt idx="0">
                        <c:v>#Failed</c:v>
                      </c:pt>
                    </c:strCache>
                  </c:strRef>
                </c:tx>
                <c:spPr>
                  <a:ln w="28575" cap="rnd">
                    <a:solidFill>
                      <a:schemeClr val="accent3"/>
                    </a:solidFill>
                    <a:round/>
                  </a:ln>
                  <a:effectLst/>
                </c:spPr>
                <c:marker>
                  <c:symbol val="none"/>
                </c:marker>
                <c:cat>
                  <c:strRef>
                    <c:extLst xmlns:c15="http://schemas.microsoft.com/office/drawing/2012/chart">
                      <c:ext xmlns:c15="http://schemas.microsoft.com/office/drawing/2012/chart" uri="{02D57815-91ED-43cb-92C2-25804820EDAC}">
                        <c15:formulaRef>
                          <c15:sqref>'Bonus charts'!$C$4:$C$15</c15:sqref>
                        </c15:formulaRef>
                      </c:ext>
                    </c:extLst>
                    <c:strCache>
                      <c:ptCount val="12"/>
                      <c:pt idx="0">
                        <c:v>    * Less Than 1000</c:v>
                      </c:pt>
                      <c:pt idx="1">
                        <c:v>    * 1000 to 4999</c:v>
                      </c:pt>
                      <c:pt idx="2">
                        <c:v>    * 5000 to 9999</c:v>
                      </c:pt>
                      <c:pt idx="3">
                        <c:v>    * 10000 to 14999</c:v>
                      </c:pt>
                      <c:pt idx="4">
                        <c:v>    * 15000 to 19999</c:v>
                      </c:pt>
                      <c:pt idx="5">
                        <c:v>    * 20000 to 24999</c:v>
                      </c:pt>
                      <c:pt idx="6">
                        <c:v>    * 25000 to 29999</c:v>
                      </c:pt>
                      <c:pt idx="7">
                        <c:v>    * 30000 to 34999</c:v>
                      </c:pt>
                      <c:pt idx="8">
                        <c:v>    * 35000 to 39999</c:v>
                      </c:pt>
                      <c:pt idx="9">
                        <c:v>    * 40000 to 44999</c:v>
                      </c:pt>
                      <c:pt idx="10">
                        <c:v>    * 45000 to 49999</c:v>
                      </c:pt>
                      <c:pt idx="11">
                        <c:v>    * Greater than or equal to 50000</c:v>
                      </c:pt>
                    </c:strCache>
                  </c:strRef>
                </c:cat>
                <c:val>
                  <c:numRef>
                    <c:extLst xmlns:c15="http://schemas.microsoft.com/office/drawing/2012/chart">
                      <c:ext xmlns:c15="http://schemas.microsoft.com/office/drawing/2012/chart" uri="{02D57815-91ED-43cb-92C2-25804820EDAC}">
                        <c15:formulaRef>
                          <c15:sqref>'Bonus charts'!$G$4:$G$15</c15:sqref>
                        </c15:formulaRef>
                      </c:ext>
                    </c:extLst>
                    <c:numCache>
                      <c:formatCode>General</c:formatCode>
                      <c:ptCount val="12"/>
                      <c:pt idx="0">
                        <c:v>113</c:v>
                      </c:pt>
                      <c:pt idx="1">
                        <c:v>420</c:v>
                      </c:pt>
                      <c:pt idx="2">
                        <c:v>283</c:v>
                      </c:pt>
                      <c:pt idx="3">
                        <c:v>144</c:v>
                      </c:pt>
                      <c:pt idx="4">
                        <c:v>90</c:v>
                      </c:pt>
                      <c:pt idx="5">
                        <c:v>72</c:v>
                      </c:pt>
                      <c:pt idx="6">
                        <c:v>64</c:v>
                      </c:pt>
                      <c:pt idx="7">
                        <c:v>37</c:v>
                      </c:pt>
                      <c:pt idx="8">
                        <c:v>22</c:v>
                      </c:pt>
                      <c:pt idx="9">
                        <c:v>16</c:v>
                      </c:pt>
                      <c:pt idx="10">
                        <c:v>11</c:v>
                      </c:pt>
                      <c:pt idx="11">
                        <c:v>258</c:v>
                      </c:pt>
                    </c:numCache>
                  </c:numRef>
                </c:val>
                <c:smooth val="0"/>
                <c:extLst xmlns:c15="http://schemas.microsoft.com/office/drawing/2012/chart">
                  <c:ext xmlns:c16="http://schemas.microsoft.com/office/drawing/2014/chart" uri="{C3380CC4-5D6E-409C-BE32-E72D297353CC}">
                    <c16:uniqueId val="{00000005-0747-46C9-85BE-80AB97CB044E}"/>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'Bonus charts'!$H$3</c15:sqref>
                        </c15:formulaRef>
                      </c:ext>
                    </c:extLst>
                    <c:strCache>
                      <c:ptCount val="1"/>
                      <c:pt idx="0">
                        <c:v>Total # Projects</c:v>
                      </c:pt>
                    </c:strCache>
                  </c:strRef>
                </c:tx>
                <c:spPr>
                  <a:ln w="28575" cap="rnd">
                    <a:solidFill>
                      <a:schemeClr val="accent4"/>
                    </a:solidFill>
                    <a:round/>
                  </a:ln>
                  <a:effectLst/>
                </c:spPr>
                <c:marker>
                  <c:symbol val="none"/>
                </c:marker>
                <c:cat>
                  <c:strRef>
                    <c:extLst xmlns:c15="http://schemas.microsoft.com/office/drawing/2012/chart">
                      <c:ext xmlns:c15="http://schemas.microsoft.com/office/drawing/2012/chart" uri="{02D57815-91ED-43cb-92C2-25804820EDAC}">
                        <c15:formulaRef>
                          <c15:sqref>'Bonus charts'!$C$4:$C$15</c15:sqref>
                        </c15:formulaRef>
                      </c:ext>
                    </c:extLst>
                    <c:strCache>
                      <c:ptCount val="12"/>
                      <c:pt idx="0">
                        <c:v>    * Less Than 1000</c:v>
                      </c:pt>
                      <c:pt idx="1">
                        <c:v>    * 1000 to 4999</c:v>
                      </c:pt>
                      <c:pt idx="2">
                        <c:v>    * 5000 to 9999</c:v>
                      </c:pt>
                      <c:pt idx="3">
                        <c:v>    * 10000 to 14999</c:v>
                      </c:pt>
                      <c:pt idx="4">
                        <c:v>    * 15000 to 19999</c:v>
                      </c:pt>
                      <c:pt idx="5">
                        <c:v>    * 20000 to 24999</c:v>
                      </c:pt>
                      <c:pt idx="6">
                        <c:v>    * 25000 to 29999</c:v>
                      </c:pt>
                      <c:pt idx="7">
                        <c:v>    * 30000 to 34999</c:v>
                      </c:pt>
                      <c:pt idx="8">
                        <c:v>    * 35000 to 39999</c:v>
                      </c:pt>
                      <c:pt idx="9">
                        <c:v>    * 40000 to 44999</c:v>
                      </c:pt>
                      <c:pt idx="10">
                        <c:v>    * 45000 to 49999</c:v>
                      </c:pt>
                      <c:pt idx="11">
                        <c:v>    * Greater than or equal to 50000</c:v>
                      </c:pt>
                    </c:strCache>
                  </c:strRef>
                </c:cat>
                <c:val>
                  <c:numRef>
                    <c:extLst xmlns:c15="http://schemas.microsoft.com/office/drawing/2012/chart">
                      <c:ext xmlns:c15="http://schemas.microsoft.com/office/drawing/2012/chart" uri="{02D57815-91ED-43cb-92C2-25804820EDAC}">
                        <c15:formulaRef>
                          <c15:sqref>'Bonus charts'!$H$4:$H$15</c15:sqref>
                        </c15:formulaRef>
                      </c:ext>
                    </c:extLst>
                    <c:numCache>
                      <c:formatCode>General</c:formatCode>
                      <c:ptCount val="12"/>
                      <c:pt idx="0">
                        <c:v>453</c:v>
                      </c:pt>
                      <c:pt idx="1">
                        <c:v>1412</c:v>
                      </c:pt>
                      <c:pt idx="2">
                        <c:v>716</c:v>
                      </c:pt>
                      <c:pt idx="3">
                        <c:v>352</c:v>
                      </c:pt>
                      <c:pt idx="4">
                        <c:v>201</c:v>
                      </c:pt>
                      <c:pt idx="5">
                        <c:v>148</c:v>
                      </c:pt>
                      <c:pt idx="6">
                        <c:v>137</c:v>
                      </c:pt>
                      <c:pt idx="7">
                        <c:v>82</c:v>
                      </c:pt>
                      <c:pt idx="8">
                        <c:v>55</c:v>
                      </c:pt>
                      <c:pt idx="9">
                        <c:v>43</c:v>
                      </c:pt>
                      <c:pt idx="10">
                        <c:v>21</c:v>
                      </c:pt>
                      <c:pt idx="11">
                        <c:v>444</c:v>
                      </c:pt>
                    </c:numCache>
                  </c:numRef>
                </c:val>
                <c:smooth val="0"/>
                <c:extLst xmlns:c15="http://schemas.microsoft.com/office/drawing/2012/chart">
                  <c:ext xmlns:c16="http://schemas.microsoft.com/office/drawing/2014/chart" uri="{C3380CC4-5D6E-409C-BE32-E72D297353CC}">
                    <c16:uniqueId val="{00000006-0747-46C9-85BE-80AB97CB044E}"/>
                  </c:ext>
                </c:extLst>
              </c15:ser>
            </c15:filteredLineSeries>
          </c:ext>
        </c:extLst>
      </c:lineChart>
      <c:catAx>
        <c:axId val="547915112"/>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Kickstarter</a:t>
                </a:r>
                <a:r>
                  <a:rPr lang="en-US" sz="1400" b="1" baseline="0"/>
                  <a:t> Funding Target ($)</a:t>
                </a:r>
                <a:endParaRPr lang="en-US" sz="1400" b="1"/>
              </a:p>
            </c:rich>
          </c:tx>
          <c:layout>
            <c:manualLayout>
              <c:xMode val="edge"/>
              <c:yMode val="edge"/>
              <c:x val="0.32939420628642302"/>
              <c:y val="0.8977806492797793"/>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accent1"/>
            </a:solidFill>
            <a:round/>
          </a:ln>
          <a:effectLst/>
        </c:spPr>
        <c:txPr>
          <a:bodyPr rot="-12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7914784"/>
        <c:crosses val="autoZero"/>
        <c:auto val="1"/>
        <c:lblAlgn val="ctr"/>
        <c:lblOffset val="100"/>
        <c:noMultiLvlLbl val="0"/>
      </c:catAx>
      <c:valAx>
        <c:axId val="54791478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79151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0.07828</cdr:x>
      <cdr:y>0.18248</cdr:y>
    </cdr:from>
    <cdr:to>
      <cdr:x>0.22194</cdr:x>
      <cdr:y>0.24966</cdr:y>
    </cdr:to>
    <cdr:sp macro="" textlink="">
      <cdr:nvSpPr>
        <cdr:cNvPr id="2" name="TextBox 1">
          <a:extLst xmlns:a="http://schemas.openxmlformats.org/drawingml/2006/main">
            <a:ext uri="{FF2B5EF4-FFF2-40B4-BE49-F238E27FC236}">
              <a16:creationId xmlns:a16="http://schemas.microsoft.com/office/drawing/2014/main" id="{F350FA60-96CA-49A1-88E2-0DE7F05526E3}"/>
            </a:ext>
          </a:extLst>
        </cdr:cNvPr>
        <cdr:cNvSpPr txBox="1"/>
      </cdr:nvSpPr>
      <cdr:spPr>
        <a:xfrm xmlns:a="http://schemas.openxmlformats.org/drawingml/2006/main">
          <a:off x="591841" y="708924"/>
          <a:ext cx="1086162" cy="26098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b="1" dirty="0">
              <a:solidFill>
                <a:schemeClr val="accent6"/>
              </a:solidFill>
            </a:rPr>
            <a:t>%</a:t>
          </a:r>
          <a:r>
            <a:rPr lang="en-US" sz="1400" b="1" baseline="0" dirty="0">
              <a:solidFill>
                <a:schemeClr val="accent6"/>
              </a:solidFill>
            </a:rPr>
            <a:t> Successful</a:t>
          </a:r>
          <a:endParaRPr lang="en-US" sz="1400" b="1" dirty="0">
            <a:solidFill>
              <a:schemeClr val="accent6"/>
            </a:solidFill>
          </a:endParaRPr>
        </a:p>
      </cdr:txBody>
    </cdr:sp>
  </cdr:relSizeAnchor>
  <cdr:relSizeAnchor xmlns:cdr="http://schemas.openxmlformats.org/drawingml/2006/chartDrawing">
    <cdr:from>
      <cdr:x>0.08401</cdr:x>
      <cdr:y>0.48618</cdr:y>
    </cdr:from>
    <cdr:to>
      <cdr:x>0.22767</cdr:x>
      <cdr:y>0.55337</cdr:y>
    </cdr:to>
    <cdr:sp macro="" textlink="">
      <cdr:nvSpPr>
        <cdr:cNvPr id="3" name="TextBox 1">
          <a:extLst xmlns:a="http://schemas.openxmlformats.org/drawingml/2006/main">
            <a:ext uri="{FF2B5EF4-FFF2-40B4-BE49-F238E27FC236}">
              <a16:creationId xmlns:a16="http://schemas.microsoft.com/office/drawing/2014/main" id="{CB9E7E17-5F53-4EC0-BB70-51DDC7A78536}"/>
            </a:ext>
          </a:extLst>
        </cdr:cNvPr>
        <cdr:cNvSpPr txBox="1"/>
      </cdr:nvSpPr>
      <cdr:spPr>
        <a:xfrm xmlns:a="http://schemas.openxmlformats.org/drawingml/2006/main">
          <a:off x="635155" y="1888786"/>
          <a:ext cx="1086162" cy="261027"/>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chemeClr val="accent2"/>
              </a:solidFill>
            </a:rPr>
            <a:t>%</a:t>
          </a:r>
          <a:r>
            <a:rPr lang="en-US" sz="1400" b="1" baseline="0" dirty="0">
              <a:solidFill>
                <a:schemeClr val="accent2"/>
              </a:solidFill>
            </a:rPr>
            <a:t> Failed</a:t>
          </a:r>
          <a:endParaRPr lang="en-US" sz="1400" b="1" dirty="0">
            <a:solidFill>
              <a:schemeClr val="accent2"/>
            </a:solidFill>
          </a:endParaRPr>
        </a:p>
      </cdr:txBody>
    </cdr:sp>
  </cdr:relSizeAnchor>
  <cdr:relSizeAnchor xmlns:cdr="http://schemas.openxmlformats.org/drawingml/2006/chartDrawing">
    <cdr:from>
      <cdr:x>0.08019</cdr:x>
      <cdr:y>0.64838</cdr:y>
    </cdr:from>
    <cdr:to>
      <cdr:x>0.22385</cdr:x>
      <cdr:y>0.71556</cdr:y>
    </cdr:to>
    <cdr:sp macro="" textlink="">
      <cdr:nvSpPr>
        <cdr:cNvPr id="4" name="TextBox 1">
          <a:extLst xmlns:a="http://schemas.openxmlformats.org/drawingml/2006/main">
            <a:ext uri="{FF2B5EF4-FFF2-40B4-BE49-F238E27FC236}">
              <a16:creationId xmlns:a16="http://schemas.microsoft.com/office/drawing/2014/main" id="{EF6835F5-E724-4FCD-BED2-66EB05765F45}"/>
            </a:ext>
          </a:extLst>
        </cdr:cNvPr>
        <cdr:cNvSpPr txBox="1"/>
      </cdr:nvSpPr>
      <cdr:spPr>
        <a:xfrm xmlns:a="http://schemas.openxmlformats.org/drawingml/2006/main">
          <a:off x="606278" y="2518919"/>
          <a:ext cx="1086162" cy="260989"/>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chemeClr val="tx2"/>
              </a:solidFill>
            </a:rPr>
            <a:t>%</a:t>
          </a:r>
          <a:r>
            <a:rPr lang="en-US" sz="1400" b="1" baseline="0" dirty="0">
              <a:solidFill>
                <a:schemeClr val="tx2"/>
              </a:solidFill>
            </a:rPr>
            <a:t> Canceled</a:t>
          </a:r>
          <a:endParaRPr lang="en-US" sz="1400" b="1" dirty="0">
            <a:solidFill>
              <a:schemeClr val="tx2"/>
            </a:solidFill>
          </a:endParaRPr>
        </a:p>
      </cdr:txBody>
    </cdr:sp>
  </cdr:relSizeAnchor>
  <cdr:relSizeAnchor xmlns:cdr="http://schemas.openxmlformats.org/drawingml/2006/chartDrawing">
    <cdr:from>
      <cdr:x>0</cdr:x>
      <cdr:y>0.06832</cdr:y>
    </cdr:from>
    <cdr:to>
      <cdr:x>0.14366</cdr:x>
      <cdr:y>0.1355</cdr:y>
    </cdr:to>
    <cdr:sp macro="" textlink="">
      <cdr:nvSpPr>
        <cdr:cNvPr id="14" name="TextBox 1">
          <a:extLst xmlns:a="http://schemas.openxmlformats.org/drawingml/2006/main">
            <a:ext uri="{FF2B5EF4-FFF2-40B4-BE49-F238E27FC236}">
              <a16:creationId xmlns:a16="http://schemas.microsoft.com/office/drawing/2014/main" id="{B71DE128-9AB4-4EA9-8657-FF208A18B5D2}"/>
            </a:ext>
          </a:extLst>
        </cdr:cNvPr>
        <cdr:cNvSpPr txBox="1"/>
      </cdr:nvSpPr>
      <cdr:spPr>
        <a:xfrm xmlns:a="http://schemas.openxmlformats.org/drawingml/2006/main">
          <a:off x="0" y="265428"/>
          <a:ext cx="1086162" cy="260989"/>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chemeClr val="tx1"/>
              </a:solidFill>
            </a:rPr>
            <a:t>%</a:t>
          </a:r>
          <a:r>
            <a:rPr lang="en-US" sz="1400" b="1" baseline="0" dirty="0">
              <a:solidFill>
                <a:schemeClr val="tx1"/>
              </a:solidFill>
            </a:rPr>
            <a:t> Projects</a:t>
          </a:r>
          <a:endParaRPr lang="en-US" sz="1400" b="1" dirty="0">
            <a:solidFill>
              <a:schemeClr val="tx1"/>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82883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12/16/2018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12/16/2018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12/16/2018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12/16/2018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12/16/2018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20934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19" y="457200"/>
            <a:ext cx="9961047" cy="36780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965278" y="668740"/>
            <a:ext cx="9572877" cy="3330055"/>
          </a:xfrm>
        </p:spPr>
        <p:txBody>
          <a:bodyPr anchor="ctr">
            <a:normAutofit/>
          </a:bodyPr>
          <a:lstStyle/>
          <a:p>
            <a:r>
              <a:rPr lang="en-US" sz="3200" dirty="0" err="1">
                <a:solidFill>
                  <a:srgbClr val="FFFFFF"/>
                </a:solidFill>
              </a:rPr>
              <a:t>KickStarter</a:t>
            </a:r>
            <a:r>
              <a:rPr lang="en-US" sz="3200" dirty="0">
                <a:solidFill>
                  <a:srgbClr val="FFFFFF"/>
                </a:solidFill>
              </a:rPr>
              <a:t> Project 2009-1Q2017 Analysis</a:t>
            </a:r>
          </a:p>
        </p:txBody>
      </p:sp>
      <p:sp>
        <p:nvSpPr>
          <p:cNvPr id="15" name="Rectangle 14">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352" y="4244454"/>
            <a:ext cx="9961115" cy="207248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type="subTitle" idx="1"/>
          </p:nvPr>
        </p:nvSpPr>
        <p:spPr>
          <a:xfrm>
            <a:off x="1965278" y="4462818"/>
            <a:ext cx="7574507" cy="1640983"/>
          </a:xfrm>
        </p:spPr>
        <p:txBody>
          <a:bodyPr anchor="t">
            <a:normAutofit/>
          </a:bodyPr>
          <a:lstStyle/>
          <a:p>
            <a:r>
              <a:rPr lang="en-US" sz="2000" dirty="0">
                <a:solidFill>
                  <a:srgbClr val="FFFFFF"/>
                </a:solidFill>
              </a:rPr>
              <a:t>R. Mih</a:t>
            </a:r>
          </a:p>
          <a:p>
            <a:r>
              <a:rPr lang="en-US" sz="2000" dirty="0">
                <a:solidFill>
                  <a:srgbClr val="FFFFFF"/>
                </a:solidFill>
              </a:rPr>
              <a:t>UCB Data Science Winter 2018</a:t>
            </a:r>
            <a:endParaRPr sz="2000" dirty="0">
              <a:solidFill>
                <a:srgbClr val="FFFFFF"/>
              </a:solidFill>
            </a:endParaRPr>
          </a:p>
        </p:txBody>
      </p:sp>
    </p:spTree>
    <p:extLst>
      <p:ext uri="{BB962C8B-B14F-4D97-AF65-F5344CB8AC3E}">
        <p14:creationId xmlns:p14="http://schemas.microsoft.com/office/powerpoint/2010/main" val="25323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9682" y="868902"/>
            <a:ext cx="5963623" cy="4823150"/>
          </a:xfrm>
        </p:spPr>
        <p:txBody>
          <a:bodyPr anchor="ctr">
            <a:normAutofit fontScale="90000"/>
          </a:bodyPr>
          <a:lstStyle/>
          <a:p>
            <a:r>
              <a:rPr lang="en-US" sz="5400" dirty="0">
                <a:solidFill>
                  <a:schemeClr val="accent2"/>
                </a:solidFill>
              </a:rPr>
              <a:t>Background</a:t>
            </a:r>
            <a:br>
              <a:rPr lang="en-US" sz="5400" dirty="0">
                <a:solidFill>
                  <a:schemeClr val="accent2"/>
                </a:solidFill>
              </a:rPr>
            </a:br>
            <a:br>
              <a:rPr lang="en-US" sz="5400" dirty="0">
                <a:solidFill>
                  <a:schemeClr val="accent2"/>
                </a:solidFill>
              </a:rPr>
            </a:br>
            <a:r>
              <a:rPr lang="en-US" sz="1600" dirty="0">
                <a:solidFill>
                  <a:schemeClr val="accent2"/>
                </a:solidFill>
              </a:rPr>
              <a:t>Over two billion dollars have been raised using the massively successful crowdfunding service, Kickstarter, but not every project has found success. Of the over 300,000 projects launched on Kickstarter, only a third have made it through the funding process with a positive outcome.</a:t>
            </a:r>
            <a:br>
              <a:rPr lang="en-US" sz="1600" dirty="0">
                <a:solidFill>
                  <a:schemeClr val="accent2"/>
                </a:solidFill>
              </a:rPr>
            </a:br>
            <a:br>
              <a:rPr lang="en-US" sz="1600" dirty="0">
                <a:solidFill>
                  <a:schemeClr val="accent2"/>
                </a:solidFill>
              </a:rPr>
            </a:br>
            <a:r>
              <a:rPr lang="en-US" sz="1600" dirty="0">
                <a:solidFill>
                  <a:schemeClr val="accent2"/>
                </a:solidFill>
              </a:rPr>
              <a:t>Since getting funded on Kickstarter requires meeting or exceeding the project's initial goal, many organizations spend months looking through past projects in an attempt to discover some trick to finding success. For this week's homework, you will organize and analyze a database of four thousand past projects in order to uncover any hidden trends.</a:t>
            </a:r>
            <a:br>
              <a:rPr lang="en-US" sz="5400" dirty="0">
                <a:solidFill>
                  <a:schemeClr val="accent2"/>
                </a:solidFill>
              </a:rPr>
            </a:br>
            <a:endParaRPr lang="en-US" sz="5400" dirty="0">
              <a:solidFill>
                <a:schemeClr val="accent2"/>
              </a:solidFill>
            </a:endParaRPr>
          </a:p>
        </p:txBody>
      </p:sp>
      <p:sp>
        <p:nvSpPr>
          <p:cNvPr id="11" name="Rectangle 10">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Content Placeholder 6">
            <a:extLst>
              <a:ext uri="{FF2B5EF4-FFF2-40B4-BE49-F238E27FC236}">
                <a16:creationId xmlns:a16="http://schemas.microsoft.com/office/drawing/2014/main" id="{F8A9DD3D-4185-450D-9D0B-953CB041F6CD}"/>
              </a:ext>
            </a:extLst>
          </p:cNvPr>
          <p:cNvGraphicFramePr>
            <a:graphicFrameLocks noGrp="1"/>
          </p:cNvGraphicFramePr>
          <p:nvPr>
            <p:ph idx="1"/>
            <p:extLst>
              <p:ext uri="{D42A27DB-BD31-4B8C-83A1-F6EECF244321}">
                <p14:modId xmlns:p14="http://schemas.microsoft.com/office/powerpoint/2010/main" val="1390131612"/>
              </p:ext>
            </p:extLst>
          </p:nvPr>
        </p:nvGraphicFramePr>
        <p:xfrm>
          <a:off x="6783384" y="1987615"/>
          <a:ext cx="4985640" cy="283945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53A5AD14-8851-4596-B834-FCE6787959AB}"/>
              </a:ext>
            </a:extLst>
          </p:cNvPr>
          <p:cNvSpPr txBox="1"/>
          <p:nvPr/>
        </p:nvSpPr>
        <p:spPr>
          <a:xfrm>
            <a:off x="7526703" y="1331569"/>
            <a:ext cx="3922869" cy="369332"/>
          </a:xfrm>
          <a:prstGeom prst="rect">
            <a:avLst/>
          </a:prstGeom>
          <a:noFill/>
        </p:spPr>
        <p:txBody>
          <a:bodyPr wrap="none" rtlCol="0">
            <a:spAutoFit/>
          </a:bodyPr>
          <a:lstStyle/>
          <a:p>
            <a:r>
              <a:rPr lang="en-US" dirty="0"/>
              <a:t>Evolution in # of Kickstarter Campaigns</a:t>
            </a:r>
          </a:p>
        </p:txBody>
      </p:sp>
      <p:sp>
        <p:nvSpPr>
          <p:cNvPr id="5" name="Right Brace 4">
            <a:extLst>
              <a:ext uri="{FF2B5EF4-FFF2-40B4-BE49-F238E27FC236}">
                <a16:creationId xmlns:a16="http://schemas.microsoft.com/office/drawing/2014/main" id="{E91C7A61-3298-45F9-91E2-B8DB132EC91C}"/>
              </a:ext>
            </a:extLst>
          </p:cNvPr>
          <p:cNvSpPr/>
          <p:nvPr/>
        </p:nvSpPr>
        <p:spPr>
          <a:xfrm rot="16200000">
            <a:off x="10612835" y="1486236"/>
            <a:ext cx="331708" cy="16555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3FCF07C5-86A1-4D9F-9D1E-D16E25903EB9}"/>
              </a:ext>
            </a:extLst>
          </p:cNvPr>
          <p:cNvSpPr txBox="1"/>
          <p:nvPr/>
        </p:nvSpPr>
        <p:spPr>
          <a:xfrm>
            <a:off x="8181477" y="2616656"/>
            <a:ext cx="1459695" cy="523220"/>
          </a:xfrm>
          <a:prstGeom prst="rect">
            <a:avLst/>
          </a:prstGeom>
          <a:noFill/>
        </p:spPr>
        <p:txBody>
          <a:bodyPr wrap="none" rtlCol="0">
            <a:spAutoFit/>
          </a:bodyPr>
          <a:lstStyle/>
          <a:p>
            <a:r>
              <a:rPr lang="en-US" sz="1400" dirty="0"/>
              <a:t>Fewer campaigns,</a:t>
            </a:r>
          </a:p>
          <a:p>
            <a:r>
              <a:rPr lang="en-US" sz="1400" dirty="0"/>
              <a:t>Higher % success</a:t>
            </a:r>
          </a:p>
        </p:txBody>
      </p:sp>
      <p:sp>
        <p:nvSpPr>
          <p:cNvPr id="12" name="Right Brace 11">
            <a:extLst>
              <a:ext uri="{FF2B5EF4-FFF2-40B4-BE49-F238E27FC236}">
                <a16:creationId xmlns:a16="http://schemas.microsoft.com/office/drawing/2014/main" id="{6A30A791-DC39-43D5-AA86-ED718F190858}"/>
              </a:ext>
            </a:extLst>
          </p:cNvPr>
          <p:cNvSpPr/>
          <p:nvPr/>
        </p:nvSpPr>
        <p:spPr>
          <a:xfrm rot="16200000">
            <a:off x="8785584" y="2661085"/>
            <a:ext cx="339846" cy="11855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E297354-C6D9-468F-9154-123C1714AEB3}"/>
              </a:ext>
            </a:extLst>
          </p:cNvPr>
          <p:cNvSpPr txBox="1"/>
          <p:nvPr/>
        </p:nvSpPr>
        <p:spPr>
          <a:xfrm>
            <a:off x="10039016" y="1736857"/>
            <a:ext cx="1968680" cy="523220"/>
          </a:xfrm>
          <a:prstGeom prst="rect">
            <a:avLst/>
          </a:prstGeom>
          <a:noFill/>
        </p:spPr>
        <p:txBody>
          <a:bodyPr wrap="none" rtlCol="0">
            <a:spAutoFit/>
          </a:bodyPr>
          <a:lstStyle/>
          <a:p>
            <a:r>
              <a:rPr lang="en-US" sz="1400" dirty="0"/>
              <a:t>Many campaigns,</a:t>
            </a:r>
          </a:p>
          <a:p>
            <a:r>
              <a:rPr lang="en-US" sz="1400" dirty="0"/>
              <a:t>~50% success, improving</a:t>
            </a:r>
          </a:p>
        </p:txBody>
      </p:sp>
    </p:spTree>
    <p:extLst>
      <p:ext uri="{BB962C8B-B14F-4D97-AF65-F5344CB8AC3E}">
        <p14:creationId xmlns:p14="http://schemas.microsoft.com/office/powerpoint/2010/main" val="2818000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6228" y="1073231"/>
            <a:ext cx="3054091" cy="4711539"/>
          </a:xfrm>
        </p:spPr>
        <p:txBody>
          <a:bodyPr anchor="ctr">
            <a:normAutofit/>
          </a:bodyPr>
          <a:lstStyle/>
          <a:p>
            <a:r>
              <a:rPr lang="en-US" sz="3200">
                <a:solidFill>
                  <a:schemeClr val="accent1"/>
                </a:solidFill>
              </a:rPr>
              <a:t>Contents</a:t>
            </a:r>
          </a:p>
        </p:txBody>
      </p:sp>
      <p:sp>
        <p:nvSpPr>
          <p:cNvPr id="11" name="Rectangle 10">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type="body" idx="1"/>
          </p:nvPr>
        </p:nvSpPr>
        <p:spPr>
          <a:xfrm>
            <a:off x="4702629" y="1073231"/>
            <a:ext cx="6599582" cy="4711539"/>
          </a:xfrm>
        </p:spPr>
        <p:txBody>
          <a:bodyPr>
            <a:normAutofit/>
          </a:bodyPr>
          <a:lstStyle/>
          <a:p>
            <a:r>
              <a:rPr lang="en-US" sz="2000" dirty="0">
                <a:solidFill>
                  <a:srgbClr val="FFFFFF"/>
                </a:solidFill>
              </a:rPr>
              <a:t>Conclusions</a:t>
            </a:r>
          </a:p>
          <a:p>
            <a:r>
              <a:rPr lang="en-US" sz="2000" dirty="0">
                <a:solidFill>
                  <a:srgbClr val="FFFFFF"/>
                </a:solidFill>
              </a:rPr>
              <a:t>Limitations of the dataset</a:t>
            </a:r>
          </a:p>
          <a:p>
            <a:r>
              <a:rPr lang="en-US" sz="2000" dirty="0">
                <a:solidFill>
                  <a:srgbClr val="FFFFFF"/>
                </a:solidFill>
              </a:rPr>
              <a:t>Next Steps in Analysis</a:t>
            </a:r>
          </a:p>
          <a:p>
            <a:r>
              <a:rPr lang="en-US" sz="2000" dirty="0">
                <a:solidFill>
                  <a:srgbClr val="FFFFFF"/>
                </a:solidFill>
              </a:rPr>
              <a:t>Bonus Analyses</a:t>
            </a:r>
          </a:p>
        </p:txBody>
      </p:sp>
    </p:spTree>
    <p:extLst>
      <p:ext uri="{BB962C8B-B14F-4D97-AF65-F5344CB8AC3E}">
        <p14:creationId xmlns:p14="http://schemas.microsoft.com/office/powerpoint/2010/main" val="33835300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1950" y="-550743"/>
            <a:ext cx="11029616" cy="1013800"/>
          </a:xfrm>
        </p:spPr>
        <p:txBody>
          <a:bodyPr>
            <a:normAutofit/>
          </a:bodyPr>
          <a:lstStyle/>
          <a:p>
            <a:r>
              <a:rPr lang="en-US" sz="2000" dirty="0">
                <a:solidFill>
                  <a:schemeClr val="accent2"/>
                </a:solidFill>
              </a:rPr>
              <a:t>Kickstarter Project 2009-1Q2017 Analysis Conclusions</a:t>
            </a:r>
          </a:p>
        </p:txBody>
      </p:sp>
      <p:sp>
        <p:nvSpPr>
          <p:cNvPr id="11" name="Rectangle 10">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48890" y="580828"/>
            <a:ext cx="7997452" cy="4662297"/>
          </a:xfrm>
        </p:spPr>
        <p:txBody>
          <a:bodyPr>
            <a:normAutofit/>
          </a:bodyPr>
          <a:lstStyle/>
          <a:p>
            <a:pPr marL="342900" indent="-342900">
              <a:buFont typeface="+mj-lt"/>
              <a:buAutoNum type="arabicPeriod"/>
            </a:pPr>
            <a:r>
              <a:rPr lang="en-US" sz="1300" dirty="0"/>
              <a:t>The most popular </a:t>
            </a:r>
            <a:r>
              <a:rPr lang="en-US" sz="1300" dirty="0" err="1"/>
              <a:t>KickStarter</a:t>
            </a:r>
            <a:r>
              <a:rPr lang="en-US" sz="1300" dirty="0"/>
              <a:t> Category for campaigns is:      	Theatre (33.7%,  1369 submissions)</a:t>
            </a:r>
          </a:p>
          <a:p>
            <a:pPr lvl="1"/>
            <a:r>
              <a:rPr lang="en-US" sz="1100" dirty="0"/>
              <a:t>Theatre has over 2X the number of submissions compared to the next most popular category (Music, 16.7%, 680)</a:t>
            </a:r>
          </a:p>
          <a:p>
            <a:pPr marL="342900" indent="-342900">
              <a:buFont typeface="+mj-lt"/>
              <a:buAutoNum type="arabicPeriod"/>
            </a:pPr>
            <a:r>
              <a:rPr lang="en-US" sz="1300" dirty="0"/>
              <a:t>The most popular Kickstarter Sub-Category for campaigns is:	Plays (1066 submissions)</a:t>
            </a:r>
          </a:p>
          <a:p>
            <a:pPr marL="342900" indent="-342900">
              <a:buFont typeface="+mj-lt"/>
              <a:buAutoNum type="arabicPeriod"/>
            </a:pPr>
            <a:endParaRPr lang="en-US" sz="1300" dirty="0"/>
          </a:p>
          <a:p>
            <a:pPr marL="342900" indent="-342900">
              <a:buFont typeface="+mj-lt"/>
              <a:buAutoNum type="arabicPeriod"/>
            </a:pPr>
            <a:endParaRPr lang="en-US" sz="1300" dirty="0"/>
          </a:p>
          <a:p>
            <a:endParaRPr lang="en-US" sz="1300" dirty="0"/>
          </a:p>
          <a:p>
            <a:endParaRPr lang="en-US" sz="1300" dirty="0"/>
          </a:p>
          <a:p>
            <a:endParaRPr lang="en-US" sz="1300" dirty="0"/>
          </a:p>
          <a:p>
            <a:endParaRPr lang="en-US" sz="1300" dirty="0"/>
          </a:p>
          <a:p>
            <a:endParaRPr lang="en-US" sz="1300" dirty="0"/>
          </a:p>
          <a:p>
            <a:pPr marL="0" indent="0">
              <a:buNone/>
            </a:pPr>
            <a:endParaRPr lang="en-US" sz="1300" dirty="0"/>
          </a:p>
          <a:p>
            <a:pPr marL="342900" indent="-342900">
              <a:buFont typeface="+mj-lt"/>
              <a:buAutoNum type="arabicPeriod" startAt="3"/>
            </a:pPr>
            <a:r>
              <a:rPr lang="en-US" sz="1300" dirty="0"/>
              <a:t>There are a number of “100%” successful sub-categories of </a:t>
            </a:r>
            <a:r>
              <a:rPr lang="en-US" sz="1300" dirty="0" err="1"/>
              <a:t>KickStarter</a:t>
            </a:r>
            <a:r>
              <a:rPr lang="en-US" sz="1300" dirty="0"/>
              <a:t> Campaigns, beyond the “Plays” category</a:t>
            </a:r>
          </a:p>
          <a:p>
            <a:pPr lvl="1"/>
            <a:r>
              <a:rPr lang="en-US" sz="1100" dirty="0"/>
              <a:t>However there are few submissions in these categories – Maybe an opportunity?</a:t>
            </a:r>
          </a:p>
          <a:p>
            <a:pPr marL="324000" lvl="1" indent="0">
              <a:buNone/>
            </a:pPr>
            <a:endParaRPr lang="en-US" sz="1300" dirty="0"/>
          </a:p>
          <a:p>
            <a:pPr marL="324000" lvl="1" indent="0">
              <a:buNone/>
            </a:pPr>
            <a:endParaRPr lang="en-US" dirty="0"/>
          </a:p>
        </p:txBody>
      </p:sp>
      <p:graphicFrame>
        <p:nvGraphicFramePr>
          <p:cNvPr id="6" name="Chart 5">
            <a:extLst>
              <a:ext uri="{FF2B5EF4-FFF2-40B4-BE49-F238E27FC236}">
                <a16:creationId xmlns:a16="http://schemas.microsoft.com/office/drawing/2014/main" id="{06F130DA-FD14-4151-8BAB-976CDAE53D3D}"/>
              </a:ext>
            </a:extLst>
          </p:cNvPr>
          <p:cNvGraphicFramePr>
            <a:graphicFrameLocks/>
          </p:cNvGraphicFramePr>
          <p:nvPr>
            <p:extLst>
              <p:ext uri="{D42A27DB-BD31-4B8C-83A1-F6EECF244321}">
                <p14:modId xmlns:p14="http://schemas.microsoft.com/office/powerpoint/2010/main" val="1092455495"/>
              </p:ext>
            </p:extLst>
          </p:nvPr>
        </p:nvGraphicFramePr>
        <p:xfrm>
          <a:off x="8354467" y="932005"/>
          <a:ext cx="3637935" cy="21501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4D3A35D5-2A2D-411A-A7EF-662CD9D00AFD}"/>
              </a:ext>
            </a:extLst>
          </p:cNvPr>
          <p:cNvGraphicFramePr>
            <a:graphicFrameLocks/>
          </p:cNvGraphicFramePr>
          <p:nvPr>
            <p:extLst>
              <p:ext uri="{D42A27DB-BD31-4B8C-83A1-F6EECF244321}">
                <p14:modId xmlns:p14="http://schemas.microsoft.com/office/powerpoint/2010/main" val="50653279"/>
              </p:ext>
            </p:extLst>
          </p:nvPr>
        </p:nvGraphicFramePr>
        <p:xfrm>
          <a:off x="276404" y="1639878"/>
          <a:ext cx="7718166" cy="2150155"/>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a:extLst>
              <a:ext uri="{FF2B5EF4-FFF2-40B4-BE49-F238E27FC236}">
                <a16:creationId xmlns:a16="http://schemas.microsoft.com/office/drawing/2014/main" id="{DBF202C9-BB36-4F24-969B-DC2CAD8C5B63}"/>
              </a:ext>
            </a:extLst>
          </p:cNvPr>
          <p:cNvSpPr/>
          <p:nvPr/>
        </p:nvSpPr>
        <p:spPr>
          <a:xfrm>
            <a:off x="10881358" y="1161755"/>
            <a:ext cx="280220" cy="1299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51E113-E6A5-4B57-900E-EC5093374D9B}"/>
              </a:ext>
            </a:extLst>
          </p:cNvPr>
          <p:cNvSpPr/>
          <p:nvPr/>
        </p:nvSpPr>
        <p:spPr>
          <a:xfrm>
            <a:off x="6936519" y="1658988"/>
            <a:ext cx="133627" cy="14231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DFDE432-494B-40CD-BBEA-0A772EB94A97}"/>
              </a:ext>
            </a:extLst>
          </p:cNvPr>
          <p:cNvSpPr txBox="1"/>
          <p:nvPr/>
        </p:nvSpPr>
        <p:spPr>
          <a:xfrm>
            <a:off x="8945187" y="622582"/>
            <a:ext cx="2541080" cy="461665"/>
          </a:xfrm>
          <a:prstGeom prst="rect">
            <a:avLst/>
          </a:prstGeom>
          <a:noFill/>
        </p:spPr>
        <p:txBody>
          <a:bodyPr wrap="none" rtlCol="0">
            <a:spAutoFit/>
          </a:bodyPr>
          <a:lstStyle/>
          <a:p>
            <a:r>
              <a:rPr lang="en-US" sz="1200" dirty="0"/>
              <a:t>The most popular category is Theatre</a:t>
            </a:r>
          </a:p>
          <a:p>
            <a:r>
              <a:rPr lang="en-US" sz="1200" dirty="0"/>
              <a:t>Based on # of projects started</a:t>
            </a:r>
          </a:p>
        </p:txBody>
      </p:sp>
      <p:grpSp>
        <p:nvGrpSpPr>
          <p:cNvPr id="35" name="Group 34">
            <a:extLst>
              <a:ext uri="{FF2B5EF4-FFF2-40B4-BE49-F238E27FC236}">
                <a16:creationId xmlns:a16="http://schemas.microsoft.com/office/drawing/2014/main" id="{44446237-9826-41AC-9E0C-6AABAE5B6162}"/>
              </a:ext>
            </a:extLst>
          </p:cNvPr>
          <p:cNvGrpSpPr/>
          <p:nvPr/>
        </p:nvGrpSpPr>
        <p:grpSpPr>
          <a:xfrm>
            <a:off x="380451" y="4581248"/>
            <a:ext cx="7754442" cy="1931799"/>
            <a:chOff x="380451" y="4052084"/>
            <a:chExt cx="7754442" cy="1931799"/>
          </a:xfrm>
        </p:grpSpPr>
        <p:sp>
          <p:nvSpPr>
            <p:cNvPr id="15" name="TextBox 14">
              <a:extLst>
                <a:ext uri="{FF2B5EF4-FFF2-40B4-BE49-F238E27FC236}">
                  <a16:creationId xmlns:a16="http://schemas.microsoft.com/office/drawing/2014/main" id="{11B0BB02-2570-44EC-BC27-EEC9FC1564C1}"/>
                </a:ext>
              </a:extLst>
            </p:cNvPr>
            <p:cNvSpPr txBox="1"/>
            <p:nvPr/>
          </p:nvSpPr>
          <p:spPr>
            <a:xfrm>
              <a:off x="7206434" y="4052084"/>
              <a:ext cx="928459" cy="430887"/>
            </a:xfrm>
            <a:prstGeom prst="rect">
              <a:avLst/>
            </a:prstGeom>
            <a:noFill/>
          </p:spPr>
          <p:txBody>
            <a:bodyPr wrap="none" rtlCol="0">
              <a:spAutoFit/>
            </a:bodyPr>
            <a:lstStyle/>
            <a:p>
              <a:r>
                <a:rPr lang="en-US" sz="1100" dirty="0"/>
                <a:t>54% Average</a:t>
              </a:r>
            </a:p>
            <a:p>
              <a:r>
                <a:rPr lang="en-US" sz="1100" dirty="0"/>
                <a:t>Success rate</a:t>
              </a:r>
            </a:p>
          </p:txBody>
        </p:sp>
        <p:graphicFrame>
          <p:nvGraphicFramePr>
            <p:cNvPr id="16" name="Chart 15">
              <a:extLst>
                <a:ext uri="{FF2B5EF4-FFF2-40B4-BE49-F238E27FC236}">
                  <a16:creationId xmlns:a16="http://schemas.microsoft.com/office/drawing/2014/main" id="{E907428C-C88F-4FAA-9388-109647FB1737}"/>
                </a:ext>
              </a:extLst>
            </p:cNvPr>
            <p:cNvGraphicFramePr>
              <a:graphicFrameLocks/>
            </p:cNvGraphicFramePr>
            <p:nvPr>
              <p:extLst>
                <p:ext uri="{D42A27DB-BD31-4B8C-83A1-F6EECF244321}">
                  <p14:modId xmlns:p14="http://schemas.microsoft.com/office/powerpoint/2010/main" val="3117609087"/>
                </p:ext>
              </p:extLst>
            </p:nvPr>
          </p:nvGraphicFramePr>
          <p:xfrm>
            <a:off x="380451" y="4145250"/>
            <a:ext cx="7718166" cy="1838633"/>
          </p:xfrm>
          <a:graphic>
            <a:graphicData uri="http://schemas.openxmlformats.org/drawingml/2006/chart">
              <c:chart xmlns:c="http://schemas.openxmlformats.org/drawingml/2006/chart" xmlns:r="http://schemas.openxmlformats.org/officeDocument/2006/relationships" r:id="rId4"/>
            </a:graphicData>
          </a:graphic>
        </p:graphicFrame>
        <p:cxnSp>
          <p:nvCxnSpPr>
            <p:cNvPr id="14" name="Straight Connector 13">
              <a:extLst>
                <a:ext uri="{FF2B5EF4-FFF2-40B4-BE49-F238E27FC236}">
                  <a16:creationId xmlns:a16="http://schemas.microsoft.com/office/drawing/2014/main" id="{15018949-29BD-4BA6-8CBC-10741B41EF55}"/>
                </a:ext>
              </a:extLst>
            </p:cNvPr>
            <p:cNvCxnSpPr>
              <a:cxnSpLocks/>
            </p:cNvCxnSpPr>
            <p:nvPr/>
          </p:nvCxnSpPr>
          <p:spPr>
            <a:xfrm>
              <a:off x="1037167" y="4556710"/>
              <a:ext cx="6223486" cy="2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02534C5-3E82-455D-91E8-710B69154F27}"/>
                </a:ext>
              </a:extLst>
            </p:cNvPr>
            <p:cNvCxnSpPr/>
            <p:nvPr/>
          </p:nvCxnSpPr>
          <p:spPr>
            <a:xfrm flipV="1">
              <a:off x="7260653" y="4428672"/>
              <a:ext cx="181068" cy="130141"/>
            </a:xfrm>
            <a:prstGeom prst="line">
              <a:avLst/>
            </a:prstGeom>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9C8E309D-1822-4318-B5ED-5BF697F935E3}"/>
                </a:ext>
              </a:extLst>
            </p:cNvPr>
            <p:cNvGrpSpPr/>
            <p:nvPr/>
          </p:nvGrpSpPr>
          <p:grpSpPr>
            <a:xfrm>
              <a:off x="1219202" y="4113063"/>
              <a:ext cx="4961466" cy="171036"/>
              <a:chOff x="1248833" y="4117284"/>
              <a:chExt cx="4788873" cy="140071"/>
            </a:xfrm>
          </p:grpSpPr>
          <p:sp>
            <p:nvSpPr>
              <p:cNvPr id="18" name="Arrow: Down 17">
                <a:extLst>
                  <a:ext uri="{FF2B5EF4-FFF2-40B4-BE49-F238E27FC236}">
                    <a16:creationId xmlns:a16="http://schemas.microsoft.com/office/drawing/2014/main" id="{1186F3DB-3116-4F45-92CF-9CA02DFEADA7}"/>
                  </a:ext>
                </a:extLst>
              </p:cNvPr>
              <p:cNvSpPr/>
              <p:nvPr/>
            </p:nvSpPr>
            <p:spPr>
              <a:xfrm>
                <a:off x="1248833" y="4117284"/>
                <a:ext cx="143934" cy="131228"/>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BD48061C-D909-4417-90BF-FE77070DE10A}"/>
                  </a:ext>
                </a:extLst>
              </p:cNvPr>
              <p:cNvSpPr/>
              <p:nvPr/>
            </p:nvSpPr>
            <p:spPr>
              <a:xfrm>
                <a:off x="1705484" y="4117284"/>
                <a:ext cx="143934" cy="131228"/>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F8B76E26-1840-4760-9045-3793BF05E7F8}"/>
                  </a:ext>
                </a:extLst>
              </p:cNvPr>
              <p:cNvSpPr/>
              <p:nvPr/>
            </p:nvSpPr>
            <p:spPr>
              <a:xfrm>
                <a:off x="1849418" y="4117284"/>
                <a:ext cx="143934" cy="131228"/>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F2E7747A-0380-49F4-A2CF-7432E5E1813B}"/>
                  </a:ext>
                </a:extLst>
              </p:cNvPr>
              <p:cNvSpPr/>
              <p:nvPr/>
            </p:nvSpPr>
            <p:spPr>
              <a:xfrm>
                <a:off x="2564851" y="4117284"/>
                <a:ext cx="143934" cy="131228"/>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7775A58F-4336-4A32-B23A-16683850E87A}"/>
                  </a:ext>
                </a:extLst>
              </p:cNvPr>
              <p:cNvSpPr/>
              <p:nvPr/>
            </p:nvSpPr>
            <p:spPr>
              <a:xfrm>
                <a:off x="3991704" y="4117284"/>
                <a:ext cx="143934" cy="131228"/>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491475C1-3AB5-464F-98E4-FA6E81389821}"/>
                  </a:ext>
                </a:extLst>
              </p:cNvPr>
              <p:cNvSpPr/>
              <p:nvPr/>
            </p:nvSpPr>
            <p:spPr>
              <a:xfrm>
                <a:off x="2988403" y="4117284"/>
                <a:ext cx="143934" cy="131228"/>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362FDEF2-002D-4C0F-AE6B-C2E088870457}"/>
                  </a:ext>
                </a:extLst>
              </p:cNvPr>
              <p:cNvSpPr/>
              <p:nvPr/>
            </p:nvSpPr>
            <p:spPr>
              <a:xfrm>
                <a:off x="3136570" y="4117284"/>
                <a:ext cx="143934" cy="131228"/>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60376F46-4542-4241-8ED7-EC6812CE984C}"/>
                  </a:ext>
                </a:extLst>
              </p:cNvPr>
              <p:cNvSpPr/>
              <p:nvPr/>
            </p:nvSpPr>
            <p:spPr>
              <a:xfrm>
                <a:off x="3419985" y="4117284"/>
                <a:ext cx="143934" cy="131228"/>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A60EB609-CDA6-40E4-8E32-C5FB13A95A79}"/>
                  </a:ext>
                </a:extLst>
              </p:cNvPr>
              <p:cNvSpPr/>
              <p:nvPr/>
            </p:nvSpPr>
            <p:spPr>
              <a:xfrm>
                <a:off x="5307722" y="4117284"/>
                <a:ext cx="143934" cy="131228"/>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84A48A58-59BE-479C-BFD0-A5B74E270388}"/>
                  </a:ext>
                </a:extLst>
              </p:cNvPr>
              <p:cNvSpPr/>
              <p:nvPr/>
            </p:nvSpPr>
            <p:spPr>
              <a:xfrm>
                <a:off x="5451656" y="4117284"/>
                <a:ext cx="143934" cy="131228"/>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E28949E6-84C9-41D4-A105-F59C158DCFF4}"/>
                  </a:ext>
                </a:extLst>
              </p:cNvPr>
              <p:cNvSpPr/>
              <p:nvPr/>
            </p:nvSpPr>
            <p:spPr>
              <a:xfrm>
                <a:off x="3720043" y="4117284"/>
                <a:ext cx="143934" cy="131228"/>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55A30F45-13BA-4FB3-970A-22E5408490B8}"/>
                  </a:ext>
                </a:extLst>
              </p:cNvPr>
              <p:cNvSpPr/>
              <p:nvPr/>
            </p:nvSpPr>
            <p:spPr>
              <a:xfrm>
                <a:off x="3863977" y="4117284"/>
                <a:ext cx="143934" cy="131228"/>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FAF6EE6F-731A-420A-8BF1-A03EE852CBFF}"/>
                  </a:ext>
                </a:extLst>
              </p:cNvPr>
              <p:cNvSpPr/>
              <p:nvPr/>
            </p:nvSpPr>
            <p:spPr>
              <a:xfrm>
                <a:off x="5893772" y="4126127"/>
                <a:ext cx="143934" cy="131228"/>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84A2178C-CAE9-4006-BE4D-FEBE3CABC18B}"/>
              </a:ext>
            </a:extLst>
          </p:cNvPr>
          <p:cNvSpPr txBox="1"/>
          <p:nvPr/>
        </p:nvSpPr>
        <p:spPr>
          <a:xfrm>
            <a:off x="8458901" y="4020057"/>
            <a:ext cx="3555637" cy="2492990"/>
          </a:xfrm>
          <a:prstGeom prst="rect">
            <a:avLst/>
          </a:prstGeom>
          <a:solidFill>
            <a:schemeClr val="accent2"/>
          </a:solidFill>
        </p:spPr>
        <p:txBody>
          <a:bodyPr wrap="square" rtlCol="0">
            <a:spAutoFit/>
          </a:bodyPr>
          <a:lstStyle/>
          <a:p>
            <a:r>
              <a:rPr lang="en-US" sz="1200" b="1" dirty="0">
                <a:solidFill>
                  <a:schemeClr val="bg1"/>
                </a:solidFill>
              </a:rPr>
              <a:t>Recommendation / Next steps</a:t>
            </a:r>
          </a:p>
          <a:p>
            <a:endParaRPr lang="en-US" sz="1200" b="1" dirty="0">
              <a:solidFill>
                <a:schemeClr val="bg1"/>
              </a:solidFill>
            </a:endParaRPr>
          </a:p>
          <a:p>
            <a:pPr marL="285750" indent="-285750">
              <a:buFont typeface="Arial" panose="020B0604020202020204" pitchFamily="34" charset="0"/>
              <a:buChar char="•"/>
            </a:pPr>
            <a:r>
              <a:rPr lang="en-US" sz="1200" b="1" dirty="0">
                <a:solidFill>
                  <a:schemeClr val="bg1"/>
                </a:solidFill>
              </a:rPr>
              <a:t>Reach out to </a:t>
            </a:r>
            <a:r>
              <a:rPr lang="en-US" sz="1200" b="1" dirty="0" err="1">
                <a:solidFill>
                  <a:schemeClr val="bg1"/>
                </a:solidFill>
              </a:rPr>
              <a:t>kickstarter</a:t>
            </a:r>
            <a:r>
              <a:rPr lang="en-US" sz="1200" b="1" dirty="0">
                <a:solidFill>
                  <a:schemeClr val="bg1"/>
                </a:solidFill>
              </a:rPr>
              <a:t> communities and encourage more submissions from “100%” successful sub-categories</a:t>
            </a:r>
          </a:p>
          <a:p>
            <a:endParaRPr lang="en-US" sz="1200" b="1" dirty="0">
              <a:solidFill>
                <a:schemeClr val="bg1"/>
              </a:solidFill>
            </a:endParaRPr>
          </a:p>
          <a:p>
            <a:pPr marL="285750" indent="-285750">
              <a:buFont typeface="Arial" panose="020B0604020202020204" pitchFamily="34" charset="0"/>
              <a:buChar char="•"/>
            </a:pPr>
            <a:r>
              <a:rPr lang="en-US" sz="1200" b="1" dirty="0">
                <a:solidFill>
                  <a:schemeClr val="bg1"/>
                </a:solidFill>
              </a:rPr>
              <a:t>Execute Additional Analyses Recommended to better understand why some sub-categories are more successful than others</a:t>
            </a:r>
          </a:p>
          <a:p>
            <a:pPr marL="285750" indent="-285750">
              <a:buFont typeface="Arial" panose="020B0604020202020204" pitchFamily="34" charset="0"/>
              <a:buChar char="•"/>
            </a:pPr>
            <a:endParaRPr lang="en-US" sz="1200" b="1" dirty="0">
              <a:solidFill>
                <a:schemeClr val="bg1"/>
              </a:solidFill>
            </a:endParaRPr>
          </a:p>
          <a:p>
            <a:pPr marL="285750" indent="-285750">
              <a:buFont typeface="Arial" panose="020B0604020202020204" pitchFamily="34" charset="0"/>
              <a:buChar char="•"/>
            </a:pPr>
            <a:r>
              <a:rPr lang="en-US" sz="1200" b="1" dirty="0">
                <a:solidFill>
                  <a:schemeClr val="bg1"/>
                </a:solidFill>
              </a:rPr>
              <a:t>Create BKMs to distribute to Kickstarter communities</a:t>
            </a:r>
          </a:p>
        </p:txBody>
      </p:sp>
    </p:spTree>
    <p:extLst>
      <p:ext uri="{BB962C8B-B14F-4D97-AF65-F5344CB8AC3E}">
        <p14:creationId xmlns:p14="http://schemas.microsoft.com/office/powerpoint/2010/main" val="1473149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702156"/>
            <a:ext cx="11029616" cy="479139"/>
          </a:xfrm>
        </p:spPr>
        <p:txBody>
          <a:bodyPr>
            <a:normAutofit fontScale="90000"/>
          </a:bodyPr>
          <a:lstStyle/>
          <a:p>
            <a:r>
              <a:rPr lang="en-US" dirty="0">
                <a:solidFill>
                  <a:schemeClr val="accent2"/>
                </a:solidFill>
              </a:rPr>
              <a:t>Some Limitations of the dataset</a:t>
            </a:r>
          </a:p>
        </p:txBody>
      </p:sp>
      <p:sp>
        <p:nvSpPr>
          <p:cNvPr id="11" name="Rectangle 10">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581191" y="1481996"/>
            <a:ext cx="11263676" cy="5227837"/>
          </a:xfrm>
        </p:spPr>
        <p:txBody>
          <a:bodyPr>
            <a:normAutofit fontScale="92500" lnSpcReduction="10000"/>
          </a:bodyPr>
          <a:lstStyle/>
          <a:p>
            <a:pPr lvl="0"/>
            <a:r>
              <a:rPr lang="en-US" dirty="0"/>
              <a:t>What are some of the limitations of this dataset?  </a:t>
            </a:r>
          </a:p>
          <a:p>
            <a:pPr lvl="1"/>
            <a:r>
              <a:rPr lang="en-US" dirty="0"/>
              <a:t>The biggest limitation of this dataset is that we were given ~4000 launched projects in the data to </a:t>
            </a:r>
            <a:r>
              <a:rPr lang="en-US" dirty="0" err="1"/>
              <a:t>analyse</a:t>
            </a:r>
            <a:r>
              <a:rPr lang="en-US" dirty="0"/>
              <a:t>,  but it says in the background that there have been 300,000 </a:t>
            </a:r>
            <a:r>
              <a:rPr lang="en-US" dirty="0" err="1"/>
              <a:t>kickstarter</a:t>
            </a:r>
            <a:r>
              <a:rPr lang="en-US" dirty="0"/>
              <a:t> projects launched</a:t>
            </a:r>
          </a:p>
          <a:p>
            <a:pPr lvl="2"/>
            <a:r>
              <a:rPr lang="en-US" dirty="0"/>
              <a:t>So that’s like ~1.2% of the data.  I don’t really know how good of a proxy this data is,  to the actual data out there.</a:t>
            </a:r>
          </a:p>
          <a:p>
            <a:pPr lvl="0"/>
            <a:r>
              <a:rPr lang="en-US" dirty="0"/>
              <a:t> The data misses some areas which could help answer the question of ways to improve </a:t>
            </a:r>
            <a:r>
              <a:rPr lang="en-US" dirty="0" err="1"/>
              <a:t>kickstarter</a:t>
            </a:r>
            <a:r>
              <a:rPr lang="en-US" dirty="0"/>
              <a:t> success rates. For example, is there any of this data available:  </a:t>
            </a:r>
          </a:p>
          <a:p>
            <a:pPr lvl="1"/>
            <a:r>
              <a:rPr lang="en-US" dirty="0"/>
              <a:t>More data on the incentives / rewards for backers (i.e. would likely be the product, or some other award) which may influence the backer</a:t>
            </a:r>
          </a:p>
          <a:p>
            <a:pPr lvl="2"/>
            <a:r>
              <a:rPr lang="en-US" dirty="0"/>
              <a:t>Number of types of rewards </a:t>
            </a:r>
          </a:p>
          <a:p>
            <a:pPr lvl="2"/>
            <a:r>
              <a:rPr lang="en-US" dirty="0"/>
              <a:t>Expected sales price of the product / reward</a:t>
            </a:r>
          </a:p>
          <a:p>
            <a:pPr lvl="2"/>
            <a:r>
              <a:rPr lang="en-US" dirty="0"/>
              <a:t>Price proposed for backers for product / reward</a:t>
            </a:r>
          </a:p>
          <a:p>
            <a:pPr lvl="1"/>
            <a:r>
              <a:rPr lang="en-US" dirty="0"/>
              <a:t>More information on the backers – age / gender / regional demographics (for US)</a:t>
            </a:r>
          </a:p>
          <a:p>
            <a:pPr lvl="1"/>
            <a:r>
              <a:rPr lang="en-US" dirty="0"/>
              <a:t>More on how the Kickstarter Campaigns were carried out</a:t>
            </a:r>
          </a:p>
          <a:p>
            <a:pPr lvl="2"/>
            <a:r>
              <a:rPr lang="en-US" dirty="0"/>
              <a:t>How many emails were sent</a:t>
            </a:r>
          </a:p>
          <a:p>
            <a:pPr lvl="2"/>
            <a:r>
              <a:rPr lang="en-US" dirty="0"/>
              <a:t>How many media posts (social and conventional)</a:t>
            </a:r>
          </a:p>
          <a:p>
            <a:pPr lvl="2"/>
            <a:r>
              <a:rPr lang="en-US" dirty="0"/>
              <a:t># of Endorsements</a:t>
            </a:r>
          </a:p>
          <a:p>
            <a:pPr lvl="2"/>
            <a:r>
              <a:rPr lang="en-US" dirty="0"/>
              <a:t>Type of Endorsements (famous people, institutions, </a:t>
            </a:r>
            <a:r>
              <a:rPr lang="en-US" dirty="0" err="1"/>
              <a:t>etc</a:t>
            </a:r>
            <a:r>
              <a:rPr lang="en-US" dirty="0"/>
              <a:t>)</a:t>
            </a:r>
          </a:p>
          <a:p>
            <a:endParaRPr dirty="0"/>
          </a:p>
        </p:txBody>
      </p:sp>
    </p:spTree>
    <p:extLst>
      <p:ext uri="{BB962C8B-B14F-4D97-AF65-F5344CB8AC3E}">
        <p14:creationId xmlns:p14="http://schemas.microsoft.com/office/powerpoint/2010/main" val="484807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702156"/>
            <a:ext cx="11029616" cy="479139"/>
          </a:xfrm>
        </p:spPr>
        <p:txBody>
          <a:bodyPr>
            <a:normAutofit fontScale="90000"/>
          </a:bodyPr>
          <a:lstStyle/>
          <a:p>
            <a:r>
              <a:rPr lang="en-US" dirty="0">
                <a:solidFill>
                  <a:schemeClr val="accent2"/>
                </a:solidFill>
              </a:rPr>
              <a:t>Additional Analyses Recommended</a:t>
            </a:r>
          </a:p>
        </p:txBody>
      </p:sp>
      <p:sp>
        <p:nvSpPr>
          <p:cNvPr id="11" name="Rectangle 10">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581191" y="1481996"/>
            <a:ext cx="11029615" cy="3678303"/>
          </a:xfrm>
        </p:spPr>
        <p:txBody>
          <a:bodyPr>
            <a:normAutofit/>
          </a:bodyPr>
          <a:lstStyle/>
          <a:p>
            <a:pPr lvl="0"/>
            <a:r>
              <a:rPr lang="en-US" dirty="0"/>
              <a:t>What are some other possible tables/graphs that we could create?</a:t>
            </a:r>
          </a:p>
          <a:p>
            <a:pPr lvl="1"/>
            <a:r>
              <a:rPr lang="en-US" dirty="0"/>
              <a:t>Fund Targets by Category / Sub-Category (Successful vs others)</a:t>
            </a:r>
          </a:p>
          <a:p>
            <a:pPr lvl="1"/>
            <a:r>
              <a:rPr lang="en-US" dirty="0"/>
              <a:t>Number of backers by category and sub-category</a:t>
            </a:r>
          </a:p>
          <a:p>
            <a:pPr lvl="1"/>
            <a:r>
              <a:rPr lang="en-US" dirty="0"/>
              <a:t>Average donation by category and sub-category</a:t>
            </a:r>
          </a:p>
          <a:p>
            <a:pPr lvl="1"/>
            <a:r>
              <a:rPr lang="en-US" dirty="0"/>
              <a:t>Re-aggregate the data by region (Asia, North America, Europe, </a:t>
            </a:r>
            <a:r>
              <a:rPr lang="en-US" dirty="0" err="1"/>
              <a:t>etc</a:t>
            </a:r>
            <a:r>
              <a:rPr lang="en-US" dirty="0"/>
              <a:t>) and re-do the analysis to see if more trends show up</a:t>
            </a:r>
          </a:p>
          <a:p>
            <a:endParaRPr dirty="0"/>
          </a:p>
        </p:txBody>
      </p:sp>
    </p:spTree>
    <p:extLst>
      <p:ext uri="{BB962C8B-B14F-4D97-AF65-F5344CB8AC3E}">
        <p14:creationId xmlns:p14="http://schemas.microsoft.com/office/powerpoint/2010/main" val="786652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6947" y="595730"/>
            <a:ext cx="11029616" cy="452511"/>
          </a:xfrm>
        </p:spPr>
        <p:txBody>
          <a:bodyPr>
            <a:normAutofit fontScale="90000"/>
          </a:bodyPr>
          <a:lstStyle/>
          <a:p>
            <a:r>
              <a:rPr lang="en-US" dirty="0">
                <a:solidFill>
                  <a:schemeClr val="accent2"/>
                </a:solidFill>
              </a:rPr>
              <a:t>Bonus Analysis</a:t>
            </a:r>
          </a:p>
        </p:txBody>
      </p:sp>
      <p:sp>
        <p:nvSpPr>
          <p:cNvPr id="11" name="Rectangle 10">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type="body" idx="1"/>
          </p:nvPr>
        </p:nvSpPr>
        <p:spPr>
          <a:xfrm>
            <a:off x="446534" y="761898"/>
            <a:ext cx="3892856" cy="5500372"/>
          </a:xfrm>
        </p:spPr>
        <p:txBody>
          <a:bodyPr>
            <a:normAutofit fontScale="47500" lnSpcReduction="20000"/>
          </a:bodyPr>
          <a:lstStyle/>
          <a:p>
            <a:pPr marL="0" indent="0">
              <a:buNone/>
            </a:pPr>
            <a:endParaRPr lang="en-US" dirty="0"/>
          </a:p>
          <a:p>
            <a:r>
              <a:rPr lang="en-US" dirty="0"/>
              <a:t>* Create a new sheet with 8 columns: `Goal`, `Number Successful`, `Number Failed`, `Number Canceled`, `Total Projects`, `Percentage Successful`, `Percentage Failed`, and `Percentage Canceled`</a:t>
            </a:r>
          </a:p>
          <a:p>
            <a:r>
              <a:rPr lang="en-US" dirty="0"/>
              <a:t>  * In the `goal` column, create twelve rows with the following headers...</a:t>
            </a:r>
          </a:p>
          <a:p>
            <a:r>
              <a:rPr lang="en-US" dirty="0"/>
              <a:t>    * Less Than 1000</a:t>
            </a:r>
          </a:p>
          <a:p>
            <a:r>
              <a:rPr lang="en-US" dirty="0"/>
              <a:t>    * 1000 to 4999</a:t>
            </a:r>
          </a:p>
          <a:p>
            <a:r>
              <a:rPr lang="en-US" dirty="0"/>
              <a:t>    * 5000 to 9999</a:t>
            </a:r>
          </a:p>
          <a:p>
            <a:r>
              <a:rPr lang="en-US" dirty="0"/>
              <a:t>    * 10000 to 14999</a:t>
            </a:r>
          </a:p>
          <a:p>
            <a:r>
              <a:rPr lang="en-US" dirty="0"/>
              <a:t>    * 15000 to 19999</a:t>
            </a:r>
          </a:p>
          <a:p>
            <a:r>
              <a:rPr lang="en-US" dirty="0"/>
              <a:t>    * 20000 to 24999</a:t>
            </a:r>
          </a:p>
          <a:p>
            <a:r>
              <a:rPr lang="en-US" dirty="0"/>
              <a:t>    * 25000 to 29999</a:t>
            </a:r>
          </a:p>
          <a:p>
            <a:r>
              <a:rPr lang="en-US" dirty="0"/>
              <a:t>    * 30000 to 34999</a:t>
            </a:r>
          </a:p>
          <a:p>
            <a:r>
              <a:rPr lang="en-US" dirty="0"/>
              <a:t>    * 35000 to 39999</a:t>
            </a:r>
          </a:p>
          <a:p>
            <a:r>
              <a:rPr lang="en-US" dirty="0"/>
              <a:t>    * 40000 to 44999</a:t>
            </a:r>
          </a:p>
          <a:p>
            <a:r>
              <a:rPr lang="en-US" dirty="0"/>
              <a:t>    * 45000 to 49999</a:t>
            </a:r>
          </a:p>
          <a:p>
            <a:r>
              <a:rPr lang="en-US" dirty="0"/>
              <a:t>    * Greater than or equal to 50000</a:t>
            </a:r>
          </a:p>
          <a:p>
            <a:r>
              <a:rPr lang="en-US" dirty="0"/>
              <a:t>  * Using the `COUNTIFS()` formula, count how many successful, failed, and canceled projects were created with goals within those ranges listed above. Populate the `Number Successful`, `Number Failed`, and `Number Canceled` columns with this data.</a:t>
            </a:r>
          </a:p>
          <a:p>
            <a:r>
              <a:rPr lang="en-US" dirty="0"/>
              <a:t>  * Add up each of the values in the `Number Successful`, `Number Failed`, and `Number Canceled` columns to populate the `Total Projects` column. Then, using a mathematic formulae, find the percentage of projects which were successful, failed, or were canceled per goal range.</a:t>
            </a:r>
          </a:p>
          <a:p>
            <a:r>
              <a:rPr lang="en-US" dirty="0"/>
              <a:t>  * Create a line chart which graphs the relationship between a goal's amount and its chances at success, failure, or cancellation</a:t>
            </a:r>
            <a:endParaRPr dirty="0"/>
          </a:p>
        </p:txBody>
      </p:sp>
      <p:graphicFrame>
        <p:nvGraphicFramePr>
          <p:cNvPr id="6" name="Chart 5">
            <a:extLst>
              <a:ext uri="{FF2B5EF4-FFF2-40B4-BE49-F238E27FC236}">
                <a16:creationId xmlns:a16="http://schemas.microsoft.com/office/drawing/2014/main" id="{F2E48191-2CF5-4212-892F-C3C73B80C555}"/>
              </a:ext>
            </a:extLst>
          </p:cNvPr>
          <p:cNvGraphicFramePr>
            <a:graphicFrameLocks/>
          </p:cNvGraphicFramePr>
          <p:nvPr>
            <p:extLst>
              <p:ext uri="{D42A27DB-BD31-4B8C-83A1-F6EECF244321}">
                <p14:modId xmlns:p14="http://schemas.microsoft.com/office/powerpoint/2010/main" val="3882520176"/>
              </p:ext>
            </p:extLst>
          </p:nvPr>
        </p:nvGraphicFramePr>
        <p:xfrm>
          <a:off x="4485373" y="1005842"/>
          <a:ext cx="7560643" cy="38849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7589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F630-F4F6-4EB4-9CD4-B3388C19F371}"/>
              </a:ext>
            </a:extLst>
          </p:cNvPr>
          <p:cNvSpPr>
            <a:spLocks noGrp="1"/>
          </p:cNvSpPr>
          <p:nvPr>
            <p:ph type="ctrTitle"/>
          </p:nvPr>
        </p:nvSpPr>
        <p:spPr/>
        <p:txBody>
          <a:bodyPr/>
          <a:lstStyle/>
          <a:p>
            <a:r>
              <a:rPr lang="en-US" dirty="0"/>
              <a:t>Backup materials</a:t>
            </a:r>
          </a:p>
        </p:txBody>
      </p:sp>
      <p:sp>
        <p:nvSpPr>
          <p:cNvPr id="3" name="Subtitle 2">
            <a:extLst>
              <a:ext uri="{FF2B5EF4-FFF2-40B4-BE49-F238E27FC236}">
                <a16:creationId xmlns:a16="http://schemas.microsoft.com/office/drawing/2014/main" id="{183271AC-9039-475F-A956-5C9CF66EA80F}"/>
              </a:ext>
            </a:extLst>
          </p:cNvPr>
          <p:cNvSpPr>
            <a:spLocks noGrp="1"/>
          </p:cNvSpPr>
          <p:nvPr>
            <p:ph type="subTitle" idx="1"/>
          </p:nvPr>
        </p:nvSpPr>
        <p:spPr/>
        <p:txBody>
          <a:bodyPr/>
          <a:lstStyle/>
          <a:p>
            <a:r>
              <a:rPr lang="en-US" dirty="0"/>
              <a:t>Background and Instructions</a:t>
            </a:r>
          </a:p>
        </p:txBody>
      </p:sp>
    </p:spTree>
    <p:extLst>
      <p:ext uri="{BB962C8B-B14F-4D97-AF65-F5344CB8AC3E}">
        <p14:creationId xmlns:p14="http://schemas.microsoft.com/office/powerpoint/2010/main" val="236102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6947" y="595730"/>
            <a:ext cx="11029616" cy="452511"/>
          </a:xfrm>
        </p:spPr>
        <p:txBody>
          <a:bodyPr>
            <a:normAutofit fontScale="90000"/>
          </a:bodyPr>
          <a:lstStyle/>
          <a:p>
            <a:r>
              <a:rPr lang="en-US" dirty="0">
                <a:solidFill>
                  <a:schemeClr val="accent2"/>
                </a:solidFill>
              </a:rPr>
              <a:t>Instructions</a:t>
            </a:r>
          </a:p>
        </p:txBody>
      </p:sp>
      <p:sp>
        <p:nvSpPr>
          <p:cNvPr id="11" name="Rectangle 10">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type="body" idx="1"/>
          </p:nvPr>
        </p:nvSpPr>
        <p:spPr>
          <a:xfrm>
            <a:off x="325553" y="848327"/>
            <a:ext cx="11029615" cy="5768784"/>
          </a:xfrm>
        </p:spPr>
        <p:txBody>
          <a:bodyPr>
            <a:normAutofit fontScale="55000" lnSpcReduction="20000"/>
          </a:bodyPr>
          <a:lstStyle/>
          <a:p>
            <a:r>
              <a:rPr lang="en-US" dirty="0"/>
              <a:t>Using the Excel table provided, you will be modifying and analyzing the data of four thousand past Kickstarter projects as you attempt to uncover some of the market trends.</a:t>
            </a:r>
          </a:p>
          <a:p>
            <a:r>
              <a:rPr lang="en-US" dirty="0"/>
              <a:t>* Use conditional formatting to fill each cell in the `state` column with a different color, depending on whether the associated campaign was "successful," "failed," "cancelled," or is currently "live“</a:t>
            </a:r>
          </a:p>
          <a:p>
            <a:r>
              <a:rPr lang="en-US" dirty="0"/>
              <a:t>* Create a new column at column O called `percent funded` that uses a formula to uncover how much money a campaign made towards reaching its initial goal.</a:t>
            </a:r>
          </a:p>
          <a:p>
            <a:r>
              <a:rPr lang="en-US" dirty="0"/>
              <a:t>  * Use conditional formatting to fill each cell in the `percent funded` column using a three-color scale. The scale should start at 0 and be a dark shade of red, transitioning to green at 100, and then moving towards blue at 200.</a:t>
            </a:r>
          </a:p>
          <a:p>
            <a:r>
              <a:rPr lang="en-US" dirty="0"/>
              <a:t>* Create a new column at column P called `average donation` that uses a formula to uncover how much each backer for the project paid on average.</a:t>
            </a:r>
          </a:p>
          <a:p>
            <a:r>
              <a:rPr lang="en-US" dirty="0"/>
              <a:t>* Create two new columns, one called `category` at Q and another called `sub-category` at R, which use formulas to split the `Category and Sub-Category` column into two parts.</a:t>
            </a:r>
          </a:p>
          <a:p>
            <a:r>
              <a:rPr lang="en-US" dirty="0"/>
              <a:t>* Create a new sheet with a pivot table that will analyze your initial worksheet to count how many campaigns were "successful," "failed," "cancelled," or are currently "live" per **category**.</a:t>
            </a:r>
          </a:p>
          <a:p>
            <a:r>
              <a:rPr lang="en-US" dirty="0"/>
              <a:t>    * Create a stacked column pivot chart that can be filtered by `country` based on the table you have created.</a:t>
            </a:r>
          </a:p>
          <a:p>
            <a:r>
              <a:rPr lang="en-US" dirty="0"/>
              <a:t>* Create a new sheet with a pivot table that will analyze your initial sheet to count how many campaigns were "successful," "failed," "cancelled," or are currently "live" per **sub-category**.</a:t>
            </a:r>
          </a:p>
          <a:p>
            <a:r>
              <a:rPr lang="en-US" dirty="0"/>
              <a:t>    * Create a stacked column pivot chart that can be filtered by `country` and `parent-category` based on the table you have created.</a:t>
            </a:r>
          </a:p>
          <a:p>
            <a:r>
              <a:rPr lang="en-US" dirty="0"/>
              <a:t>* The dates stored within the `deadline` and `</a:t>
            </a:r>
            <a:r>
              <a:rPr lang="en-US" dirty="0" err="1"/>
              <a:t>launched_at</a:t>
            </a:r>
            <a:r>
              <a:rPr lang="en-US" dirty="0"/>
              <a:t>` columns are using </a:t>
            </a:r>
            <a:r>
              <a:rPr lang="en-US" dirty="0" err="1"/>
              <a:t>unix</a:t>
            </a:r>
            <a:r>
              <a:rPr lang="en-US" dirty="0"/>
              <a:t> timestamps. Fortunately for us, [there is a formula](http://spreadsheetpage.com/index.php/tip/converting_unix_timestamps/) out there that can be used to convert these timestamps into a normal date.</a:t>
            </a:r>
          </a:p>
          <a:p>
            <a:r>
              <a:rPr lang="en-US" dirty="0"/>
              <a:t>  * Create a new column named `Date Created Conversion` that will use [this formula](http://spreadsheetpage.com/index.php/tip/converting_unix_timestamps/) to convert the data contained within `</a:t>
            </a:r>
            <a:r>
              <a:rPr lang="en-US" dirty="0" err="1"/>
              <a:t>launched_at</a:t>
            </a:r>
            <a:r>
              <a:rPr lang="en-US" dirty="0"/>
              <a:t>` into Excel's Date format</a:t>
            </a:r>
          </a:p>
          <a:p>
            <a:r>
              <a:rPr lang="en-US" dirty="0"/>
              <a:t>  * Create a new column named `Date Ended Conversion` that will use [this formula](http://spreadsheetpage.com/index.php/tip/converting_unix_timestamps/) to convert the data contained within `deadline` into Excel's Date format</a:t>
            </a:r>
          </a:p>
          <a:p>
            <a:r>
              <a:rPr lang="en-US" dirty="0"/>
              <a:t>* Create a new sheet with a pivot table with a column of `state`, rows of `Date Created Conversion`, values based on the count of `state`, and filters based on `parent category` and `Years`.</a:t>
            </a:r>
          </a:p>
          <a:p>
            <a:r>
              <a:rPr lang="en-US" dirty="0"/>
              <a:t>  * Now create a pivot chart line graph that visualizes this new table.</a:t>
            </a:r>
          </a:p>
          <a:p>
            <a:pPr marL="0" indent="0">
              <a:buNone/>
            </a:pPr>
            <a:endParaRPr lang="en-US" dirty="0"/>
          </a:p>
          <a:p>
            <a:r>
              <a:rPr lang="en-US" dirty="0"/>
              <a:t>* Create a report in Microsoft Word  (</a:t>
            </a:r>
            <a:r>
              <a:rPr lang="en-US" dirty="0" err="1"/>
              <a:t>Powerpoint</a:t>
            </a:r>
            <a:r>
              <a:rPr lang="en-US" dirty="0"/>
              <a:t> OK) and answer the following questions...</a:t>
            </a:r>
          </a:p>
          <a:p>
            <a:r>
              <a:rPr lang="en-US" dirty="0"/>
              <a:t>1. What are three conclusions we can make about Kickstarter campaigns given the provided data?</a:t>
            </a:r>
          </a:p>
          <a:p>
            <a:r>
              <a:rPr lang="en-US" dirty="0"/>
              <a:t>2. What are some of the limitations of this dataset?</a:t>
            </a:r>
          </a:p>
          <a:p>
            <a:r>
              <a:rPr lang="en-US" dirty="0"/>
              <a:t>3. What are some other possible tables/graphs that we could create?</a:t>
            </a:r>
          </a:p>
          <a:p>
            <a:pPr marL="0" indent="0">
              <a:buNone/>
            </a:pPr>
            <a:endParaRPr lang="en-US" dirty="0"/>
          </a:p>
        </p:txBody>
      </p:sp>
    </p:spTree>
    <p:extLst>
      <p:ext uri="{BB962C8B-B14F-4D97-AF65-F5344CB8AC3E}">
        <p14:creationId xmlns:p14="http://schemas.microsoft.com/office/powerpoint/2010/main" val="209454356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WebE943</Template>
  <TotalTime>227</TotalTime>
  <Words>1344</Words>
  <Application>Microsoft Office PowerPoint</Application>
  <PresentationFormat>Widescreen</PresentationFormat>
  <Paragraphs>113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Wingdings 2</vt:lpstr>
      <vt:lpstr>Dividend</vt:lpstr>
      <vt:lpstr>KickStarter Project 2009-1Q2017 Analysis</vt:lpstr>
      <vt:lpstr>Background  Over two billion dollars have been raised using the massively successful crowdfunding service, Kickstarter, but not every project has found success. Of the over 300,000 projects launched on Kickstarter, only a third have made it through the funding process with a positive outcome.  Since getting funded on Kickstarter requires meeting or exceeding the project's initial goal, many organizations spend months looking through past projects in an attempt to discover some trick to finding success. For this week's homework, you will organize and analyze a database of four thousand past projects in order to uncover any hidden trends. </vt:lpstr>
      <vt:lpstr>Contents</vt:lpstr>
      <vt:lpstr>Kickstarter Project 2009-1Q2017 Analysis Conclusions</vt:lpstr>
      <vt:lpstr>Some Limitations of the dataset</vt:lpstr>
      <vt:lpstr>Additional Analyses Recommended</vt:lpstr>
      <vt:lpstr>Bonus Analysis</vt:lpstr>
      <vt:lpstr>Backup materials</vt:lpstr>
      <vt:lpstr>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Rebecca Mih</dc:creator>
  <cp:lastModifiedBy>Rebecca Mih</cp:lastModifiedBy>
  <cp:revision>36</cp:revision>
  <dcterms:created xsi:type="dcterms:W3CDTF">2018-12-16T22:40:32Z</dcterms:created>
  <dcterms:modified xsi:type="dcterms:W3CDTF">2018-12-17T02:28:01Z</dcterms:modified>
</cp:coreProperties>
</file>