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72" r:id="rId2"/>
    <p:sldId id="273" r:id="rId3"/>
    <p:sldId id="275" r:id="rId4"/>
    <p:sldId id="284" r:id="rId5"/>
    <p:sldId id="283" r:id="rId6"/>
    <p:sldId id="28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915" autoAdjust="0"/>
    <p:restoredTop sz="94660"/>
  </p:normalViewPr>
  <p:slideViewPr>
    <p:cSldViewPr snapToGrid="0">
      <p:cViewPr>
        <p:scale>
          <a:sx n="115" d="100"/>
          <a:sy n="115" d="100"/>
        </p:scale>
        <p:origin x="-762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21A1D30-C0A0-4124-A783-34D9F15FA0FE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A619A4-B836-4CA3-AA55-B88BF9A46E1B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3AE243-8257-4D75-AF51-48A9233D71C2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2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0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94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7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6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5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6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9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8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32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1146459-E3C3-4969-9224-5ED50B492D17}" type="datetime1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99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Jessica Hills</a:t>
            </a:r>
          </a:p>
          <a:p>
            <a:r>
              <a:rPr lang="en-US" dirty="0"/>
              <a:t>Rebecca Mih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requirements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1032" y="1722967"/>
            <a:ext cx="9673169" cy="4586393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dirty="0"/>
              <a:t>Your project should fall into one of the below </a:t>
            </a:r>
            <a:r>
              <a:rPr lang="en-US" sz="1600" b="1" dirty="0"/>
              <a:t>four tracks</a:t>
            </a:r>
            <a:r>
              <a:rPr lang="en-US" sz="1600" dirty="0"/>
              <a:t>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 custom "creative" D3.js project (i.e. non-standard graph or chart)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 combination of Web Scraping and Leaflet or </a:t>
            </a:r>
            <a:r>
              <a:rPr lang="en-US" sz="1600" dirty="0" err="1"/>
              <a:t>Plotly</a:t>
            </a: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 dashboard page with multiple charts all updating from the same data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 "thick" server that performs multiple manipulations on data in a database prior to visualization (must be approved)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6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dirty="0"/>
              <a:t>Your project should include at least </a:t>
            </a:r>
            <a:r>
              <a:rPr lang="en-US" sz="1600" b="1" dirty="0"/>
              <a:t>one JS library </a:t>
            </a:r>
            <a:r>
              <a:rPr lang="en-US" sz="1600" dirty="0"/>
              <a:t>that we did not cover. – Possibly Chart.js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6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dirty="0"/>
              <a:t>Your project must be powered by a dataset with at least </a:t>
            </a:r>
            <a:r>
              <a:rPr lang="en-US" sz="1600" b="1" dirty="0"/>
              <a:t>100 records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6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dirty="0"/>
              <a:t>Your project must include some level of </a:t>
            </a:r>
            <a:r>
              <a:rPr lang="en-US" sz="1600" b="1" dirty="0"/>
              <a:t>user-driven interaction </a:t>
            </a:r>
            <a:r>
              <a:rPr lang="en-US" sz="1600" dirty="0"/>
              <a:t>(e.g. menus, dropdowns, textboxes, etc.)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6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dirty="0"/>
              <a:t>Your final visualization should ideally include at least </a:t>
            </a:r>
            <a:r>
              <a:rPr lang="en-US" sz="1600" b="1" dirty="0"/>
              <a:t>three views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2D1096-A05A-4E7C-AE39-F5445F74AFC0}"/>
              </a:ext>
            </a:extLst>
          </p:cNvPr>
          <p:cNvSpPr/>
          <p:nvPr/>
        </p:nvSpPr>
        <p:spPr>
          <a:xfrm>
            <a:off x="1181098" y="2951018"/>
            <a:ext cx="6311901" cy="418715"/>
          </a:xfrm>
          <a:prstGeom prst="rect">
            <a:avLst/>
          </a:prstGeom>
          <a:noFill/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8266" y="88899"/>
            <a:ext cx="10697634" cy="742188"/>
          </a:xfrm>
        </p:spPr>
        <p:txBody>
          <a:bodyPr>
            <a:normAutofit/>
          </a:bodyPr>
          <a:lstStyle/>
          <a:p>
            <a:r>
              <a:rPr lang="en-US" dirty="0"/>
              <a:t>Sample Research Notebook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767D3B-A064-4872-A838-595C903783CE}"/>
              </a:ext>
            </a:extLst>
          </p:cNvPr>
          <p:cNvSpPr/>
          <p:nvPr/>
        </p:nvSpPr>
        <p:spPr>
          <a:xfrm>
            <a:off x="546100" y="788572"/>
            <a:ext cx="11269134" cy="5638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4F070-A502-40AA-AA7A-083120AA801C}"/>
              </a:ext>
            </a:extLst>
          </p:cNvPr>
          <p:cNvSpPr/>
          <p:nvPr/>
        </p:nvSpPr>
        <p:spPr>
          <a:xfrm>
            <a:off x="948266" y="989878"/>
            <a:ext cx="6799096" cy="285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solidFill>
                <a:schemeClr val="tx2"/>
              </a:solidFill>
            </a:endParaRPr>
          </a:p>
          <a:p>
            <a:endParaRPr lang="en-US" sz="1200" dirty="0">
              <a:solidFill>
                <a:schemeClr val="tx2"/>
              </a:solidFill>
            </a:endParaRPr>
          </a:p>
          <a:p>
            <a:endParaRPr lang="en-US" sz="1200" dirty="0">
              <a:solidFill>
                <a:schemeClr val="tx2"/>
              </a:solidFill>
            </a:endParaRPr>
          </a:p>
          <a:p>
            <a:endParaRPr lang="en-US" sz="1200" dirty="0">
              <a:solidFill>
                <a:schemeClr val="tx2"/>
              </a:solidFill>
            </a:endParaRPr>
          </a:p>
          <a:p>
            <a:endParaRPr lang="en-US" sz="1200" dirty="0">
              <a:solidFill>
                <a:schemeClr val="tx2"/>
              </a:solidFill>
            </a:endParaRPr>
          </a:p>
          <a:p>
            <a:endParaRPr lang="en-US" sz="1200" dirty="0">
              <a:solidFill>
                <a:schemeClr val="tx2"/>
              </a:solidFill>
            </a:endParaRPr>
          </a:p>
          <a:p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56506C7-9097-40DE-9AA0-0A603EC24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901" y="1063200"/>
            <a:ext cx="3323131" cy="23238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4D1255-3E0C-447E-978C-5424D9A89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6" y="4109980"/>
            <a:ext cx="6799096" cy="195944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C123B2-ACE2-4EF3-B60A-83C960E73AD3}"/>
              </a:ext>
            </a:extLst>
          </p:cNvPr>
          <p:cNvSpPr/>
          <p:nvPr/>
        </p:nvSpPr>
        <p:spPr>
          <a:xfrm>
            <a:off x="8001614" y="1041399"/>
            <a:ext cx="3478261" cy="4960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Search Results and Popularity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0FC45E9-2645-4C96-B816-7CABA69D9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279" y="1339362"/>
            <a:ext cx="2908141" cy="24822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7F2E5A6-D0AC-46FD-A46E-ED7DB90E7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246" y="3796738"/>
            <a:ext cx="1573023" cy="2019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EECEDD-EA8E-4015-BE86-2465E848AE83}"/>
              </a:ext>
            </a:extLst>
          </p:cNvPr>
          <p:cNvSpPr txBox="1"/>
          <p:nvPr/>
        </p:nvSpPr>
        <p:spPr>
          <a:xfrm>
            <a:off x="1168580" y="1404783"/>
            <a:ext cx="10592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Select topics</a:t>
            </a:r>
          </a:p>
          <a:p>
            <a:r>
              <a:rPr lang="en-US" sz="1100" dirty="0">
                <a:solidFill>
                  <a:schemeClr val="tx2"/>
                </a:solidFill>
              </a:rPr>
              <a:t>   </a:t>
            </a:r>
            <a:r>
              <a:rPr lang="en-US" sz="1100" dirty="0">
                <a:solidFill>
                  <a:schemeClr val="tx2"/>
                </a:solidFill>
                <a:sym typeface="Wingdings" panose="05000000000000000000" pitchFamily="2" charset="2"/>
              </a:rPr>
              <a:t></a:t>
            </a:r>
            <a:r>
              <a:rPr lang="en-US" sz="1100" dirty="0">
                <a:solidFill>
                  <a:schemeClr val="tx2"/>
                </a:solidFill>
              </a:rPr>
              <a:t> Topic 1</a:t>
            </a:r>
          </a:p>
          <a:p>
            <a:r>
              <a:rPr lang="en-US" sz="1100" dirty="0">
                <a:solidFill>
                  <a:schemeClr val="tx2"/>
                </a:solidFill>
              </a:rPr>
              <a:t>   </a:t>
            </a:r>
            <a:r>
              <a:rPr lang="en-US" sz="1100" dirty="0">
                <a:solidFill>
                  <a:schemeClr val="tx2"/>
                </a:solidFill>
                <a:sym typeface="Wingdings" panose="05000000000000000000" pitchFamily="2" charset="2"/>
              </a:rPr>
              <a:t> </a:t>
            </a:r>
            <a:r>
              <a:rPr lang="en-US" sz="1100" dirty="0">
                <a:solidFill>
                  <a:schemeClr val="tx2"/>
                </a:solidFill>
              </a:rPr>
              <a:t>Topic 2</a:t>
            </a:r>
          </a:p>
          <a:p>
            <a:r>
              <a:rPr lang="en-US" sz="1100" dirty="0">
                <a:solidFill>
                  <a:schemeClr val="tx2"/>
                </a:solidFill>
              </a:rPr>
              <a:t>   </a:t>
            </a:r>
            <a:r>
              <a:rPr lang="en-US" sz="1100" dirty="0">
                <a:solidFill>
                  <a:schemeClr val="tx2"/>
                </a:solidFill>
                <a:sym typeface="Wingdings" panose="05000000000000000000" pitchFamily="2" charset="2"/>
              </a:rPr>
              <a:t> </a:t>
            </a:r>
            <a:r>
              <a:rPr lang="en-US" sz="1100" dirty="0">
                <a:solidFill>
                  <a:schemeClr val="tx2"/>
                </a:solidFill>
              </a:rPr>
              <a:t>Topic 3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7466" y="712555"/>
            <a:ext cx="10972800" cy="1143000"/>
          </a:xfrm>
        </p:spPr>
        <p:txBody>
          <a:bodyPr/>
          <a:lstStyle/>
          <a:p>
            <a:r>
              <a:rPr lang="en-US" dirty="0"/>
              <a:t>Properties analysis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9C5C94-FB53-4C88-A69C-416AB7822E0E}"/>
              </a:ext>
            </a:extLst>
          </p:cNvPr>
          <p:cNvGrpSpPr/>
          <p:nvPr/>
        </p:nvGrpSpPr>
        <p:grpSpPr>
          <a:xfrm>
            <a:off x="1956933" y="1700668"/>
            <a:ext cx="8474084" cy="4906666"/>
            <a:chOff x="1049532" y="309191"/>
            <a:chExt cx="10470611" cy="631007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AB08BE2-1A93-460D-842E-9EFF050C9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9532" y="309191"/>
              <a:ext cx="10470611" cy="6310074"/>
            </a:xfrm>
            <a:prstGeom prst="rect">
              <a:avLst/>
            </a:prstGeom>
            <a:solidFill>
              <a:srgbClr val="F3F2F2"/>
            </a:solidFill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7DDA17E-8631-4595-871B-CB8CCA6BC7A2}"/>
                </a:ext>
              </a:extLst>
            </p:cNvPr>
            <p:cNvSpPr/>
            <p:nvPr/>
          </p:nvSpPr>
          <p:spPr>
            <a:xfrm>
              <a:off x="1445922" y="597702"/>
              <a:ext cx="1801774" cy="1902259"/>
            </a:xfrm>
            <a:prstGeom prst="rect">
              <a:avLst/>
            </a:prstGeom>
            <a:solidFill>
              <a:srgbClr val="F3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735D24-D310-427A-89F8-6E33D85FCBEF}"/>
                </a:ext>
              </a:extLst>
            </p:cNvPr>
            <p:cNvSpPr/>
            <p:nvPr/>
          </p:nvSpPr>
          <p:spPr>
            <a:xfrm>
              <a:off x="4909081" y="309191"/>
              <a:ext cx="1284515" cy="676529"/>
            </a:xfrm>
            <a:prstGeom prst="rect">
              <a:avLst/>
            </a:prstGeom>
            <a:solidFill>
              <a:srgbClr val="F3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D1D0CB0-41CF-4143-95D0-454B8C9F2EFC}"/>
                </a:ext>
              </a:extLst>
            </p:cNvPr>
            <p:cNvSpPr/>
            <p:nvPr/>
          </p:nvSpPr>
          <p:spPr>
            <a:xfrm>
              <a:off x="3547991" y="545037"/>
              <a:ext cx="1186919" cy="347705"/>
            </a:xfrm>
            <a:prstGeom prst="rect">
              <a:avLst/>
            </a:prstGeom>
            <a:solidFill>
              <a:srgbClr val="F3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C9024D-90E3-4BD2-B240-0373F7789D7D}"/>
                </a:ext>
              </a:extLst>
            </p:cNvPr>
            <p:cNvSpPr/>
            <p:nvPr/>
          </p:nvSpPr>
          <p:spPr>
            <a:xfrm>
              <a:off x="1407634" y="2328042"/>
              <a:ext cx="1186919" cy="347705"/>
            </a:xfrm>
            <a:prstGeom prst="rect">
              <a:avLst/>
            </a:prstGeom>
            <a:solidFill>
              <a:srgbClr val="F3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BB96C5-430E-4CEB-980A-9F57CA6BB7BA}"/>
                </a:ext>
              </a:extLst>
            </p:cNvPr>
            <p:cNvSpPr/>
            <p:nvPr/>
          </p:nvSpPr>
          <p:spPr>
            <a:xfrm>
              <a:off x="1376103" y="2908476"/>
              <a:ext cx="1722947" cy="1141010"/>
            </a:xfrm>
            <a:prstGeom prst="rect">
              <a:avLst/>
            </a:prstGeom>
            <a:solidFill>
              <a:srgbClr val="F3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F66155F-B0C7-4CA6-B767-C9B2662A5EEE}"/>
                </a:ext>
              </a:extLst>
            </p:cNvPr>
            <p:cNvSpPr/>
            <p:nvPr/>
          </p:nvSpPr>
          <p:spPr>
            <a:xfrm>
              <a:off x="1376103" y="4668755"/>
              <a:ext cx="1466195" cy="347705"/>
            </a:xfrm>
            <a:prstGeom prst="rect">
              <a:avLst/>
            </a:prstGeom>
            <a:solidFill>
              <a:srgbClr val="F3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D23ECB7-11FB-4C84-A9B0-A06F9ECB7A28}"/>
                </a:ext>
              </a:extLst>
            </p:cNvPr>
            <p:cNvSpPr/>
            <p:nvPr/>
          </p:nvSpPr>
          <p:spPr>
            <a:xfrm>
              <a:off x="3213161" y="5312138"/>
              <a:ext cx="1466195" cy="347705"/>
            </a:xfrm>
            <a:prstGeom prst="rect">
              <a:avLst/>
            </a:prstGeom>
            <a:solidFill>
              <a:srgbClr val="F3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86E2D8-FC63-4050-80EA-6C88CFA3F808}"/>
                </a:ext>
              </a:extLst>
            </p:cNvPr>
            <p:cNvSpPr/>
            <p:nvPr/>
          </p:nvSpPr>
          <p:spPr>
            <a:xfrm>
              <a:off x="8622234" y="5180759"/>
              <a:ext cx="1466195" cy="1165988"/>
            </a:xfrm>
            <a:prstGeom prst="rect">
              <a:avLst/>
            </a:prstGeom>
            <a:solidFill>
              <a:srgbClr val="F3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08EA2AB-321E-48EC-99F9-77221FA7D8A6}"/>
                </a:ext>
              </a:extLst>
            </p:cNvPr>
            <p:cNvSpPr/>
            <p:nvPr/>
          </p:nvSpPr>
          <p:spPr>
            <a:xfrm>
              <a:off x="3213160" y="1279169"/>
              <a:ext cx="1801774" cy="347705"/>
            </a:xfrm>
            <a:prstGeom prst="rect">
              <a:avLst/>
            </a:prstGeom>
            <a:solidFill>
              <a:srgbClr val="F3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6137FD-F017-4085-9379-0A627D15052F}"/>
                </a:ext>
              </a:extLst>
            </p:cNvPr>
            <p:cNvSpPr txBox="1"/>
            <p:nvPr/>
          </p:nvSpPr>
          <p:spPr>
            <a:xfrm>
              <a:off x="3475921" y="623968"/>
              <a:ext cx="1707180" cy="276999"/>
            </a:xfrm>
            <a:prstGeom prst="rect">
              <a:avLst/>
            </a:prstGeom>
            <a:solidFill>
              <a:srgbClr val="F3F2F2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Thermal Properties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308732-1F27-487D-A8AD-DBBB57503C99}"/>
                </a:ext>
              </a:extLst>
            </p:cNvPr>
            <p:cNvSpPr/>
            <p:nvPr/>
          </p:nvSpPr>
          <p:spPr>
            <a:xfrm>
              <a:off x="1208313" y="2858177"/>
              <a:ext cx="1801774" cy="1902259"/>
            </a:xfrm>
            <a:prstGeom prst="rect">
              <a:avLst/>
            </a:prstGeom>
            <a:solidFill>
              <a:srgbClr val="F3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91E844-76EC-4198-B88C-56EE31745B10}"/>
                </a:ext>
              </a:extLst>
            </p:cNvPr>
            <p:cNvSpPr txBox="1"/>
            <p:nvPr/>
          </p:nvSpPr>
          <p:spPr>
            <a:xfrm>
              <a:off x="3403099" y="6069748"/>
              <a:ext cx="1707180" cy="276999"/>
            </a:xfrm>
            <a:prstGeom prst="rect">
              <a:avLst/>
            </a:prstGeom>
            <a:solidFill>
              <a:srgbClr val="F3F2F2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Mechanical Properties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08FE94-C655-44F4-AF42-D9A0DD83648C}"/>
                </a:ext>
              </a:extLst>
            </p:cNvPr>
            <p:cNvSpPr txBox="1"/>
            <p:nvPr/>
          </p:nvSpPr>
          <p:spPr>
            <a:xfrm>
              <a:off x="8317436" y="1510590"/>
              <a:ext cx="1284514" cy="1068679"/>
            </a:xfrm>
            <a:prstGeom prst="rect">
              <a:avLst/>
            </a:prstGeom>
            <a:solidFill>
              <a:srgbClr val="F3F2F2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Elements and Compounds, Alloys or composites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0FBB8F-2A5A-473F-ACEA-251F82E65BD3}"/>
                </a:ext>
              </a:extLst>
            </p:cNvPr>
            <p:cNvSpPr txBox="1"/>
            <p:nvPr/>
          </p:nvSpPr>
          <p:spPr>
            <a:xfrm>
              <a:off x="9493895" y="631794"/>
              <a:ext cx="1776197" cy="276999"/>
            </a:xfrm>
            <a:prstGeom prst="rect">
              <a:avLst/>
            </a:prstGeom>
            <a:solidFill>
              <a:srgbClr val="F3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# of Papers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7348CF7-10F3-4731-8877-08B81FDB3E88}"/>
                </a:ext>
              </a:extLst>
            </p:cNvPr>
            <p:cNvSpPr/>
            <p:nvPr/>
          </p:nvSpPr>
          <p:spPr>
            <a:xfrm>
              <a:off x="9845217" y="1249412"/>
              <a:ext cx="1284515" cy="676529"/>
            </a:xfrm>
            <a:prstGeom prst="rect">
              <a:avLst/>
            </a:prstGeom>
            <a:solidFill>
              <a:srgbClr val="F3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2106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7466" y="712555"/>
            <a:ext cx="10972800" cy="1143000"/>
          </a:xfrm>
        </p:spPr>
        <p:txBody>
          <a:bodyPr/>
          <a:lstStyle/>
          <a:p>
            <a:r>
              <a:rPr lang="en-US" dirty="0"/>
              <a:t>Publication timeline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B4236-AA97-48FC-8F74-1487E233F718}"/>
              </a:ext>
            </a:extLst>
          </p:cNvPr>
          <p:cNvGrpSpPr/>
          <p:nvPr/>
        </p:nvGrpSpPr>
        <p:grpSpPr>
          <a:xfrm>
            <a:off x="448087" y="2634480"/>
            <a:ext cx="11067706" cy="2518105"/>
            <a:chOff x="448087" y="2634480"/>
            <a:chExt cx="11067706" cy="25181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5EECF35-B51A-4E7F-8EA2-C696FAA17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207" y="2634480"/>
              <a:ext cx="10839586" cy="2518105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0AEA146-3360-400E-BE30-F6FEF8CB9C35}"/>
                </a:ext>
              </a:extLst>
            </p:cNvPr>
            <p:cNvSpPr/>
            <p:nvPr/>
          </p:nvSpPr>
          <p:spPr>
            <a:xfrm>
              <a:off x="1337817" y="4968390"/>
              <a:ext cx="9909753" cy="1841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Time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49AEF7-8AEE-439A-AEFE-D3644886C448}"/>
                </a:ext>
              </a:extLst>
            </p:cNvPr>
            <p:cNvSpPr/>
            <p:nvPr/>
          </p:nvSpPr>
          <p:spPr>
            <a:xfrm>
              <a:off x="448087" y="2825849"/>
              <a:ext cx="1027761" cy="21353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# of Publications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2F37AF-0DB4-4006-B51A-45934080B1B5}"/>
                </a:ext>
              </a:extLst>
            </p:cNvPr>
            <p:cNvSpPr txBox="1"/>
            <p:nvPr/>
          </p:nvSpPr>
          <p:spPr>
            <a:xfrm>
              <a:off x="1936907" y="3662936"/>
              <a:ext cx="6211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Topic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4C0C05-C35F-4926-878B-5589CA239D21}"/>
                </a:ext>
              </a:extLst>
            </p:cNvPr>
            <p:cNvSpPr txBox="1"/>
            <p:nvPr/>
          </p:nvSpPr>
          <p:spPr>
            <a:xfrm>
              <a:off x="4422604" y="2687349"/>
              <a:ext cx="6211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Topic 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981FDE-6D03-4650-9C50-31046D22BD86}"/>
                </a:ext>
              </a:extLst>
            </p:cNvPr>
            <p:cNvSpPr txBox="1"/>
            <p:nvPr/>
          </p:nvSpPr>
          <p:spPr>
            <a:xfrm>
              <a:off x="7327213" y="3660000"/>
              <a:ext cx="6211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Topic 3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C4C6588-E6AE-43D5-B3D8-C35344865703}"/>
              </a:ext>
            </a:extLst>
          </p:cNvPr>
          <p:cNvSpPr txBox="1"/>
          <p:nvPr/>
        </p:nvSpPr>
        <p:spPr>
          <a:xfrm>
            <a:off x="1997702" y="5626181"/>
            <a:ext cx="4943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Could also be a bar chart?</a:t>
            </a:r>
          </a:p>
          <a:p>
            <a:r>
              <a:rPr lang="en-US" dirty="0"/>
              <a:t>Different colors = different compounds or elements?</a:t>
            </a:r>
          </a:p>
        </p:txBody>
      </p:sp>
    </p:spTree>
    <p:extLst>
      <p:ext uri="{BB962C8B-B14F-4D97-AF65-F5344CB8AC3E}">
        <p14:creationId xmlns:p14="http://schemas.microsoft.com/office/powerpoint/2010/main" val="180894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BCD4-8212-4F29-93D6-1B7FE763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13" y="33974"/>
            <a:ext cx="9720072" cy="899244"/>
          </a:xfrm>
        </p:spPr>
        <p:txBody>
          <a:bodyPr/>
          <a:lstStyle/>
          <a:p>
            <a:r>
              <a:rPr lang="en-US" dirty="0"/>
              <a:t>Results Table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1CD0E1-01E6-41E3-91EE-5E2990285B21}"/>
              </a:ext>
            </a:extLst>
          </p:cNvPr>
          <p:cNvGrpSpPr/>
          <p:nvPr/>
        </p:nvGrpSpPr>
        <p:grpSpPr>
          <a:xfrm>
            <a:off x="7268339" y="772626"/>
            <a:ext cx="3682916" cy="4036290"/>
            <a:chOff x="447102" y="1828739"/>
            <a:chExt cx="4421836" cy="45564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BABB78-CC86-40D0-BF24-800495536A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5242"/>
            <a:stretch/>
          </p:blipFill>
          <p:spPr>
            <a:xfrm>
              <a:off x="692655" y="1828739"/>
              <a:ext cx="4176283" cy="10891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02C74FD-350B-43B6-9BCF-01DCC8D98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655" y="3105845"/>
              <a:ext cx="4176283" cy="114742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9009768-3746-43B1-811D-6148D5B69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655" y="4366976"/>
              <a:ext cx="4176283" cy="128777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F71E8E-4FF4-4715-A596-0A47EEE8D463}"/>
                </a:ext>
              </a:extLst>
            </p:cNvPr>
            <p:cNvSpPr txBox="1"/>
            <p:nvPr/>
          </p:nvSpPr>
          <p:spPr>
            <a:xfrm>
              <a:off x="447102" y="6015855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Filters</a:t>
              </a: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6B94A152-95D0-4328-AF20-27F7B46400EC}"/>
                </a:ext>
              </a:extLst>
            </p:cNvPr>
            <p:cNvSpPr/>
            <p:nvPr/>
          </p:nvSpPr>
          <p:spPr>
            <a:xfrm flipV="1">
              <a:off x="661532" y="5722007"/>
              <a:ext cx="291210" cy="326155"/>
            </a:xfrm>
            <a:prstGeom prst="downArrow">
              <a:avLst/>
            </a:prstGeom>
            <a:solidFill>
              <a:srgbClr val="F3F2F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D8B1DC-0A45-485F-9A56-F6031CED9A2C}"/>
              </a:ext>
            </a:extLst>
          </p:cNvPr>
          <p:cNvGrpSpPr/>
          <p:nvPr/>
        </p:nvGrpSpPr>
        <p:grpSpPr>
          <a:xfrm>
            <a:off x="587713" y="772626"/>
            <a:ext cx="6581881" cy="5942681"/>
            <a:chOff x="5106156" y="1117135"/>
            <a:chExt cx="6752042" cy="57250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F9A38D2-49FA-4D78-8269-1E4E97E34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6156" y="1117135"/>
              <a:ext cx="6133102" cy="5155649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653E775-44A3-4687-A694-BB9F9266DAA6}"/>
                </a:ext>
              </a:extLst>
            </p:cNvPr>
            <p:cNvSpPr/>
            <p:nvPr/>
          </p:nvSpPr>
          <p:spPr>
            <a:xfrm>
              <a:off x="11239258" y="1117135"/>
              <a:ext cx="176181" cy="515564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6702AA-38A9-47B1-AA5C-F5519C658068}"/>
                </a:ext>
              </a:extLst>
            </p:cNvPr>
            <p:cNvSpPr txBox="1"/>
            <p:nvPr/>
          </p:nvSpPr>
          <p:spPr>
            <a:xfrm>
              <a:off x="10796497" y="6472839"/>
              <a:ext cx="1061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Scroll Bar</a:t>
              </a: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E22DD411-B576-401A-93EF-213A0BB6BADC}"/>
                </a:ext>
              </a:extLst>
            </p:cNvPr>
            <p:cNvSpPr/>
            <p:nvPr/>
          </p:nvSpPr>
          <p:spPr>
            <a:xfrm flipV="1">
              <a:off x="11185266" y="6200562"/>
              <a:ext cx="291210" cy="326155"/>
            </a:xfrm>
            <a:prstGeom prst="downArrow">
              <a:avLst/>
            </a:prstGeom>
            <a:solidFill>
              <a:srgbClr val="F3F2F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222895B-96BD-4979-9FDA-0A217B1B0C7A}"/>
              </a:ext>
            </a:extLst>
          </p:cNvPr>
          <p:cNvSpPr txBox="1"/>
          <p:nvPr/>
        </p:nvSpPr>
        <p:spPr>
          <a:xfrm>
            <a:off x="5088195" y="102221"/>
            <a:ext cx="13436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Sorting Options</a:t>
            </a:r>
          </a:p>
          <a:p>
            <a:r>
              <a:rPr lang="en-US" sz="1200" dirty="0">
                <a:solidFill>
                  <a:schemeClr val="tx2"/>
                </a:solidFill>
              </a:rPr>
              <a:t>   </a:t>
            </a:r>
            <a:r>
              <a:rPr lang="en-US" sz="1200" dirty="0">
                <a:solidFill>
                  <a:schemeClr val="tx2"/>
                </a:solidFill>
                <a:sym typeface="Wingdings" panose="05000000000000000000" pitchFamily="2" charset="2"/>
              </a:rPr>
              <a:t></a:t>
            </a:r>
            <a:r>
              <a:rPr lang="en-US" sz="1200" dirty="0">
                <a:solidFill>
                  <a:schemeClr val="tx2"/>
                </a:solidFill>
              </a:rPr>
              <a:t> Newest </a:t>
            </a:r>
          </a:p>
          <a:p>
            <a:r>
              <a:rPr lang="en-US" sz="1200" dirty="0">
                <a:solidFill>
                  <a:schemeClr val="tx2"/>
                </a:solidFill>
              </a:rPr>
              <a:t>   </a:t>
            </a:r>
            <a:r>
              <a:rPr lang="en-US" sz="1200" dirty="0">
                <a:solidFill>
                  <a:schemeClr val="tx2"/>
                </a:solidFill>
                <a:sym typeface="Wingdings" panose="05000000000000000000" pitchFamily="2" charset="2"/>
              </a:rPr>
              <a:t> </a:t>
            </a:r>
            <a:r>
              <a:rPr lang="en-US" sz="1200" dirty="0">
                <a:solidFill>
                  <a:schemeClr val="tx2"/>
                </a:solidFill>
              </a:rPr>
              <a:t>Oldest</a:t>
            </a:r>
          </a:p>
          <a:p>
            <a:r>
              <a:rPr lang="en-US" sz="1200" dirty="0">
                <a:solidFill>
                  <a:schemeClr val="tx2"/>
                </a:solidFill>
                <a:sym typeface="Wingdings" panose="05000000000000000000" pitchFamily="2" charset="2"/>
              </a:rPr>
              <a:t>    </a:t>
            </a:r>
            <a:r>
              <a:rPr lang="en-US" sz="1200" dirty="0">
                <a:solidFill>
                  <a:schemeClr val="tx2"/>
                </a:solidFill>
              </a:rPr>
              <a:t>Most Citations</a:t>
            </a:r>
          </a:p>
        </p:txBody>
      </p:sp>
    </p:spTree>
    <p:extLst>
      <p:ext uri="{BB962C8B-B14F-4D97-AF65-F5344CB8AC3E}">
        <p14:creationId xmlns:p14="http://schemas.microsoft.com/office/powerpoint/2010/main" val="18308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539</TotalTime>
  <Words>230</Words>
  <Application>Microsoft Office PowerPoint</Application>
  <PresentationFormat>Widescreen</PresentationFormat>
  <Paragraphs>52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Tw Cen MT</vt:lpstr>
      <vt:lpstr>Tw Cen MT Condensed</vt:lpstr>
      <vt:lpstr>Wingdings 3</vt:lpstr>
      <vt:lpstr>Integral</vt:lpstr>
      <vt:lpstr>Project 2</vt:lpstr>
      <vt:lpstr>Project requirements</vt:lpstr>
      <vt:lpstr>Sample Research Notebook</vt:lpstr>
      <vt:lpstr>Properties analysis</vt:lpstr>
      <vt:lpstr>Publication timeline</vt:lpstr>
      <vt:lpstr>Results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Rebecca Mih</dc:creator>
  <cp:lastModifiedBy>Rebecca Mih</cp:lastModifiedBy>
  <cp:revision>30</cp:revision>
  <dcterms:created xsi:type="dcterms:W3CDTF">2019-04-21T20:12:42Z</dcterms:created>
  <dcterms:modified xsi:type="dcterms:W3CDTF">2019-04-23T02:21:36Z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