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72" r:id="rId2"/>
    <p:sldId id="273" r:id="rId3"/>
    <p:sldId id="286" r:id="rId4"/>
    <p:sldId id="288" r:id="rId5"/>
    <p:sldId id="284" r:id="rId6"/>
    <p:sldId id="287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1A1D30-C0A0-4124-A783-34D9F15FA0FE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A619A4-B836-4CA3-AA55-B88BF9A46E1B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3AE243-8257-4D75-AF51-48A9233D71C2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4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1146459-E3C3-4969-9224-5ED50B492D17}" type="datetime1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9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Hills</a:t>
            </a:r>
          </a:p>
          <a:p>
            <a:r>
              <a:rPr lang="en-US" dirty="0"/>
              <a:t>Rebecca Mih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Interactive Research Notebook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032" y="1722968"/>
            <a:ext cx="9673169" cy="408048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Our project is a combination of: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Web Scraping and Leaflet or </a:t>
            </a:r>
            <a:r>
              <a:rPr lang="en-US" sz="1600" dirty="0" err="1"/>
              <a:t>Plotly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 dashboard page with multiple charts all updating from the same data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And includes at least one JS library that we did not cover.  </a:t>
            </a:r>
            <a:r>
              <a:rPr lang="en-US" sz="1600" b="1" dirty="0"/>
              <a:t>We used Chart.js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Has at least 100 records.  </a:t>
            </a:r>
            <a:r>
              <a:rPr lang="en-US" sz="1600" b="1" dirty="0"/>
              <a:t>We had over 800 records.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Has User-driven interaction (e.g. menus, dropdowns, textboxes, etc.). </a:t>
            </a:r>
            <a:r>
              <a:rPr lang="en-US" sz="1600" b="1" dirty="0"/>
              <a:t>Yes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Includes at least three views. </a:t>
            </a:r>
            <a:r>
              <a:rPr lang="en-US" sz="1600" b="1" dirty="0"/>
              <a:t> Yes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09028-C0D9-4F6D-879E-A5DB8F3C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810" y="4986627"/>
            <a:ext cx="7467217" cy="1463040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We aim to reduce the busywork related to managing research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AE568-9973-40ED-8EC0-850292C4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334" y="197584"/>
            <a:ext cx="4777560" cy="3104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43683-D83A-4674-A7FB-78801A62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276" y="1916242"/>
            <a:ext cx="3824287" cy="2614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D20E8-980C-45EA-81F3-AA5E251A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69" y="197584"/>
            <a:ext cx="6239976" cy="1463040"/>
          </a:xfrm>
        </p:spPr>
        <p:txBody>
          <a:bodyPr>
            <a:normAutofit/>
          </a:bodyPr>
          <a:lstStyle/>
          <a:p>
            <a:r>
              <a:rPr lang="en-US" sz="2800" dirty="0"/>
              <a:t>Researchers spend 100s of hours gathering, categorizing and storing publications and reference material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22800-496A-462B-8375-84E0E297B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114" y="5031497"/>
            <a:ext cx="1327946" cy="137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Process and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032" y="1722968"/>
            <a:ext cx="10329101" cy="475135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Acquisition of publication information:  Beautiful Soup on Google Scholar into CSVs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Author list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Title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Abstract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Citations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Date of Publication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Data Cleaning : Python Pandas, NumPy, Re into CSVs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Removing non-ASCII characters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Using Regex to establish tags for each publication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Creating appropriate labelling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Creating the Dashboard - Data Analysis and Visualization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HTML / </a:t>
            </a:r>
            <a:r>
              <a:rPr lang="en-US" sz="1200" dirty="0" err="1"/>
              <a:t>Javascript</a:t>
            </a:r>
            <a:r>
              <a:rPr lang="en-US" sz="1200" dirty="0"/>
              <a:t> /Bootstrap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Flask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/>
              <a:t>Plotly</a:t>
            </a:r>
            <a:endParaRPr lang="en-US" sz="120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D3.js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Chart.js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12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466" y="712555"/>
            <a:ext cx="4860038" cy="1143000"/>
          </a:xfrm>
        </p:spPr>
        <p:txBody>
          <a:bodyPr/>
          <a:lstStyle/>
          <a:p>
            <a:r>
              <a:rPr lang="en-US" dirty="0"/>
              <a:t>Documents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27F214-A693-41DA-BE47-7108A47EF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6" t="13796" r="17630" b="1131"/>
          <a:stretch/>
        </p:blipFill>
        <p:spPr>
          <a:xfrm>
            <a:off x="5386756" y="569777"/>
            <a:ext cx="6483510" cy="58792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42827C-9FFE-41F0-B8C4-C4629D092A2B}"/>
              </a:ext>
            </a:extLst>
          </p:cNvPr>
          <p:cNvSpPr/>
          <p:nvPr/>
        </p:nvSpPr>
        <p:spPr>
          <a:xfrm>
            <a:off x="776550" y="1820821"/>
            <a:ext cx="4656155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chord diagram is useful to visualize the contents of documents. </a:t>
            </a:r>
          </a:p>
          <a:p>
            <a:endParaRPr lang="en-US" dirty="0"/>
          </a:p>
          <a:p>
            <a:r>
              <a:rPr lang="en-US" dirty="0"/>
              <a:t>In this case, academic publications for metal foams are classified by: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the materials used to make the foam (Aluminum, Copper, </a:t>
            </a:r>
            <a:r>
              <a:rPr lang="en-US" sz="1600" dirty="0" err="1"/>
              <a:t>etc</a:t>
            </a:r>
            <a:r>
              <a:rPr lang="en-US" sz="1600" dirty="0"/>
              <a:t>),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materials properties (e.g. strength, elasticity, conductivity), that were tested by the authors. </a:t>
            </a:r>
          </a:p>
          <a:p>
            <a:endParaRPr lang="en-US" dirty="0"/>
          </a:p>
          <a:p>
            <a:r>
              <a:rPr lang="en-US" dirty="0"/>
              <a:t>In this way, it's easy to what materials and properties researchers have studied the most, by the relative size of the arcs and chords in the diagram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06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2A3B-7F73-45DC-9BC3-82C083CB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BAE476-4F8E-4F26-9995-2EC59CF808AC}"/>
              </a:ext>
            </a:extLst>
          </p:cNvPr>
          <p:cNvSpPr/>
          <p:nvPr/>
        </p:nvSpPr>
        <p:spPr>
          <a:xfrm>
            <a:off x="4786985" y="753239"/>
            <a:ext cx="63808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Analysis of the most prolific authors, and the most popular journals, by material and properties, is helpful for identifying potential collaborators and their areas of expertise.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517DB-6857-4FD5-8B03-EC534F19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25307"/>
            <a:ext cx="9986412" cy="39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466" y="712555"/>
            <a:ext cx="10972800" cy="1143000"/>
          </a:xfrm>
        </p:spPr>
        <p:txBody>
          <a:bodyPr/>
          <a:lstStyle/>
          <a:p>
            <a:r>
              <a:rPr lang="en-US"/>
              <a:t>Competitive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DC1C0-6CA6-4F16-A3B2-E4B67B23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7" y="2578507"/>
            <a:ext cx="10494922" cy="38898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F3508A-49FF-4DC6-A87B-A2ED7D1F104D}"/>
              </a:ext>
            </a:extLst>
          </p:cNvPr>
          <p:cNvSpPr/>
          <p:nvPr/>
        </p:nvSpPr>
        <p:spPr>
          <a:xfrm>
            <a:off x="1021616" y="1921247"/>
            <a:ext cx="982252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Publication Timeline shows evolution of research interest in metal foams, over time. The number of citations by others indicates the importance of the articles content. Ground-breaking articles may have hundreds or even thousands of citations.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B319D-8D4F-4457-9184-5882E75CA369}"/>
              </a:ext>
            </a:extLst>
          </p:cNvPr>
          <p:cNvSpPr txBox="1"/>
          <p:nvPr/>
        </p:nvSpPr>
        <p:spPr>
          <a:xfrm>
            <a:off x="1021616" y="3152001"/>
            <a:ext cx="993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of citations</a:t>
            </a:r>
          </a:p>
        </p:txBody>
      </p:sp>
    </p:spTree>
    <p:extLst>
      <p:ext uri="{BB962C8B-B14F-4D97-AF65-F5344CB8AC3E}">
        <p14:creationId xmlns:p14="http://schemas.microsoft.com/office/powerpoint/2010/main" val="1808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764</TotalTime>
  <Words>355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Neue</vt:lpstr>
      <vt:lpstr>Tw Cen MT</vt:lpstr>
      <vt:lpstr>Tw Cen MT Condensed</vt:lpstr>
      <vt:lpstr>Wingdings 3</vt:lpstr>
      <vt:lpstr>Integral</vt:lpstr>
      <vt:lpstr>Project 2</vt:lpstr>
      <vt:lpstr>The Interactive Research Notebook</vt:lpstr>
      <vt:lpstr>Researchers spend 100s of hours gathering, categorizing and storing publications and reference material</vt:lpstr>
      <vt:lpstr>Process and Tools</vt:lpstr>
      <vt:lpstr>Documents analysis</vt:lpstr>
      <vt:lpstr>Social Analysis</vt:lpstr>
      <vt:lpstr>Competitive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Rebecca Mih</dc:creator>
  <cp:lastModifiedBy>Rebecca Mih</cp:lastModifiedBy>
  <cp:revision>43</cp:revision>
  <dcterms:created xsi:type="dcterms:W3CDTF">2019-04-21T20:12:42Z</dcterms:created>
  <dcterms:modified xsi:type="dcterms:W3CDTF">2019-05-04T17:30:04Z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