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0"/>
  </p:notesMasterIdLst>
  <p:sldIdLst>
    <p:sldId id="257" r:id="rId2"/>
    <p:sldId id="258" r:id="rId3"/>
    <p:sldId id="311" r:id="rId4"/>
    <p:sldId id="312" r:id="rId5"/>
    <p:sldId id="313" r:id="rId6"/>
    <p:sldId id="267" r:id="rId7"/>
    <p:sldId id="31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FF9900"/>
    <a:srgbClr val="30353F"/>
    <a:srgbClr val="43CDD9"/>
    <a:srgbClr val="667181"/>
    <a:srgbClr val="BABABA"/>
    <a:srgbClr val="85E0E7"/>
    <a:srgbClr val="515A6B"/>
    <a:srgbClr val="AFBBBD"/>
    <a:srgbClr val="8FA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0" autoAdjust="0"/>
    <p:restoredTop sz="80976" autoAdjust="0"/>
  </p:normalViewPr>
  <p:slideViewPr>
    <p:cSldViewPr snapToGrid="0" showGuides="1">
      <p:cViewPr varScale="1">
        <p:scale>
          <a:sx n="87" d="100"/>
          <a:sy n="87" d="100"/>
        </p:scale>
        <p:origin x="562" y="4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a:solidFill>
          <a:srgbClr val="FF9900"/>
        </a:solidFill>
      </dgm:spPr>
      <dgm:t>
        <a:bodyPr/>
        <a:lstStyle/>
        <a:p>
          <a:r>
            <a:rPr lang="en-US" b="1">
              <a:solidFill>
                <a:schemeClr val="tx1"/>
              </a:solidFill>
            </a:rPr>
            <a:t>2015</a:t>
          </a:r>
          <a:endParaRPr lang="en-US" b="1" dirty="0">
            <a:solidFill>
              <a:schemeClr val="tx1"/>
            </a:solidFill>
          </a:endParaRP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r>
            <a:rPr lang="en-US" sz="1800" dirty="0"/>
            <a:t>Seattle PD starts</a:t>
          </a:r>
        </a:p>
        <a:p>
          <a:r>
            <a:rPr lang="en-US" sz="1800" dirty="0"/>
            <a:t>Open  platform</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a:solidFill>
          <a:srgbClr val="FF9900"/>
        </a:solidFill>
      </dgm:spPr>
      <dgm:t>
        <a:bodyPr/>
        <a:lstStyle/>
        <a:p>
          <a:r>
            <a:rPr lang="en-US" b="1" dirty="0">
              <a:solidFill>
                <a:schemeClr val="tx1"/>
              </a:solidFill>
            </a:rPr>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r>
            <a:rPr lang="en-US" sz="1600" baseline="0" dirty="0"/>
            <a:t>Seattle PD  Creates Open Data platform for all to use</a:t>
          </a:r>
        </a:p>
        <a:p>
          <a:r>
            <a:rPr lang="en-US" sz="1600" baseline="0" dirty="0"/>
            <a:t>Publishes 2015-2017 report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custT="1"/>
      <dgm:spPr>
        <a:solidFill>
          <a:srgbClr val="FF9900"/>
        </a:solidFill>
        <a:ln w="12700" cap="flat" cmpd="sng" algn="ctr">
          <a:solidFill>
            <a:srgbClr val="4A66AC">
              <a:hueOff val="0"/>
              <a:satOff val="0"/>
              <a:lumOff val="0"/>
              <a:alphaOff val="0"/>
            </a:srgbClr>
          </a:solidFill>
          <a:prstDash val="solid"/>
          <a:miter lim="800000"/>
        </a:ln>
        <a:effectLst/>
      </dgm:spPr>
      <dgm:t>
        <a:bodyPr spcFirstLastPara="0" vert="horz" wrap="square" lIns="83820" tIns="83820" rIns="83820" bIns="83820" numCol="1" spcCol="1270" anchor="ctr" anchorCtr="1"/>
        <a:lstStyle/>
        <a:p>
          <a:pPr marL="0" lvl="0" indent="0" algn="ctr" defTabSz="488950">
            <a:lnSpc>
              <a:spcPct val="90000"/>
            </a:lnSpc>
            <a:spcBef>
              <a:spcPct val="0"/>
            </a:spcBef>
            <a:spcAft>
              <a:spcPct val="35000"/>
            </a:spcAft>
            <a:buNone/>
          </a:pPr>
          <a:r>
            <a:rPr lang="en-US" sz="1100" b="1" kern="1200" dirty="0">
              <a:solidFill>
                <a:prstClr val="black"/>
              </a:solidFill>
              <a:latin typeface="Segoe UI Light"/>
              <a:ea typeface="+mn-ea"/>
              <a:cs typeface="+mn-cs"/>
            </a:rPr>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1800" dirty="0"/>
            <a:t>Seattle PD publishes </a:t>
          </a:r>
        </a:p>
        <a:p>
          <a:r>
            <a:rPr lang="en-US" sz="1800" dirty="0"/>
            <a:t>2018 report,  announces online platform availability</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custT="1"/>
      <dgm:spPr>
        <a:solidFill>
          <a:srgbClr val="FF9900"/>
        </a:solidFill>
        <a:ln w="12700" cap="flat" cmpd="sng" algn="ctr">
          <a:solidFill>
            <a:srgbClr val="4A66AC">
              <a:hueOff val="0"/>
              <a:satOff val="0"/>
              <a:lumOff val="0"/>
              <a:alphaOff val="0"/>
            </a:srgbClr>
          </a:solidFill>
          <a:prstDash val="solid"/>
          <a:miter lim="800000"/>
        </a:ln>
        <a:effectLst/>
      </dgm:spPr>
      <dgm:t>
        <a:bodyPr spcFirstLastPara="0" vert="horz" wrap="square" lIns="83820" tIns="83820" rIns="83820" bIns="83820" numCol="1" spcCol="1270" anchor="ctr" anchorCtr="1"/>
        <a:lstStyle/>
        <a:p>
          <a:pPr marL="0" lvl="0" indent="0" algn="ctr" defTabSz="488950">
            <a:lnSpc>
              <a:spcPct val="90000"/>
            </a:lnSpc>
            <a:spcBef>
              <a:spcPct val="0"/>
            </a:spcBef>
            <a:spcAft>
              <a:spcPct val="35000"/>
            </a:spcAft>
            <a:buNone/>
          </a:pPr>
          <a:r>
            <a:rPr lang="en-US" sz="1100" b="1" kern="1200" dirty="0">
              <a:solidFill>
                <a:prstClr val="black"/>
              </a:solidFill>
              <a:latin typeface="Segoe UI Light"/>
              <a:ea typeface="+mn-ea"/>
              <a:cs typeface="+mn-cs"/>
            </a:rPr>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1800" dirty="0"/>
            <a:t>The data used today was </a:t>
          </a:r>
        </a:p>
        <a:p>
          <a:r>
            <a:rPr lang="en-US" sz="1800" dirty="0"/>
            <a:t>Downloaded  April 15, 2020</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D3EA26D6-DD81-4B0D-AEBC-FE52DF9FD071}">
      <dgm:prSet/>
      <dgm:spPr>
        <a:solidFill>
          <a:srgbClr val="FF9900"/>
        </a:solidFill>
      </dgm:spPr>
      <dgm:t>
        <a:bodyPr/>
        <a:lstStyle/>
        <a:p>
          <a:r>
            <a:rPr lang="en-US" b="1">
              <a:solidFill>
                <a:schemeClr val="tx1"/>
              </a:solidFill>
            </a:rPr>
            <a:t>2017</a:t>
          </a:r>
          <a:endParaRPr lang="en-US" b="1" dirty="0">
            <a:solidFill>
              <a:schemeClr val="tx1"/>
            </a:solidFill>
          </a:endParaRPr>
        </a:p>
      </dgm:t>
    </dgm:pt>
    <dgm:pt modelId="{AEAB0B11-31BA-462B-9E0A-4D4709D598B2}" type="parTrans" cxnId="{252CCAEF-F5F8-42FC-9635-B91F6EDEC547}">
      <dgm:prSet/>
      <dgm:spPr/>
      <dgm:t>
        <a:bodyPr/>
        <a:lstStyle/>
        <a:p>
          <a:endParaRPr lang="en-US"/>
        </a:p>
      </dgm:t>
    </dgm:pt>
    <dgm:pt modelId="{68E5C3E4-211B-42A3-8D35-9B459F252939}" type="sibTrans" cxnId="{252CCAEF-F5F8-42FC-9635-B91F6EDEC547}">
      <dgm:prSet/>
      <dgm:spPr/>
      <dgm:t>
        <a:bodyPr/>
        <a:lstStyle/>
        <a:p>
          <a:endParaRPr lang="en-US"/>
        </a:p>
      </dgm:t>
    </dgm:pt>
    <dgm:pt modelId="{6790B198-366A-4D87-8338-32151E7B91A6}">
      <dgm:prSet/>
      <dgm:spPr>
        <a:solidFill>
          <a:srgbClr val="FF9900"/>
        </a:solidFill>
      </dgm:spPr>
      <dgm:t>
        <a:bodyPr/>
        <a:lstStyle/>
        <a:p>
          <a:r>
            <a:rPr lang="en-US" b="1">
              <a:solidFill>
                <a:schemeClr val="tx1"/>
              </a:solidFill>
            </a:rPr>
            <a:t>2016</a:t>
          </a:r>
          <a:endParaRPr lang="en-US" b="1" dirty="0">
            <a:solidFill>
              <a:schemeClr val="tx1"/>
            </a:solidFill>
          </a:endParaRPr>
        </a:p>
      </dgm:t>
    </dgm:pt>
    <dgm:pt modelId="{ECD50F69-75E1-4DF3-B855-4E20EC4092EF}" type="parTrans" cxnId="{060FA9BA-1E8C-4164-B4D2-004766E3E984}">
      <dgm:prSet/>
      <dgm:spPr/>
      <dgm:t>
        <a:bodyPr/>
        <a:lstStyle/>
        <a:p>
          <a:endParaRPr lang="en-US"/>
        </a:p>
      </dgm:t>
    </dgm:pt>
    <dgm:pt modelId="{916146BE-8285-442D-B270-6883696B82AF}" type="sibTrans" cxnId="{060FA9BA-1E8C-4164-B4D2-004766E3E984}">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6">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6">
        <dgm:presLayoutVars>
          <dgm:bulletEnabled val="1"/>
        </dgm:presLayoutVars>
      </dgm:prSet>
      <dgm:spPr/>
    </dgm:pt>
    <dgm:pt modelId="{6898D4C1-54F6-4DA4-9607-F444437C8E6E}" type="pres">
      <dgm:prSet presAssocID="{9B50AE85-DEA1-41F3-9C2C-24A18069C473}" presName="ConnectLine1" presStyleLbl="sibTrans1D1" presStyleIdx="0" presStyleCnt="6"/>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6"/>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F471E9FF-97A5-4D6A-BD51-D110EF02B6D1}" type="pres">
      <dgm:prSet presAssocID="{6790B198-366A-4D87-8338-32151E7B91A6}" presName="composite1" presStyleCnt="0"/>
      <dgm:spPr/>
    </dgm:pt>
    <dgm:pt modelId="{D89A0FC5-0425-4F60-8B41-C9BBF6446BF7}" type="pres">
      <dgm:prSet presAssocID="{6790B198-366A-4D87-8338-32151E7B91A6}" presName="parent1" presStyleLbl="alignNode1" presStyleIdx="1" presStyleCnt="6">
        <dgm:presLayoutVars>
          <dgm:chMax val="1"/>
          <dgm:chPref val="1"/>
          <dgm:bulletEnabled val="1"/>
        </dgm:presLayoutVars>
      </dgm:prSet>
      <dgm:spPr/>
    </dgm:pt>
    <dgm:pt modelId="{5EAC2F05-D822-4106-9B4E-641B211C9A0D}" type="pres">
      <dgm:prSet presAssocID="{6790B198-366A-4D87-8338-32151E7B91A6}" presName="Childtext1" presStyleLbl="revTx" presStyleIdx="1" presStyleCnt="6">
        <dgm:presLayoutVars>
          <dgm:bulletEnabled val="1"/>
        </dgm:presLayoutVars>
      </dgm:prSet>
      <dgm:spPr/>
    </dgm:pt>
    <dgm:pt modelId="{BCE7916D-DD02-4477-B9A5-53FC225D6FCE}" type="pres">
      <dgm:prSet presAssocID="{6790B198-366A-4D87-8338-32151E7B91A6}" presName="ConnectLine1" presStyleLbl="sibTrans1D1" presStyleIdx="1" presStyleCnt="6"/>
      <dgm:spPr>
        <a:noFill/>
        <a:ln w="6350" cap="flat" cmpd="sng" algn="ctr">
          <a:solidFill>
            <a:schemeClr val="accent1">
              <a:hueOff val="0"/>
              <a:satOff val="0"/>
              <a:lumOff val="0"/>
              <a:alphaOff val="0"/>
            </a:schemeClr>
          </a:solidFill>
          <a:prstDash val="dash"/>
          <a:miter lim="800000"/>
        </a:ln>
        <a:effectLst/>
      </dgm:spPr>
    </dgm:pt>
    <dgm:pt modelId="{1A0A1984-EA69-405B-9776-83E19CEB27D2}" type="pres">
      <dgm:prSet presAssocID="{6790B198-366A-4D87-8338-32151E7B91A6}" presName="ConnectLineEnd1" presStyleLbl="lnNode1" presStyleIdx="1" presStyleCnt="6"/>
      <dgm:spPr/>
    </dgm:pt>
    <dgm:pt modelId="{8DBEAB45-3809-452F-A9AC-A51EFA7BFD3B}" type="pres">
      <dgm:prSet presAssocID="{6790B198-366A-4D87-8338-32151E7B91A6}" presName="EmptyPane1" presStyleCnt="0"/>
      <dgm:spPr/>
    </dgm:pt>
    <dgm:pt modelId="{D548834E-16A4-4042-BF86-BE7897615F82}" type="pres">
      <dgm:prSet presAssocID="{916146BE-8285-442D-B270-6883696B82AF}" presName="spaceBetweenRectangles1" presStyleCnt="0"/>
      <dgm:spPr/>
    </dgm:pt>
    <dgm:pt modelId="{1AD56623-1A90-4053-8F36-973126697D98}" type="pres">
      <dgm:prSet presAssocID="{D3EA26D6-DD81-4B0D-AEBC-FE52DF9FD071}" presName="composite1" presStyleCnt="0"/>
      <dgm:spPr/>
    </dgm:pt>
    <dgm:pt modelId="{4646EDBB-91D1-4B71-AEF5-39DF9D21A132}" type="pres">
      <dgm:prSet presAssocID="{D3EA26D6-DD81-4B0D-AEBC-FE52DF9FD071}" presName="parent1" presStyleLbl="alignNode1" presStyleIdx="2" presStyleCnt="6">
        <dgm:presLayoutVars>
          <dgm:chMax val="1"/>
          <dgm:chPref val="1"/>
          <dgm:bulletEnabled val="1"/>
        </dgm:presLayoutVars>
      </dgm:prSet>
      <dgm:spPr/>
    </dgm:pt>
    <dgm:pt modelId="{DDC011A7-38C8-4C04-A4F8-82E565459652}" type="pres">
      <dgm:prSet presAssocID="{D3EA26D6-DD81-4B0D-AEBC-FE52DF9FD071}" presName="Childtext1" presStyleLbl="revTx" presStyleIdx="2" presStyleCnt="6" custLinFactNeighborX="3809" custLinFactNeighborY="10190">
        <dgm:presLayoutVars>
          <dgm:bulletEnabled val="1"/>
        </dgm:presLayoutVars>
      </dgm:prSet>
      <dgm:spPr/>
    </dgm:pt>
    <dgm:pt modelId="{A6CF1C2D-B589-4EF2-AEF3-55F9DB263DA0}" type="pres">
      <dgm:prSet presAssocID="{D3EA26D6-DD81-4B0D-AEBC-FE52DF9FD071}" presName="ConnectLine1" presStyleLbl="sibTrans1D1" presStyleIdx="2" presStyleCnt="6"/>
      <dgm:spPr>
        <a:noFill/>
        <a:ln w="6350" cap="flat" cmpd="sng" algn="ctr">
          <a:solidFill>
            <a:schemeClr val="accent1">
              <a:hueOff val="0"/>
              <a:satOff val="0"/>
              <a:lumOff val="0"/>
              <a:alphaOff val="0"/>
            </a:schemeClr>
          </a:solidFill>
          <a:prstDash val="dash"/>
          <a:miter lim="800000"/>
        </a:ln>
        <a:effectLst/>
      </dgm:spPr>
    </dgm:pt>
    <dgm:pt modelId="{7AC18D39-00FA-43E2-8178-40E8696A60BE}" type="pres">
      <dgm:prSet presAssocID="{D3EA26D6-DD81-4B0D-AEBC-FE52DF9FD071}" presName="ConnectLineEnd1" presStyleLbl="lnNode1" presStyleIdx="2" presStyleCnt="6"/>
      <dgm:spPr/>
    </dgm:pt>
    <dgm:pt modelId="{90FAFFA7-F6DE-4042-98B0-B68AF7323E8D}" type="pres">
      <dgm:prSet presAssocID="{D3EA26D6-DD81-4B0D-AEBC-FE52DF9FD071}" presName="EmptyPane1" presStyleCnt="0"/>
      <dgm:spPr/>
    </dgm:pt>
    <dgm:pt modelId="{5DD1C779-DF0C-430D-A28B-DF1DAB743D35}" type="pres">
      <dgm:prSet presAssocID="{68E5C3E4-211B-42A3-8D35-9B459F252939}"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3" presStyleCnt="6">
        <dgm:presLayoutVars>
          <dgm:chMax val="1"/>
          <dgm:chPref val="1"/>
          <dgm:bulletEnabled val="1"/>
        </dgm:presLayoutVars>
      </dgm:prSet>
      <dgm:spPr/>
    </dgm:pt>
    <dgm:pt modelId="{E1F35975-00CA-4B74-AB7C-CD8812C99AEF}" type="pres">
      <dgm:prSet presAssocID="{B157653D-2397-47E3-94A8-8E8B13726408}" presName="Childtext1" presStyleLbl="revTx" presStyleIdx="3" presStyleCnt="6">
        <dgm:presLayoutVars>
          <dgm:bulletEnabled val="1"/>
        </dgm:presLayoutVars>
      </dgm:prSet>
      <dgm:spPr/>
    </dgm:pt>
    <dgm:pt modelId="{152FB453-AA1C-4C6D-86AE-2A7A4BF73B8B}" type="pres">
      <dgm:prSet presAssocID="{B157653D-2397-47E3-94A8-8E8B13726408}" presName="ConnectLine1" presStyleLbl="sibTrans1D1" presStyleIdx="3" presStyleCnt="6"/>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3" presStyleCnt="6"/>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4" presStyleCnt="6">
        <dgm:presLayoutVars>
          <dgm:chMax val="1"/>
          <dgm:chPref val="1"/>
          <dgm:bulletEnabled val="1"/>
        </dgm:presLayoutVars>
      </dgm:prSet>
      <dgm:spPr>
        <a:xfrm>
          <a:off x="5029199" y="1703736"/>
          <a:ext cx="2154108" cy="378608"/>
        </a:xfrm>
        <a:prstGeom prst="rect">
          <a:avLst/>
        </a:prstGeom>
      </dgm:spPr>
    </dgm:pt>
    <dgm:pt modelId="{5A20FA73-3A21-4484-9105-C650E9C6EB1C}" type="pres">
      <dgm:prSet presAssocID="{501DC69F-43F9-4B1E-BE22-6D9FA0AFC528}" presName="Childtext1" presStyleLbl="revTx" presStyleIdx="4" presStyleCnt="6">
        <dgm:presLayoutVars>
          <dgm:bulletEnabled val="1"/>
        </dgm:presLayoutVars>
      </dgm:prSet>
      <dgm:spPr/>
    </dgm:pt>
    <dgm:pt modelId="{26F3F9B3-7461-4A61-97B5-AF1F062A6A31}" type="pres">
      <dgm:prSet presAssocID="{501DC69F-43F9-4B1E-BE22-6D9FA0AFC528}" presName="ConnectLine1" presStyleLbl="sibTrans1D1" presStyleIdx="4" presStyleCnt="6"/>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4" presStyleCnt="6"/>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5" presStyleCnt="6">
        <dgm:presLayoutVars>
          <dgm:chMax val="1"/>
          <dgm:chPref val="1"/>
          <dgm:bulletEnabled val="1"/>
        </dgm:presLayoutVars>
      </dgm:prSet>
      <dgm:spPr>
        <a:xfrm rot="5400000">
          <a:off x="8071058" y="815985"/>
          <a:ext cx="378608" cy="2154108"/>
        </a:xfrm>
        <a:prstGeom prst="round2SameRect">
          <a:avLst/>
        </a:prstGeom>
      </dgm:spPr>
    </dgm:pt>
    <dgm:pt modelId="{FDB65D9B-1D75-443C-BEF8-109339A014F9}" type="pres">
      <dgm:prSet presAssocID="{AE7358A2-3D9A-4A4C-BBED-5424660EAD51}" presName="Childtext1" presStyleLbl="revTx" presStyleIdx="5" presStyleCnt="6">
        <dgm:presLayoutVars>
          <dgm:bulletEnabled val="1"/>
        </dgm:presLayoutVars>
      </dgm:prSet>
      <dgm:spPr/>
    </dgm:pt>
    <dgm:pt modelId="{CA5E20EB-82C1-48EB-94ED-CE7DA89B43C2}" type="pres">
      <dgm:prSet presAssocID="{AE7358A2-3D9A-4A4C-BBED-5424660EAD51}" presName="ConnectLine1" presStyleLbl="sibTrans1D1" presStyleIdx="5" presStyleCnt="6"/>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5" presStyleCnt="6"/>
      <dgm:spPr/>
    </dgm:pt>
    <dgm:pt modelId="{1683A45D-856A-48E0-985B-FE990DF390D0}" type="pres">
      <dgm:prSet presAssocID="{AE7358A2-3D9A-4A4C-BBED-5424660EAD51}" presName="EmptyPane1" presStyleCnt="0"/>
      <dgm:spPr/>
    </dgm:pt>
  </dgm:ptLst>
  <dgm:cxnLst>
    <dgm:cxn modelId="{E50EA410-61F4-443F-B045-5AC0708EA191}" srcId="{D3EA26D6-DD81-4B0D-AEBC-FE52DF9FD071}" destId="{82968BA3-DFCC-4B51-ABB1-F1F4791698B0}" srcOrd="0" destOrd="0" parTransId="{B474C1A9-9141-4567-8AA6-A8446206794E}" sibTransId="{8BC987EC-BEB5-4480-B241-99E630336DA8}"/>
    <dgm:cxn modelId="{FA10DE23-8525-4857-8409-CB646C395E54}" type="presOf" srcId="{82968BA3-DFCC-4B51-ABB1-F1F4791698B0}" destId="{DDC011A7-38C8-4C04-A4F8-82E565459652}" srcOrd="0" destOrd="0" presId="urn:microsoft.com/office/officeart/2016/7/layout/RoundedRectangleTimeline"/>
    <dgm:cxn modelId="{AB4C7C27-9298-4339-A781-9A16BCBB27E7}" srcId="{A86DFA04-31EF-49B6-AFAE-2287858E0303}" destId="{AE7358A2-3D9A-4A4C-BBED-5424660EAD51}" srcOrd="5"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AB4F8B7F-E65D-45FA-B06A-0C080A46976C}" type="presOf" srcId="{6790B198-366A-4D87-8338-32151E7B91A6}" destId="{D89A0FC5-0425-4F60-8B41-C9BBF6446BF7}"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5CEDBB5-84F8-4704-9632-4C7AE3D9D39F}" type="presOf" srcId="{D3EA26D6-DD81-4B0D-AEBC-FE52DF9FD071}" destId="{4646EDBB-91D1-4B71-AEF5-39DF9D21A132}" srcOrd="0" destOrd="0" presId="urn:microsoft.com/office/officeart/2016/7/layout/RoundedRectangleTimeline"/>
    <dgm:cxn modelId="{5DBC27B7-7C55-4CB3-A369-73EC8627A58A}" type="presOf" srcId="{D8FCE50B-8057-456A-B2A9-965F28038B25}" destId="{FDB65D9B-1D75-443C-BEF8-109339A014F9}" srcOrd="0" destOrd="0" presId="urn:microsoft.com/office/officeart/2016/7/layout/RoundedRectangleTimeline"/>
    <dgm:cxn modelId="{060FA9BA-1E8C-4164-B4D2-004766E3E984}" srcId="{A86DFA04-31EF-49B6-AFAE-2287858E0303}" destId="{6790B198-366A-4D87-8338-32151E7B91A6}" srcOrd="1" destOrd="0" parTransId="{ECD50F69-75E1-4DF3-B855-4E20EC4092EF}" sibTransId="{916146BE-8285-442D-B270-6883696B82AF}"/>
    <dgm:cxn modelId="{950692EB-01A7-4BA3-A03C-6D1E2A5F26EE}" srcId="{A86DFA04-31EF-49B6-AFAE-2287858E0303}" destId="{B157653D-2397-47E3-94A8-8E8B13726408}" srcOrd="3" destOrd="0" parTransId="{7C340691-872A-42EE-977C-5B833001E6A0}" sibTransId="{C11CD3A4-ED92-4609-A589-8DA6272582F8}"/>
    <dgm:cxn modelId="{252CCAEF-F5F8-42FC-9635-B91F6EDEC547}" srcId="{A86DFA04-31EF-49B6-AFAE-2287858E0303}" destId="{D3EA26D6-DD81-4B0D-AEBC-FE52DF9FD071}" srcOrd="2" destOrd="0" parTransId="{AEAB0B11-31BA-462B-9E0A-4D4709D598B2}" sibTransId="{68E5C3E4-211B-42A3-8D35-9B459F252939}"/>
    <dgm:cxn modelId="{A1DD0BFE-1A98-40AA-BB60-9659ADA72CA3}" srcId="{A86DFA04-31EF-49B6-AFAE-2287858E0303}" destId="{501DC69F-43F9-4B1E-BE22-6D9FA0AFC528}" srcOrd="4" destOrd="0" parTransId="{D662275D-EF71-4EF0-8C53-5B09830A2AA4}" sibTransId="{05A1C2F3-0854-4F17-AD49-F6E4F5029DC1}"/>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D5160CE8-D06D-4374-8B5A-EC64E54925DD}" type="presParOf" srcId="{EBEA9F54-7364-45F9-829B-BF1EB38AEB12}" destId="{F471E9FF-97A5-4D6A-BD51-D110EF02B6D1}" srcOrd="2" destOrd="0" presId="urn:microsoft.com/office/officeart/2016/7/layout/RoundedRectangleTimeline"/>
    <dgm:cxn modelId="{3F70C470-98D0-4691-9805-BAD8B4279741}" type="presParOf" srcId="{F471E9FF-97A5-4D6A-BD51-D110EF02B6D1}" destId="{D89A0FC5-0425-4F60-8B41-C9BBF6446BF7}" srcOrd="0" destOrd="0" presId="urn:microsoft.com/office/officeart/2016/7/layout/RoundedRectangleTimeline"/>
    <dgm:cxn modelId="{48DC6DB9-C2C8-4ED1-91A7-C050E2234F83}" type="presParOf" srcId="{F471E9FF-97A5-4D6A-BD51-D110EF02B6D1}" destId="{5EAC2F05-D822-4106-9B4E-641B211C9A0D}" srcOrd="1" destOrd="0" presId="urn:microsoft.com/office/officeart/2016/7/layout/RoundedRectangleTimeline"/>
    <dgm:cxn modelId="{ACDAD96B-6CA9-4D0F-B899-03B94BF43659}" type="presParOf" srcId="{F471E9FF-97A5-4D6A-BD51-D110EF02B6D1}" destId="{BCE7916D-DD02-4477-B9A5-53FC225D6FCE}" srcOrd="2" destOrd="0" presId="urn:microsoft.com/office/officeart/2016/7/layout/RoundedRectangleTimeline"/>
    <dgm:cxn modelId="{306F6329-F734-415B-B338-7EC80354A8D9}" type="presParOf" srcId="{F471E9FF-97A5-4D6A-BD51-D110EF02B6D1}" destId="{1A0A1984-EA69-405B-9776-83E19CEB27D2}" srcOrd="3" destOrd="0" presId="urn:microsoft.com/office/officeart/2016/7/layout/RoundedRectangleTimeline"/>
    <dgm:cxn modelId="{8F91C55F-6042-4C48-AE73-C01C42CB7EAC}" type="presParOf" srcId="{F471E9FF-97A5-4D6A-BD51-D110EF02B6D1}" destId="{8DBEAB45-3809-452F-A9AC-A51EFA7BFD3B}" srcOrd="4" destOrd="0" presId="urn:microsoft.com/office/officeart/2016/7/layout/RoundedRectangleTimeline"/>
    <dgm:cxn modelId="{F92C869E-FE72-49A1-A567-313984D9EADC}" type="presParOf" srcId="{EBEA9F54-7364-45F9-829B-BF1EB38AEB12}" destId="{D548834E-16A4-4042-BF86-BE7897615F82}" srcOrd="3" destOrd="0" presId="urn:microsoft.com/office/officeart/2016/7/layout/RoundedRectangleTimeline"/>
    <dgm:cxn modelId="{2B2CB485-7070-4CCA-951E-D3A2772FD764}" type="presParOf" srcId="{EBEA9F54-7364-45F9-829B-BF1EB38AEB12}" destId="{1AD56623-1A90-4053-8F36-973126697D98}" srcOrd="4" destOrd="0" presId="urn:microsoft.com/office/officeart/2016/7/layout/RoundedRectangleTimeline"/>
    <dgm:cxn modelId="{B77D6299-7CEF-4774-B07C-EB4442052C76}" type="presParOf" srcId="{1AD56623-1A90-4053-8F36-973126697D98}" destId="{4646EDBB-91D1-4B71-AEF5-39DF9D21A132}" srcOrd="0" destOrd="0" presId="urn:microsoft.com/office/officeart/2016/7/layout/RoundedRectangleTimeline"/>
    <dgm:cxn modelId="{C66C7AE9-D297-4E52-BCD7-04F65FFF31C8}" type="presParOf" srcId="{1AD56623-1A90-4053-8F36-973126697D98}" destId="{DDC011A7-38C8-4C04-A4F8-82E565459652}" srcOrd="1" destOrd="0" presId="urn:microsoft.com/office/officeart/2016/7/layout/RoundedRectangleTimeline"/>
    <dgm:cxn modelId="{9A870BF7-B24D-4170-BC4A-5814E3710975}" type="presParOf" srcId="{1AD56623-1A90-4053-8F36-973126697D98}" destId="{A6CF1C2D-B589-4EF2-AEF3-55F9DB263DA0}" srcOrd="2" destOrd="0" presId="urn:microsoft.com/office/officeart/2016/7/layout/RoundedRectangleTimeline"/>
    <dgm:cxn modelId="{C50696E8-C2CE-40BF-8C2C-6B71A284AD48}" type="presParOf" srcId="{1AD56623-1A90-4053-8F36-973126697D98}" destId="{7AC18D39-00FA-43E2-8178-40E8696A60BE}" srcOrd="3" destOrd="0" presId="urn:microsoft.com/office/officeart/2016/7/layout/RoundedRectangleTimeline"/>
    <dgm:cxn modelId="{B03ADE88-5D91-4402-B6A8-B627DF9AC3AC}" type="presParOf" srcId="{1AD56623-1A90-4053-8F36-973126697D98}" destId="{90FAFFA7-F6DE-4042-98B0-B68AF7323E8D}" srcOrd="4" destOrd="0" presId="urn:microsoft.com/office/officeart/2016/7/layout/RoundedRectangleTimeline"/>
    <dgm:cxn modelId="{19D1C4C9-412E-45D9-8B1A-EDB92F9EBBA3}" type="presParOf" srcId="{EBEA9F54-7364-45F9-829B-BF1EB38AEB12}" destId="{5DD1C779-DF0C-430D-A28B-DF1DAB743D35}" srcOrd="5" destOrd="0" presId="urn:microsoft.com/office/officeart/2016/7/layout/RoundedRectangleTimeline"/>
    <dgm:cxn modelId="{906CE25D-DEB5-4FF4-B3E7-B535A09C4800}" type="presParOf" srcId="{EBEA9F54-7364-45F9-829B-BF1EB38AEB12}" destId="{53484DED-F74E-4B4E-9E8B-3F206A29DEDD}" srcOrd="6"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7" destOrd="0" presId="urn:microsoft.com/office/officeart/2016/7/layout/RoundedRectangleTimeline"/>
    <dgm:cxn modelId="{CF6F7C5C-0411-483A-A51D-C5061F50E19E}" type="presParOf" srcId="{EBEA9F54-7364-45F9-829B-BF1EB38AEB12}" destId="{06FAD99D-5FF8-4EBB-A5FB-F041578F76D4}" srcOrd="8"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9" destOrd="0" presId="urn:microsoft.com/office/officeart/2016/7/layout/RoundedRectangleTimeline"/>
    <dgm:cxn modelId="{4259DB30-9CB9-446A-BEBB-F0D0DC2CF7CA}" type="presParOf" srcId="{EBEA9F54-7364-45F9-829B-BF1EB38AEB12}" destId="{7718219C-0C5B-4CAF-A510-792E6E5E41C1}" srcOrd="10"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125310" y="565512"/>
          <a:ext cx="263978" cy="1508760"/>
        </a:xfrm>
        <a:prstGeom prst="round2SameRect">
          <a:avLst/>
        </a:prstGeom>
        <a:solidFill>
          <a:srgbClr val="FF99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b="1" kern="1200">
              <a:solidFill>
                <a:schemeClr val="tx1"/>
              </a:solidFill>
            </a:rPr>
            <a:t>2015</a:t>
          </a:r>
          <a:endParaRPr lang="en-US" sz="1100" b="1" kern="1200" dirty="0">
            <a:solidFill>
              <a:schemeClr val="tx1"/>
            </a:solidFill>
          </a:endParaRPr>
        </a:p>
      </dsp:txBody>
      <dsp:txXfrm rot="5400000">
        <a:off x="515805" y="1200789"/>
        <a:ext cx="1495874" cy="238206"/>
      </dsp:txXfrm>
    </dsp:sp>
    <dsp:sp modelId="{C0317DA2-D763-4621-9680-990E0F78E293}">
      <dsp:nvSpPr>
        <dsp:cNvPr id="0" name=""/>
        <dsp:cNvSpPr/>
      </dsp:nvSpPr>
      <dsp:spPr>
        <a:xfrm>
          <a:off x="0" y="0"/>
          <a:ext cx="2514600" cy="923924"/>
        </a:xfrm>
        <a:prstGeom prst="rect">
          <a:avLst/>
        </a:prstGeom>
        <a:noFill/>
        <a:ln>
          <a:noFill/>
        </a:ln>
        <a:effectLst/>
      </dsp:spPr>
      <dsp:style>
        <a:lnRef idx="0">
          <a:scrgbClr r="0" g="0" b="0"/>
        </a:lnRef>
        <a:fillRef idx="0">
          <a:scrgbClr r="0" g="0" b="0"/>
        </a:fillRef>
        <a:effectRef idx="0">
          <a:scrgbClr r="0" g="0" b="0"/>
        </a:effectRef>
        <a:fontRef idx="minor"/>
      </dsp:style>
    </dsp:sp>
    <dsp:sp modelId="{6898D4C1-54F6-4DA4-9607-F444437C8E6E}">
      <dsp:nvSpPr>
        <dsp:cNvPr id="0" name=""/>
        <dsp:cNvSpPr/>
      </dsp:nvSpPr>
      <dsp:spPr>
        <a:xfrm>
          <a:off x="1257299" y="976720"/>
          <a:ext cx="0" cy="211182"/>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230902" y="923924"/>
          <a:ext cx="52795" cy="5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9A0FC5-0425-4F60-8B41-C9BBF6446BF7}">
      <dsp:nvSpPr>
        <dsp:cNvPr id="0" name=""/>
        <dsp:cNvSpPr/>
      </dsp:nvSpPr>
      <dsp:spPr>
        <a:xfrm>
          <a:off x="2011679" y="1187903"/>
          <a:ext cx="1508760" cy="263978"/>
        </a:xfrm>
        <a:prstGeom prst="rect">
          <a:avLst/>
        </a:prstGeom>
        <a:solidFill>
          <a:srgbClr val="FF99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b="1" kern="1200">
              <a:solidFill>
                <a:schemeClr val="tx1"/>
              </a:solidFill>
            </a:rPr>
            <a:t>2016</a:t>
          </a:r>
          <a:endParaRPr lang="en-US" sz="1100" b="1" kern="1200" dirty="0">
            <a:solidFill>
              <a:schemeClr val="tx1"/>
            </a:solidFill>
          </a:endParaRPr>
        </a:p>
      </dsp:txBody>
      <dsp:txXfrm>
        <a:off x="2011679" y="1187903"/>
        <a:ext cx="1508760" cy="263978"/>
      </dsp:txXfrm>
    </dsp:sp>
    <dsp:sp modelId="{5EAC2F05-D822-4106-9B4E-641B211C9A0D}">
      <dsp:nvSpPr>
        <dsp:cNvPr id="0" name=""/>
        <dsp:cNvSpPr/>
      </dsp:nvSpPr>
      <dsp:spPr>
        <a:xfrm>
          <a:off x="1508759" y="1715860"/>
          <a:ext cx="2514600" cy="923924"/>
        </a:xfrm>
        <a:prstGeom prst="rect">
          <a:avLst/>
        </a:prstGeom>
        <a:noFill/>
        <a:ln>
          <a:noFill/>
        </a:ln>
        <a:effectLst/>
      </dsp:spPr>
      <dsp:style>
        <a:lnRef idx="0">
          <a:scrgbClr r="0" g="0" b="0"/>
        </a:lnRef>
        <a:fillRef idx="0">
          <a:scrgbClr r="0" g="0" b="0"/>
        </a:fillRef>
        <a:effectRef idx="0">
          <a:scrgbClr r="0" g="0" b="0"/>
        </a:effectRef>
        <a:fontRef idx="minor"/>
      </dsp:style>
    </dsp:sp>
    <dsp:sp modelId="{BCE7916D-DD02-4477-B9A5-53FC225D6FCE}">
      <dsp:nvSpPr>
        <dsp:cNvPr id="0" name=""/>
        <dsp:cNvSpPr/>
      </dsp:nvSpPr>
      <dsp:spPr>
        <a:xfrm>
          <a:off x="2766059" y="1451881"/>
          <a:ext cx="0" cy="21118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A0A1984-EA69-405B-9776-83E19CEB27D2}">
      <dsp:nvSpPr>
        <dsp:cNvPr id="0" name=""/>
        <dsp:cNvSpPr/>
      </dsp:nvSpPr>
      <dsp:spPr>
        <a:xfrm>
          <a:off x="2739662" y="1663064"/>
          <a:ext cx="52795" cy="5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6EDBB-91D1-4B71-AEF5-39DF9D21A132}">
      <dsp:nvSpPr>
        <dsp:cNvPr id="0" name=""/>
        <dsp:cNvSpPr/>
      </dsp:nvSpPr>
      <dsp:spPr>
        <a:xfrm>
          <a:off x="3520440" y="1187903"/>
          <a:ext cx="1508760" cy="263978"/>
        </a:xfrm>
        <a:prstGeom prst="rect">
          <a:avLst/>
        </a:prstGeom>
        <a:solidFill>
          <a:srgbClr val="FF99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b="1" kern="1200">
              <a:solidFill>
                <a:schemeClr val="tx1"/>
              </a:solidFill>
            </a:rPr>
            <a:t>2017</a:t>
          </a:r>
          <a:endParaRPr lang="en-US" sz="1100" b="1" kern="1200" dirty="0">
            <a:solidFill>
              <a:schemeClr val="tx1"/>
            </a:solidFill>
          </a:endParaRPr>
        </a:p>
      </dsp:txBody>
      <dsp:txXfrm>
        <a:off x="3520440" y="1187903"/>
        <a:ext cx="1508760" cy="263978"/>
      </dsp:txXfrm>
    </dsp:sp>
    <dsp:sp modelId="{DDC011A7-38C8-4C04-A4F8-82E565459652}">
      <dsp:nvSpPr>
        <dsp:cNvPr id="0" name=""/>
        <dsp:cNvSpPr/>
      </dsp:nvSpPr>
      <dsp:spPr>
        <a:xfrm>
          <a:off x="3113301" y="94147"/>
          <a:ext cx="2514600" cy="92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Seattle PD starts</a:t>
          </a:r>
        </a:p>
        <a:p>
          <a:pPr marL="0" lvl="0" indent="0" algn="ctr" defTabSz="800100">
            <a:lnSpc>
              <a:spcPct val="90000"/>
            </a:lnSpc>
            <a:spcBef>
              <a:spcPct val="0"/>
            </a:spcBef>
            <a:spcAft>
              <a:spcPct val="35000"/>
            </a:spcAft>
            <a:buNone/>
          </a:pPr>
          <a:r>
            <a:rPr lang="en-US" sz="1800" kern="1200" dirty="0"/>
            <a:t>Open  platform</a:t>
          </a:r>
        </a:p>
      </dsp:txBody>
      <dsp:txXfrm>
        <a:off x="3113301" y="94147"/>
        <a:ext cx="2514600" cy="923924"/>
      </dsp:txXfrm>
    </dsp:sp>
    <dsp:sp modelId="{A6CF1C2D-B589-4EF2-AEF3-55F9DB263DA0}">
      <dsp:nvSpPr>
        <dsp:cNvPr id="0" name=""/>
        <dsp:cNvSpPr/>
      </dsp:nvSpPr>
      <dsp:spPr>
        <a:xfrm>
          <a:off x="4274820" y="976720"/>
          <a:ext cx="0" cy="21118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AC18D39-00FA-43E2-8178-40E8696A60BE}">
      <dsp:nvSpPr>
        <dsp:cNvPr id="0" name=""/>
        <dsp:cNvSpPr/>
      </dsp:nvSpPr>
      <dsp:spPr>
        <a:xfrm>
          <a:off x="4248422" y="923924"/>
          <a:ext cx="52795" cy="5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5029200" y="1187903"/>
          <a:ext cx="1508760" cy="263978"/>
        </a:xfrm>
        <a:prstGeom prst="rect">
          <a:avLst/>
        </a:prstGeom>
        <a:solidFill>
          <a:srgbClr val="FF99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b="1" kern="1200" dirty="0">
              <a:solidFill>
                <a:schemeClr val="tx1"/>
              </a:solidFill>
            </a:rPr>
            <a:t>2018</a:t>
          </a:r>
        </a:p>
      </dsp:txBody>
      <dsp:txXfrm>
        <a:off x="5029200" y="1187903"/>
        <a:ext cx="1508760" cy="263978"/>
      </dsp:txXfrm>
    </dsp:sp>
    <dsp:sp modelId="{E1F35975-00CA-4B74-AB7C-CD8812C99AEF}">
      <dsp:nvSpPr>
        <dsp:cNvPr id="0" name=""/>
        <dsp:cNvSpPr/>
      </dsp:nvSpPr>
      <dsp:spPr>
        <a:xfrm>
          <a:off x="4526280" y="1715860"/>
          <a:ext cx="2514600" cy="92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baseline="0" dirty="0"/>
            <a:t>Seattle PD  Creates Open Data platform for all to use</a:t>
          </a:r>
        </a:p>
        <a:p>
          <a:pPr marL="0" lvl="0" indent="0" algn="ctr" defTabSz="711200">
            <a:lnSpc>
              <a:spcPct val="90000"/>
            </a:lnSpc>
            <a:spcBef>
              <a:spcPct val="0"/>
            </a:spcBef>
            <a:spcAft>
              <a:spcPct val="35000"/>
            </a:spcAft>
            <a:buNone/>
          </a:pPr>
          <a:r>
            <a:rPr lang="en-US" sz="1600" kern="1200" baseline="0" dirty="0"/>
            <a:t>Publishes 2015-2017 report</a:t>
          </a:r>
        </a:p>
      </dsp:txBody>
      <dsp:txXfrm>
        <a:off x="4526280" y="1715860"/>
        <a:ext cx="2514600" cy="923924"/>
      </dsp:txXfrm>
    </dsp:sp>
    <dsp:sp modelId="{152FB453-AA1C-4C6D-86AE-2A7A4BF73B8B}">
      <dsp:nvSpPr>
        <dsp:cNvPr id="0" name=""/>
        <dsp:cNvSpPr/>
      </dsp:nvSpPr>
      <dsp:spPr>
        <a:xfrm>
          <a:off x="5783579" y="1451881"/>
          <a:ext cx="0" cy="211182"/>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5757182" y="1663064"/>
          <a:ext cx="52795" cy="5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6537960" y="1187903"/>
          <a:ext cx="1508760" cy="263978"/>
        </a:xfrm>
        <a:prstGeom prst="rect">
          <a:avLst/>
        </a:prstGeom>
        <a:solidFill>
          <a:srgbClr val="FF9900"/>
        </a:solidFill>
        <a:ln w="12700" cap="flat" cmpd="sng" algn="ctr">
          <a:solidFill>
            <a:srgbClr val="4A66AC">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b="1" kern="1200" dirty="0">
              <a:solidFill>
                <a:prstClr val="black"/>
              </a:solidFill>
              <a:latin typeface="Segoe UI Light"/>
              <a:ea typeface="+mn-ea"/>
              <a:cs typeface="+mn-cs"/>
            </a:rPr>
            <a:t>2019</a:t>
          </a:r>
        </a:p>
      </dsp:txBody>
      <dsp:txXfrm>
        <a:off x="6537960" y="1187903"/>
        <a:ext cx="1508760" cy="263978"/>
      </dsp:txXfrm>
    </dsp:sp>
    <dsp:sp modelId="{5A20FA73-3A21-4484-9105-C650E9C6EB1C}">
      <dsp:nvSpPr>
        <dsp:cNvPr id="0" name=""/>
        <dsp:cNvSpPr/>
      </dsp:nvSpPr>
      <dsp:spPr>
        <a:xfrm>
          <a:off x="6035040" y="0"/>
          <a:ext cx="2514600" cy="92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US" sz="1800" kern="1200" dirty="0"/>
            <a:t>Seattle PD publishes </a:t>
          </a:r>
        </a:p>
        <a:p>
          <a:pPr marL="0" lvl="0" indent="0" algn="ctr" defTabSz="800100">
            <a:lnSpc>
              <a:spcPct val="90000"/>
            </a:lnSpc>
            <a:spcBef>
              <a:spcPct val="0"/>
            </a:spcBef>
            <a:spcAft>
              <a:spcPct val="35000"/>
            </a:spcAft>
            <a:buNone/>
          </a:pPr>
          <a:r>
            <a:rPr lang="en-US" sz="1800" kern="1200" dirty="0"/>
            <a:t>2018 report,  announces online platform availability</a:t>
          </a:r>
        </a:p>
      </dsp:txBody>
      <dsp:txXfrm>
        <a:off x="6035040" y="0"/>
        <a:ext cx="2514600" cy="923924"/>
      </dsp:txXfrm>
    </dsp:sp>
    <dsp:sp modelId="{26F3F9B3-7461-4A61-97B5-AF1F062A6A31}">
      <dsp:nvSpPr>
        <dsp:cNvPr id="0" name=""/>
        <dsp:cNvSpPr/>
      </dsp:nvSpPr>
      <dsp:spPr>
        <a:xfrm>
          <a:off x="7292340" y="976720"/>
          <a:ext cx="0" cy="211182"/>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7265942" y="923924"/>
          <a:ext cx="52795" cy="5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669110" y="565512"/>
          <a:ext cx="263978" cy="1508760"/>
        </a:xfrm>
        <a:prstGeom prst="round2SameRect">
          <a:avLst/>
        </a:prstGeom>
        <a:solidFill>
          <a:srgbClr val="FF9900"/>
        </a:solidFill>
        <a:ln w="12700" cap="flat" cmpd="sng" algn="ctr">
          <a:solidFill>
            <a:srgbClr val="4A66AC">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b="1" kern="1200" dirty="0">
              <a:solidFill>
                <a:prstClr val="black"/>
              </a:solidFill>
              <a:latin typeface="Segoe UI Light"/>
              <a:ea typeface="+mn-ea"/>
              <a:cs typeface="+mn-cs"/>
            </a:rPr>
            <a:t>2020</a:t>
          </a:r>
        </a:p>
      </dsp:txBody>
      <dsp:txXfrm rot="-5400000">
        <a:off x="8046719" y="1200789"/>
        <a:ext cx="1495874" cy="238206"/>
      </dsp:txXfrm>
    </dsp:sp>
    <dsp:sp modelId="{FDB65D9B-1D75-443C-BEF8-109339A014F9}">
      <dsp:nvSpPr>
        <dsp:cNvPr id="0" name=""/>
        <dsp:cNvSpPr/>
      </dsp:nvSpPr>
      <dsp:spPr>
        <a:xfrm>
          <a:off x="7543800" y="1715860"/>
          <a:ext cx="2514599" cy="923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US" sz="1800" kern="1200" dirty="0"/>
            <a:t>The data used today was </a:t>
          </a:r>
        </a:p>
        <a:p>
          <a:pPr marL="0" lvl="0" indent="0" algn="ctr" defTabSz="800100">
            <a:lnSpc>
              <a:spcPct val="90000"/>
            </a:lnSpc>
            <a:spcBef>
              <a:spcPct val="0"/>
            </a:spcBef>
            <a:spcAft>
              <a:spcPct val="35000"/>
            </a:spcAft>
            <a:buNone/>
          </a:pPr>
          <a:r>
            <a:rPr lang="en-US" sz="1800" kern="1200" dirty="0"/>
            <a:t>Downloaded  April 15, 2020</a:t>
          </a:r>
        </a:p>
      </dsp:txBody>
      <dsp:txXfrm>
        <a:off x="7543800" y="1715860"/>
        <a:ext cx="2514599" cy="923924"/>
      </dsp:txXfrm>
    </dsp:sp>
    <dsp:sp modelId="{CA5E20EB-82C1-48EB-94ED-CE7DA89B43C2}">
      <dsp:nvSpPr>
        <dsp:cNvPr id="0" name=""/>
        <dsp:cNvSpPr/>
      </dsp:nvSpPr>
      <dsp:spPr>
        <a:xfrm>
          <a:off x="8801100" y="1451881"/>
          <a:ext cx="0" cy="211182"/>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774702" y="1663064"/>
          <a:ext cx="52795" cy="527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11/05/2020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locate reference</a:t>
            </a:r>
          </a:p>
        </p:txBody>
      </p:sp>
      <p:sp>
        <p:nvSpPr>
          <p:cNvPr id="4" name="Slide Number Placeholder 3"/>
          <p:cNvSpPr>
            <a:spLocks noGrp="1"/>
          </p:cNvSpPr>
          <p:nvPr>
            <p:ph type="sldNum" sz="quarter" idx="5"/>
          </p:nvPr>
        </p:nvSpPr>
        <p:spPr/>
        <p:txBody>
          <a:bodyPr/>
          <a:lstStyle/>
          <a:p>
            <a:fld id="{5FD34AC2-3728-4A8B-B58F-6888FAEC3D20}" type="slidenum">
              <a:rPr lang="id-ID" smtClean="0"/>
              <a:t>2</a:t>
            </a:fld>
            <a:endParaRPr lang="id-ID"/>
          </a:p>
        </p:txBody>
      </p:sp>
    </p:spTree>
    <p:extLst>
      <p:ext uri="{BB962C8B-B14F-4D97-AF65-F5344CB8AC3E}">
        <p14:creationId xmlns:p14="http://schemas.microsoft.com/office/powerpoint/2010/main" val="423676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Reports:   Seattle Police Department https://assets.documentcloud.org/documents/6136893/SPDs-2019-Annual-Report-on-Stops-and-Detentions.pdf</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3</a:t>
            </a:fld>
            <a:endParaRPr lang="id-ID"/>
          </a:p>
        </p:txBody>
      </p:sp>
    </p:spTree>
    <p:extLst>
      <p:ext uri="{BB962C8B-B14F-4D97-AF65-F5344CB8AC3E}">
        <p14:creationId xmlns:p14="http://schemas.microsoft.com/office/powerpoint/2010/main" val="177611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5</a:t>
            </a:fld>
            <a:endParaRPr lang="id-ID"/>
          </a:p>
        </p:txBody>
      </p:sp>
    </p:spTree>
    <p:extLst>
      <p:ext uri="{BB962C8B-B14F-4D97-AF65-F5344CB8AC3E}">
        <p14:creationId xmlns:p14="http://schemas.microsoft.com/office/powerpoint/2010/main" val="374806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7</a:t>
            </a:fld>
            <a:endParaRPr lang="id-ID"/>
          </a:p>
        </p:txBody>
      </p:sp>
    </p:spTree>
    <p:extLst>
      <p:ext uri="{BB962C8B-B14F-4D97-AF65-F5344CB8AC3E}">
        <p14:creationId xmlns:p14="http://schemas.microsoft.com/office/powerpoint/2010/main" val="1948347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5/11/2020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kaggle.com/city-of-seattle/seattle-terry-sto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651696" y="3444079"/>
            <a:ext cx="2888612"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Terry Stops</a:t>
            </a:r>
          </a:p>
        </p:txBody>
      </p:sp>
      <p:sp>
        <p:nvSpPr>
          <p:cNvPr id="21" name="TextBox 20"/>
          <p:cNvSpPr txBox="1"/>
          <p:nvPr/>
        </p:nvSpPr>
        <p:spPr>
          <a:xfrm>
            <a:off x="5408313" y="4150067"/>
            <a:ext cx="1375377" cy="615553"/>
          </a:xfrm>
          <a:prstGeom prst="rect">
            <a:avLst/>
          </a:prstGeom>
          <a:noFill/>
        </p:spPr>
        <p:txBody>
          <a:bodyPr wrap="none" lIns="0" tIns="0" rIns="0" bIns="0" rtlCol="0">
            <a:spAutoFit/>
          </a:bodyPr>
          <a:lstStyle/>
          <a:p>
            <a:pPr algn="ctr">
              <a:tabLst>
                <a:tab pos="347663" algn="l"/>
              </a:tabLst>
            </a:pPr>
            <a:r>
              <a:rPr lang="en-US" sz="2000" dirty="0">
                <a:solidFill>
                  <a:schemeClr val="bg1"/>
                </a:solidFill>
              </a:rPr>
              <a:t>Rebecca Mih</a:t>
            </a:r>
          </a:p>
          <a:p>
            <a:pPr algn="ctr">
              <a:tabLst>
                <a:tab pos="347663" algn="l"/>
              </a:tabLst>
            </a:pPr>
            <a:r>
              <a:rPr lang="en-US" sz="2000" dirty="0">
                <a:solidFill>
                  <a:schemeClr val="bg1"/>
                </a:solidFill>
              </a:rPr>
              <a:t>5/2020</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54EAF9-6794-4B6F-88B1-72092CC26E87}"/>
              </a:ext>
            </a:extLst>
          </p:cNvPr>
          <p:cNvPicPr>
            <a:picLocks noChangeAspect="1"/>
          </p:cNvPicPr>
          <p:nvPr/>
        </p:nvPicPr>
        <p:blipFill>
          <a:blip r:embed="rId3"/>
          <a:stretch>
            <a:fillRect/>
          </a:stretch>
        </p:blipFill>
        <p:spPr>
          <a:xfrm>
            <a:off x="7036728" y="900955"/>
            <a:ext cx="1456258" cy="2184388"/>
          </a:xfrm>
          <a:prstGeom prst="rect">
            <a:avLst/>
          </a:prstGeom>
        </p:spPr>
      </p:pic>
      <p:pic>
        <p:nvPicPr>
          <p:cNvPr id="3" name="Picture 2">
            <a:extLst>
              <a:ext uri="{FF2B5EF4-FFF2-40B4-BE49-F238E27FC236}">
                <a16:creationId xmlns:a16="http://schemas.microsoft.com/office/drawing/2014/main" id="{DD3FFCED-49EA-41DE-8F8D-C93E33F0E40D}"/>
              </a:ext>
            </a:extLst>
          </p:cNvPr>
          <p:cNvPicPr>
            <a:picLocks noChangeAspect="1"/>
          </p:cNvPicPr>
          <p:nvPr/>
        </p:nvPicPr>
        <p:blipFill>
          <a:blip r:embed="rId4"/>
          <a:stretch>
            <a:fillRect/>
          </a:stretch>
        </p:blipFill>
        <p:spPr>
          <a:xfrm>
            <a:off x="5037875" y="994070"/>
            <a:ext cx="1916189" cy="2340196"/>
          </a:xfrm>
          <a:prstGeom prst="rect">
            <a:avLst/>
          </a:prstGeom>
        </p:spPr>
      </p:pic>
      <p:pic>
        <p:nvPicPr>
          <p:cNvPr id="34" name="Picture 33">
            <a:extLst>
              <a:ext uri="{FF2B5EF4-FFF2-40B4-BE49-F238E27FC236}">
                <a16:creationId xmlns:a16="http://schemas.microsoft.com/office/drawing/2014/main" id="{5A32AF72-E247-48EB-88BB-5EAA8BC6E86D}"/>
              </a:ext>
            </a:extLst>
          </p:cNvPr>
          <p:cNvPicPr>
            <a:picLocks noChangeAspect="1"/>
          </p:cNvPicPr>
          <p:nvPr/>
        </p:nvPicPr>
        <p:blipFill>
          <a:blip r:embed="rId5"/>
          <a:stretch>
            <a:fillRect/>
          </a:stretch>
        </p:blipFill>
        <p:spPr>
          <a:xfrm>
            <a:off x="2680690" y="847998"/>
            <a:ext cx="1925775" cy="2507140"/>
          </a:xfrm>
          <a:prstGeom prst="rect">
            <a:avLst/>
          </a:prstGeom>
        </p:spPr>
      </p:pic>
      <p:sp>
        <p:nvSpPr>
          <p:cNvPr id="110" name="TextBox 109"/>
          <p:cNvSpPr txBox="1"/>
          <p:nvPr/>
        </p:nvSpPr>
        <p:spPr>
          <a:xfrm>
            <a:off x="2441049" y="418291"/>
            <a:ext cx="6642052" cy="492443"/>
          </a:xfrm>
          <a:prstGeom prst="rect">
            <a:avLst/>
          </a:prstGeom>
          <a:noFill/>
        </p:spPr>
        <p:txBody>
          <a:bodyPr wrap="square" lIns="0" tIns="0" rIns="0" bIns="0" rtlCol="0">
            <a:spAutoFit/>
          </a:bodyPr>
          <a:lstStyle/>
          <a:p>
            <a:pPr algn="ctr">
              <a:tabLst>
                <a:tab pos="347663" algn="l"/>
              </a:tabLst>
            </a:pPr>
            <a:r>
              <a:rPr lang="en-US" sz="3200" b="1" dirty="0">
                <a:solidFill>
                  <a:srgbClr val="30353F"/>
                </a:solidFill>
                <a:latin typeface="+mj-lt"/>
              </a:rPr>
              <a:t>TERRY STOPS – WHAT ARE THEY ?</a:t>
            </a:r>
          </a:p>
        </p:txBody>
      </p:sp>
      <p:sp>
        <p:nvSpPr>
          <p:cNvPr id="1029" name="Rectangle 1028">
            <a:extLst>
              <a:ext uri="{C183D7F6-B498-43B3-948B-1728B52AA6E4}">
                <adec:decorative xmlns:adec="http://schemas.microsoft.com/office/drawing/2017/decorative" val="1"/>
              </a:ext>
            </a:extLst>
          </p:cNvPr>
          <p:cNvSpPr/>
          <p:nvPr/>
        </p:nvSpPr>
        <p:spPr>
          <a:xfrm>
            <a:off x="2478639" y="3414900"/>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C183D7F6-B498-43B3-948B-1728B52AA6E4}">
                <adec:decorative xmlns:adec="http://schemas.microsoft.com/office/drawing/2017/decorative" val="1"/>
              </a:ext>
            </a:extLst>
          </p:cNvPr>
          <p:cNvSpPr/>
          <p:nvPr/>
        </p:nvSpPr>
        <p:spPr>
          <a:xfrm>
            <a:off x="5958392" y="3414900"/>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5" name="TextBox 34">
            <a:extLst>
              <a:ext uri="{FF2B5EF4-FFF2-40B4-BE49-F238E27FC236}">
                <a16:creationId xmlns:a16="http://schemas.microsoft.com/office/drawing/2014/main" id="{FE0CCB39-13C5-4AB3-9EF5-4CD22938A885}"/>
              </a:ext>
            </a:extLst>
          </p:cNvPr>
          <p:cNvSpPr txBox="1"/>
          <p:nvPr/>
        </p:nvSpPr>
        <p:spPr>
          <a:xfrm>
            <a:off x="2478639" y="3576168"/>
            <a:ext cx="3061624" cy="2769989"/>
          </a:xfrm>
          <a:prstGeom prst="rect">
            <a:avLst/>
          </a:prstGeom>
          <a:noFill/>
        </p:spPr>
        <p:txBody>
          <a:bodyPr wrap="square" lIns="0" tIns="0" rIns="0" bIns="0" rtlCol="0">
            <a:spAutoFit/>
          </a:bodyPr>
          <a:lstStyle/>
          <a:p>
            <a:pPr algn="ctr"/>
            <a:r>
              <a:rPr lang="en-US" b="1" dirty="0"/>
              <a:t>Terry stops are allowed since 1968 ruling Terry v. Ohio</a:t>
            </a:r>
          </a:p>
          <a:p>
            <a:endParaRPr lang="en-US" b="1" dirty="0"/>
          </a:p>
          <a:p>
            <a:pPr algn="ctr"/>
            <a:r>
              <a:rPr lang="en-US" b="1" dirty="0"/>
              <a:t>Based on “Articulable  Reasonable Suspicion” (ARS) of  potential past, present or future criminal conduct</a:t>
            </a:r>
          </a:p>
          <a:p>
            <a:pPr algn="ctr"/>
            <a:endParaRPr lang="en-US" b="1" dirty="0"/>
          </a:p>
          <a:p>
            <a:pPr algn="ctr"/>
            <a:r>
              <a:rPr lang="en-US" b="1" dirty="0"/>
              <a:t>Includes discussion and “minimally intrusive seizure”</a:t>
            </a:r>
          </a:p>
        </p:txBody>
      </p:sp>
      <p:sp>
        <p:nvSpPr>
          <p:cNvPr id="36" name="TextBox 35">
            <a:extLst>
              <a:ext uri="{FF2B5EF4-FFF2-40B4-BE49-F238E27FC236}">
                <a16:creationId xmlns:a16="http://schemas.microsoft.com/office/drawing/2014/main" id="{740E755C-4C14-4E95-B1FF-39550494471B}"/>
              </a:ext>
            </a:extLst>
          </p:cNvPr>
          <p:cNvSpPr txBox="1"/>
          <p:nvPr/>
        </p:nvSpPr>
        <p:spPr>
          <a:xfrm>
            <a:off x="6182466" y="3562979"/>
            <a:ext cx="2679794" cy="2769989"/>
          </a:xfrm>
          <a:prstGeom prst="rect">
            <a:avLst/>
          </a:prstGeom>
          <a:noFill/>
        </p:spPr>
        <p:txBody>
          <a:bodyPr wrap="square" lIns="0" tIns="0" rIns="0" bIns="0" rtlCol="0">
            <a:spAutoFit/>
          </a:bodyPr>
          <a:lstStyle/>
          <a:p>
            <a:pPr algn="ctr"/>
            <a:r>
              <a:rPr lang="en-US" b="1" dirty="0"/>
              <a:t>Seizure under State</a:t>
            </a:r>
          </a:p>
          <a:p>
            <a:pPr algn="ctr"/>
            <a:r>
              <a:rPr lang="en-US" b="1" dirty="0"/>
              <a:t>And Federal Law</a:t>
            </a:r>
          </a:p>
          <a:p>
            <a:pPr algn="ctr"/>
            <a:endParaRPr lang="en-US" b="1" dirty="0"/>
          </a:p>
          <a:p>
            <a:pPr algn="ctr"/>
            <a:r>
              <a:rPr lang="en-US" b="1" dirty="0"/>
              <a:t>Reasonable belief of a concealed weapon</a:t>
            </a:r>
          </a:p>
          <a:p>
            <a:pPr algn="ctr"/>
            <a:endParaRPr lang="en-US" b="1" dirty="0"/>
          </a:p>
          <a:p>
            <a:pPr algn="ctr"/>
            <a:r>
              <a:rPr lang="en-US" b="1" dirty="0"/>
              <a:t>Applies to  people &amp;</a:t>
            </a:r>
          </a:p>
          <a:p>
            <a:pPr algn="ctr"/>
            <a:r>
              <a:rPr lang="en-US" b="1" dirty="0"/>
              <a:t>Vehicles</a:t>
            </a:r>
          </a:p>
          <a:p>
            <a:pPr algn="ctr"/>
            <a:endParaRPr lang="en-US" b="1" dirty="0"/>
          </a:p>
          <a:p>
            <a:pPr algn="ctr"/>
            <a:r>
              <a:rPr lang="en-US" b="1" dirty="0"/>
              <a:t>Subject is not free to leave</a:t>
            </a:r>
          </a:p>
        </p:txBody>
      </p:sp>
      <p:sp>
        <p:nvSpPr>
          <p:cNvPr id="5" name="TextBox 4">
            <a:extLst>
              <a:ext uri="{FF2B5EF4-FFF2-40B4-BE49-F238E27FC236}">
                <a16:creationId xmlns:a16="http://schemas.microsoft.com/office/drawing/2014/main" id="{40A496CA-3A66-4290-BD96-CE41C575D037}"/>
              </a:ext>
            </a:extLst>
          </p:cNvPr>
          <p:cNvSpPr txBox="1"/>
          <p:nvPr/>
        </p:nvSpPr>
        <p:spPr>
          <a:xfrm>
            <a:off x="3154488" y="2938170"/>
            <a:ext cx="1162754" cy="369332"/>
          </a:xfrm>
          <a:prstGeom prst="rect">
            <a:avLst/>
          </a:prstGeom>
          <a:noFill/>
        </p:spPr>
        <p:txBody>
          <a:bodyPr wrap="none" rtlCol="0">
            <a:spAutoFit/>
          </a:bodyPr>
          <a:lstStyle/>
          <a:p>
            <a:r>
              <a:rPr lang="en-US" dirty="0"/>
              <a:t>Terry Stop</a:t>
            </a:r>
          </a:p>
        </p:txBody>
      </p:sp>
      <p:sp>
        <p:nvSpPr>
          <p:cNvPr id="40" name="TextBox 39">
            <a:extLst>
              <a:ext uri="{FF2B5EF4-FFF2-40B4-BE49-F238E27FC236}">
                <a16:creationId xmlns:a16="http://schemas.microsoft.com/office/drawing/2014/main" id="{0F38E3F3-FB46-440B-8031-EED4E2090B0B}"/>
              </a:ext>
            </a:extLst>
          </p:cNvPr>
          <p:cNvSpPr txBox="1"/>
          <p:nvPr/>
        </p:nvSpPr>
        <p:spPr>
          <a:xfrm>
            <a:off x="4883466" y="2885448"/>
            <a:ext cx="1553823" cy="369332"/>
          </a:xfrm>
          <a:prstGeom prst="rect">
            <a:avLst/>
          </a:prstGeom>
          <a:noFill/>
        </p:spPr>
        <p:txBody>
          <a:bodyPr wrap="none" rtlCol="0">
            <a:spAutoFit/>
          </a:bodyPr>
          <a:lstStyle/>
          <a:p>
            <a:r>
              <a:rPr lang="en-US" dirty="0"/>
              <a:t>Terry </a:t>
            </a:r>
            <a:r>
              <a:rPr lang="en-US" dirty="0" err="1"/>
              <a:t>Patdown</a:t>
            </a:r>
            <a:endParaRPr lang="en-US" dirty="0"/>
          </a:p>
        </p:txBody>
      </p:sp>
      <p:sp>
        <p:nvSpPr>
          <p:cNvPr id="41" name="TextBox 40">
            <a:extLst>
              <a:ext uri="{FF2B5EF4-FFF2-40B4-BE49-F238E27FC236}">
                <a16:creationId xmlns:a16="http://schemas.microsoft.com/office/drawing/2014/main" id="{B38344A1-A8B0-4101-9AED-AA1427AF1000}"/>
              </a:ext>
            </a:extLst>
          </p:cNvPr>
          <p:cNvSpPr txBox="1"/>
          <p:nvPr/>
        </p:nvSpPr>
        <p:spPr>
          <a:xfrm>
            <a:off x="7335136" y="2921793"/>
            <a:ext cx="755528" cy="369332"/>
          </a:xfrm>
          <a:prstGeom prst="rect">
            <a:avLst/>
          </a:prstGeom>
          <a:noFill/>
        </p:spPr>
        <p:txBody>
          <a:bodyPr wrap="none" rtlCol="0">
            <a:spAutoFit/>
          </a:bodyPr>
          <a:lstStyle/>
          <a:p>
            <a:r>
              <a:rPr lang="en-US" dirty="0"/>
              <a:t>Arrest</a:t>
            </a:r>
          </a:p>
        </p:txBody>
      </p:sp>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211533016"/>
              </p:ext>
            </p:extLst>
          </p:nvPr>
        </p:nvGraphicFramePr>
        <p:xfrm>
          <a:off x="307592" y="3508489"/>
          <a:ext cx="10058400" cy="2639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879F7ED9-1358-492B-9575-882F1BD74EF2}"/>
              </a:ext>
            </a:extLst>
          </p:cNvPr>
          <p:cNvSpPr txBox="1"/>
          <p:nvPr/>
        </p:nvSpPr>
        <p:spPr>
          <a:xfrm>
            <a:off x="555171" y="306791"/>
            <a:ext cx="10518550" cy="430887"/>
          </a:xfrm>
          <a:prstGeom prst="rect">
            <a:avLst/>
          </a:prstGeom>
          <a:noFill/>
        </p:spPr>
        <p:txBody>
          <a:bodyPr wrap="square" lIns="0" tIns="0" rIns="0" bIns="0" rtlCol="0">
            <a:spAutoFit/>
          </a:bodyPr>
          <a:lstStyle/>
          <a:p>
            <a:pPr algn="ctr">
              <a:tabLst>
                <a:tab pos="347663" algn="l"/>
              </a:tabLst>
            </a:pPr>
            <a:r>
              <a:rPr lang="en-US" sz="2800" b="1" dirty="0">
                <a:solidFill>
                  <a:srgbClr val="30353F"/>
                </a:solidFill>
                <a:latin typeface="+mj-lt"/>
              </a:rPr>
              <a:t>Business Objective: Improving Effectiveness of Terry Stops</a:t>
            </a:r>
          </a:p>
        </p:txBody>
      </p:sp>
      <p:sp>
        <p:nvSpPr>
          <p:cNvPr id="8" name="TextBox 7">
            <a:extLst>
              <a:ext uri="{FF2B5EF4-FFF2-40B4-BE49-F238E27FC236}">
                <a16:creationId xmlns:a16="http://schemas.microsoft.com/office/drawing/2014/main" id="{9E06B5AE-2B7F-4DF0-A861-67290990BE26}"/>
              </a:ext>
            </a:extLst>
          </p:cNvPr>
          <p:cNvSpPr txBox="1"/>
          <p:nvPr/>
        </p:nvSpPr>
        <p:spPr>
          <a:xfrm>
            <a:off x="641125" y="1015316"/>
            <a:ext cx="10402434" cy="193899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a:t>Since 2015, Seattle has been collecting Terry Stop Data, and since 2017 provided the data and dashboard online for public data analysis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Roughly 41,000 Terry Stops were performed in this time period, 25% of which resulted in arrests or forward for prosecution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Purpose of this report is to identify specific attributes that lead to more or fewer arrests</a:t>
            </a:r>
          </a:p>
        </p:txBody>
      </p:sp>
      <p:sp>
        <p:nvSpPr>
          <p:cNvPr id="6" name="TextBox 5">
            <a:extLst>
              <a:ext uri="{FF2B5EF4-FFF2-40B4-BE49-F238E27FC236}">
                <a16:creationId xmlns:a16="http://schemas.microsoft.com/office/drawing/2014/main" id="{52EE29F8-3766-4329-81A4-F0B18ACF3BC9}"/>
              </a:ext>
            </a:extLst>
          </p:cNvPr>
          <p:cNvSpPr txBox="1"/>
          <p:nvPr/>
        </p:nvSpPr>
        <p:spPr>
          <a:xfrm>
            <a:off x="522356" y="3701268"/>
            <a:ext cx="2446504" cy="646331"/>
          </a:xfrm>
          <a:prstGeom prst="rect">
            <a:avLst/>
          </a:prstGeom>
          <a:noFill/>
        </p:spPr>
        <p:txBody>
          <a:bodyPr wrap="none" rtlCol="0">
            <a:spAutoFit/>
          </a:bodyPr>
          <a:lstStyle/>
          <a:p>
            <a:r>
              <a:rPr lang="en-US" dirty="0"/>
              <a:t>Seattle starts Terry</a:t>
            </a:r>
          </a:p>
          <a:p>
            <a:r>
              <a:rPr lang="en-US" dirty="0"/>
              <a:t>Data  collection  6/2016</a:t>
            </a:r>
          </a:p>
        </p:txBody>
      </p:sp>
      <p:pic>
        <p:nvPicPr>
          <p:cNvPr id="12" name="Picture 11">
            <a:extLst>
              <a:ext uri="{FF2B5EF4-FFF2-40B4-BE49-F238E27FC236}">
                <a16:creationId xmlns:a16="http://schemas.microsoft.com/office/drawing/2014/main" id="{52AB9B55-F798-4AB3-AB30-5F046EC95C2D}"/>
              </a:ext>
            </a:extLst>
          </p:cNvPr>
          <p:cNvPicPr>
            <a:picLocks noChangeAspect="1"/>
          </p:cNvPicPr>
          <p:nvPr/>
        </p:nvPicPr>
        <p:blipFill>
          <a:blip r:embed="rId8"/>
          <a:stretch>
            <a:fillRect/>
          </a:stretch>
        </p:blipFill>
        <p:spPr>
          <a:xfrm>
            <a:off x="10465097" y="3565456"/>
            <a:ext cx="1442357" cy="2525850"/>
          </a:xfrm>
          <a:prstGeom prst="rect">
            <a:avLst/>
          </a:prstGeom>
        </p:spPr>
      </p:pic>
      <p:sp>
        <p:nvSpPr>
          <p:cNvPr id="15" name="TextBox 14">
            <a:extLst>
              <a:ext uri="{FF2B5EF4-FFF2-40B4-BE49-F238E27FC236}">
                <a16:creationId xmlns:a16="http://schemas.microsoft.com/office/drawing/2014/main" id="{EBF42CB6-881B-4503-9093-9DA1564CD513}"/>
              </a:ext>
            </a:extLst>
          </p:cNvPr>
          <p:cNvSpPr txBox="1"/>
          <p:nvPr/>
        </p:nvSpPr>
        <p:spPr>
          <a:xfrm>
            <a:off x="641125" y="6211669"/>
            <a:ext cx="5226278" cy="430887"/>
          </a:xfrm>
          <a:prstGeom prst="rect">
            <a:avLst/>
          </a:prstGeom>
          <a:noFill/>
        </p:spPr>
        <p:txBody>
          <a:bodyPr wrap="square" lIns="0" tIns="0" rIns="0" bIns="0" rtlCol="0">
            <a:spAutoFit/>
          </a:bodyPr>
          <a:lstStyle/>
          <a:p>
            <a:r>
              <a:rPr lang="en-US" sz="1400" b="1" dirty="0"/>
              <a:t>Dataset:   </a:t>
            </a:r>
            <a:r>
              <a:rPr lang="en-US" sz="1400" b="1" dirty="0">
                <a:hlinkClick r:id="rId9"/>
              </a:rPr>
              <a:t>https://www.kaggle.com/city-of-seattle/seattle-terry-stop</a:t>
            </a:r>
            <a:endParaRPr lang="en-US" sz="1400" b="1" dirty="0"/>
          </a:p>
          <a:p>
            <a:endParaRPr lang="en-US" sz="1400" b="1" dirty="0"/>
          </a:p>
        </p:txBody>
      </p:sp>
      <p:sp>
        <p:nvSpPr>
          <p:cNvPr id="9" name="Freeform 19">
            <a:extLst>
              <a:ext uri="{FF2B5EF4-FFF2-40B4-BE49-F238E27FC236}">
                <a16:creationId xmlns:a16="http://schemas.microsoft.com/office/drawing/2014/main" id="{6FA11A76-06DF-4659-8759-29C8BDF28EE6}"/>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 name="TextBox 9">
            <a:extLst>
              <a:ext uri="{FF2B5EF4-FFF2-40B4-BE49-F238E27FC236}">
                <a16:creationId xmlns:a16="http://schemas.microsoft.com/office/drawing/2014/main" id="{19C4011D-4512-4428-9F48-F4AA2DA51C0D}"/>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Tree>
    <p:extLst>
      <p:ext uri="{BB962C8B-B14F-4D97-AF65-F5344CB8AC3E}">
        <p14:creationId xmlns:p14="http://schemas.microsoft.com/office/powerpoint/2010/main" val="227440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27EAC5-5871-4C35-9130-F12E53AB5AB3}"/>
              </a:ext>
            </a:extLst>
          </p:cNvPr>
          <p:cNvPicPr>
            <a:picLocks noChangeAspect="1"/>
          </p:cNvPicPr>
          <p:nvPr/>
        </p:nvPicPr>
        <p:blipFill>
          <a:blip r:embed="rId2"/>
          <a:stretch>
            <a:fillRect/>
          </a:stretch>
        </p:blipFill>
        <p:spPr>
          <a:xfrm>
            <a:off x="539841" y="1104899"/>
            <a:ext cx="3563205" cy="5023757"/>
          </a:xfrm>
          <a:prstGeom prst="rect">
            <a:avLst/>
          </a:prstGeom>
        </p:spPr>
      </p:pic>
      <p:sp>
        <p:nvSpPr>
          <p:cNvPr id="3" name="TextBox 2">
            <a:extLst>
              <a:ext uri="{FF2B5EF4-FFF2-40B4-BE49-F238E27FC236}">
                <a16:creationId xmlns:a16="http://schemas.microsoft.com/office/drawing/2014/main" id="{1EC738FF-FBD4-4969-A8FC-50B14AE678ED}"/>
              </a:ext>
            </a:extLst>
          </p:cNvPr>
          <p:cNvSpPr txBox="1"/>
          <p:nvPr/>
        </p:nvSpPr>
        <p:spPr>
          <a:xfrm>
            <a:off x="1310234" y="192491"/>
            <a:ext cx="957153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Overview of the Seattle Dataset: 7/2015 – 4/2020</a:t>
            </a:r>
          </a:p>
        </p:txBody>
      </p:sp>
      <p:sp>
        <p:nvSpPr>
          <p:cNvPr id="4" name="TextBox 3">
            <a:extLst>
              <a:ext uri="{FF2B5EF4-FFF2-40B4-BE49-F238E27FC236}">
                <a16:creationId xmlns:a16="http://schemas.microsoft.com/office/drawing/2014/main" id="{16FEC721-D803-4872-8C34-0B04312D5ADF}"/>
              </a:ext>
            </a:extLst>
          </p:cNvPr>
          <p:cNvSpPr txBox="1"/>
          <p:nvPr/>
        </p:nvSpPr>
        <p:spPr>
          <a:xfrm>
            <a:off x="4381500" y="684934"/>
            <a:ext cx="7081041" cy="6001643"/>
          </a:xfrm>
          <a:prstGeom prst="rect">
            <a:avLst/>
          </a:prstGeom>
          <a:noFill/>
        </p:spPr>
        <p:txBody>
          <a:bodyPr wrap="none" rtlCol="0">
            <a:spAutoFit/>
          </a:bodyPr>
          <a:lstStyle/>
          <a:p>
            <a:pPr marL="285750" indent="-285750">
              <a:buFont typeface="Arial" panose="020B0604020202020204" pitchFamily="34" charset="0"/>
              <a:buChar char="•"/>
            </a:pPr>
            <a:r>
              <a:rPr lang="en-US" sz="2000" b="1" dirty="0"/>
              <a:t>~</a:t>
            </a:r>
            <a:r>
              <a:rPr lang="en-US" sz="2000" b="1" dirty="0">
                <a:solidFill>
                  <a:schemeClr val="accent3"/>
                </a:solidFill>
              </a:rPr>
              <a:t>41,000</a:t>
            </a:r>
            <a:r>
              <a:rPr lang="en-US" sz="2000" b="1" dirty="0"/>
              <a:t> unique terry stops (rows), with </a:t>
            </a:r>
            <a:r>
              <a:rPr lang="en-US" sz="2000" b="1" dirty="0">
                <a:solidFill>
                  <a:schemeClr val="accent3"/>
                </a:solidFill>
              </a:rPr>
              <a:t>25%</a:t>
            </a:r>
            <a:r>
              <a:rPr lang="en-US" sz="2000" b="1" dirty="0"/>
              <a:t> resulting in arrest</a:t>
            </a:r>
          </a:p>
          <a:p>
            <a:r>
              <a:rPr lang="en-US" sz="2000" b="1" dirty="0"/>
              <a:t>or forwarded for further prosecution</a:t>
            </a:r>
          </a:p>
          <a:p>
            <a:pPr marL="285750" indent="-285750">
              <a:buFont typeface="Arial" panose="020B0604020202020204" pitchFamily="34" charset="0"/>
              <a:buChar char="•"/>
            </a:pPr>
            <a:r>
              <a:rPr lang="en-US" sz="2000" b="1" dirty="0"/>
              <a:t>Data Features: </a:t>
            </a:r>
          </a:p>
          <a:p>
            <a:r>
              <a:rPr lang="en-US" dirty="0"/>
              <a:t>   * Terry Stop ID</a:t>
            </a:r>
          </a:p>
          <a:p>
            <a:r>
              <a:rPr lang="en-US" dirty="0"/>
              <a:t>   * GO /SC ID</a:t>
            </a:r>
          </a:p>
          <a:p>
            <a:r>
              <a:rPr lang="en-US" dirty="0"/>
              <a:t>   * Officer ID</a:t>
            </a:r>
          </a:p>
          <a:p>
            <a:r>
              <a:rPr lang="en-US" dirty="0"/>
              <a:t>   * Subject ID</a:t>
            </a:r>
          </a:p>
          <a:p>
            <a:r>
              <a:rPr lang="en-US" dirty="0"/>
              <a:t>   * Report Date</a:t>
            </a:r>
          </a:p>
          <a:p>
            <a:r>
              <a:rPr lang="en-US" dirty="0"/>
              <a:t>   * Report time</a:t>
            </a:r>
          </a:p>
          <a:p>
            <a:r>
              <a:rPr lang="en-US" dirty="0"/>
              <a:t>   * </a:t>
            </a:r>
            <a:r>
              <a:rPr lang="en-US" b="1" dirty="0">
                <a:solidFill>
                  <a:schemeClr val="accent3"/>
                </a:solidFill>
              </a:rPr>
              <a:t>Initial Call Type</a:t>
            </a:r>
          </a:p>
          <a:p>
            <a:r>
              <a:rPr lang="en-US" b="1" dirty="0">
                <a:solidFill>
                  <a:schemeClr val="accent3"/>
                </a:solidFill>
              </a:rPr>
              <a:t>   * Final Call Type</a:t>
            </a:r>
          </a:p>
          <a:p>
            <a:r>
              <a:rPr lang="en-US" dirty="0"/>
              <a:t>   * Call Type</a:t>
            </a:r>
          </a:p>
          <a:p>
            <a:r>
              <a:rPr lang="en-US" b="1" dirty="0"/>
              <a:t>   * </a:t>
            </a:r>
            <a:r>
              <a:rPr lang="en-US" b="1" dirty="0">
                <a:solidFill>
                  <a:schemeClr val="accent3"/>
                </a:solidFill>
              </a:rPr>
              <a:t>Stop Resolution</a:t>
            </a:r>
          </a:p>
          <a:p>
            <a:r>
              <a:rPr lang="en-US" b="1" dirty="0">
                <a:solidFill>
                  <a:schemeClr val="accent3"/>
                </a:solidFill>
              </a:rPr>
              <a:t>   * Weapon type</a:t>
            </a:r>
          </a:p>
          <a:p>
            <a:r>
              <a:rPr lang="en-US" b="1" dirty="0">
                <a:solidFill>
                  <a:schemeClr val="accent3"/>
                </a:solidFill>
              </a:rPr>
              <a:t>   * Officer Squad</a:t>
            </a:r>
          </a:p>
          <a:p>
            <a:r>
              <a:rPr lang="en-US" b="1" dirty="0">
                <a:solidFill>
                  <a:schemeClr val="accent3"/>
                </a:solidFill>
              </a:rPr>
              <a:t>   * Officer Year of Birth</a:t>
            </a:r>
          </a:p>
          <a:p>
            <a:r>
              <a:rPr lang="en-US" b="1" dirty="0">
                <a:solidFill>
                  <a:schemeClr val="accent3"/>
                </a:solidFill>
              </a:rPr>
              <a:t>   * Perceived Age of subject</a:t>
            </a:r>
          </a:p>
          <a:p>
            <a:r>
              <a:rPr lang="en-US" b="1" dirty="0">
                <a:solidFill>
                  <a:schemeClr val="accent3"/>
                </a:solidFill>
              </a:rPr>
              <a:t>   * Race of officer</a:t>
            </a:r>
          </a:p>
          <a:p>
            <a:r>
              <a:rPr lang="en-US" b="1" dirty="0">
                <a:solidFill>
                  <a:schemeClr val="accent3"/>
                </a:solidFill>
              </a:rPr>
              <a:t>   * Perceived Race of subject</a:t>
            </a:r>
          </a:p>
          <a:p>
            <a:r>
              <a:rPr lang="en-US" b="1" dirty="0">
                <a:solidFill>
                  <a:schemeClr val="accent3"/>
                </a:solidFill>
              </a:rPr>
              <a:t>   * Gender of officer</a:t>
            </a:r>
          </a:p>
          <a:p>
            <a:r>
              <a:rPr lang="en-US" b="1" dirty="0">
                <a:solidFill>
                  <a:schemeClr val="accent3"/>
                </a:solidFill>
              </a:rPr>
              <a:t>   * Perceived Gender of subject</a:t>
            </a:r>
          </a:p>
        </p:txBody>
      </p:sp>
      <p:sp>
        <p:nvSpPr>
          <p:cNvPr id="5" name="TextBox 4">
            <a:extLst>
              <a:ext uri="{FF2B5EF4-FFF2-40B4-BE49-F238E27FC236}">
                <a16:creationId xmlns:a16="http://schemas.microsoft.com/office/drawing/2014/main" id="{C694B102-F138-445A-ACD5-6A4AD63F8091}"/>
              </a:ext>
            </a:extLst>
          </p:cNvPr>
          <p:cNvSpPr txBox="1"/>
          <p:nvPr/>
        </p:nvSpPr>
        <p:spPr>
          <a:xfrm>
            <a:off x="8469087" y="1327624"/>
            <a:ext cx="2862943" cy="30162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Highlighted Features are those used in analysis</a:t>
            </a:r>
          </a:p>
          <a:p>
            <a:endParaRPr lang="en-US" sz="2000" b="1" dirty="0"/>
          </a:p>
          <a:p>
            <a:pPr marL="285750" indent="-285750">
              <a:buFont typeface="Arial" panose="020B0604020202020204" pitchFamily="34" charset="0"/>
              <a:buChar char="•"/>
            </a:pPr>
            <a:r>
              <a:rPr lang="en-US" sz="2000" b="1" dirty="0"/>
              <a:t>Engineered Features</a:t>
            </a:r>
          </a:p>
          <a:p>
            <a:r>
              <a:rPr lang="en-US" b="1" dirty="0"/>
              <a:t>    * </a:t>
            </a:r>
            <a:r>
              <a:rPr lang="en-US" b="1" dirty="0">
                <a:solidFill>
                  <a:schemeClr val="accent3"/>
                </a:solidFill>
              </a:rPr>
              <a:t>Day of the week</a:t>
            </a:r>
          </a:p>
          <a:p>
            <a:r>
              <a:rPr lang="en-US" b="1" dirty="0">
                <a:solidFill>
                  <a:schemeClr val="accent3"/>
                </a:solidFill>
              </a:rPr>
              <a:t>    * Monthly cadence</a:t>
            </a:r>
          </a:p>
          <a:p>
            <a:r>
              <a:rPr lang="en-US" b="1" dirty="0">
                <a:solidFill>
                  <a:schemeClr val="accent3"/>
                </a:solidFill>
              </a:rPr>
              <a:t>    * Precinct</a:t>
            </a:r>
          </a:p>
          <a:p>
            <a:r>
              <a:rPr lang="en-US" b="1" dirty="0">
                <a:solidFill>
                  <a:schemeClr val="accent3"/>
                </a:solidFill>
              </a:rPr>
              <a:t>    * Watch </a:t>
            </a:r>
          </a:p>
          <a:p>
            <a:r>
              <a:rPr lang="en-US" b="1" dirty="0">
                <a:solidFill>
                  <a:schemeClr val="accent3"/>
                </a:solidFill>
              </a:rPr>
              <a:t>    * Officer Age</a:t>
            </a:r>
          </a:p>
        </p:txBody>
      </p:sp>
      <p:sp>
        <p:nvSpPr>
          <p:cNvPr id="6" name="Freeform 19">
            <a:extLst>
              <a:ext uri="{FF2B5EF4-FFF2-40B4-BE49-F238E27FC236}">
                <a16:creationId xmlns:a16="http://schemas.microsoft.com/office/drawing/2014/main" id="{76728967-C6F2-4E38-878D-1A3E93DB4E67}"/>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7" name="TextBox 6">
            <a:extLst>
              <a:ext uri="{FF2B5EF4-FFF2-40B4-BE49-F238E27FC236}">
                <a16:creationId xmlns:a16="http://schemas.microsoft.com/office/drawing/2014/main" id="{837F9EF1-3DAC-4721-B042-4B3C1DA5D317}"/>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8" name="TextBox 7">
            <a:extLst>
              <a:ext uri="{FF2B5EF4-FFF2-40B4-BE49-F238E27FC236}">
                <a16:creationId xmlns:a16="http://schemas.microsoft.com/office/drawing/2014/main" id="{56BC7148-C4C2-4C47-8E64-2E2EC9910578}"/>
              </a:ext>
            </a:extLst>
          </p:cNvPr>
          <p:cNvSpPr txBox="1"/>
          <p:nvPr/>
        </p:nvSpPr>
        <p:spPr>
          <a:xfrm>
            <a:off x="1519213" y="1034560"/>
            <a:ext cx="1636987" cy="369332"/>
          </a:xfrm>
          <a:prstGeom prst="rect">
            <a:avLst/>
          </a:prstGeom>
          <a:noFill/>
        </p:spPr>
        <p:txBody>
          <a:bodyPr wrap="none" rtlCol="0">
            <a:spAutoFit/>
          </a:bodyPr>
          <a:lstStyle/>
          <a:p>
            <a:r>
              <a:rPr lang="en-US" dirty="0"/>
              <a:t>2017-2018 data</a:t>
            </a:r>
          </a:p>
        </p:txBody>
      </p:sp>
    </p:spTree>
    <p:extLst>
      <p:ext uri="{BB962C8B-B14F-4D97-AF65-F5344CB8AC3E}">
        <p14:creationId xmlns:p14="http://schemas.microsoft.com/office/powerpoint/2010/main" val="324026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93" name="TextBox 92"/>
          <p:cNvSpPr txBox="1"/>
          <p:nvPr/>
        </p:nvSpPr>
        <p:spPr>
          <a:xfrm>
            <a:off x="228110" y="5286326"/>
            <a:ext cx="3259338" cy="646331"/>
          </a:xfrm>
          <a:prstGeom prst="rect">
            <a:avLst/>
          </a:prstGeom>
          <a:noFill/>
        </p:spPr>
        <p:txBody>
          <a:bodyPr wrap="square" lIns="0" tIns="0" rIns="0" bIns="0" rtlCol="0">
            <a:spAutoFit/>
          </a:bodyPr>
          <a:lstStyle/>
          <a:p>
            <a:pPr algn="ctr"/>
            <a:r>
              <a:rPr lang="en-US" sz="1400" dirty="0"/>
              <a:t>80%  Accuracy</a:t>
            </a:r>
          </a:p>
          <a:p>
            <a:pPr algn="ctr"/>
            <a:r>
              <a:rPr lang="en-US" sz="1400" dirty="0"/>
              <a:t>71%  Arrest Prediction</a:t>
            </a:r>
          </a:p>
          <a:p>
            <a:pPr algn="ctr"/>
            <a:r>
              <a:rPr lang="en-US" sz="1400" dirty="0"/>
              <a:t>83%  Non-Arrest Prediction</a:t>
            </a:r>
          </a:p>
        </p:txBody>
      </p:sp>
      <p:grpSp>
        <p:nvGrpSpPr>
          <p:cNvPr id="11" name="Group 10">
            <a:extLst>
              <a:ext uri="{FF2B5EF4-FFF2-40B4-BE49-F238E27FC236}">
                <a16:creationId xmlns:a16="http://schemas.microsoft.com/office/drawing/2014/main" id="{0C848393-1911-41BF-A525-3CC02F597833}"/>
              </a:ext>
            </a:extLst>
          </p:cNvPr>
          <p:cNvGrpSpPr/>
          <p:nvPr/>
        </p:nvGrpSpPr>
        <p:grpSpPr>
          <a:xfrm>
            <a:off x="394798" y="979167"/>
            <a:ext cx="3194363" cy="746432"/>
            <a:chOff x="648369" y="969860"/>
            <a:chExt cx="3194363" cy="746432"/>
          </a:xfrm>
        </p:grpSpPr>
        <p:sp>
          <p:nvSpPr>
            <p:cNvPr id="96" name="Rectangle 95">
              <a:extLst>
                <a:ext uri="{C183D7F6-B498-43B3-948B-1728B52AA6E4}">
                  <adec:decorative xmlns:adec="http://schemas.microsoft.com/office/drawing/2017/decorative" val="1"/>
                </a:ext>
              </a:extLst>
            </p:cNvPr>
            <p:cNvSpPr/>
            <p:nvPr/>
          </p:nvSpPr>
          <p:spPr>
            <a:xfrm>
              <a:off x="977804"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C183D7F6-B498-43B3-948B-1728B52AA6E4}">
                  <adec:decorative xmlns:adec="http://schemas.microsoft.com/office/drawing/2017/decorative" val="1"/>
                </a:ext>
              </a:extLst>
            </p:cNvPr>
            <p:cNvSpPr/>
            <p:nvPr/>
          </p:nvSpPr>
          <p:spPr>
            <a:xfrm>
              <a:off x="648369"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descr="This is an icon of paper money."/>
            <p:cNvGrpSpPr/>
            <p:nvPr/>
          </p:nvGrpSpPr>
          <p:grpSpPr>
            <a:xfrm>
              <a:off x="841066" y="1240522"/>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TextBox 106"/>
            <p:cNvSpPr txBox="1"/>
            <p:nvPr/>
          </p:nvSpPr>
          <p:spPr>
            <a:xfrm>
              <a:off x="2714801" y="1110054"/>
              <a:ext cx="772647" cy="492443"/>
            </a:xfrm>
            <a:prstGeom prst="rect">
              <a:avLst/>
            </a:prstGeom>
            <a:noFill/>
          </p:spPr>
          <p:txBody>
            <a:bodyPr wrap="none" lIns="0" tIns="0" rIns="0" bIns="0" rtlCol="0">
              <a:spAutoFit/>
            </a:bodyPr>
            <a:lstStyle/>
            <a:p>
              <a:r>
                <a:rPr lang="en-US" sz="3200" dirty="0">
                  <a:solidFill>
                    <a:schemeClr val="bg1"/>
                  </a:solidFill>
                  <a:latin typeface="+mj-lt"/>
                </a:rPr>
                <a:t>80%</a:t>
              </a:r>
            </a:p>
          </p:txBody>
        </p:sp>
        <p:sp>
          <p:nvSpPr>
            <p:cNvPr id="108" name="TextBox 107"/>
            <p:cNvSpPr txBox="1"/>
            <p:nvPr/>
          </p:nvSpPr>
          <p:spPr>
            <a:xfrm>
              <a:off x="1467824" y="1005436"/>
              <a:ext cx="1171540" cy="646331"/>
            </a:xfrm>
            <a:prstGeom prst="rect">
              <a:avLst/>
            </a:prstGeom>
            <a:noFill/>
          </p:spPr>
          <p:txBody>
            <a:bodyPr wrap="square" lIns="0" tIns="0" rIns="0" bIns="0" rtlCol="0">
              <a:spAutoFit/>
            </a:bodyPr>
            <a:lstStyle/>
            <a:p>
              <a:r>
                <a:rPr lang="en-US" sz="1400" b="1" dirty="0">
                  <a:solidFill>
                    <a:schemeClr val="bg1"/>
                  </a:solidFill>
                </a:rPr>
                <a:t>Arrest </a:t>
              </a:r>
            </a:p>
            <a:p>
              <a:r>
                <a:rPr lang="en-US" sz="1400" b="1" dirty="0">
                  <a:solidFill>
                    <a:schemeClr val="bg1"/>
                  </a:solidFill>
                </a:rPr>
                <a:t>Prediction</a:t>
              </a:r>
            </a:p>
            <a:p>
              <a:r>
                <a:rPr lang="en-US" sz="1400" b="1" dirty="0">
                  <a:solidFill>
                    <a:schemeClr val="bg1"/>
                  </a:solidFill>
                </a:rPr>
                <a:t>Accuracy</a:t>
              </a:r>
            </a:p>
          </p:txBody>
        </p:sp>
      </p:grpSp>
      <p:sp>
        <p:nvSpPr>
          <p:cNvPr id="94" name="TextBox 93"/>
          <p:cNvSpPr txBox="1"/>
          <p:nvPr/>
        </p:nvSpPr>
        <p:spPr>
          <a:xfrm>
            <a:off x="4289714" y="5291304"/>
            <a:ext cx="3146358" cy="430887"/>
          </a:xfrm>
          <a:prstGeom prst="rect">
            <a:avLst/>
          </a:prstGeom>
          <a:noFill/>
        </p:spPr>
        <p:txBody>
          <a:bodyPr wrap="square" lIns="0" tIns="0" rIns="0" bIns="0" rtlCol="0">
            <a:spAutoFit/>
          </a:bodyPr>
          <a:lstStyle/>
          <a:p>
            <a:pPr algn="ctr"/>
            <a:r>
              <a:rPr lang="en-US" sz="1400" dirty="0"/>
              <a:t>The watch  impact on arrests  is 10%</a:t>
            </a:r>
          </a:p>
          <a:p>
            <a:pPr algn="ctr"/>
            <a:r>
              <a:rPr lang="en-US" sz="1400" dirty="0"/>
              <a:t>Officers Age also plays a role</a:t>
            </a:r>
          </a:p>
        </p:txBody>
      </p:sp>
      <p:grpSp>
        <p:nvGrpSpPr>
          <p:cNvPr id="12" name="Group 11">
            <a:extLst>
              <a:ext uri="{FF2B5EF4-FFF2-40B4-BE49-F238E27FC236}">
                <a16:creationId xmlns:a16="http://schemas.microsoft.com/office/drawing/2014/main" id="{D4794F62-B8F4-4811-814D-45B98CF3EC84}"/>
              </a:ext>
            </a:extLst>
          </p:cNvPr>
          <p:cNvGrpSpPr/>
          <p:nvPr/>
        </p:nvGrpSpPr>
        <p:grpSpPr>
          <a:xfrm>
            <a:off x="4063442" y="923392"/>
            <a:ext cx="3216784" cy="746432"/>
            <a:chOff x="4498204" y="969860"/>
            <a:chExt cx="3216784" cy="746432"/>
          </a:xfrm>
        </p:grpSpPr>
        <p:sp>
          <p:nvSpPr>
            <p:cNvPr id="97" name="Rectangle 96">
              <a:extLst>
                <a:ext uri="{C183D7F6-B498-43B3-948B-1728B52AA6E4}">
                  <adec:decorative xmlns:adec="http://schemas.microsoft.com/office/drawing/2017/decorative" val="1"/>
                </a:ext>
              </a:extLst>
            </p:cNvPr>
            <p:cNvSpPr/>
            <p:nvPr/>
          </p:nvSpPr>
          <p:spPr>
            <a:xfrm>
              <a:off x="4880693" y="969860"/>
              <a:ext cx="2834295" cy="746432"/>
            </a:xfrm>
            <a:prstGeom prst="rect">
              <a:avLst/>
            </a:prstGeom>
            <a:gradFill flip="none" rotWithShape="1">
              <a:gsLst>
                <a:gs pos="100000">
                  <a:schemeClr val="bg1"/>
                </a:gs>
                <a:gs pos="72000">
                  <a:schemeClr val="accent5">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Oval 85">
              <a:extLs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chemeClr val="accent5">
                <a:lumMod val="7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18" descr="This is an icon of a human being. "/>
            <p:cNvSpPr>
              <a:spLocks noEditPoints="1"/>
            </p:cNvSpPr>
            <p:nvPr/>
          </p:nvSpPr>
          <p:spPr bwMode="auto">
            <a:xfrm>
              <a:off x="4749270" y="1182277"/>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TextBox 108"/>
            <p:cNvSpPr txBox="1"/>
            <p:nvPr/>
          </p:nvSpPr>
          <p:spPr>
            <a:xfrm>
              <a:off x="6581930" y="1100092"/>
              <a:ext cx="772647" cy="492443"/>
            </a:xfrm>
            <a:prstGeom prst="rect">
              <a:avLst/>
            </a:prstGeom>
            <a:noFill/>
          </p:spPr>
          <p:txBody>
            <a:bodyPr wrap="none" lIns="0" tIns="0" rIns="0" bIns="0" rtlCol="0">
              <a:spAutoFit/>
            </a:bodyPr>
            <a:lstStyle/>
            <a:p>
              <a:r>
                <a:rPr lang="en-US" sz="3200" dirty="0">
                  <a:solidFill>
                    <a:schemeClr val="bg1"/>
                  </a:solidFill>
                  <a:latin typeface="+mj-lt"/>
                </a:rPr>
                <a:t>40%</a:t>
              </a:r>
            </a:p>
          </p:txBody>
        </p:sp>
        <p:sp>
          <p:nvSpPr>
            <p:cNvPr id="110" name="TextBox 109"/>
            <p:cNvSpPr txBox="1"/>
            <p:nvPr/>
          </p:nvSpPr>
          <p:spPr>
            <a:xfrm>
              <a:off x="5346740" y="1029218"/>
              <a:ext cx="1407845" cy="646331"/>
            </a:xfrm>
            <a:prstGeom prst="rect">
              <a:avLst/>
            </a:prstGeom>
            <a:noFill/>
          </p:spPr>
          <p:txBody>
            <a:bodyPr wrap="square" lIns="0" tIns="0" rIns="0" bIns="0" rtlCol="0">
              <a:spAutoFit/>
            </a:bodyPr>
            <a:lstStyle/>
            <a:p>
              <a:r>
                <a:rPr lang="en-US" sz="1400" b="1" dirty="0">
                  <a:solidFill>
                    <a:schemeClr val="bg1"/>
                  </a:solidFill>
                </a:rPr>
                <a:t>Final Call Type</a:t>
              </a:r>
            </a:p>
            <a:p>
              <a:r>
                <a:rPr lang="en-US" sz="1400" b="1" dirty="0">
                  <a:solidFill>
                    <a:schemeClr val="bg1"/>
                  </a:solidFill>
                </a:rPr>
                <a:t>Is  critical for </a:t>
              </a:r>
            </a:p>
            <a:p>
              <a:r>
                <a:rPr lang="en-US" sz="1400" b="1" dirty="0">
                  <a:solidFill>
                    <a:schemeClr val="bg1"/>
                  </a:solidFill>
                </a:rPr>
                <a:t>Predicting  Arrests</a:t>
              </a:r>
            </a:p>
          </p:txBody>
        </p:sp>
      </p:grpSp>
      <p:sp>
        <p:nvSpPr>
          <p:cNvPr id="95" name="TextBox 94"/>
          <p:cNvSpPr txBox="1"/>
          <p:nvPr/>
        </p:nvSpPr>
        <p:spPr>
          <a:xfrm>
            <a:off x="8736973" y="5188518"/>
            <a:ext cx="3043220"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1</a:t>
            </a:r>
            <a:r>
              <a:rPr lang="en-US" sz="1400" baseline="30000" dirty="0"/>
              <a:t>st</a:t>
            </a:r>
            <a:r>
              <a:rPr lang="en-US" sz="1400" dirty="0"/>
              <a:t> Watch (3am-11am, and 3</a:t>
            </a:r>
            <a:r>
              <a:rPr lang="en-US" sz="1400" baseline="30000" dirty="0"/>
              <a:t>rd </a:t>
            </a:r>
            <a:r>
              <a:rPr lang="en-US" sz="1400" dirty="0"/>
              <a:t>Watch (7 pm – 3am) are where  most Arrests are made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Younger officers more likely to pull Watch 3. </a:t>
            </a:r>
          </a:p>
        </p:txBody>
      </p:sp>
      <p:sp>
        <p:nvSpPr>
          <p:cNvPr id="98" name="Rectangle 97">
            <a:extLst>
              <a:ext uri="{C183D7F6-B498-43B3-948B-1728B52AA6E4}">
                <adec:decorative xmlns:adec="http://schemas.microsoft.com/office/drawing/2017/decorative" val="1"/>
              </a:ext>
            </a:extLst>
          </p:cNvPr>
          <p:cNvSpPr/>
          <p:nvPr/>
        </p:nvSpPr>
        <p:spPr>
          <a:xfrm>
            <a:off x="8770557" y="969860"/>
            <a:ext cx="2838048" cy="746432"/>
          </a:xfrm>
          <a:prstGeom prst="rect">
            <a:avLst/>
          </a:prstGeom>
          <a:gradFill flip="none" rotWithShape="1">
            <a:gsLst>
              <a:gs pos="100000">
                <a:schemeClr val="bg1">
                  <a:lumMod val="95000"/>
                </a:schemeClr>
              </a:gs>
              <a:gs pos="74000">
                <a:schemeClr val="bg1">
                  <a:lumMod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C183D7F6-B498-43B3-948B-1728B52AA6E4}">
                <adec:decorative xmlns:adec="http://schemas.microsoft.com/office/drawing/2017/decorative" val="1"/>
              </a:ext>
            </a:extLst>
          </p:cNvPr>
          <p:cNvSpPr/>
          <p:nvPr/>
        </p:nvSpPr>
        <p:spPr>
          <a:xfrm>
            <a:off x="8397342" y="969860"/>
            <a:ext cx="746432" cy="746432"/>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6" descr="This is an icon of a chart. "/>
          <p:cNvGrpSpPr/>
          <p:nvPr/>
        </p:nvGrpSpPr>
        <p:grpSpPr>
          <a:xfrm>
            <a:off x="8574429"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p:cNvSpPr txBox="1"/>
          <p:nvPr/>
        </p:nvSpPr>
        <p:spPr>
          <a:xfrm>
            <a:off x="10640500" y="1064982"/>
            <a:ext cx="772647" cy="492443"/>
          </a:xfrm>
          <a:prstGeom prst="rect">
            <a:avLst/>
          </a:prstGeom>
          <a:noFill/>
        </p:spPr>
        <p:txBody>
          <a:bodyPr wrap="none" lIns="0" tIns="0" rIns="0" bIns="0" rtlCol="0">
            <a:spAutoFit/>
          </a:bodyPr>
          <a:lstStyle/>
          <a:p>
            <a:r>
              <a:rPr lang="en-US" sz="3200" dirty="0">
                <a:solidFill>
                  <a:schemeClr val="bg1"/>
                </a:solidFill>
                <a:latin typeface="+mj-lt"/>
              </a:rPr>
              <a:t>70%</a:t>
            </a:r>
          </a:p>
        </p:txBody>
      </p:sp>
      <p:sp>
        <p:nvSpPr>
          <p:cNvPr id="112" name="TextBox 111"/>
          <p:cNvSpPr txBox="1"/>
          <p:nvPr/>
        </p:nvSpPr>
        <p:spPr>
          <a:xfrm>
            <a:off x="9228553" y="945818"/>
            <a:ext cx="1458306" cy="738664"/>
          </a:xfrm>
          <a:prstGeom prst="rect">
            <a:avLst/>
          </a:prstGeom>
          <a:noFill/>
        </p:spPr>
        <p:txBody>
          <a:bodyPr wrap="square" lIns="0" tIns="0" rIns="0" bIns="0" rtlCol="0">
            <a:spAutoFit/>
          </a:bodyPr>
          <a:lstStyle/>
          <a:p>
            <a:r>
              <a:rPr lang="en-US" sz="1600" b="1" dirty="0">
                <a:solidFill>
                  <a:schemeClr val="bg1"/>
                </a:solidFill>
              </a:rPr>
              <a:t>Nuisance calls do not lead to arrests</a:t>
            </a:r>
          </a:p>
        </p:txBody>
      </p:sp>
      <p:sp>
        <p:nvSpPr>
          <p:cNvPr id="40" name="TextBox 39">
            <a:extLst>
              <a:ext uri="{FF2B5EF4-FFF2-40B4-BE49-F238E27FC236}">
                <a16:creationId xmlns:a16="http://schemas.microsoft.com/office/drawing/2014/main" id="{FFAEF1C8-817C-4EBC-A4FB-3ED2DB7FCBF8}"/>
              </a:ext>
            </a:extLst>
          </p:cNvPr>
          <p:cNvSpPr txBox="1"/>
          <p:nvPr/>
        </p:nvSpPr>
        <p:spPr>
          <a:xfrm>
            <a:off x="4165992" y="165381"/>
            <a:ext cx="386003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Key Model Findings</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6" name="Picture 5">
            <a:extLst>
              <a:ext uri="{FF2B5EF4-FFF2-40B4-BE49-F238E27FC236}">
                <a16:creationId xmlns:a16="http://schemas.microsoft.com/office/drawing/2014/main" id="{E5A179D1-7C9B-41B2-8E35-34EE277C2E0F}"/>
              </a:ext>
            </a:extLst>
          </p:cNvPr>
          <p:cNvPicPr>
            <a:picLocks noChangeAspect="1"/>
          </p:cNvPicPr>
          <p:nvPr/>
        </p:nvPicPr>
        <p:blipFill>
          <a:blip r:embed="rId3"/>
          <a:stretch>
            <a:fillRect/>
          </a:stretch>
        </p:blipFill>
        <p:spPr>
          <a:xfrm>
            <a:off x="409862" y="1986953"/>
            <a:ext cx="3213711" cy="2835627"/>
          </a:xfrm>
          <a:prstGeom prst="rect">
            <a:avLst/>
          </a:prstGeom>
        </p:spPr>
      </p:pic>
      <p:pic>
        <p:nvPicPr>
          <p:cNvPr id="10" name="Picture 9">
            <a:extLst>
              <a:ext uri="{FF2B5EF4-FFF2-40B4-BE49-F238E27FC236}">
                <a16:creationId xmlns:a16="http://schemas.microsoft.com/office/drawing/2014/main" id="{349F65D7-46F5-4258-986D-E71FCB5B1640}"/>
              </a:ext>
            </a:extLst>
          </p:cNvPr>
          <p:cNvPicPr>
            <a:picLocks noChangeAspect="1"/>
          </p:cNvPicPr>
          <p:nvPr/>
        </p:nvPicPr>
        <p:blipFill>
          <a:blip r:embed="rId4"/>
          <a:stretch>
            <a:fillRect/>
          </a:stretch>
        </p:blipFill>
        <p:spPr>
          <a:xfrm>
            <a:off x="7981470" y="2111067"/>
            <a:ext cx="4210530" cy="2794222"/>
          </a:xfrm>
          <a:prstGeom prst="rect">
            <a:avLst/>
          </a:prstGeom>
        </p:spPr>
      </p:pic>
      <p:pic>
        <p:nvPicPr>
          <p:cNvPr id="13" name="Picture 12">
            <a:extLst>
              <a:ext uri="{FF2B5EF4-FFF2-40B4-BE49-F238E27FC236}">
                <a16:creationId xmlns:a16="http://schemas.microsoft.com/office/drawing/2014/main" id="{A106C237-AAB8-452A-A3E7-2380EE549409}"/>
              </a:ext>
            </a:extLst>
          </p:cNvPr>
          <p:cNvPicPr>
            <a:picLocks noChangeAspect="1"/>
          </p:cNvPicPr>
          <p:nvPr/>
        </p:nvPicPr>
        <p:blipFill>
          <a:blip r:embed="rId5"/>
          <a:stretch>
            <a:fillRect/>
          </a:stretch>
        </p:blipFill>
        <p:spPr>
          <a:xfrm>
            <a:off x="3895415" y="2152539"/>
            <a:ext cx="3934957" cy="2564534"/>
          </a:xfrm>
          <a:prstGeom prst="rect">
            <a:avLst/>
          </a:prstGeom>
        </p:spPr>
      </p:pic>
    </p:spTree>
    <p:extLst>
      <p:ext uri="{BB962C8B-B14F-4D97-AF65-F5344CB8AC3E}">
        <p14:creationId xmlns:p14="http://schemas.microsoft.com/office/powerpoint/2010/main" val="4058353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99" name="TextBox 98"/>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FFFFFF"/>
                </a:solidFill>
              </a:rPr>
              <a:t>Your logo</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62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4755009" y="1965807"/>
            <a:ext cx="4497848" cy="276998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a:t>A classification model  was constructed with 80%  arrest accuracy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most important features which predict Terry Stop arrests are  the Final Call Type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Gender and race do not appear to contribute significantly to the prediction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p:txBody>
      </p:sp>
      <p:sp>
        <p:nvSpPr>
          <p:cNvPr id="103" name="TextBox 102"/>
          <p:cNvSpPr txBox="1"/>
          <p:nvPr/>
        </p:nvSpPr>
        <p:spPr>
          <a:xfrm>
            <a:off x="646421" y="1389021"/>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Summary</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42014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116259"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99" name="TextBox 98"/>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FFFFFF"/>
                </a:solidFill>
              </a:rPr>
              <a:t>Your logo</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62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a:xfrm>
            <a:off x="160956" y="1591085"/>
            <a:ext cx="3518553" cy="415498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a:solidFill>
                  <a:schemeClr val="bg1"/>
                </a:solidFill>
              </a:rPr>
              <a:t>Given most Terry Stops do not result in arrest,  realize that at least 70% of the disturbance calls likely result in no arrest</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However, since 50% of Terry stops are due to 911 calls, ignoring community calls (911) is not a good idea.</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Considering adding more workforce on 1</a:t>
            </a:r>
            <a:r>
              <a:rPr lang="en-US" b="1" baseline="30000" dirty="0">
                <a:solidFill>
                  <a:schemeClr val="bg1"/>
                </a:solidFill>
              </a:rPr>
              <a:t>st</a:t>
            </a:r>
            <a:r>
              <a:rPr lang="en-US" b="1" dirty="0">
                <a:solidFill>
                  <a:schemeClr val="bg1"/>
                </a:solidFill>
              </a:rPr>
              <a:t> and 3</a:t>
            </a:r>
            <a:r>
              <a:rPr lang="en-US" b="1" baseline="30000" dirty="0">
                <a:solidFill>
                  <a:schemeClr val="bg1"/>
                </a:solidFill>
              </a:rPr>
              <a:t>rd</a:t>
            </a:r>
            <a:r>
              <a:rPr lang="en-US" b="1" dirty="0">
                <a:solidFill>
                  <a:schemeClr val="bg1"/>
                </a:solidFill>
              </a:rPr>
              <a:t> shift to maximize arrest rates</a:t>
            </a:r>
          </a:p>
          <a:p>
            <a:endParaRPr lang="en-US" b="1" dirty="0">
              <a:solidFill>
                <a:schemeClr val="bg1"/>
              </a:solidFill>
            </a:endParaRPr>
          </a:p>
          <a:p>
            <a:pPr marL="285750" indent="-285750">
              <a:buFont typeface="Arial" panose="020B0604020202020204" pitchFamily="34" charset="0"/>
              <a:buChar char="•"/>
            </a:pPr>
            <a:endParaRPr lang="en-US" b="1" dirty="0">
              <a:solidFill>
                <a:schemeClr val="bg1"/>
              </a:solidFill>
            </a:endParaRPr>
          </a:p>
        </p:txBody>
      </p:sp>
      <p:sp>
        <p:nvSpPr>
          <p:cNvPr id="103" name="TextBox 102"/>
          <p:cNvSpPr txBox="1"/>
          <p:nvPr/>
        </p:nvSpPr>
        <p:spPr>
          <a:xfrm>
            <a:off x="594724" y="658528"/>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Next Steps</a:t>
            </a:r>
          </a:p>
        </p:txBody>
      </p:sp>
      <p:cxnSp>
        <p:nvCxnSpPr>
          <p:cNvPr id="105" name="Straight Connector 104">
            <a:extLst>
              <a:ext uri="{C183D7F6-B498-43B3-948B-1728B52AA6E4}">
                <adec:decorative xmlns:adec="http://schemas.microsoft.com/office/drawing/2017/decorative" val="1"/>
              </a:ext>
            </a:extLst>
          </p:cNvPr>
          <p:cNvCxnSpPr/>
          <p:nvPr/>
        </p:nvCxnSpPr>
        <p:spPr>
          <a:xfrm>
            <a:off x="782402" y="1304091"/>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33" name="Picture 32">
            <a:extLst>
              <a:ext uri="{FF2B5EF4-FFF2-40B4-BE49-F238E27FC236}">
                <a16:creationId xmlns:a16="http://schemas.microsoft.com/office/drawing/2014/main" id="{FB76DBF3-EF50-496E-B2DA-102F022817E5}"/>
              </a:ext>
            </a:extLst>
          </p:cNvPr>
          <p:cNvPicPr>
            <a:picLocks noChangeAspect="1"/>
          </p:cNvPicPr>
          <p:nvPr/>
        </p:nvPicPr>
        <p:blipFill>
          <a:blip r:embed="rId4"/>
          <a:stretch>
            <a:fillRect/>
          </a:stretch>
        </p:blipFill>
        <p:spPr>
          <a:xfrm>
            <a:off x="4418883" y="1591085"/>
            <a:ext cx="5233788" cy="3473284"/>
          </a:xfrm>
          <a:prstGeom prst="rect">
            <a:avLst/>
          </a:prstGeom>
        </p:spPr>
      </p:pic>
    </p:spTree>
    <p:extLst>
      <p:ext uri="{BB962C8B-B14F-4D97-AF65-F5344CB8AC3E}">
        <p14:creationId xmlns:p14="http://schemas.microsoft.com/office/powerpoint/2010/main" val="43837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pic>
        <p:nvPicPr>
          <p:cNvPr id="10" name="Picture 9" descr="This is an icon that reads &quot;24Slides.&quot;">
            <a:hlinkClick r:id="rId3"/>
            <a:extLst>
              <a:ext uri="{FF2B5EF4-FFF2-40B4-BE49-F238E27FC236}">
                <a16:creationId xmlns:a16="http://schemas.microsoft.com/office/drawing/2014/main" id="{E88D3554-2B38-7045-B778-76FB3465B801}"/>
              </a:ext>
            </a:extLst>
          </p:cNvPr>
          <p:cNvPicPr>
            <a:picLocks noChangeAspect="1"/>
          </p:cNvPicPr>
          <p:nvPr/>
        </p:nvPicPr>
        <p:blipFill>
          <a:blip r:embed="rId4"/>
          <a:stretch>
            <a:fillRect/>
          </a:stretch>
        </p:blipFill>
        <p:spPr>
          <a:xfrm>
            <a:off x="5581650" y="6336441"/>
            <a:ext cx="1028700" cy="293902"/>
          </a:xfrm>
          <a:prstGeom prst="rect">
            <a:avLst/>
          </a:prstGeom>
          <a:effectLst/>
        </p:spPr>
      </p:pic>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596</Words>
  <Application>Microsoft Office PowerPoint</Application>
  <PresentationFormat>Widescreen</PresentationFormat>
  <Paragraphs>127</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Segoe UI Light</vt:lpstr>
      <vt:lpstr>Office Theme</vt:lpstr>
      <vt:lpstr>Slide 1</vt:lpstr>
      <vt:lpstr>Slide 2</vt:lpstr>
      <vt:lpstr>PowerPoint Presentation</vt:lpstr>
      <vt:lpstr>PowerPoint Presentation</vt:lpstr>
      <vt:lpstr>Slide 4</vt:lpstr>
      <vt:lpstr>Slide 10</vt:lpstr>
      <vt:lpstr>Slide 10</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2020-05-05T13:41:50Z</dcterms:created>
  <dcterms:modified xsi:type="dcterms:W3CDTF">2020-05-12T06:16:06Z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