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64" d="100"/>
          <a:sy n="64" d="100"/>
        </p:scale>
        <p:origin x="50" y="10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8-4F35-B2E9-F60DB200EE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68-4F35-B2E9-F60DB200EE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68-4F35-B2E9-F60DB200E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23407088"/>
        <c:axId val="384343064"/>
      </c:barChart>
      <c:catAx>
        <c:axId val="6234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343064"/>
        <c:crosses val="autoZero"/>
        <c:auto val="1"/>
        <c:lblAlgn val="ctr"/>
        <c:lblOffset val="100"/>
        <c:noMultiLvlLbl val="0"/>
      </c:catAx>
      <c:valAx>
        <c:axId val="38434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40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en-US" dirty="0"/>
            <a:t>Controlled variables</a:t>
          </a:r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/>
      <dgm:spPr/>
      <dgm:t>
        <a:bodyPr/>
        <a:lstStyle/>
        <a:p>
          <a:r>
            <a:rPr lang="en-US" dirty="0"/>
            <a:t>These are kept the same throughout your experiments</a:t>
          </a:r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C923180A-1F5E-4EDF-B1B4-BF296491DA39}">
      <dgm:prSet phldrT="[Text]"/>
      <dgm:spPr/>
      <dgm:t>
        <a:bodyPr/>
        <a:lstStyle/>
        <a:p>
          <a:r>
            <a:rPr lang="en-US" dirty="0"/>
            <a:t>The </a:t>
          </a:r>
          <a:r>
            <a:rPr lang="en-US" b="1" dirty="0"/>
            <a:t>one</a:t>
          </a:r>
          <a:r>
            <a:rPr lang="en-US" dirty="0"/>
            <a:t> variable you purposely change and test</a:t>
          </a:r>
        </a:p>
      </dgm:t>
    </dgm:pt>
    <dgm:pt modelId="{64CF54F0-ABE1-4118-8E0E-503764491476}" type="parTrans" cxnId="{BCE5DB3A-467D-498D-996F-34F511A90A5C}">
      <dgm:prSet/>
      <dgm:spPr/>
      <dgm:t>
        <a:bodyPr/>
        <a:lstStyle/>
        <a:p>
          <a:endParaRPr lang="en-US"/>
        </a:p>
      </dgm:t>
    </dgm:pt>
    <dgm:pt modelId="{EAFD4255-150B-483D-854A-FCFF3E1C3818}" type="sibTrans" cxnId="{BCE5DB3A-467D-498D-996F-34F511A90A5C}">
      <dgm:prSet/>
      <dgm:spPr/>
      <dgm:t>
        <a:bodyPr/>
        <a:lstStyle/>
        <a:p>
          <a:endParaRPr lang="en-US"/>
        </a:p>
      </dgm:t>
    </dgm:pt>
    <dgm:pt modelId="{09E2EDBB-FB3E-4B60-875C-23AF617F3985}">
      <dgm:prSet phldrT="[Text]"/>
      <dgm:spPr/>
      <dgm:t>
        <a:bodyPr/>
        <a:lstStyle/>
        <a:p>
          <a:r>
            <a:rPr lang="en-US" dirty="0"/>
            <a:t>The measure of change observed because of independent variable</a:t>
          </a:r>
        </a:p>
      </dgm:t>
    </dgm:pt>
    <dgm:pt modelId="{E5138E13-E922-4691-9380-87EA04CDF907}" type="parTrans" cxnId="{E4F42334-EB63-40DE-94BB-2D0F07F5D639}">
      <dgm:prSet/>
      <dgm:spPr/>
      <dgm:t>
        <a:bodyPr/>
        <a:lstStyle/>
        <a:p>
          <a:endParaRPr lang="en-US"/>
        </a:p>
      </dgm:t>
    </dgm:pt>
    <dgm:pt modelId="{12A8F3F2-3EA0-4A05-ADCA-5CBAB885E305}" type="sibTrans" cxnId="{E4F42334-EB63-40DE-94BB-2D0F07F5D639}">
      <dgm:prSet/>
      <dgm:spPr/>
      <dgm:t>
        <a:bodyPr/>
        <a:lstStyle/>
        <a:p>
          <a:endParaRPr lang="en-US"/>
        </a:p>
      </dgm:t>
    </dgm:pt>
    <dgm:pt modelId="{36964C44-90A9-431D-9A15-FE50B618DB49}">
      <dgm:prSet phldrT="[Text]"/>
      <dgm:spPr/>
      <dgm:t>
        <a:bodyPr/>
        <a:lstStyle/>
        <a:p>
          <a:r>
            <a:rPr lang="en-US" dirty="0"/>
            <a:t>Decide how you will measure the change</a:t>
          </a:r>
        </a:p>
      </dgm:t>
    </dgm:pt>
    <dgm:pt modelId="{E14F2A38-FB6E-4499-9656-129CAFB723B7}" type="parTrans" cxnId="{19EDE25D-542F-4DC6-A5AA-1E4E2817439B}">
      <dgm:prSet/>
      <dgm:spPr/>
      <dgm:t>
        <a:bodyPr/>
        <a:lstStyle/>
        <a:p>
          <a:endParaRPr lang="en-US"/>
        </a:p>
      </dgm:t>
    </dgm:pt>
    <dgm:pt modelId="{BB5F391D-6918-4461-A41B-A35651428934}" type="sibTrans" cxnId="{19EDE25D-542F-4DC6-A5AA-1E4E2817439B}">
      <dgm:prSet/>
      <dgm:spPr/>
      <dgm:t>
        <a:bodyPr/>
        <a:lstStyle/>
        <a:p>
          <a:endParaRPr lang="en-US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4F42334-EB63-40DE-94BB-2D0F07F5D639}" srcId="{C5E6BC8D-1A4E-42C8-8E2C-7EC17FC2E1D1}" destId="{09E2EDBB-FB3E-4B60-875C-23AF617F3985}" srcOrd="0" destOrd="0" parTransId="{E5138E13-E922-4691-9380-87EA04CDF907}" sibTransId="{12A8F3F2-3EA0-4A05-ADCA-5CBAB885E305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19EDE25D-542F-4DC6-A5AA-1E4E2817439B}" srcId="{C5E6BC8D-1A4E-42C8-8E2C-7EC17FC2E1D1}" destId="{36964C44-90A9-431D-9A15-FE50B618DB49}" srcOrd="1" destOrd="0" parTransId="{E14F2A38-FB6E-4499-9656-129CAFB723B7}" sibTransId="{BB5F391D-6918-4461-A41B-A35651428934}"/>
    <dgm:cxn modelId="{6B400548-84AC-417D-86D0-57E015475FFF}" type="presOf" srcId="{36964C44-90A9-431D-9A15-FE50B618DB49}" destId="{875AD089-2E66-469E-88C2-DFFE8330212E}" srcOrd="0" destOrd="1" presId="urn:microsoft.com/office/officeart/2005/8/layout/hList1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21447794-36EF-4D5D-B30A-43DFDAD44097}" type="presOf" srcId="{09E2EDBB-FB3E-4B60-875C-23AF617F3985}" destId="{875AD089-2E66-469E-88C2-DFFE8330212E}" srcOrd="0" destOrd="0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981C2CD8-7E8A-4682-8B5A-A510268B34AC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1185AE54-EDEE-4D55-93F6-F7D354ED7C11}" type="parTrans" cxnId="{D95BF8C4-EEA0-4AAE-8693-AFAC7500B286}">
      <dgm:prSet/>
      <dgm:spPr/>
      <dgm:t>
        <a:bodyPr/>
        <a:lstStyle/>
        <a:p>
          <a:endParaRPr lang="en-US"/>
        </a:p>
      </dgm:t>
    </dgm:pt>
    <dgm:pt modelId="{D7467A3A-2B78-4CDD-91C9-D96452997227}" type="sibTrans" cxnId="{D95BF8C4-EEA0-4AAE-8693-AFAC7500B286}">
      <dgm:prSet/>
      <dgm:spPr/>
      <dgm:t>
        <a:bodyPr/>
        <a:lstStyle/>
        <a:p>
          <a:endParaRPr lang="en-US"/>
        </a:p>
      </dgm:t>
    </dgm:pt>
    <dgm:pt modelId="{CF1FE966-0BB0-47ED-84B3-EC7AB055925F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FB956851-3BB2-4FF1-A9D6-4692FA0EFDCA}" type="parTrans" cxnId="{7A81218D-5146-40F9-9731-5BD21503537E}">
      <dgm:prSet/>
      <dgm:spPr/>
      <dgm:t>
        <a:bodyPr/>
        <a:lstStyle/>
        <a:p>
          <a:endParaRPr lang="en-US"/>
        </a:p>
      </dgm:t>
    </dgm:pt>
    <dgm:pt modelId="{831C3CE2-0F23-433C-85CA-9D194AAC5E20}" type="sibTrans" cxnId="{7A81218D-5146-40F9-9731-5BD21503537E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4"/>
      <dgm:spPr/>
    </dgm:pt>
    <dgm:pt modelId="{9AFA4903-C1AC-4872-B8FC-33B461DA35FC}" type="pres">
      <dgm:prSet presAssocID="{5F712884-449D-4DB5-9953-28B7C76B95EA}" presName="desTx" presStyleLbl="fgAcc1" presStyleIdx="0" presStyleCnt="4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3"/>
      <dgm:spPr/>
    </dgm:pt>
    <dgm:pt modelId="{ADE18D45-E3E4-4C40-8D6C-3AC62ACE8299}" type="pres">
      <dgm:prSet presAssocID="{EB5FE175-6B6D-4195-A86F-6DFA96778160}" presName="connTx" presStyleLbl="sibTrans2D1" presStyleIdx="0" presStyleCnt="3"/>
      <dgm:spPr/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D4F23-83F6-4C7C-9B29-72BF90EFE2CC}" type="pres">
      <dgm:prSet presAssocID="{981C2CD8-7E8A-4682-8B5A-A510268B34AC}" presName="parSh" presStyleLbl="node1" presStyleIdx="1" presStyleCnt="4"/>
      <dgm:spPr/>
    </dgm:pt>
    <dgm:pt modelId="{032BAEB6-0FB1-4780-AF60-2EFB8C965C77}" type="pres">
      <dgm:prSet presAssocID="{981C2CD8-7E8A-4682-8B5A-A510268B34AC}" presName="desTx" presStyleLbl="fgAcc1" presStyleIdx="1" presStyleCnt="4">
        <dgm:presLayoutVars>
          <dgm:bulletEnabled val="1"/>
        </dgm:presLayoutVars>
      </dgm:prSet>
      <dgm:spPr/>
    </dgm:pt>
    <dgm:pt modelId="{84DC82A2-8D59-472B-BE22-46F053C16CD5}" type="pres">
      <dgm:prSet presAssocID="{D7467A3A-2B78-4CDD-91C9-D96452997227}" presName="sibTrans" presStyleLbl="sibTrans2D1" presStyleIdx="1" presStyleCnt="3"/>
      <dgm:spPr/>
    </dgm:pt>
    <dgm:pt modelId="{E38B4FCE-9678-4085-AB99-40595BD6EB1C}" type="pres">
      <dgm:prSet presAssocID="{D7467A3A-2B78-4CDD-91C9-D96452997227}" presName="connTx" presStyleLbl="sibTrans2D1" presStyleIdx="1" presStyleCnt="3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2" presStyleCnt="4"/>
      <dgm:spPr/>
    </dgm:pt>
    <dgm:pt modelId="{1526152F-906E-4121-A143-DD130A011105}" type="pres">
      <dgm:prSet presAssocID="{DC2DF88C-35A0-4E30-A3E4-E002DC34F521}" presName="desTx" presStyleLbl="fgAcc1" presStyleIdx="2" presStyleCnt="4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2" presStyleCnt="3"/>
      <dgm:spPr/>
    </dgm:pt>
    <dgm:pt modelId="{7E8F3DD0-4BD8-4C40-B882-1E8B5E423D90}" type="pres">
      <dgm:prSet presAssocID="{4DFC88DE-E0F0-4976-9B83-58EADA7CE300}" presName="connTx" presStyleLbl="sibTrans2D1" presStyleIdx="2" presStyleCnt="3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3" presStyleCnt="4"/>
      <dgm:spPr/>
    </dgm:pt>
    <dgm:pt modelId="{893E387F-15C0-4F86-BCD4-13F52E420B46}" type="pres">
      <dgm:prSet presAssocID="{F5961DD5-682B-4D21-A827-30C64679BB5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143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Controlled variables</a:t>
          </a:r>
        </a:p>
      </dsp:txBody>
      <dsp:txXfrm>
        <a:off x="3143" y="31343"/>
        <a:ext cx="3064668" cy="897883"/>
      </dsp:txXfrm>
    </dsp:sp>
    <dsp:sp modelId="{9B31B566-F93C-4932-9C27-2AC260B106B4}">
      <dsp:nvSpPr>
        <dsp:cNvPr id="0" name=""/>
        <dsp:cNvSpPr/>
      </dsp:nvSpPr>
      <dsp:spPr>
        <a:xfrm>
          <a:off x="3143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These are kept the same throughout your experiments</a:t>
          </a:r>
        </a:p>
      </dsp:txBody>
      <dsp:txXfrm>
        <a:off x="3143" y="929226"/>
        <a:ext cx="3064668" cy="3497130"/>
      </dsp:txXfrm>
    </dsp:sp>
    <dsp:sp modelId="{7C161E6A-A933-4F26-AC69-DB5355D2DFE6}">
      <dsp:nvSpPr>
        <dsp:cNvPr id="0" name=""/>
        <dsp:cNvSpPr/>
      </dsp:nvSpPr>
      <dsp:spPr>
        <a:xfrm>
          <a:off x="3496865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Independent variable</a:t>
          </a:r>
        </a:p>
      </dsp:txBody>
      <dsp:txXfrm>
        <a:off x="3496865" y="31343"/>
        <a:ext cx="3064668" cy="897883"/>
      </dsp:txXfrm>
    </dsp:sp>
    <dsp:sp modelId="{571D68AB-B350-4D5C-AB6A-ABC40C2D8986}">
      <dsp:nvSpPr>
        <dsp:cNvPr id="0" name=""/>
        <dsp:cNvSpPr/>
      </dsp:nvSpPr>
      <dsp:spPr>
        <a:xfrm>
          <a:off x="3496865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</a:t>
          </a:r>
          <a:r>
            <a:rPr lang="en-US" sz="2600" b="1" kern="1200" dirty="0"/>
            <a:t>one</a:t>
          </a:r>
          <a:r>
            <a:rPr lang="en-US" sz="2600" kern="1200" dirty="0"/>
            <a:t> variable you purposely change and test</a:t>
          </a:r>
        </a:p>
      </dsp:txBody>
      <dsp:txXfrm>
        <a:off x="3496865" y="929226"/>
        <a:ext cx="3064668" cy="3497130"/>
      </dsp:txXfrm>
    </dsp:sp>
    <dsp:sp modelId="{98493B2B-A905-429A-BAEF-6EBFD0668D83}">
      <dsp:nvSpPr>
        <dsp:cNvPr id="0" name=""/>
        <dsp:cNvSpPr/>
      </dsp:nvSpPr>
      <dsp:spPr>
        <a:xfrm>
          <a:off x="6990588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Dependent variable</a:t>
          </a:r>
        </a:p>
      </dsp:txBody>
      <dsp:txXfrm>
        <a:off x="6990588" y="31343"/>
        <a:ext cx="3064668" cy="897883"/>
      </dsp:txXfrm>
    </dsp:sp>
    <dsp:sp modelId="{875AD089-2E66-469E-88C2-DFFE8330212E}">
      <dsp:nvSpPr>
        <dsp:cNvPr id="0" name=""/>
        <dsp:cNvSpPr/>
      </dsp:nvSpPr>
      <dsp:spPr>
        <a:xfrm>
          <a:off x="6990588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measure of change observed because of independent variable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Decide how you will measure the change</a:t>
          </a:r>
        </a:p>
      </dsp:txBody>
      <dsp:txXfrm>
        <a:off x="6990588" y="929226"/>
        <a:ext cx="3064668" cy="3497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1328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</a:t>
          </a:r>
        </a:p>
      </dsp:txBody>
      <dsp:txXfrm>
        <a:off x="1328" y="1321650"/>
        <a:ext cx="1669286" cy="518400"/>
      </dsp:txXfrm>
    </dsp:sp>
    <dsp:sp modelId="{9AFA4903-C1AC-4872-B8FC-33B461DA35FC}">
      <dsp:nvSpPr>
        <dsp:cNvPr id="0" name=""/>
        <dsp:cNvSpPr/>
      </dsp:nvSpPr>
      <dsp:spPr>
        <a:xfrm>
          <a:off x="343230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381189" y="1878009"/>
        <a:ext cx="1593368" cy="1220082"/>
      </dsp:txXfrm>
    </dsp:sp>
    <dsp:sp modelId="{B4B2D37A-6F50-4E0F-B305-9EB4D512D773}">
      <dsp:nvSpPr>
        <dsp:cNvPr id="0" name=""/>
        <dsp:cNvSpPr/>
      </dsp:nvSpPr>
      <dsp:spPr>
        <a:xfrm>
          <a:off x="1923672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23672" y="1456168"/>
        <a:ext cx="411801" cy="249362"/>
      </dsp:txXfrm>
    </dsp:sp>
    <dsp:sp modelId="{B29D4F23-83F6-4C7C-9B29-72BF90EFE2CC}">
      <dsp:nvSpPr>
        <dsp:cNvPr id="0" name=""/>
        <dsp:cNvSpPr/>
      </dsp:nvSpPr>
      <dsp:spPr>
        <a:xfrm>
          <a:off x="2682846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2</a:t>
          </a:r>
        </a:p>
      </dsp:txBody>
      <dsp:txXfrm>
        <a:off x="2682846" y="1321650"/>
        <a:ext cx="1669286" cy="518400"/>
      </dsp:txXfrm>
    </dsp:sp>
    <dsp:sp modelId="{032BAEB6-0FB1-4780-AF60-2EFB8C965C77}">
      <dsp:nvSpPr>
        <dsp:cNvPr id="0" name=""/>
        <dsp:cNvSpPr/>
      </dsp:nvSpPr>
      <dsp:spPr>
        <a:xfrm>
          <a:off x="3024748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3062707" y="1878009"/>
        <a:ext cx="1593368" cy="1220082"/>
      </dsp:txXfrm>
    </dsp:sp>
    <dsp:sp modelId="{84DC82A2-8D59-472B-BE22-46F053C16CD5}">
      <dsp:nvSpPr>
        <dsp:cNvPr id="0" name=""/>
        <dsp:cNvSpPr/>
      </dsp:nvSpPr>
      <dsp:spPr>
        <a:xfrm>
          <a:off x="4605191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605191" y="1456168"/>
        <a:ext cx="411801" cy="249362"/>
      </dsp:txXfrm>
    </dsp:sp>
    <dsp:sp modelId="{ABF185BD-956E-4777-8763-980278E426BB}">
      <dsp:nvSpPr>
        <dsp:cNvPr id="0" name=""/>
        <dsp:cNvSpPr/>
      </dsp:nvSpPr>
      <dsp:spPr>
        <a:xfrm>
          <a:off x="5364364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</a:t>
          </a:r>
        </a:p>
      </dsp:txBody>
      <dsp:txXfrm>
        <a:off x="5364364" y="1321650"/>
        <a:ext cx="1669286" cy="518400"/>
      </dsp:txXfrm>
    </dsp:sp>
    <dsp:sp modelId="{1526152F-906E-4121-A143-DD130A011105}">
      <dsp:nvSpPr>
        <dsp:cNvPr id="0" name=""/>
        <dsp:cNvSpPr/>
      </dsp:nvSpPr>
      <dsp:spPr>
        <a:xfrm>
          <a:off x="5706266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5744225" y="1878009"/>
        <a:ext cx="1593368" cy="1220082"/>
      </dsp:txXfrm>
    </dsp:sp>
    <dsp:sp modelId="{14AD0DAF-92D3-400A-A4E0-170D0AF84100}">
      <dsp:nvSpPr>
        <dsp:cNvPr id="0" name=""/>
        <dsp:cNvSpPr/>
      </dsp:nvSpPr>
      <dsp:spPr>
        <a:xfrm>
          <a:off x="7286709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286709" y="1456168"/>
        <a:ext cx="411801" cy="249362"/>
      </dsp:txXfrm>
    </dsp:sp>
    <dsp:sp modelId="{D685B160-AC57-41A0-95FE-636A4391B913}">
      <dsp:nvSpPr>
        <dsp:cNvPr id="0" name=""/>
        <dsp:cNvSpPr/>
      </dsp:nvSpPr>
      <dsp:spPr>
        <a:xfrm>
          <a:off x="8045882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4</a:t>
          </a:r>
        </a:p>
      </dsp:txBody>
      <dsp:txXfrm>
        <a:off x="8045882" y="1321650"/>
        <a:ext cx="1669286" cy="518400"/>
      </dsp:txXfrm>
    </dsp:sp>
    <dsp:sp modelId="{893E387F-15C0-4F86-BCD4-13F52E420B46}">
      <dsp:nvSpPr>
        <dsp:cNvPr id="0" name=""/>
        <dsp:cNvSpPr/>
      </dsp:nvSpPr>
      <dsp:spPr>
        <a:xfrm>
          <a:off x="8387784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8425743" y="1878009"/>
        <a:ext cx="1593368" cy="1220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6/29/2020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6/29/2020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6/29/2020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6/29/2020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6/29/2020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6/29/2020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6/29/2020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6/29/2020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6/29/2020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6/29/2020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Childhoold</a:t>
            </a:r>
            <a:r>
              <a:rPr lang="en-US" dirty="0"/>
              <a:t> Pneumonia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Rebecca Mih 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Data/Observations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Include Observation based on the data from your experiments</a:t>
            </a:r>
            <a:endParaRPr lang="en-US" dirty="0"/>
          </a:p>
        </p:txBody>
      </p:sp>
      <p:graphicFrame>
        <p:nvGraphicFramePr>
          <p:cNvPr id="6" name="Content Placeholder 3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775993"/>
              </p:ext>
            </p:extLst>
          </p:nvPr>
        </p:nvGraphicFramePr>
        <p:xfrm>
          <a:off x="4699000" y="465138"/>
          <a:ext cx="7048500" cy="593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55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summary of what you discovered based on results</a:t>
            </a:r>
          </a:p>
          <a:p>
            <a:r>
              <a:rPr lang="en-US" dirty="0"/>
              <a:t>Indicate and explain whether or not the data supports your hypothesis</a:t>
            </a:r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 print and electronic sources in alphabetical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2575"/>
            <a:ext cx="10972800" cy="3886520"/>
          </a:xfrm>
        </p:spPr>
        <p:txBody>
          <a:bodyPr>
            <a:normAutofit fontScale="90000"/>
          </a:bodyPr>
          <a:lstStyle/>
          <a:p>
            <a:r>
              <a:rPr lang="en-US" dirty="0"/>
              <a:t>Pneumonia is the world’s leading infectious killer of children, claiming the lives of more than 800,000 children under the age of five every year, more than 2,000 every day.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Unicef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Pneumonia in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79" y="1867832"/>
            <a:ext cx="5343938" cy="4457700"/>
          </a:xfrm>
        </p:spPr>
        <p:txBody>
          <a:bodyPr>
            <a:normAutofit/>
          </a:bodyPr>
          <a:lstStyle/>
          <a:p>
            <a:r>
              <a:rPr lang="en-US" dirty="0"/>
              <a:t>Pneumonia is an infection in the lungs, commonly the alveoli fill with fluid. </a:t>
            </a:r>
          </a:p>
          <a:p>
            <a:r>
              <a:rPr lang="en-US" dirty="0"/>
              <a:t>Pneumonia is most often caused by bacteria or viruses or fungi. Bacterial pneumonia must be treated timely with antibiotics</a:t>
            </a:r>
          </a:p>
          <a:p>
            <a:r>
              <a:rPr lang="en-US" dirty="0"/>
              <a:t>This project uses  neural networks to classify whether an  x-ray is of a child sick with pneumonia, or well.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97F40-9C08-45FC-9D73-999D6561D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167" b="34597"/>
          <a:stretch/>
        </p:blipFill>
        <p:spPr>
          <a:xfrm>
            <a:off x="6564205" y="1714500"/>
            <a:ext cx="5031860" cy="47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Pneumonia in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Pneumonia is an infection in the lungs, commonly the alveoli fill with pus. It can be mild or serious. Pneumonia is generally more common in children younger than 5 years old.</a:t>
            </a:r>
          </a:p>
          <a:p>
            <a:r>
              <a:rPr lang="en-US" dirty="0"/>
              <a:t>What causes pneumonia in a child?</a:t>
            </a:r>
          </a:p>
          <a:p>
            <a:r>
              <a:rPr lang="en-US" dirty="0"/>
              <a:t>Pneumonia is most often caused by bacteria or viruses. </a:t>
            </a:r>
          </a:p>
          <a:p>
            <a:r>
              <a:rPr lang="en-US" dirty="0"/>
              <a:t>Include a brief overview or summary of your project</a:t>
            </a:r>
          </a:p>
        </p:txBody>
      </p:sp>
    </p:spTree>
    <p:extLst>
      <p:ext uri="{BB962C8B-B14F-4D97-AF65-F5344CB8AC3E}">
        <p14:creationId xmlns:p14="http://schemas.microsoft.com/office/powerpoint/2010/main" val="34189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research point</a:t>
            </a:r>
          </a:p>
          <a:p>
            <a:r>
              <a:rPr lang="en-US" dirty="0"/>
              <a:t>Second research point</a:t>
            </a:r>
          </a:p>
          <a:p>
            <a:r>
              <a:rPr lang="en-US" dirty="0"/>
              <a:t>Third research point</a:t>
            </a: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69856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answer / solution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  <a:endParaRPr lang="en-US" dirty="0"/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793661"/>
              </p:ext>
            </p:extLst>
          </p:nvPr>
        </p:nvGraphicFramePr>
        <p:xfrm>
          <a:off x="1066800" y="1714500"/>
          <a:ext cx="10058400" cy="4484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Materials (detailed list)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 (be</a:t>
                      </a:r>
                      <a:r>
                        <a:rPr lang="en-US" baseline="0" dirty="0"/>
                        <a:t> specific)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4" name="Content Placeholder 2" descr="Accent process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36372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183</TotalTime>
  <Words>386</Words>
  <Application>Microsoft Office PowerPoint</Application>
  <PresentationFormat>Widescreen</PresentationFormat>
  <Paragraphs>69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Science Project 16x9</vt:lpstr>
      <vt:lpstr>Childhoold Pneumonia Detection</vt:lpstr>
      <vt:lpstr>Pneumonia is the world’s leading infectious killer of children, claiming the lives of more than 800,000 children under the age of five every year, more than 2,000 every day. </vt:lpstr>
      <vt:lpstr>What is Pneumonia in Children</vt:lpstr>
      <vt:lpstr>What is Pneumonia in Children</vt:lpstr>
      <vt:lpstr>Research</vt:lpstr>
      <vt:lpstr>Variables</vt:lpstr>
      <vt:lpstr>Add your answer / solution here</vt:lpstr>
      <vt:lpstr>Materials</vt:lpstr>
      <vt:lpstr>Procedure</vt:lpstr>
      <vt:lpstr>Data/Observations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Rebecca Mih</dc:creator>
  <cp:lastModifiedBy>Rebecca Mih</cp:lastModifiedBy>
  <cp:revision>7</cp:revision>
  <dcterms:created xsi:type="dcterms:W3CDTF">2020-06-30T02:08:14Z</dcterms:created>
  <dcterms:modified xsi:type="dcterms:W3CDTF">2020-06-30T05:12:13Z</dcterms:modified>
</cp:coreProperties>
</file>