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10b43e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10b43e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10b43e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10b43e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7dca8295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7dca8295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7dca829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7dca829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7dca829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7dca829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PMiAQt3PtToSioj_613VLDgmrBVlxc5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1091" y="0"/>
            <a:ext cx="4632900" cy="110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`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" y="0"/>
            <a:ext cx="4511100" cy="110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11100" y="4909500"/>
            <a:ext cx="4632900" cy="23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909500"/>
            <a:ext cx="4511100" cy="2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15788" y="1402350"/>
            <a:ext cx="6402600" cy="1169400"/>
          </a:xfrm>
          <a:prstGeom prst="roundRect">
            <a:avLst>
              <a:gd fmla="val 16667" name="adj"/>
            </a:avLst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453075" y="4872600"/>
            <a:ext cx="44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18600" y="2667025"/>
            <a:ext cx="119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- 4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72000" y="4857150"/>
            <a:ext cx="130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lt1"/>
                </a:solidFill>
              </a:rPr>
              <a:t>November 16, 2024</a:t>
            </a:r>
            <a:endParaRPr i="1" sz="1000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038" y="3656038"/>
            <a:ext cx="862026" cy="9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581950" y="1763850"/>
            <a:ext cx="66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Modelling in Multiphase Reactive Flows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90350" y="3537400"/>
            <a:ext cx="33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Aryan Poonia (21CH30050)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50700" y="393375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Anish Joshi (21CH3FP03)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90350" y="4395450"/>
            <a:ext cx="30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Atishay Jain (21CH3EP06)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482600" y="3537400"/>
            <a:ext cx="18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Rajeev Verma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482600" y="3933750"/>
            <a:ext cx="30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Sameer Sen (21CH30042)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482600" y="4395450"/>
            <a:ext cx="33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Tushar Kumar (21CH30035)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917750" y="3072000"/>
            <a:ext cx="51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latin typeface="Helvetica Neue"/>
                <a:ea typeface="Helvetica Neue"/>
                <a:cs typeface="Helvetica Neue"/>
                <a:sym typeface="Helvetica Neue"/>
              </a:rPr>
              <a:t>Droplet Generation Microfluidic T Junction</a:t>
            </a:r>
            <a:endParaRPr b="1"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511091" y="0"/>
            <a:ext cx="4632900" cy="110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" y="0"/>
            <a:ext cx="4511100" cy="110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511100" y="4909500"/>
            <a:ext cx="4632900" cy="23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0" y="4909500"/>
            <a:ext cx="4511100" cy="2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453075" y="4872600"/>
            <a:ext cx="44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CMMRF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975" y="1113925"/>
            <a:ext cx="9144000" cy="307800"/>
          </a:xfrm>
          <a:prstGeom prst="rect">
            <a:avLst/>
          </a:prstGeom>
          <a:gradFill>
            <a:gsLst>
              <a:gs pos="0">
                <a:srgbClr val="3333B2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11000" y="1052275"/>
            <a:ext cx="63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 of T junction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50" y="1483363"/>
            <a:ext cx="4937051" cy="19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1151575" y="3655750"/>
            <a:ext cx="32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1( Main Channel Length) = 1600 μm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151575" y="4016300"/>
            <a:ext cx="33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(branch Channel length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250μm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11100" y="3814325"/>
            <a:ext cx="33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 Section: 100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μmX100μm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4511091" y="0"/>
            <a:ext cx="4632900" cy="110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3" y="0"/>
            <a:ext cx="4511100" cy="110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511100" y="4909500"/>
            <a:ext cx="4632900" cy="23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4909500"/>
            <a:ext cx="4511100" cy="2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453075" y="4872600"/>
            <a:ext cx="44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CMMRF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975" y="1113925"/>
            <a:ext cx="9144000" cy="307800"/>
          </a:xfrm>
          <a:prstGeom prst="rect">
            <a:avLst/>
          </a:prstGeom>
          <a:gradFill>
            <a:gsLst>
              <a:gs pos="0">
                <a:srgbClr val="3333B2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11000" y="1052275"/>
            <a:ext cx="63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Meshing </a:t>
            </a:r>
            <a:r>
              <a:rPr b="1"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 junction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5775"/>
            <a:ext cx="5600815" cy="30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124350" y="1852975"/>
            <a:ext cx="30426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Number of points: </a:t>
            </a:r>
            <a:r>
              <a:rPr b="1" lang="en-GB" sz="1500">
                <a:solidFill>
                  <a:schemeClr val="dk1"/>
                </a:solidFill>
              </a:rPr>
              <a:t>22506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Number of cells: </a:t>
            </a:r>
            <a:r>
              <a:rPr b="1" lang="en-GB" sz="1500">
                <a:solidFill>
                  <a:schemeClr val="dk1"/>
                </a:solidFill>
              </a:rPr>
              <a:t>18500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Number of Faces: </a:t>
            </a:r>
            <a:r>
              <a:rPr b="1" lang="en-GB" sz="1500">
                <a:solidFill>
                  <a:schemeClr val="dk1"/>
                </a:solidFill>
              </a:rPr>
              <a:t>59300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Number of Internal Faces: </a:t>
            </a:r>
            <a:r>
              <a:rPr b="1" lang="en-GB" sz="1500">
                <a:solidFill>
                  <a:schemeClr val="dk1"/>
                </a:solidFill>
              </a:rPr>
              <a:t>51700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511091" y="0"/>
            <a:ext cx="4632900" cy="110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3" y="0"/>
            <a:ext cx="4511100" cy="110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511100" y="4909500"/>
            <a:ext cx="4632900" cy="23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0" y="4909500"/>
            <a:ext cx="4511100" cy="2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453075" y="4872600"/>
            <a:ext cx="44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CMMRF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75" y="1113925"/>
            <a:ext cx="9144000" cy="307800"/>
          </a:xfrm>
          <a:prstGeom prst="rect">
            <a:avLst/>
          </a:prstGeom>
          <a:gradFill>
            <a:gsLst>
              <a:gs pos="0">
                <a:srgbClr val="3333B2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11000" y="1052275"/>
            <a:ext cx="63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Fluid Properties &amp; Process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24650" y="1569000"/>
            <a:ext cx="88947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Viscous Model : LAMINAR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Model : VOF(Volume of Fluid)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Phase : Water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Phase : Oil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Water-Oil Surface Tension Coefficient : 0.035N/m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421600" y="1630700"/>
            <a:ext cx="2094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OIL PROPERTIES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Density of Oil = 870 kg/m</a:t>
            </a:r>
            <a:r>
              <a:rPr baseline="30000" lang="en-GB" sz="1000">
                <a:solidFill>
                  <a:schemeClr val="dk1"/>
                </a:solidFill>
              </a:rPr>
              <a:t>3</a:t>
            </a:r>
            <a:endParaRPr baseline="30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Viscosity of Oil = 4.5e-0.5 kg/m.s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939500" y="1630700"/>
            <a:ext cx="2335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WATER PROPERTIES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Density of water= 997 kg/m</a:t>
            </a:r>
            <a:r>
              <a:rPr baseline="30000" lang="en-GB" sz="1000">
                <a:solidFill>
                  <a:schemeClr val="dk1"/>
                </a:solidFill>
              </a:rPr>
              <a:t>3</a:t>
            </a:r>
            <a:endParaRPr baseline="30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Viscosity of water= 8.9e-0.7 kg/m.s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862475" y="2885700"/>
            <a:ext cx="60072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Process Parameters</a:t>
            </a:r>
            <a:endParaRPr sz="2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>
                <a:solidFill>
                  <a:schemeClr val="dk1"/>
                </a:solidFill>
              </a:rPr>
              <a:t>Inlet velocity of oil : 0.016 m/s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>
                <a:solidFill>
                  <a:schemeClr val="dk1"/>
                </a:solidFill>
              </a:rPr>
              <a:t>Inlet velocity of water : 0.025 m/s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>
                <a:solidFill>
                  <a:schemeClr val="dk1"/>
                </a:solidFill>
              </a:rPr>
              <a:t>Contact Angle : 145</a:t>
            </a:r>
            <a:r>
              <a:rPr lang="en-GB" sz="1450">
                <a:solidFill>
                  <a:schemeClr val="dk1"/>
                </a:solidFill>
              </a:rPr>
              <a:t>°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4511091" y="0"/>
            <a:ext cx="4632900" cy="110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3" y="0"/>
            <a:ext cx="4511100" cy="110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511100" y="4909500"/>
            <a:ext cx="4632900" cy="234000"/>
          </a:xfrm>
          <a:prstGeom prst="rect">
            <a:avLst/>
          </a:prstGeom>
          <a:solidFill>
            <a:srgbClr val="3333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0" y="4909500"/>
            <a:ext cx="4511100" cy="2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453075" y="4872600"/>
            <a:ext cx="44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CMMRF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975" y="1113925"/>
            <a:ext cx="9144000" cy="307800"/>
          </a:xfrm>
          <a:prstGeom prst="rect">
            <a:avLst/>
          </a:prstGeom>
          <a:gradFill>
            <a:gsLst>
              <a:gs pos="0">
                <a:srgbClr val="3333B2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11000" y="1052275"/>
            <a:ext cx="63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1000" y="3155575"/>
            <a:ext cx="179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Key Learnings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38925" y="3576675"/>
            <a:ext cx="7036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200">
                <a:solidFill>
                  <a:schemeClr val="dk1"/>
                </a:solidFill>
              </a:rPr>
              <a:t>The process of droplet formation in microfluidic T-junctions.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Droplet generation regimes and their correlation with the capillary number.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Overview of ANSYS and OpenFOAM software.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200">
                <a:solidFill>
                  <a:schemeClr val="dk1"/>
                </a:solidFill>
              </a:rPr>
              <a:t>Applications of various multiphase modeling approaches</a:t>
            </a:r>
            <a:r>
              <a:rPr lang="en-GB" sz="700">
                <a:solidFill>
                  <a:schemeClr val="dk1"/>
                </a:solidFill>
              </a:rPr>
              <a:t>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14625" y="185720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8" name="Google Shape;128;p17" title="WhatsApp Video 2024-11-16 at 15.36.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550" y="1502050"/>
            <a:ext cx="4632900" cy="20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563" y="68838"/>
            <a:ext cx="862026" cy="9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