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eem Kufi" panose="020B0604020202020204"/>
      <p:regular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5d1bb7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5d1bb79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65d1bb795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65d1bb795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5d1bb795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5d1bb795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5d1bb795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5d1bb795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65d1bb795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65d1bb795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65d1bb79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65d1bb79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65d1bb795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65d1bb795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65d1bb795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65d1bb795_1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65d1bb795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65d1bb795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65d1bb795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65d1bb795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65d1bb795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65d1bb795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65d1bb795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65d1bb795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65d1bb795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65d1bb795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65d1bb79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65d1bb79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65d1bb795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65d1bb795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65d1bb795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65d1bb795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a65d1bb795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a65d1bb795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65d1bb795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65d1bb795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65d1bb795_1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65d1bb795_1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65d1bb79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65d1bb79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65d1bb79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65d1bb79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65d1bb79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65d1bb79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65d1bb79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65d1bb795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65d1bb795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65d1bb795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Yahoo!. (2020). </a:t>
            </a:r>
            <a:r>
              <a:rPr lang="en" sz="1000" i="1">
                <a:solidFill>
                  <a:schemeClr val="dk1"/>
                </a:solidFill>
                <a:highlight>
                  <a:srgbClr val="FFFFFF"/>
                </a:highlight>
              </a:rPr>
              <a:t>Yahoo! Logo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[Image]. Retrieved from https://sg.finance.yahoo.com/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65d1bb795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65d1bb795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65d1bb795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65d1bb795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65d1bb795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65d1bb795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LANK_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6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7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8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9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3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4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5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5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3" hasCustomPrompt="1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 idx="5" hasCustomPrompt="1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3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3_1_1"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3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4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5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6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7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8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1">
  <p:cSld name="CUSTOM_7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4" name="Google Shape;164;p27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 2">
  <p:cSld name="CUSTOM_7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subTitle" idx="1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/>
          <p:nvPr/>
        </p:nvSpPr>
        <p:spPr>
          <a:xfrm flipH="1">
            <a:off x="7603425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30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 flipH="1">
            <a:off x="0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ctrTitle"/>
          </p:nvPr>
        </p:nvSpPr>
        <p:spPr>
          <a:xfrm>
            <a:off x="1592850" y="971225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BC2406 Presentation</a:t>
            </a:r>
            <a:endParaRPr b="1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1"/>
          </p:nvPr>
        </p:nvSpPr>
        <p:spPr>
          <a:xfrm>
            <a:off x="2315263" y="2200900"/>
            <a:ext cx="4513500" cy="179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Group 6 Members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CHUA WEI JIAN (U1810087C)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NG YAN MING (U1910470H)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TEY CHIN YI (U1920368L)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TING NAI XIANG, MATTHEW (U1922331J)</a:t>
            </a:r>
            <a:endParaRPr sz="2000"/>
          </a:p>
        </p:txBody>
      </p:sp>
      <p:sp>
        <p:nvSpPr>
          <p:cNvPr id="186" name="Google Shape;186;p31"/>
          <p:cNvSpPr/>
          <p:nvPr/>
        </p:nvSpPr>
        <p:spPr>
          <a:xfrm rot="5400000">
            <a:off x="4558741" y="1123824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0" y="2203775"/>
            <a:ext cx="3122925" cy="21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875" y="2286050"/>
            <a:ext cx="28575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9375" y="2315625"/>
            <a:ext cx="2765675" cy="19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600" y="1622050"/>
            <a:ext cx="4758800" cy="33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720000" y="187925"/>
            <a:ext cx="29922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975" y="1225875"/>
            <a:ext cx="2450000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975" y="1194125"/>
            <a:ext cx="2543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8975" y="2984825"/>
            <a:ext cx="25241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100" y="2976388"/>
            <a:ext cx="2524125" cy="1778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720000" y="187925"/>
            <a:ext cx="29922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SOLUTION</a:t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25" y="1452582"/>
            <a:ext cx="5313950" cy="3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title" idx="2"/>
          </p:nvPr>
        </p:nvSpPr>
        <p:spPr>
          <a:xfrm>
            <a:off x="2409475" y="23913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MINING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C696-635A-4D7B-9923-78D2A3A55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735325" y="325700"/>
            <a:ext cx="26478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</a:t>
            </a:r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38" y="1912324"/>
            <a:ext cx="8732525" cy="1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735325" y="325700"/>
            <a:ext cx="26478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SENTIMENTS TRENDS</a:t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37" y="1505325"/>
            <a:ext cx="5053925" cy="35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title"/>
          </p:nvPr>
        </p:nvSpPr>
        <p:spPr>
          <a:xfrm>
            <a:off x="735325" y="325700"/>
            <a:ext cx="26478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RETURNS</a:t>
            </a:r>
            <a:endParaRPr/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00" y="1805650"/>
            <a:ext cx="8192400" cy="28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8" name="Google Shape;348;p48"/>
          <p:cNvSpPr txBox="1">
            <a:spLocks noGrp="1"/>
          </p:cNvSpPr>
          <p:nvPr>
            <p:ph type="title" idx="2"/>
          </p:nvPr>
        </p:nvSpPr>
        <p:spPr>
          <a:xfrm>
            <a:off x="2409475" y="23913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E2A6D-4C26-484B-87F0-18E341B7C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>
            <a:spLocks noGrp="1"/>
          </p:cNvSpPr>
          <p:nvPr>
            <p:ph type="title"/>
          </p:nvPr>
        </p:nvSpPr>
        <p:spPr>
          <a:xfrm>
            <a:off x="735325" y="325700"/>
            <a:ext cx="26478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OF SECTOR</a:t>
            </a:r>
            <a:endParaRPr/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75" y="1452400"/>
            <a:ext cx="3406666" cy="208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641" y="1466411"/>
            <a:ext cx="3360159" cy="205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975" y="3652630"/>
            <a:ext cx="3499681" cy="109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1641" y="3617601"/>
            <a:ext cx="1697520" cy="11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2"/>
          </p:nvPr>
        </p:nvSpPr>
        <p:spPr>
          <a:xfrm>
            <a:off x="0" y="18675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1235975" y="2037248"/>
            <a:ext cx="145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 idx="4"/>
          </p:nvPr>
        </p:nvSpPr>
        <p:spPr>
          <a:xfrm>
            <a:off x="-12" y="346372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5"/>
          </p:nvPr>
        </p:nvSpPr>
        <p:spPr>
          <a:xfrm>
            <a:off x="1203975" y="3534500"/>
            <a:ext cx="16917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7"/>
          </p:nvPr>
        </p:nvSpPr>
        <p:spPr>
          <a:xfrm>
            <a:off x="3006550" y="1902963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8"/>
          </p:nvPr>
        </p:nvSpPr>
        <p:spPr>
          <a:xfrm>
            <a:off x="4242538" y="2072663"/>
            <a:ext cx="1691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13"/>
          </p:nvPr>
        </p:nvSpPr>
        <p:spPr>
          <a:xfrm>
            <a:off x="3006538" y="3463688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4"/>
          </p:nvPr>
        </p:nvSpPr>
        <p:spPr>
          <a:xfrm>
            <a:off x="4242513" y="3646625"/>
            <a:ext cx="1762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066575" y="18676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1066563" y="346375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073125" y="1902989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4073113" y="3463714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title" idx="4"/>
          </p:nvPr>
        </p:nvSpPr>
        <p:spPr>
          <a:xfrm>
            <a:off x="5931875" y="19029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5"/>
          </p:nvPr>
        </p:nvSpPr>
        <p:spPr>
          <a:xfrm>
            <a:off x="7167850" y="2102171"/>
            <a:ext cx="204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TEXT MINING</a:t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6998450" y="19030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3"/>
          </p:nvPr>
        </p:nvSpPr>
        <p:spPr>
          <a:xfrm>
            <a:off x="5931863" y="3429238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14"/>
          </p:nvPr>
        </p:nvSpPr>
        <p:spPr>
          <a:xfrm>
            <a:off x="7167838" y="3646625"/>
            <a:ext cx="1762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6998438" y="3429264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title"/>
          </p:nvPr>
        </p:nvSpPr>
        <p:spPr>
          <a:xfrm>
            <a:off x="521025" y="325700"/>
            <a:ext cx="18387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CHOSEN</a:t>
            </a:r>
            <a:endParaRPr/>
          </a:p>
        </p:txBody>
      </p:sp>
      <p:pic>
        <p:nvPicPr>
          <p:cNvPr id="364" name="Google Shape;3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650" y="1025600"/>
            <a:ext cx="4424700" cy="3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888425" y="417525"/>
            <a:ext cx="12852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RSME</a:t>
            </a:r>
            <a:endParaRPr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388" y="1928250"/>
            <a:ext cx="5423225" cy="1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6" name="Google Shape;376;p52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9FA50-A825-41AF-859F-936436116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title"/>
          </p:nvPr>
        </p:nvSpPr>
        <p:spPr>
          <a:xfrm>
            <a:off x="444500" y="325675"/>
            <a:ext cx="20202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MODEL</a:t>
            </a:r>
            <a:endParaRPr/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000" y="924600"/>
            <a:ext cx="55435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>
            <a:spLocks noGrp="1"/>
          </p:cNvSpPr>
          <p:nvPr>
            <p:ph type="title"/>
          </p:nvPr>
        </p:nvSpPr>
        <p:spPr>
          <a:xfrm>
            <a:off x="444500" y="325675"/>
            <a:ext cx="28314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IMPORTANCE</a:t>
            </a:r>
            <a:endParaRPr/>
          </a:p>
        </p:txBody>
      </p:sp>
      <p:pic>
        <p:nvPicPr>
          <p:cNvPr id="389" name="Google Shape;38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5" y="2310850"/>
            <a:ext cx="8382950" cy="8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98BDF-08C6-48FC-9F89-2D4841C2F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Rapid Changing Market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Focus only on US Mutual Funds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Risk appetite limited to 2 categories </a:t>
            </a:r>
            <a:endParaRPr/>
          </a:p>
        </p:txBody>
      </p:sp>
      <p:grpSp>
        <p:nvGrpSpPr>
          <p:cNvPr id="405" name="Google Shape;405;p56"/>
          <p:cNvGrpSpPr/>
          <p:nvPr/>
        </p:nvGrpSpPr>
        <p:grpSpPr>
          <a:xfrm>
            <a:off x="1652900" y="2276202"/>
            <a:ext cx="332705" cy="331102"/>
            <a:chOff x="-49786250" y="2316650"/>
            <a:chExt cx="300900" cy="299450"/>
          </a:xfrm>
        </p:grpSpPr>
        <p:sp>
          <p:nvSpPr>
            <p:cNvPr id="406" name="Google Shape;406;p56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6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56"/>
          <p:cNvSpPr/>
          <p:nvPr/>
        </p:nvSpPr>
        <p:spPr>
          <a:xfrm>
            <a:off x="5508636" y="2275986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56"/>
          <p:cNvGrpSpPr/>
          <p:nvPr/>
        </p:nvGrpSpPr>
        <p:grpSpPr>
          <a:xfrm>
            <a:off x="3580660" y="3592611"/>
            <a:ext cx="239502" cy="338262"/>
            <a:chOff x="-47300587" y="123275"/>
            <a:chExt cx="190975" cy="269725"/>
          </a:xfrm>
        </p:grpSpPr>
        <p:sp>
          <p:nvSpPr>
            <p:cNvPr id="415" name="Google Shape;415;p56"/>
            <p:cNvSpPr/>
            <p:nvPr/>
          </p:nvSpPr>
          <p:spPr>
            <a:xfrm>
              <a:off x="-47300587" y="123275"/>
              <a:ext cx="190975" cy="269725"/>
            </a:xfrm>
            <a:custGeom>
              <a:avLst/>
              <a:gdLst/>
              <a:ahLst/>
              <a:cxnLst/>
              <a:rect l="l" t="t" r="r" b="b"/>
              <a:pathLst>
                <a:path w="7639" h="10789" extrusionOk="0">
                  <a:moveTo>
                    <a:pt x="5130" y="1283"/>
                  </a:moveTo>
                  <a:cubicBezTo>
                    <a:pt x="5659" y="1283"/>
                    <a:pt x="6050" y="1701"/>
                    <a:pt x="6050" y="2231"/>
                  </a:cubicBezTo>
                  <a:lnTo>
                    <a:pt x="6050" y="6273"/>
                  </a:lnTo>
                  <a:lnTo>
                    <a:pt x="4182" y="6273"/>
                  </a:lnTo>
                  <a:lnTo>
                    <a:pt x="4182" y="5687"/>
                  </a:lnTo>
                  <a:lnTo>
                    <a:pt x="4489" y="5687"/>
                  </a:lnTo>
                  <a:cubicBezTo>
                    <a:pt x="4684" y="5687"/>
                    <a:pt x="4823" y="5548"/>
                    <a:pt x="4823" y="5381"/>
                  </a:cubicBezTo>
                  <a:cubicBezTo>
                    <a:pt x="4823" y="5213"/>
                    <a:pt x="4684" y="5074"/>
                    <a:pt x="4489" y="5074"/>
                  </a:cubicBezTo>
                  <a:lnTo>
                    <a:pt x="4182" y="5074"/>
                  </a:lnTo>
                  <a:lnTo>
                    <a:pt x="4182" y="4433"/>
                  </a:lnTo>
                  <a:lnTo>
                    <a:pt x="4489" y="4433"/>
                  </a:lnTo>
                  <a:cubicBezTo>
                    <a:pt x="4684" y="4433"/>
                    <a:pt x="4823" y="4294"/>
                    <a:pt x="4823" y="4126"/>
                  </a:cubicBezTo>
                  <a:cubicBezTo>
                    <a:pt x="4823" y="3931"/>
                    <a:pt x="4684" y="3792"/>
                    <a:pt x="4489" y="3792"/>
                  </a:cubicBezTo>
                  <a:lnTo>
                    <a:pt x="4182" y="3792"/>
                  </a:lnTo>
                  <a:lnTo>
                    <a:pt x="4182" y="3179"/>
                  </a:lnTo>
                  <a:lnTo>
                    <a:pt x="4489" y="3179"/>
                  </a:lnTo>
                  <a:cubicBezTo>
                    <a:pt x="4684" y="3179"/>
                    <a:pt x="4823" y="3039"/>
                    <a:pt x="4823" y="2872"/>
                  </a:cubicBezTo>
                  <a:cubicBezTo>
                    <a:pt x="4823" y="2677"/>
                    <a:pt x="4684" y="2537"/>
                    <a:pt x="4489" y="2537"/>
                  </a:cubicBezTo>
                  <a:lnTo>
                    <a:pt x="4182" y="2537"/>
                  </a:lnTo>
                  <a:lnTo>
                    <a:pt x="4182" y="2231"/>
                  </a:lnTo>
                  <a:cubicBezTo>
                    <a:pt x="4182" y="1701"/>
                    <a:pt x="4600" y="1283"/>
                    <a:pt x="5130" y="1283"/>
                  </a:cubicBezTo>
                  <a:close/>
                  <a:moveTo>
                    <a:pt x="2649" y="1952"/>
                  </a:moveTo>
                  <a:cubicBezTo>
                    <a:pt x="3178" y="1952"/>
                    <a:pt x="3597" y="2370"/>
                    <a:pt x="3597" y="2900"/>
                  </a:cubicBezTo>
                  <a:lnTo>
                    <a:pt x="3597" y="6328"/>
                  </a:lnTo>
                  <a:lnTo>
                    <a:pt x="1701" y="6328"/>
                  </a:lnTo>
                  <a:lnTo>
                    <a:pt x="1701" y="2900"/>
                  </a:lnTo>
                  <a:cubicBezTo>
                    <a:pt x="1701" y="2370"/>
                    <a:pt x="2119" y="1952"/>
                    <a:pt x="2649" y="1952"/>
                  </a:cubicBezTo>
                  <a:close/>
                  <a:moveTo>
                    <a:pt x="6969" y="6942"/>
                  </a:moveTo>
                  <a:lnTo>
                    <a:pt x="6969" y="7248"/>
                  </a:lnTo>
                  <a:lnTo>
                    <a:pt x="6997" y="7248"/>
                  </a:lnTo>
                  <a:cubicBezTo>
                    <a:pt x="6997" y="7443"/>
                    <a:pt x="6858" y="7583"/>
                    <a:pt x="6691" y="7583"/>
                  </a:cubicBezTo>
                  <a:lnTo>
                    <a:pt x="1088" y="7583"/>
                  </a:lnTo>
                  <a:cubicBezTo>
                    <a:pt x="920" y="7583"/>
                    <a:pt x="781" y="7443"/>
                    <a:pt x="781" y="7248"/>
                  </a:cubicBezTo>
                  <a:lnTo>
                    <a:pt x="781" y="6942"/>
                  </a:lnTo>
                  <a:close/>
                  <a:moveTo>
                    <a:pt x="6273" y="8168"/>
                  </a:moveTo>
                  <a:lnTo>
                    <a:pt x="5827" y="10092"/>
                  </a:lnTo>
                  <a:lnTo>
                    <a:pt x="1952" y="10092"/>
                  </a:lnTo>
                  <a:lnTo>
                    <a:pt x="1506" y="8168"/>
                  </a:lnTo>
                  <a:close/>
                  <a:moveTo>
                    <a:pt x="5102" y="1"/>
                  </a:moveTo>
                  <a:cubicBezTo>
                    <a:pt x="4907" y="1"/>
                    <a:pt x="4767" y="140"/>
                    <a:pt x="4767" y="307"/>
                  </a:cubicBezTo>
                  <a:lnTo>
                    <a:pt x="4767" y="670"/>
                  </a:lnTo>
                  <a:cubicBezTo>
                    <a:pt x="4572" y="698"/>
                    <a:pt x="4405" y="781"/>
                    <a:pt x="4210" y="921"/>
                  </a:cubicBezTo>
                  <a:lnTo>
                    <a:pt x="3987" y="670"/>
                  </a:lnTo>
                  <a:cubicBezTo>
                    <a:pt x="3931" y="614"/>
                    <a:pt x="3847" y="586"/>
                    <a:pt x="3760" y="586"/>
                  </a:cubicBezTo>
                  <a:cubicBezTo>
                    <a:pt x="3673" y="586"/>
                    <a:pt x="3583" y="614"/>
                    <a:pt x="3513" y="670"/>
                  </a:cubicBezTo>
                  <a:cubicBezTo>
                    <a:pt x="3429" y="781"/>
                    <a:pt x="3429" y="976"/>
                    <a:pt x="3513" y="1116"/>
                  </a:cubicBezTo>
                  <a:lnTo>
                    <a:pt x="3764" y="1367"/>
                  </a:lnTo>
                  <a:cubicBezTo>
                    <a:pt x="3708" y="1478"/>
                    <a:pt x="3652" y="1562"/>
                    <a:pt x="3597" y="1673"/>
                  </a:cubicBezTo>
                  <a:cubicBezTo>
                    <a:pt x="3374" y="1506"/>
                    <a:pt x="3123" y="1367"/>
                    <a:pt x="2872" y="1339"/>
                  </a:cubicBezTo>
                  <a:lnTo>
                    <a:pt x="2872" y="976"/>
                  </a:lnTo>
                  <a:cubicBezTo>
                    <a:pt x="2872" y="809"/>
                    <a:pt x="2732" y="670"/>
                    <a:pt x="2537" y="670"/>
                  </a:cubicBezTo>
                  <a:cubicBezTo>
                    <a:pt x="2370" y="670"/>
                    <a:pt x="2231" y="809"/>
                    <a:pt x="2231" y="976"/>
                  </a:cubicBezTo>
                  <a:lnTo>
                    <a:pt x="2231" y="1339"/>
                  </a:lnTo>
                  <a:cubicBezTo>
                    <a:pt x="2036" y="1367"/>
                    <a:pt x="1840" y="1450"/>
                    <a:pt x="1673" y="1562"/>
                  </a:cubicBezTo>
                  <a:lnTo>
                    <a:pt x="1422" y="1339"/>
                  </a:lnTo>
                  <a:cubicBezTo>
                    <a:pt x="1380" y="1283"/>
                    <a:pt x="1304" y="1255"/>
                    <a:pt x="1220" y="1255"/>
                  </a:cubicBezTo>
                  <a:cubicBezTo>
                    <a:pt x="1137" y="1255"/>
                    <a:pt x="1046" y="1283"/>
                    <a:pt x="976" y="1339"/>
                  </a:cubicBezTo>
                  <a:cubicBezTo>
                    <a:pt x="865" y="1450"/>
                    <a:pt x="865" y="1645"/>
                    <a:pt x="976" y="1785"/>
                  </a:cubicBezTo>
                  <a:lnTo>
                    <a:pt x="1227" y="2036"/>
                  </a:lnTo>
                  <a:cubicBezTo>
                    <a:pt x="1116" y="2203"/>
                    <a:pt x="1032" y="2370"/>
                    <a:pt x="976" y="2593"/>
                  </a:cubicBezTo>
                  <a:lnTo>
                    <a:pt x="642" y="2593"/>
                  </a:lnTo>
                  <a:cubicBezTo>
                    <a:pt x="447" y="2593"/>
                    <a:pt x="307" y="2733"/>
                    <a:pt x="307" y="2900"/>
                  </a:cubicBezTo>
                  <a:cubicBezTo>
                    <a:pt x="307" y="3067"/>
                    <a:pt x="447" y="3206"/>
                    <a:pt x="642" y="3206"/>
                  </a:cubicBezTo>
                  <a:lnTo>
                    <a:pt x="948" y="3206"/>
                  </a:lnTo>
                  <a:lnTo>
                    <a:pt x="948" y="3848"/>
                  </a:lnTo>
                  <a:lnTo>
                    <a:pt x="642" y="3848"/>
                  </a:lnTo>
                  <a:cubicBezTo>
                    <a:pt x="447" y="3848"/>
                    <a:pt x="307" y="3987"/>
                    <a:pt x="307" y="4154"/>
                  </a:cubicBezTo>
                  <a:cubicBezTo>
                    <a:pt x="307" y="4321"/>
                    <a:pt x="447" y="4461"/>
                    <a:pt x="642" y="4461"/>
                  </a:cubicBezTo>
                  <a:lnTo>
                    <a:pt x="948" y="4461"/>
                  </a:lnTo>
                  <a:lnTo>
                    <a:pt x="948" y="5102"/>
                  </a:lnTo>
                  <a:lnTo>
                    <a:pt x="642" y="5102"/>
                  </a:lnTo>
                  <a:cubicBezTo>
                    <a:pt x="447" y="5102"/>
                    <a:pt x="307" y="5241"/>
                    <a:pt x="307" y="5409"/>
                  </a:cubicBezTo>
                  <a:cubicBezTo>
                    <a:pt x="307" y="5576"/>
                    <a:pt x="447" y="5715"/>
                    <a:pt x="642" y="5715"/>
                  </a:cubicBezTo>
                  <a:lnTo>
                    <a:pt x="948" y="5715"/>
                  </a:lnTo>
                  <a:lnTo>
                    <a:pt x="948" y="6356"/>
                  </a:lnTo>
                  <a:lnTo>
                    <a:pt x="307" y="6356"/>
                  </a:lnTo>
                  <a:cubicBezTo>
                    <a:pt x="140" y="6356"/>
                    <a:pt x="1" y="6496"/>
                    <a:pt x="1" y="6663"/>
                  </a:cubicBezTo>
                  <a:lnTo>
                    <a:pt x="1" y="7304"/>
                  </a:lnTo>
                  <a:cubicBezTo>
                    <a:pt x="1" y="7722"/>
                    <a:pt x="279" y="8085"/>
                    <a:pt x="697" y="8196"/>
                  </a:cubicBezTo>
                  <a:lnTo>
                    <a:pt x="1255" y="10538"/>
                  </a:lnTo>
                  <a:cubicBezTo>
                    <a:pt x="1283" y="10677"/>
                    <a:pt x="1422" y="10789"/>
                    <a:pt x="1562" y="10789"/>
                  </a:cubicBezTo>
                  <a:lnTo>
                    <a:pt x="5910" y="10789"/>
                  </a:lnTo>
                  <a:cubicBezTo>
                    <a:pt x="6050" y="10789"/>
                    <a:pt x="6217" y="10677"/>
                    <a:pt x="6245" y="10538"/>
                  </a:cubicBezTo>
                  <a:lnTo>
                    <a:pt x="6802" y="8196"/>
                  </a:lnTo>
                  <a:cubicBezTo>
                    <a:pt x="7165" y="8085"/>
                    <a:pt x="7499" y="7722"/>
                    <a:pt x="7499" y="7304"/>
                  </a:cubicBezTo>
                  <a:lnTo>
                    <a:pt x="7499" y="6663"/>
                  </a:lnTo>
                  <a:cubicBezTo>
                    <a:pt x="7638" y="6468"/>
                    <a:pt x="7499" y="6328"/>
                    <a:pt x="7332" y="6328"/>
                  </a:cubicBezTo>
                  <a:lnTo>
                    <a:pt x="6691" y="6328"/>
                  </a:lnTo>
                  <a:lnTo>
                    <a:pt x="6691" y="5074"/>
                  </a:lnTo>
                  <a:lnTo>
                    <a:pt x="6997" y="5074"/>
                  </a:lnTo>
                  <a:cubicBezTo>
                    <a:pt x="7192" y="5074"/>
                    <a:pt x="7332" y="4935"/>
                    <a:pt x="7332" y="4740"/>
                  </a:cubicBezTo>
                  <a:cubicBezTo>
                    <a:pt x="7332" y="4572"/>
                    <a:pt x="7192" y="4433"/>
                    <a:pt x="6997" y="4433"/>
                  </a:cubicBezTo>
                  <a:lnTo>
                    <a:pt x="6691" y="4433"/>
                  </a:lnTo>
                  <a:lnTo>
                    <a:pt x="6691" y="3820"/>
                  </a:lnTo>
                  <a:lnTo>
                    <a:pt x="6997" y="3820"/>
                  </a:lnTo>
                  <a:cubicBezTo>
                    <a:pt x="7192" y="3820"/>
                    <a:pt x="7332" y="3680"/>
                    <a:pt x="7332" y="3485"/>
                  </a:cubicBezTo>
                  <a:cubicBezTo>
                    <a:pt x="7332" y="3318"/>
                    <a:pt x="7192" y="3179"/>
                    <a:pt x="6997" y="3179"/>
                  </a:cubicBezTo>
                  <a:lnTo>
                    <a:pt x="6691" y="3179"/>
                  </a:lnTo>
                  <a:lnTo>
                    <a:pt x="6691" y="2537"/>
                  </a:lnTo>
                  <a:lnTo>
                    <a:pt x="6997" y="2537"/>
                  </a:lnTo>
                  <a:cubicBezTo>
                    <a:pt x="7192" y="2537"/>
                    <a:pt x="7332" y="2398"/>
                    <a:pt x="7332" y="2231"/>
                  </a:cubicBezTo>
                  <a:cubicBezTo>
                    <a:pt x="7332" y="2064"/>
                    <a:pt x="7192" y="1924"/>
                    <a:pt x="6997" y="1924"/>
                  </a:cubicBezTo>
                  <a:lnTo>
                    <a:pt x="6663" y="1924"/>
                  </a:lnTo>
                  <a:cubicBezTo>
                    <a:pt x="6635" y="1701"/>
                    <a:pt x="6551" y="1534"/>
                    <a:pt x="6412" y="1367"/>
                  </a:cubicBezTo>
                  <a:lnTo>
                    <a:pt x="6663" y="1116"/>
                  </a:lnTo>
                  <a:cubicBezTo>
                    <a:pt x="6774" y="1004"/>
                    <a:pt x="6774" y="809"/>
                    <a:pt x="6663" y="670"/>
                  </a:cubicBezTo>
                  <a:cubicBezTo>
                    <a:pt x="6607" y="614"/>
                    <a:pt x="6530" y="586"/>
                    <a:pt x="6450" y="586"/>
                  </a:cubicBezTo>
                  <a:cubicBezTo>
                    <a:pt x="6370" y="586"/>
                    <a:pt x="6286" y="614"/>
                    <a:pt x="6217" y="670"/>
                  </a:cubicBezTo>
                  <a:lnTo>
                    <a:pt x="5966" y="921"/>
                  </a:lnTo>
                  <a:cubicBezTo>
                    <a:pt x="5799" y="809"/>
                    <a:pt x="5604" y="726"/>
                    <a:pt x="5408" y="670"/>
                  </a:cubicBezTo>
                  <a:lnTo>
                    <a:pt x="5408" y="307"/>
                  </a:lnTo>
                  <a:cubicBezTo>
                    <a:pt x="5408" y="140"/>
                    <a:pt x="5269" y="1"/>
                    <a:pt x="5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-47242037" y="188100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40" y="0"/>
                    <a:pt x="0" y="140"/>
                    <a:pt x="0" y="307"/>
                  </a:cubicBezTo>
                  <a:lnTo>
                    <a:pt x="0" y="948"/>
                  </a:lnTo>
                  <a:cubicBezTo>
                    <a:pt x="0" y="1115"/>
                    <a:pt x="140" y="1255"/>
                    <a:pt x="307" y="1255"/>
                  </a:cubicBezTo>
                  <a:cubicBezTo>
                    <a:pt x="474" y="1255"/>
                    <a:pt x="613" y="1115"/>
                    <a:pt x="613" y="948"/>
                  </a:cubicBezTo>
                  <a:lnTo>
                    <a:pt x="613" y="307"/>
                  </a:ln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-47242037" y="234775"/>
              <a:ext cx="15350" cy="31400"/>
            </a:xfrm>
            <a:custGeom>
              <a:avLst/>
              <a:gdLst/>
              <a:ahLst/>
              <a:cxnLst/>
              <a:rect l="l" t="t" r="r" b="b"/>
              <a:pathLst>
                <a:path w="614" h="1256" extrusionOk="0">
                  <a:moveTo>
                    <a:pt x="307" y="1"/>
                  </a:moveTo>
                  <a:cubicBezTo>
                    <a:pt x="140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16"/>
                    <a:pt x="140" y="1255"/>
                    <a:pt x="307" y="1255"/>
                  </a:cubicBezTo>
                  <a:cubicBezTo>
                    <a:pt x="474" y="1255"/>
                    <a:pt x="613" y="1116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-47180012" y="172075"/>
              <a:ext cx="15350" cy="31375"/>
            </a:xfrm>
            <a:custGeom>
              <a:avLst/>
              <a:gdLst/>
              <a:ahLst/>
              <a:cxnLst/>
              <a:rect l="l" t="t" r="r" b="b"/>
              <a:pathLst>
                <a:path w="614" h="1255" extrusionOk="0">
                  <a:moveTo>
                    <a:pt x="307" y="0"/>
                  </a:moveTo>
                  <a:cubicBezTo>
                    <a:pt x="139" y="0"/>
                    <a:pt x="0" y="139"/>
                    <a:pt x="0" y="335"/>
                  </a:cubicBezTo>
                  <a:lnTo>
                    <a:pt x="0" y="948"/>
                  </a:lnTo>
                  <a:cubicBezTo>
                    <a:pt x="0" y="1115"/>
                    <a:pt x="139" y="1254"/>
                    <a:pt x="307" y="1254"/>
                  </a:cubicBezTo>
                  <a:cubicBezTo>
                    <a:pt x="474" y="1254"/>
                    <a:pt x="613" y="1115"/>
                    <a:pt x="613" y="948"/>
                  </a:cubicBezTo>
                  <a:lnTo>
                    <a:pt x="613" y="335"/>
                  </a:lnTo>
                  <a:cubicBezTo>
                    <a:pt x="613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-47180012" y="218050"/>
              <a:ext cx="15350" cy="32100"/>
            </a:xfrm>
            <a:custGeom>
              <a:avLst/>
              <a:gdLst/>
              <a:ahLst/>
              <a:cxnLst/>
              <a:rect l="l" t="t" r="r" b="b"/>
              <a:pathLst>
                <a:path w="614" h="1284" extrusionOk="0">
                  <a:moveTo>
                    <a:pt x="307" y="1"/>
                  </a:moveTo>
                  <a:cubicBezTo>
                    <a:pt x="139" y="1"/>
                    <a:pt x="0" y="140"/>
                    <a:pt x="0" y="335"/>
                  </a:cubicBezTo>
                  <a:lnTo>
                    <a:pt x="0" y="949"/>
                  </a:lnTo>
                  <a:cubicBezTo>
                    <a:pt x="0" y="1144"/>
                    <a:pt x="139" y="1283"/>
                    <a:pt x="307" y="1283"/>
                  </a:cubicBezTo>
                  <a:cubicBezTo>
                    <a:pt x="474" y="1283"/>
                    <a:pt x="613" y="1144"/>
                    <a:pt x="613" y="949"/>
                  </a:cubicBezTo>
                  <a:lnTo>
                    <a:pt x="613" y="335"/>
                  </a:lnTo>
                  <a:cubicBezTo>
                    <a:pt x="613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56"/>
          <p:cNvSpPr/>
          <p:nvPr/>
        </p:nvSpPr>
        <p:spPr>
          <a:xfrm>
            <a:off x="1447950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56"/>
          <p:cNvSpPr/>
          <p:nvPr/>
        </p:nvSpPr>
        <p:spPr>
          <a:xfrm>
            <a:off x="5305575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6"/>
          <p:cNvSpPr/>
          <p:nvPr/>
        </p:nvSpPr>
        <p:spPr>
          <a:xfrm>
            <a:off x="3376750" y="357075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428" name="Google Shape;428;p57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Risk Level</a:t>
            </a:r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subTitle" idx="2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Recommended Composition</a:t>
            </a:r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1795625" y="263177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7"/>
          <p:cNvSpPr/>
          <p:nvPr/>
        </p:nvSpPr>
        <p:spPr>
          <a:xfrm>
            <a:off x="5567525" y="263177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7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subTitle" idx="4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OUTPUT</a:t>
            </a:r>
            <a:endParaRPr/>
          </a:p>
        </p:txBody>
      </p:sp>
      <p:grpSp>
        <p:nvGrpSpPr>
          <p:cNvPr id="434" name="Google Shape;434;p57"/>
          <p:cNvGrpSpPr/>
          <p:nvPr/>
        </p:nvGrpSpPr>
        <p:grpSpPr>
          <a:xfrm>
            <a:off x="1223188" y="2930609"/>
            <a:ext cx="335064" cy="335932"/>
            <a:chOff x="-50523475" y="2316000"/>
            <a:chExt cx="299325" cy="300100"/>
          </a:xfrm>
        </p:grpSpPr>
        <p:sp>
          <p:nvSpPr>
            <p:cNvPr id="435" name="Google Shape;435;p57"/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57"/>
          <p:cNvSpPr/>
          <p:nvPr/>
        </p:nvSpPr>
        <p:spPr>
          <a:xfrm>
            <a:off x="5567525" y="263177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57"/>
          <p:cNvGrpSpPr/>
          <p:nvPr/>
        </p:nvGrpSpPr>
        <p:grpSpPr>
          <a:xfrm>
            <a:off x="4975109" y="2934121"/>
            <a:ext cx="375042" cy="328925"/>
            <a:chOff x="-46033225" y="1982825"/>
            <a:chExt cx="300900" cy="263900"/>
          </a:xfrm>
        </p:grpSpPr>
        <p:sp>
          <p:nvSpPr>
            <p:cNvPr id="439" name="Google Shape;439;p57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>
            <a:spLocks noGrp="1"/>
          </p:cNvSpPr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 idx="2"/>
          </p:nvPr>
        </p:nvSpPr>
        <p:spPr>
          <a:xfrm>
            <a:off x="2409475" y="23913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05799-7CE9-4BCD-B00D-90DEB14D7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Stability Bias 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2"/>
          </p:nvPr>
        </p:nvSpPr>
        <p:spPr>
          <a:xfrm>
            <a:off x="5748500" y="30608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Lack of time</a:t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1795625" y="263177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5567525" y="263177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3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BEHAVIORAL BIAS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4"/>
          </p:nvPr>
        </p:nvSpPr>
        <p:spPr>
          <a:xfrm>
            <a:off x="5748500" y="2498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IMPERFECT KNOWLEDGE</a:t>
            </a:r>
            <a:endParaRPr/>
          </a:p>
        </p:txBody>
      </p:sp>
      <p:grpSp>
        <p:nvGrpSpPr>
          <p:cNvPr id="228" name="Google Shape;228;p34"/>
          <p:cNvGrpSpPr/>
          <p:nvPr/>
        </p:nvGrpSpPr>
        <p:grpSpPr>
          <a:xfrm>
            <a:off x="1223188" y="2930609"/>
            <a:ext cx="335064" cy="335932"/>
            <a:chOff x="-50523475" y="2316000"/>
            <a:chExt cx="299325" cy="300100"/>
          </a:xfrm>
        </p:grpSpPr>
        <p:sp>
          <p:nvSpPr>
            <p:cNvPr id="229" name="Google Shape;229;p34"/>
            <p:cNvSpPr/>
            <p:nvPr/>
          </p:nvSpPr>
          <p:spPr>
            <a:xfrm>
              <a:off x="-50453375" y="2387675"/>
              <a:ext cx="158350" cy="228425"/>
            </a:xfrm>
            <a:custGeom>
              <a:avLst/>
              <a:gdLst/>
              <a:ahLst/>
              <a:cxnLst/>
              <a:rect l="l" t="t" r="r" b="b"/>
              <a:pathLst>
                <a:path w="6334" h="9137" extrusionOk="0">
                  <a:moveTo>
                    <a:pt x="3183" y="4222"/>
                  </a:moveTo>
                  <a:cubicBezTo>
                    <a:pt x="3372" y="4222"/>
                    <a:pt x="3529" y="4380"/>
                    <a:pt x="3529" y="4569"/>
                  </a:cubicBezTo>
                  <a:cubicBezTo>
                    <a:pt x="3529" y="4758"/>
                    <a:pt x="3372" y="4915"/>
                    <a:pt x="3183" y="4915"/>
                  </a:cubicBezTo>
                  <a:cubicBezTo>
                    <a:pt x="2994" y="4915"/>
                    <a:pt x="2836" y="4758"/>
                    <a:pt x="2836" y="4569"/>
                  </a:cubicBezTo>
                  <a:cubicBezTo>
                    <a:pt x="2836" y="4380"/>
                    <a:pt x="2994" y="4222"/>
                    <a:pt x="3183" y="4222"/>
                  </a:cubicBezTo>
                  <a:close/>
                  <a:moveTo>
                    <a:pt x="3183" y="1009"/>
                  </a:moveTo>
                  <a:lnTo>
                    <a:pt x="5609" y="5230"/>
                  </a:lnTo>
                  <a:lnTo>
                    <a:pt x="4411" y="6994"/>
                  </a:lnTo>
                  <a:lnTo>
                    <a:pt x="3529" y="6994"/>
                  </a:lnTo>
                  <a:lnTo>
                    <a:pt x="3529" y="5545"/>
                  </a:lnTo>
                  <a:cubicBezTo>
                    <a:pt x="3939" y="5388"/>
                    <a:pt x="4254" y="5010"/>
                    <a:pt x="4254" y="4569"/>
                  </a:cubicBezTo>
                  <a:cubicBezTo>
                    <a:pt x="4254" y="3970"/>
                    <a:pt x="3781" y="3497"/>
                    <a:pt x="3183" y="3497"/>
                  </a:cubicBezTo>
                  <a:cubicBezTo>
                    <a:pt x="2584" y="3497"/>
                    <a:pt x="2143" y="3970"/>
                    <a:pt x="2143" y="4569"/>
                  </a:cubicBezTo>
                  <a:cubicBezTo>
                    <a:pt x="2143" y="5041"/>
                    <a:pt x="2395" y="5419"/>
                    <a:pt x="2836" y="5545"/>
                  </a:cubicBezTo>
                  <a:lnTo>
                    <a:pt x="2836" y="6994"/>
                  </a:lnTo>
                  <a:lnTo>
                    <a:pt x="1986" y="6994"/>
                  </a:lnTo>
                  <a:lnTo>
                    <a:pt x="788" y="5230"/>
                  </a:lnTo>
                  <a:lnTo>
                    <a:pt x="3183" y="1009"/>
                  </a:lnTo>
                  <a:close/>
                  <a:moveTo>
                    <a:pt x="4600" y="7688"/>
                  </a:moveTo>
                  <a:cubicBezTo>
                    <a:pt x="4821" y="7688"/>
                    <a:pt x="4947" y="7845"/>
                    <a:pt x="4947" y="8034"/>
                  </a:cubicBezTo>
                  <a:lnTo>
                    <a:pt x="4947" y="8412"/>
                  </a:lnTo>
                  <a:lnTo>
                    <a:pt x="1450" y="8412"/>
                  </a:lnTo>
                  <a:lnTo>
                    <a:pt x="1450" y="8034"/>
                  </a:lnTo>
                  <a:cubicBezTo>
                    <a:pt x="1450" y="7845"/>
                    <a:pt x="1607" y="7688"/>
                    <a:pt x="1797" y="7688"/>
                  </a:cubicBezTo>
                  <a:close/>
                  <a:moveTo>
                    <a:pt x="3183" y="0"/>
                  </a:moveTo>
                  <a:cubicBezTo>
                    <a:pt x="3057" y="0"/>
                    <a:pt x="2962" y="63"/>
                    <a:pt x="2868" y="158"/>
                  </a:cubicBezTo>
                  <a:lnTo>
                    <a:pt x="64" y="5073"/>
                  </a:lnTo>
                  <a:cubicBezTo>
                    <a:pt x="1" y="5199"/>
                    <a:pt x="1" y="5356"/>
                    <a:pt x="64" y="5419"/>
                  </a:cubicBezTo>
                  <a:lnTo>
                    <a:pt x="1229" y="7152"/>
                  </a:lnTo>
                  <a:cubicBezTo>
                    <a:pt x="914" y="7373"/>
                    <a:pt x="694" y="7688"/>
                    <a:pt x="694" y="8066"/>
                  </a:cubicBezTo>
                  <a:lnTo>
                    <a:pt x="694" y="8790"/>
                  </a:lnTo>
                  <a:cubicBezTo>
                    <a:pt x="694" y="8979"/>
                    <a:pt x="851" y="9137"/>
                    <a:pt x="1072" y="9137"/>
                  </a:cubicBezTo>
                  <a:lnTo>
                    <a:pt x="5262" y="9137"/>
                  </a:lnTo>
                  <a:cubicBezTo>
                    <a:pt x="5483" y="9137"/>
                    <a:pt x="5640" y="8979"/>
                    <a:pt x="5640" y="8790"/>
                  </a:cubicBezTo>
                  <a:lnTo>
                    <a:pt x="5640" y="8066"/>
                  </a:lnTo>
                  <a:cubicBezTo>
                    <a:pt x="5640" y="7688"/>
                    <a:pt x="5420" y="7373"/>
                    <a:pt x="5105" y="7152"/>
                  </a:cubicBezTo>
                  <a:lnTo>
                    <a:pt x="6270" y="5419"/>
                  </a:lnTo>
                  <a:cubicBezTo>
                    <a:pt x="6333" y="5325"/>
                    <a:pt x="6333" y="5199"/>
                    <a:pt x="6270" y="5073"/>
                  </a:cubicBezTo>
                  <a:lnTo>
                    <a:pt x="3498" y="158"/>
                  </a:lnTo>
                  <a:cubicBezTo>
                    <a:pt x="3435" y="32"/>
                    <a:pt x="3309" y="0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-50523475" y="2316000"/>
              <a:ext cx="299325" cy="178025"/>
            </a:xfrm>
            <a:custGeom>
              <a:avLst/>
              <a:gdLst/>
              <a:ahLst/>
              <a:cxnLst/>
              <a:rect l="l" t="t" r="r" b="b"/>
              <a:pathLst>
                <a:path w="11973" h="7121" extrusionOk="0">
                  <a:moveTo>
                    <a:pt x="1072" y="694"/>
                  </a:moveTo>
                  <a:cubicBezTo>
                    <a:pt x="1261" y="694"/>
                    <a:pt x="1419" y="851"/>
                    <a:pt x="1419" y="1040"/>
                  </a:cubicBezTo>
                  <a:cubicBezTo>
                    <a:pt x="1419" y="1229"/>
                    <a:pt x="1261" y="1418"/>
                    <a:pt x="1072" y="1418"/>
                  </a:cubicBezTo>
                  <a:cubicBezTo>
                    <a:pt x="883" y="1418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6333" y="694"/>
                  </a:moveTo>
                  <a:lnTo>
                    <a:pt x="6333" y="1418"/>
                  </a:lnTo>
                  <a:lnTo>
                    <a:pt x="5640" y="1418"/>
                  </a:lnTo>
                  <a:lnTo>
                    <a:pt x="5640" y="694"/>
                  </a:lnTo>
                  <a:close/>
                  <a:moveTo>
                    <a:pt x="10902" y="725"/>
                  </a:moveTo>
                  <a:cubicBezTo>
                    <a:pt x="11122" y="725"/>
                    <a:pt x="11280" y="883"/>
                    <a:pt x="11280" y="1103"/>
                  </a:cubicBezTo>
                  <a:cubicBezTo>
                    <a:pt x="11280" y="1292"/>
                    <a:pt x="11122" y="1450"/>
                    <a:pt x="10902" y="1450"/>
                  </a:cubicBezTo>
                  <a:cubicBezTo>
                    <a:pt x="10712" y="1450"/>
                    <a:pt x="10555" y="1292"/>
                    <a:pt x="10555" y="1103"/>
                  </a:cubicBezTo>
                  <a:cubicBezTo>
                    <a:pt x="10586" y="883"/>
                    <a:pt x="10744" y="725"/>
                    <a:pt x="10902" y="725"/>
                  </a:cubicBezTo>
                  <a:close/>
                  <a:moveTo>
                    <a:pt x="2143" y="5640"/>
                  </a:moveTo>
                  <a:lnTo>
                    <a:pt x="2143" y="6364"/>
                  </a:lnTo>
                  <a:lnTo>
                    <a:pt x="1419" y="6364"/>
                  </a:lnTo>
                  <a:lnTo>
                    <a:pt x="1419" y="5640"/>
                  </a:lnTo>
                  <a:close/>
                  <a:moveTo>
                    <a:pt x="10555" y="5640"/>
                  </a:moveTo>
                  <a:lnTo>
                    <a:pt x="10555" y="6364"/>
                  </a:lnTo>
                  <a:lnTo>
                    <a:pt x="9862" y="6364"/>
                  </a:lnTo>
                  <a:lnTo>
                    <a:pt x="9862" y="5640"/>
                  </a:lnTo>
                  <a:close/>
                  <a:moveTo>
                    <a:pt x="10902" y="0"/>
                  </a:moveTo>
                  <a:cubicBezTo>
                    <a:pt x="10460" y="0"/>
                    <a:pt x="10051" y="252"/>
                    <a:pt x="9925" y="694"/>
                  </a:cubicBezTo>
                  <a:lnTo>
                    <a:pt x="7058" y="694"/>
                  </a:lnTo>
                  <a:lnTo>
                    <a:pt x="7058" y="379"/>
                  </a:lnTo>
                  <a:cubicBezTo>
                    <a:pt x="7058" y="189"/>
                    <a:pt x="6900" y="32"/>
                    <a:pt x="6711" y="32"/>
                  </a:cubicBezTo>
                  <a:lnTo>
                    <a:pt x="5294" y="32"/>
                  </a:lnTo>
                  <a:cubicBezTo>
                    <a:pt x="5073" y="32"/>
                    <a:pt x="4947" y="189"/>
                    <a:pt x="4947" y="379"/>
                  </a:cubicBezTo>
                  <a:lnTo>
                    <a:pt x="4947" y="725"/>
                  </a:lnTo>
                  <a:lnTo>
                    <a:pt x="2049" y="725"/>
                  </a:lnTo>
                  <a:cubicBezTo>
                    <a:pt x="1891" y="347"/>
                    <a:pt x="1513" y="32"/>
                    <a:pt x="1072" y="32"/>
                  </a:cubicBezTo>
                  <a:cubicBezTo>
                    <a:pt x="473" y="32"/>
                    <a:pt x="1" y="505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545" y="2143"/>
                    <a:pt x="1923" y="1828"/>
                    <a:pt x="2049" y="1450"/>
                  </a:cubicBezTo>
                  <a:lnTo>
                    <a:pt x="3592" y="1450"/>
                  </a:lnTo>
                  <a:cubicBezTo>
                    <a:pt x="3183" y="1670"/>
                    <a:pt x="2836" y="1985"/>
                    <a:pt x="2521" y="2332"/>
                  </a:cubicBezTo>
                  <a:cubicBezTo>
                    <a:pt x="1891" y="3088"/>
                    <a:pt x="1545" y="4002"/>
                    <a:pt x="1450" y="4978"/>
                  </a:cubicBezTo>
                  <a:lnTo>
                    <a:pt x="1103" y="4978"/>
                  </a:lnTo>
                  <a:cubicBezTo>
                    <a:pt x="914" y="4978"/>
                    <a:pt x="757" y="5136"/>
                    <a:pt x="757" y="5325"/>
                  </a:cubicBezTo>
                  <a:lnTo>
                    <a:pt x="757" y="6742"/>
                  </a:lnTo>
                  <a:cubicBezTo>
                    <a:pt x="757" y="6963"/>
                    <a:pt x="914" y="7121"/>
                    <a:pt x="1103" y="7121"/>
                  </a:cubicBezTo>
                  <a:lnTo>
                    <a:pt x="2521" y="7121"/>
                  </a:lnTo>
                  <a:cubicBezTo>
                    <a:pt x="2742" y="7121"/>
                    <a:pt x="2899" y="6963"/>
                    <a:pt x="2899" y="6742"/>
                  </a:cubicBezTo>
                  <a:lnTo>
                    <a:pt x="2899" y="5325"/>
                  </a:lnTo>
                  <a:cubicBezTo>
                    <a:pt x="2899" y="5136"/>
                    <a:pt x="2742" y="4978"/>
                    <a:pt x="2521" y="4978"/>
                  </a:cubicBezTo>
                  <a:lnTo>
                    <a:pt x="2175" y="4978"/>
                  </a:lnTo>
                  <a:cubicBezTo>
                    <a:pt x="2332" y="3403"/>
                    <a:pt x="3435" y="2017"/>
                    <a:pt x="4979" y="1607"/>
                  </a:cubicBezTo>
                  <a:lnTo>
                    <a:pt x="4979" y="1796"/>
                  </a:lnTo>
                  <a:cubicBezTo>
                    <a:pt x="4979" y="1985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89" y="1985"/>
                    <a:pt x="7089" y="1796"/>
                  </a:cubicBezTo>
                  <a:lnTo>
                    <a:pt x="7089" y="1576"/>
                  </a:lnTo>
                  <a:cubicBezTo>
                    <a:pt x="8633" y="1985"/>
                    <a:pt x="9736" y="3371"/>
                    <a:pt x="9893" y="4947"/>
                  </a:cubicBezTo>
                  <a:lnTo>
                    <a:pt x="9547" y="4947"/>
                  </a:lnTo>
                  <a:cubicBezTo>
                    <a:pt x="9358" y="4947"/>
                    <a:pt x="9200" y="5104"/>
                    <a:pt x="9200" y="5293"/>
                  </a:cubicBezTo>
                  <a:lnTo>
                    <a:pt x="9200" y="6711"/>
                  </a:lnTo>
                  <a:cubicBezTo>
                    <a:pt x="9200" y="6932"/>
                    <a:pt x="9358" y="7089"/>
                    <a:pt x="9547" y="7089"/>
                  </a:cubicBezTo>
                  <a:lnTo>
                    <a:pt x="10965" y="7089"/>
                  </a:lnTo>
                  <a:cubicBezTo>
                    <a:pt x="11154" y="7089"/>
                    <a:pt x="11311" y="6932"/>
                    <a:pt x="11311" y="6711"/>
                  </a:cubicBezTo>
                  <a:lnTo>
                    <a:pt x="11311" y="5293"/>
                  </a:lnTo>
                  <a:cubicBezTo>
                    <a:pt x="11311" y="5104"/>
                    <a:pt x="11154" y="4947"/>
                    <a:pt x="10965" y="4947"/>
                  </a:cubicBezTo>
                  <a:lnTo>
                    <a:pt x="10618" y="4947"/>
                  </a:lnTo>
                  <a:cubicBezTo>
                    <a:pt x="10523" y="4002"/>
                    <a:pt x="10177" y="3056"/>
                    <a:pt x="9547" y="2300"/>
                  </a:cubicBezTo>
                  <a:cubicBezTo>
                    <a:pt x="9232" y="1954"/>
                    <a:pt x="8885" y="1639"/>
                    <a:pt x="8476" y="1418"/>
                  </a:cubicBezTo>
                  <a:lnTo>
                    <a:pt x="10019" y="1418"/>
                  </a:lnTo>
                  <a:cubicBezTo>
                    <a:pt x="10082" y="1828"/>
                    <a:pt x="10492" y="2111"/>
                    <a:pt x="10902" y="2111"/>
                  </a:cubicBezTo>
                  <a:cubicBezTo>
                    <a:pt x="11500" y="2111"/>
                    <a:pt x="11973" y="1639"/>
                    <a:pt x="11973" y="1040"/>
                  </a:cubicBezTo>
                  <a:cubicBezTo>
                    <a:pt x="11973" y="473"/>
                    <a:pt x="11500" y="0"/>
                    <a:pt x="10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4"/>
          <p:cNvSpPr/>
          <p:nvPr/>
        </p:nvSpPr>
        <p:spPr>
          <a:xfrm>
            <a:off x="5567525" y="2631774"/>
            <a:ext cx="26525" cy="933599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34"/>
          <p:cNvGrpSpPr/>
          <p:nvPr/>
        </p:nvGrpSpPr>
        <p:grpSpPr>
          <a:xfrm>
            <a:off x="4975109" y="2934121"/>
            <a:ext cx="375042" cy="328925"/>
            <a:chOff x="-46033225" y="1982825"/>
            <a:chExt cx="300900" cy="263900"/>
          </a:xfrm>
        </p:grpSpPr>
        <p:sp>
          <p:nvSpPr>
            <p:cNvPr id="233" name="Google Shape;233;p34"/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2409475" y="2376000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D62BB-15B1-4071-A525-2020504E8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1"/>
          </p:nvPr>
        </p:nvSpPr>
        <p:spPr>
          <a:xfrm>
            <a:off x="2499150" y="1947125"/>
            <a:ext cx="41457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Publicly Available Data of US Mutual Funds from Yahoo! Finance</a:t>
            </a:r>
            <a:endParaRPr sz="2100"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00" y="2674925"/>
            <a:ext cx="30003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5327200" y="3997725"/>
            <a:ext cx="12042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(Yahoo!, 2020)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(EXPLORATION)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1256850" y="1531975"/>
            <a:ext cx="18369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REMOVE NON-LARGE GROWTH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4452450" y="1531975"/>
            <a:ext cx="18369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 NUMBER AND HEIOF SECTORS AND HIGH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2854650" y="3717875"/>
            <a:ext cx="18369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STANDARDIZE THE WEIGHTAGE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6050250" y="37178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PHASE 4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260" name="Google Shape;260;p37"/>
          <p:cNvGrpSpPr/>
          <p:nvPr/>
        </p:nvGrpSpPr>
        <p:grpSpPr>
          <a:xfrm>
            <a:off x="1288650" y="2659250"/>
            <a:ext cx="6566700" cy="918100"/>
            <a:chOff x="1288650" y="2659250"/>
            <a:chExt cx="6566700" cy="918100"/>
          </a:xfrm>
        </p:grpSpPr>
        <p:sp>
          <p:nvSpPr>
            <p:cNvPr id="261" name="Google Shape;261;p37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1775250" y="2659250"/>
              <a:ext cx="80010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4970850" y="2659250"/>
              <a:ext cx="80010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10800000" flipH="1">
              <a:off x="6568650" y="2777250"/>
              <a:ext cx="80010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10800000" flipH="1">
              <a:off x="3373050" y="2777250"/>
              <a:ext cx="80010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475075" y="555300"/>
            <a:ext cx="3556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2"/>
          </p:nvPr>
        </p:nvSpPr>
        <p:spPr>
          <a:xfrm>
            <a:off x="1072400" y="1802975"/>
            <a:ext cx="16899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1. REMOVE NON-LARGE GROWTH CATEGORIES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4"/>
          </p:nvPr>
        </p:nvSpPr>
        <p:spPr>
          <a:xfrm>
            <a:off x="1072400" y="3437150"/>
            <a:ext cx="21117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STANDARDIZE THE WEIGHTAGE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ubTitle" idx="6"/>
          </p:nvPr>
        </p:nvSpPr>
        <p:spPr>
          <a:xfrm>
            <a:off x="3831738" y="1802975"/>
            <a:ext cx="15852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FIND NUMBER OF SECTORS INVESTED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8"/>
          </p:nvPr>
        </p:nvSpPr>
        <p:spPr>
          <a:xfrm>
            <a:off x="3831775" y="3331700"/>
            <a:ext cx="19731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FIND HIGHEST WEIGHTAGE OF EACH FUND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subTitle" idx="13"/>
          </p:nvPr>
        </p:nvSpPr>
        <p:spPr>
          <a:xfrm>
            <a:off x="6591150" y="1802975"/>
            <a:ext cx="15852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5. REMOVE NA VALUES FOR RATE OF RETURNS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subTitle" idx="15"/>
          </p:nvPr>
        </p:nvSpPr>
        <p:spPr>
          <a:xfrm>
            <a:off x="6591150" y="3331700"/>
            <a:ext cx="18588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6. REMOVING UNNECESSARY COLUMNS</a:t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967638" y="196102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967638" y="332310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3727000" y="196102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3727000" y="332310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8"/>
          <p:cNvSpPr/>
          <p:nvPr/>
        </p:nvSpPr>
        <p:spPr>
          <a:xfrm>
            <a:off x="6486375" y="196102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6486375" y="3323100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300" y="1546200"/>
            <a:ext cx="3248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76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Reem Kufi</vt:lpstr>
      <vt:lpstr>Arial</vt:lpstr>
      <vt:lpstr>Source Sans Pro</vt:lpstr>
      <vt:lpstr>Simple Meeting by Slidesgo</vt:lpstr>
      <vt:lpstr>BC2406 Presentation</vt:lpstr>
      <vt:lpstr>AGENDA</vt:lpstr>
      <vt:lpstr>01</vt:lpstr>
      <vt:lpstr>PROBLEM</vt:lpstr>
      <vt:lpstr>02</vt:lpstr>
      <vt:lpstr>DATASET</vt:lpstr>
      <vt:lpstr>DATA CLEANING (EXPLORATION)</vt:lpstr>
      <vt:lpstr>DATA CLEANING</vt:lpstr>
      <vt:lpstr>DATA EXPLORATION</vt:lpstr>
      <vt:lpstr>DATA EXPLORATION</vt:lpstr>
      <vt:lpstr>DATA EXPLORATION</vt:lpstr>
      <vt:lpstr>DATA EXPLORATION</vt:lpstr>
      <vt:lpstr>OVERALL SOLUTION</vt:lpstr>
      <vt:lpstr>03</vt:lpstr>
      <vt:lpstr>SENTIMENTS</vt:lpstr>
      <vt:lpstr>SENTIMENTS TRENDS</vt:lpstr>
      <vt:lpstr>RELATION TO RETURNS</vt:lpstr>
      <vt:lpstr>04</vt:lpstr>
      <vt:lpstr>RANGE OF SECTOR</vt:lpstr>
      <vt:lpstr>MODEL CHOSEN</vt:lpstr>
      <vt:lpstr>RSME</vt:lpstr>
      <vt:lpstr>05</vt:lpstr>
      <vt:lpstr>CART MODEL</vt:lpstr>
      <vt:lpstr>VARIABLE IMPORTANCE</vt:lpstr>
      <vt:lpstr>06</vt:lpstr>
      <vt:lpstr>LIMITATIONS</vt:lpstr>
      <vt:lpstr>MOBILE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BC2406 Presentation</dc:title>
  <dc:creator>nyanm</dc:creator>
  <cp:lastModifiedBy>#NG YAN MING#</cp:lastModifiedBy>
  <cp:revision>1</cp:revision>
  <dcterms:modified xsi:type="dcterms:W3CDTF">2020-11-01T14:57:20Z</dcterms:modified>
</cp:coreProperties>
</file>