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4" r:id="rId4"/>
  </p:sldMasterIdLst>
  <p:notesMasterIdLst>
    <p:notesMasterId r:id="rId20"/>
  </p:notesMasterIdLst>
  <p:handoutMasterIdLst>
    <p:handoutMasterId r:id="rId21"/>
  </p:handoutMasterIdLst>
  <p:sldIdLst>
    <p:sldId id="256" r:id="rId5"/>
    <p:sldId id="257" r:id="rId6"/>
    <p:sldId id="258" r:id="rId7"/>
    <p:sldId id="280" r:id="rId8"/>
    <p:sldId id="279" r:id="rId9"/>
    <p:sldId id="262" r:id="rId10"/>
    <p:sldId id="272" r:id="rId11"/>
    <p:sldId id="276" r:id="rId12"/>
    <p:sldId id="273" r:id="rId13"/>
    <p:sldId id="277" r:id="rId14"/>
    <p:sldId id="274" r:id="rId15"/>
    <p:sldId id="275" r:id="rId16"/>
    <p:sldId id="266" r:id="rId17"/>
    <p:sldId id="278"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0748"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42912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44043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28218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9227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20961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Veronica</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2589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3721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2006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Zac</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09626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B085-C344-EA09-4CEE-8CAC211C0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7261A-90BD-DC75-F063-55836C737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A026-CD81-1DA0-BD17-5757E7DFAAB5}"/>
              </a:ext>
            </a:extLst>
          </p:cNvPr>
          <p:cNvSpPr>
            <a:spLocks noGrp="1"/>
          </p:cNvSpPr>
          <p:nvPr>
            <p:ph type="dt" sz="half" idx="10"/>
          </p:nvPr>
        </p:nvSpPr>
        <p:spPr/>
        <p:txBody>
          <a:bodyPr/>
          <a:lstStyle/>
          <a:p>
            <a:fld id="{51FCEF56-2F84-41E5-997D-CEBF6B782BD3}" type="datetimeFigureOut">
              <a:rPr lang="en-US" smtClean="0"/>
              <a:t>12/12/2022</a:t>
            </a:fld>
            <a:endParaRPr lang="en-US"/>
          </a:p>
        </p:txBody>
      </p:sp>
      <p:sp>
        <p:nvSpPr>
          <p:cNvPr id="5" name="Footer Placeholder 4">
            <a:extLst>
              <a:ext uri="{FF2B5EF4-FFF2-40B4-BE49-F238E27FC236}">
                <a16:creationId xmlns:a16="http://schemas.microsoft.com/office/drawing/2014/main" id="{DB9A6CAA-3994-CCCC-4734-40B0167F8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B89C6-DD8B-4937-F4DF-163D3CFA176D}"/>
              </a:ext>
            </a:extLst>
          </p:cNvPr>
          <p:cNvSpPr>
            <a:spLocks noGrp="1"/>
          </p:cNvSpPr>
          <p:nvPr>
            <p:ph type="sldNum" sz="quarter" idx="12"/>
          </p:nvPr>
        </p:nvSpPr>
        <p:spPr/>
        <p:txBody>
          <a:bodyPr/>
          <a:lstStyle/>
          <a:p>
            <a:fld id="{FC7559DD-F796-4916-8B75-362E8F24D894}" type="slidenum">
              <a:rPr lang="en-US" smtClean="0"/>
              <a:t>‹#›</a:t>
            </a:fld>
            <a:endParaRPr lang="en-US"/>
          </a:p>
        </p:txBody>
      </p:sp>
      <p:pic>
        <p:nvPicPr>
          <p:cNvPr id="7" name="Graphic 6">
            <a:extLst>
              <a:ext uri="{FF2B5EF4-FFF2-40B4-BE49-F238E27FC236}">
                <a16:creationId xmlns:a16="http://schemas.microsoft.com/office/drawing/2014/main" id="{D6B2675D-1FFE-FFB3-6E7B-B7D3FFA5655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18537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1717-6CD8-B445-24BC-7FE7D2691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089B5E-40C1-56D0-0156-564F622063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C619D-32EA-2DFF-3D7B-05200545561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1153DB4-C914-EE62-E271-80E6A450002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8C74B71-69BB-BA25-36A7-56477DB7273F}"/>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82235853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3695F-EBA2-3546-05E6-2DA42D0600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F1EBA-0BE9-E2C4-892B-1936AC0FDC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CAA8C-89E4-C16F-838E-FECF97C5C3C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669616-0096-6A49-39CE-A6A8F6863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E481DE8-2317-87B4-0489-D1B220D5F12B}"/>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7545293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8FB5-F296-898A-BCF9-55E86F7D6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C19A1-FD94-9ACA-4CAA-55824FAE1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169AF-1E10-CA34-29D6-854DE8E9CAE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ECC7380-C014-6E19-FAD8-0D0C1925842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112E1C7-6D53-D2AA-E381-23934A300F47}"/>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6848205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50EB-6A41-A795-4494-CF8F5B67C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342B06-3D29-6BB9-E44D-46AE886F6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6BB87-84E7-E5BC-4989-F1A08E32D39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C0462B-1FDD-90B0-B802-2177528DEDD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AEF02B4-D383-7B8E-5F06-A7E18CB7FDDE}"/>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1428794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E419-E928-5BC4-AA04-0B620064F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AB2F8-0E40-99A7-27A2-1306F75AB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C5443-B573-E406-FE8A-F4C77F57C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AB1183-35C8-3B16-E4CD-67598F604C7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CC8C3CD8-8CA4-0B77-FEC8-4E66B9F10E4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0B22C88-5D4E-436C-594B-46175A576261}"/>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16218247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CE3A-DEC0-EE04-5789-E32FAD10CB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1A138-30D9-4BF0-974A-BE321C78E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E39BF-FEEE-6E00-1B76-C9B752E37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4B800-34C0-C5B7-6854-601F038EB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36BA1-D8EB-A292-B585-DD07BCAAB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D7F7-12C5-6363-1A4D-B40C14DB81B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9E25C371-D2FA-0822-1658-C027CC728A1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FB90AE14-B1A3-E383-142D-15DE5A5A8BD0}"/>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29153685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F1BF-AF76-3DA6-EB86-3469AC0CA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D72324-E47A-3B2C-4A98-3339EA6F154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A2FDF8E-22BF-F504-FA5E-4AFEC92A48D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8B0F00A-8DDF-41F0-9B9C-1D2AC61EE065}"/>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08992032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A3F9F-6815-680E-98A4-6F7CF72085D5}"/>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9CC7CB2-901D-B63D-9F69-79BAC59FD56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BC14A37-A902-2909-325F-84D1A07CDFFC}"/>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77906058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B210-4CB6-8AB2-815A-501B38A89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B1F38F-EE77-FB8C-7F78-4DE307E4F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16B15-F2BE-8AF0-F228-F49DDA21C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EA129-5E03-0FDA-6728-7904C056362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2F8FA0F-A3DD-EF60-3509-5811A414A69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FE729F8D-6152-3190-37E1-7D51AC11D3ED}"/>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595918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0CD7-3241-22E3-C910-8A4A62503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4DAA0-7409-5945-CC79-A474A86CE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F3C000-EE61-FD16-6E56-4D6F45AD6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60AC3-8BCF-4BD4-765C-B0FD08B110E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095E21E-CB83-DCD6-4F79-7ECF7718FDD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8DB72AB-8D05-8BB6-C09E-9E5BBB594249}"/>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22574161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DB5F7-918C-D297-FE52-AA28F797F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6E11B6-9784-121B-CA6A-9EA948AF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4116B-3D79-7E8F-8F5E-3DD364369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5B1C44B-E7FA-BA2F-685A-A19D09DD2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2EAF990-2938-1391-649C-041A05D94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27815728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uthentic-happiness.com/your-authentic-happiness-score" TargetMode="External"/><Relationship Id="rId2" Type="http://schemas.openxmlformats.org/officeDocument/2006/relationships/hyperlink" Target="https://www.kaggle.com/datasets/ydalat/lifestyle-and-wellbeing-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5F144BBE-64D4-65F8-98FE-49CD9021226B}"/>
              </a:ext>
            </a:extLst>
          </p:cNvPr>
          <p:cNvPicPr>
            <a:picLocks noChangeAspect="1"/>
          </p:cNvPicPr>
          <p:nvPr/>
        </p:nvPicPr>
        <p:blipFill rotWithShape="1">
          <a:blip r:embed="rId2"/>
          <a:srcRect t="17650" b="11427"/>
          <a:stretch/>
        </p:blipFill>
        <p:spPr>
          <a:xfrm>
            <a:off x="2522358" y="10"/>
            <a:ext cx="9669642" cy="6857990"/>
          </a:xfrm>
          <a:prstGeom prst="rect">
            <a:avLst/>
          </a:prstGeom>
        </p:spPr>
      </p:pic>
      <p:sp>
        <p:nvSpPr>
          <p:cNvPr id="36" name="Rectangle 2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952229" y="1000124"/>
            <a:ext cx="2981597" cy="3025775"/>
          </a:xfrm>
          <a:noFill/>
        </p:spPr>
        <p:txBody>
          <a:bodyPr>
            <a:normAutofit/>
          </a:bodyPr>
          <a:lstStyle/>
          <a:p>
            <a:pPr algn="l"/>
            <a:r>
              <a:rPr lang="en-US" sz="5200"/>
              <a:t>Project 1</a:t>
            </a:r>
            <a:endParaRPr lang="en-US" sz="52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52228" y="4200609"/>
            <a:ext cx="4038871" cy="1914441"/>
          </a:xfrm>
          <a:noFill/>
        </p:spPr>
        <p:txBody>
          <a:bodyPr>
            <a:noAutofit/>
          </a:bodyPr>
          <a:lstStyle/>
          <a:p>
            <a:pPr algn="l"/>
            <a:r>
              <a:rPr lang="en-US" sz="1400"/>
              <a:t>Group 4</a:t>
            </a:r>
          </a:p>
          <a:p>
            <a:pPr marL="342900" indent="-342900" algn="l">
              <a:buFont typeface="Arial" panose="020B0604020202020204" pitchFamily="34" charset="0"/>
              <a:buChar char="•"/>
            </a:pPr>
            <a:r>
              <a:rPr lang="en-US" sz="1400"/>
              <a:t>Veronica Ostapowich	</a:t>
            </a:r>
          </a:p>
          <a:p>
            <a:pPr marL="342900" indent="-342900" algn="l">
              <a:buFont typeface="Arial" panose="020B0604020202020204" pitchFamily="34" charset="0"/>
              <a:buChar char="•"/>
            </a:pPr>
            <a:r>
              <a:rPr lang="en-US" sz="1400"/>
              <a:t>Britt Waggoner</a:t>
            </a:r>
          </a:p>
          <a:p>
            <a:pPr marL="342900" indent="-342900" algn="l">
              <a:buFont typeface="Arial" panose="020B0604020202020204" pitchFamily="34" charset="0"/>
              <a:buChar char="•"/>
            </a:pPr>
            <a:r>
              <a:rPr lang="en-US" sz="1400"/>
              <a:t>Trevor Bridges	</a:t>
            </a:r>
          </a:p>
          <a:p>
            <a:pPr marL="342900" indent="-342900" algn="l">
              <a:buFont typeface="Arial" panose="020B0604020202020204" pitchFamily="34" charset="0"/>
              <a:buChar char="•"/>
            </a:pPr>
            <a:r>
              <a:rPr lang="en-US" sz="1400"/>
              <a:t>Zechariah Lau</a:t>
            </a:r>
          </a:p>
          <a:p>
            <a:pPr marL="342900" indent="-342900" algn="l">
              <a:buFont typeface="Arial" panose="020B0604020202020204" pitchFamily="34" charset="0"/>
              <a:buChar char="•"/>
            </a:pPr>
            <a:r>
              <a:rPr lang="en-US" sz="1400"/>
              <a:t>Nou Yang</a:t>
            </a:r>
            <a:endParaRPr lang="en-US" sz="1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60619" y="376649"/>
            <a:ext cx="9860714" cy="1301612"/>
          </a:xfrm>
        </p:spPr>
        <p:txBody>
          <a:bodyPr anchor="t">
            <a:normAutofit fontScale="90000"/>
          </a:bodyPr>
          <a:lstStyle/>
          <a:p>
            <a:r>
              <a:rPr lang="en-US" sz="4000" dirty="0">
                <a:solidFill>
                  <a:schemeClr val="tx2"/>
                </a:solidFill>
                <a:latin typeface="Slack-Lato"/>
              </a:rPr>
              <a:t>Are those who meditate weekly more likely to have better work-life balance than those who don't?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52226" y="2151816"/>
            <a:ext cx="5238750" cy="3658433"/>
          </a:xfrm>
        </p:spPr>
        <p:txBody>
          <a:bodyPr anchor="b">
            <a:normAutofit/>
          </a:bodyPr>
          <a:lstStyle/>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grpSp>
        <p:nvGrpSpPr>
          <p:cNvPr id="20" name="Group 1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1" name="Freeform: Shape 2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D8F973DA-E32E-F229-9494-5022A892DE87}"/>
              </a:ext>
            </a:extLst>
          </p:cNvPr>
          <p:cNvSpPr txBox="1"/>
          <p:nvPr/>
        </p:nvSpPr>
        <p:spPr>
          <a:xfrm>
            <a:off x="6578439" y="5799559"/>
            <a:ext cx="5138530" cy="584775"/>
          </a:xfrm>
          <a:prstGeom prst="rect">
            <a:avLst/>
          </a:prstGeom>
          <a:noFill/>
        </p:spPr>
        <p:txBody>
          <a:bodyPr wrap="square">
            <a:spAutoFit/>
          </a:bodyPr>
          <a:lstStyle/>
          <a:p>
            <a:pPr algn="ctr"/>
            <a:r>
              <a:rPr lang="en-US" sz="1600" i="1" dirty="0">
                <a:solidFill>
                  <a:schemeClr val="tx2"/>
                </a:solidFill>
              </a:rPr>
              <a:t>Box plot of work-life balance scores across age groups for individuals meditating 10 times weekly.</a:t>
            </a:r>
          </a:p>
        </p:txBody>
      </p:sp>
      <p:sp>
        <p:nvSpPr>
          <p:cNvPr id="26" name="TextBox 25">
            <a:extLst>
              <a:ext uri="{FF2B5EF4-FFF2-40B4-BE49-F238E27FC236}">
                <a16:creationId xmlns:a16="http://schemas.microsoft.com/office/drawing/2014/main" id="{0F288AA6-FCB1-5EF1-53F9-9DC3EE610297}"/>
              </a:ext>
            </a:extLst>
          </p:cNvPr>
          <p:cNvSpPr txBox="1"/>
          <p:nvPr/>
        </p:nvSpPr>
        <p:spPr>
          <a:xfrm>
            <a:off x="487766" y="5810248"/>
            <a:ext cx="5138530" cy="584775"/>
          </a:xfrm>
          <a:prstGeom prst="rect">
            <a:avLst/>
          </a:prstGeom>
          <a:noFill/>
        </p:spPr>
        <p:txBody>
          <a:bodyPr wrap="square">
            <a:spAutoFit/>
          </a:bodyPr>
          <a:lstStyle/>
          <a:p>
            <a:pPr algn="ctr"/>
            <a:r>
              <a:rPr lang="en-US" sz="1600" i="1" dirty="0">
                <a:solidFill>
                  <a:schemeClr val="tx2"/>
                </a:solidFill>
              </a:rPr>
              <a:t>Line chart of average work-life balance scores per # of weekly meditations.</a:t>
            </a:r>
          </a:p>
        </p:txBody>
      </p:sp>
      <p:pic>
        <p:nvPicPr>
          <p:cNvPr id="5" name="Picture 4" descr="Chart&#10;&#10;Description automatically generated">
            <a:extLst>
              <a:ext uri="{FF2B5EF4-FFF2-40B4-BE49-F238E27FC236}">
                <a16:creationId xmlns:a16="http://schemas.microsoft.com/office/drawing/2014/main" id="{2A776BF9-F3EA-3A21-8CB5-08A97DA23E6A}"/>
              </a:ext>
            </a:extLst>
          </p:cNvPr>
          <p:cNvPicPr>
            <a:picLocks noChangeAspect="1"/>
          </p:cNvPicPr>
          <p:nvPr/>
        </p:nvPicPr>
        <p:blipFill>
          <a:blip r:embed="rId3"/>
          <a:stretch>
            <a:fillRect/>
          </a:stretch>
        </p:blipFill>
        <p:spPr>
          <a:xfrm>
            <a:off x="307806" y="1896161"/>
            <a:ext cx="5485714" cy="3657143"/>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B4018FB3-70A3-4048-2274-1226E7452E63}"/>
              </a:ext>
            </a:extLst>
          </p:cNvPr>
          <p:cNvPicPr>
            <a:picLocks noChangeAspect="1"/>
          </p:cNvPicPr>
          <p:nvPr/>
        </p:nvPicPr>
        <p:blipFill>
          <a:blip r:embed="rId4"/>
          <a:stretch>
            <a:fillRect/>
          </a:stretch>
        </p:blipFill>
        <p:spPr>
          <a:xfrm>
            <a:off x="6346773" y="1860148"/>
            <a:ext cx="5485714" cy="3657143"/>
          </a:xfrm>
          <a:prstGeom prst="rect">
            <a:avLst/>
          </a:prstGeom>
        </p:spPr>
      </p:pic>
    </p:spTree>
    <p:extLst>
      <p:ext uri="{BB962C8B-B14F-4D97-AF65-F5344CB8AC3E}">
        <p14:creationId xmlns:p14="http://schemas.microsoft.com/office/powerpoint/2010/main" val="353042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7" name="Picture 26" descr="Chart, bar chart, histogram">
            <a:extLst>
              <a:ext uri="{FF2B5EF4-FFF2-40B4-BE49-F238E27FC236}">
                <a16:creationId xmlns:a16="http://schemas.microsoft.com/office/drawing/2014/main" id="{775A9B5C-F70F-F7E8-7A8A-B5A24A6DA699}"/>
              </a:ext>
            </a:extLst>
          </p:cNvPr>
          <p:cNvPicPr>
            <a:picLocks noChangeAspect="1"/>
          </p:cNvPicPr>
          <p:nvPr/>
        </p:nvPicPr>
        <p:blipFill>
          <a:blip r:embed="rId3"/>
          <a:stretch>
            <a:fillRect/>
          </a:stretch>
        </p:blipFill>
        <p:spPr>
          <a:xfrm>
            <a:off x="619125" y="1143490"/>
            <a:ext cx="3866000" cy="4832500"/>
          </a:xfrm>
          <a:prstGeom prst="rect">
            <a:avLst/>
          </a:prstGeom>
        </p:spPr>
      </p:pic>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28459" y="343186"/>
            <a:ext cx="11534775" cy="1381780"/>
          </a:xfrm>
        </p:spPr>
        <p:txBody>
          <a:bodyPr anchor="b">
            <a:normAutofit/>
          </a:bodyPr>
          <a:lstStyle/>
          <a:p>
            <a:r>
              <a:rPr lang="en-US" sz="4000" dirty="0">
                <a:solidFill>
                  <a:schemeClr val="tx2"/>
                </a:solidFill>
                <a:latin typeface="Slack-Lato"/>
              </a:rPr>
              <a:t>How does making time for your passion affect your work- life balance score?</a:t>
            </a:r>
          </a:p>
        </p:txBody>
      </p:sp>
      <p:grpSp>
        <p:nvGrpSpPr>
          <p:cNvPr id="12" name="Group 11">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line chart&#10;&#10;Description automatically generated">
            <a:extLst>
              <a:ext uri="{FF2B5EF4-FFF2-40B4-BE49-F238E27FC236}">
                <a16:creationId xmlns:a16="http://schemas.microsoft.com/office/drawing/2014/main" id="{F3323237-C92D-26FA-2E76-C0861EB0EDFB}"/>
              </a:ext>
            </a:extLst>
          </p:cNvPr>
          <p:cNvPicPr>
            <a:picLocks noChangeAspect="1"/>
          </p:cNvPicPr>
          <p:nvPr/>
        </p:nvPicPr>
        <p:blipFill>
          <a:blip r:embed="rId4"/>
          <a:stretch>
            <a:fillRect/>
          </a:stretch>
        </p:blipFill>
        <p:spPr>
          <a:xfrm>
            <a:off x="5047625" y="2317557"/>
            <a:ext cx="5487650" cy="3658433"/>
          </a:xfrm>
          <a:prstGeom prst="rect">
            <a:avLst/>
          </a:prstGeom>
        </p:spPr>
      </p:pic>
      <p:grpSp>
        <p:nvGrpSpPr>
          <p:cNvPr id="18" name="Group 17">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9" name="Freeform: Shape 18">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4F9C679B-B9CB-5EB2-BE0A-898C27B01FFC}"/>
              </a:ext>
            </a:extLst>
          </p:cNvPr>
          <p:cNvSpPr txBox="1"/>
          <p:nvPr/>
        </p:nvSpPr>
        <p:spPr>
          <a:xfrm>
            <a:off x="849273" y="5882013"/>
            <a:ext cx="3076575" cy="461665"/>
          </a:xfrm>
          <a:prstGeom prst="rect">
            <a:avLst/>
          </a:prstGeom>
          <a:noFill/>
        </p:spPr>
        <p:txBody>
          <a:bodyPr wrap="square" rtlCol="0">
            <a:spAutoFit/>
          </a:bodyPr>
          <a:lstStyle/>
          <a:p>
            <a:pPr algn="ctr"/>
            <a:r>
              <a:rPr lang="en-US" sz="1200" i="1" dirty="0">
                <a:solidFill>
                  <a:schemeClr val="tx2"/>
                </a:solidFill>
              </a:rPr>
              <a:t>Bar graph of average time spent on passions across different age groups.</a:t>
            </a:r>
          </a:p>
        </p:txBody>
      </p:sp>
      <p:sp>
        <p:nvSpPr>
          <p:cNvPr id="29" name="TextBox 28">
            <a:extLst>
              <a:ext uri="{FF2B5EF4-FFF2-40B4-BE49-F238E27FC236}">
                <a16:creationId xmlns:a16="http://schemas.microsoft.com/office/drawing/2014/main" id="{3067C0EA-B38C-C5FE-77BF-A1D16B7462E5}"/>
              </a:ext>
            </a:extLst>
          </p:cNvPr>
          <p:cNvSpPr txBox="1"/>
          <p:nvPr/>
        </p:nvSpPr>
        <p:spPr>
          <a:xfrm>
            <a:off x="5801415" y="6099315"/>
            <a:ext cx="3878248" cy="646331"/>
          </a:xfrm>
          <a:prstGeom prst="rect">
            <a:avLst/>
          </a:prstGeom>
          <a:noFill/>
        </p:spPr>
        <p:txBody>
          <a:bodyPr wrap="square" rtlCol="0">
            <a:spAutoFit/>
          </a:bodyPr>
          <a:lstStyle/>
          <a:p>
            <a:r>
              <a:rPr lang="en-US" sz="1200" i="1" dirty="0">
                <a:solidFill>
                  <a:schemeClr val="tx2"/>
                </a:solidFill>
              </a:rPr>
              <a:t>Line graph of average time spent on passions and its affect on work- life balance scores.</a:t>
            </a:r>
          </a:p>
          <a:p>
            <a:endParaRPr lang="en-US" sz="1200" dirty="0"/>
          </a:p>
        </p:txBody>
      </p:sp>
    </p:spTree>
    <p:extLst>
      <p:ext uri="{BB962C8B-B14F-4D97-AF65-F5344CB8AC3E}">
        <p14:creationId xmlns:p14="http://schemas.microsoft.com/office/powerpoint/2010/main" val="17652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371861" y="281248"/>
            <a:ext cx="9617712" cy="1374723"/>
          </a:xfrm>
        </p:spPr>
        <p:txBody>
          <a:bodyPr anchor="ctr">
            <a:normAutofit/>
          </a:bodyPr>
          <a:lstStyle/>
          <a:p>
            <a:r>
              <a:rPr lang="en-US" sz="4000" dirty="0">
                <a:solidFill>
                  <a:schemeClr val="tx2"/>
                </a:solidFill>
                <a:latin typeface="Slack-Lato"/>
              </a:rPr>
              <a:t>Does Finishing Your To-Do List impact overall life satisfaction?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103336" y="5304411"/>
            <a:ext cx="6545725" cy="1462513"/>
          </a:xfrm>
        </p:spPr>
        <p:txBody>
          <a:bodyPr anchor="ctr">
            <a:normAutofit/>
          </a:bodyPr>
          <a:lstStyle/>
          <a:p>
            <a:pPr marL="171450" indent="-171450" algn="l">
              <a:buFont typeface="Arial" panose="020B0604020202020204" pitchFamily="34" charset="0"/>
              <a:buChar char="•"/>
            </a:pPr>
            <a:r>
              <a:rPr lang="en-US" sz="1200" dirty="0">
                <a:solidFill>
                  <a:schemeClr val="tx2"/>
                </a:solidFill>
              </a:rPr>
              <a:t>L: Hours 1-3 will be thrown out due to them being outliers.</a:t>
            </a:r>
          </a:p>
          <a:p>
            <a:pPr marL="171450" indent="-171450" algn="l">
              <a:buFont typeface="Arial" panose="020B0604020202020204" pitchFamily="34" charset="0"/>
              <a:buChar char="•"/>
            </a:pPr>
            <a:r>
              <a:rPr lang="en-US" sz="1200" dirty="0">
                <a:solidFill>
                  <a:schemeClr val="tx2"/>
                </a:solidFill>
              </a:rPr>
              <a:t>L: Shows that the golden sleep time is 7 or eight hours.</a:t>
            </a:r>
          </a:p>
          <a:p>
            <a:pPr marL="171450" indent="-171450" algn="l">
              <a:buFont typeface="Arial" panose="020B0604020202020204" pitchFamily="34" charset="0"/>
              <a:buChar char="•"/>
            </a:pPr>
            <a:r>
              <a:rPr lang="en-US" sz="1200" dirty="0">
                <a:solidFill>
                  <a:schemeClr val="tx2"/>
                </a:solidFill>
              </a:rPr>
              <a:t>R: You can increase your Work-Life Balance score </a:t>
            </a:r>
            <a:r>
              <a:rPr lang="en-US" sz="1200">
                <a:solidFill>
                  <a:schemeClr val="tx2"/>
                </a:solidFill>
              </a:rPr>
              <a:t>by 80+ </a:t>
            </a:r>
            <a:r>
              <a:rPr lang="en-US" sz="1200" dirty="0">
                <a:solidFill>
                  <a:schemeClr val="tx2"/>
                </a:solidFill>
              </a:rPr>
              <a:t>points just by completing your </a:t>
            </a:r>
            <a:r>
              <a:rPr lang="en-US" sz="1200">
                <a:solidFill>
                  <a:schemeClr val="tx2"/>
                </a:solidFill>
              </a:rPr>
              <a:t>daily tasks.</a:t>
            </a:r>
            <a:endParaRPr lang="en-US" sz="1200" dirty="0">
              <a:solidFill>
                <a:schemeClr val="tx2"/>
              </a:solidFill>
            </a:endParaRPr>
          </a:p>
        </p:txBody>
      </p:sp>
      <p:pic>
        <p:nvPicPr>
          <p:cNvPr id="11" name="Picture 10" descr="Chart, line chart&#10;&#10;Description automatically generated">
            <a:extLst>
              <a:ext uri="{FF2B5EF4-FFF2-40B4-BE49-F238E27FC236}">
                <a16:creationId xmlns:a16="http://schemas.microsoft.com/office/drawing/2014/main" id="{B35F379A-5CCD-78FA-BFA1-716BAE9BD4FC}"/>
              </a:ext>
            </a:extLst>
          </p:cNvPr>
          <p:cNvPicPr>
            <a:picLocks noChangeAspect="1"/>
          </p:cNvPicPr>
          <p:nvPr/>
        </p:nvPicPr>
        <p:blipFill>
          <a:blip r:embed="rId3"/>
          <a:stretch>
            <a:fillRect/>
          </a:stretch>
        </p:blipFill>
        <p:spPr>
          <a:xfrm>
            <a:off x="5710350" y="1658870"/>
            <a:ext cx="5331698" cy="3554466"/>
          </a:xfrm>
          <a:prstGeom prst="rect">
            <a:avLst/>
          </a:prstGeom>
        </p:spPr>
      </p:pic>
      <p:pic>
        <p:nvPicPr>
          <p:cNvPr id="30" name="Picture 29" descr="Chart, bar chart&#10;&#10;Description automatically generated">
            <a:extLst>
              <a:ext uri="{FF2B5EF4-FFF2-40B4-BE49-F238E27FC236}">
                <a16:creationId xmlns:a16="http://schemas.microsoft.com/office/drawing/2014/main" id="{5E8D41FD-38A1-4211-4B8B-3B36DF69D867}"/>
              </a:ext>
            </a:extLst>
          </p:cNvPr>
          <p:cNvPicPr>
            <a:picLocks noChangeAspect="1"/>
          </p:cNvPicPr>
          <p:nvPr/>
        </p:nvPicPr>
        <p:blipFill>
          <a:blip r:embed="rId4"/>
          <a:stretch>
            <a:fillRect/>
          </a:stretch>
        </p:blipFill>
        <p:spPr>
          <a:xfrm>
            <a:off x="166916" y="895738"/>
            <a:ext cx="4769809" cy="5962261"/>
          </a:xfrm>
          <a:prstGeom prst="rect">
            <a:avLst/>
          </a:prstGeom>
        </p:spPr>
      </p:pic>
    </p:spTree>
    <p:extLst>
      <p:ext uri="{BB962C8B-B14F-4D97-AF65-F5344CB8AC3E}">
        <p14:creationId xmlns:p14="http://schemas.microsoft.com/office/powerpoint/2010/main" val="2881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5" name="Group 14">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6" name="Freeform: Shape 15">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015363" y="3984"/>
            <a:ext cx="6334606" cy="1121968"/>
          </a:xfrm>
        </p:spPr>
        <p:txBody>
          <a:bodyPr vert="horz" lIns="91440" tIns="45720" rIns="91440" bIns="45720" rtlCol="0" anchor="b">
            <a:normAutofit fontScale="90000"/>
          </a:bodyPr>
          <a:lstStyle/>
          <a:p>
            <a:pPr algn="ctr"/>
            <a:r>
              <a:rPr lang="en-US" sz="5200" kern="1200" dirty="0">
                <a:solidFill>
                  <a:schemeClr val="tx2"/>
                </a:solidFill>
                <a:latin typeface="+mj-lt"/>
                <a:ea typeface="+mj-ea"/>
                <a:cs typeface="+mj-cs"/>
              </a:rPr>
              <a:t>Analysis and Conclusions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1213784" y="1868749"/>
            <a:ext cx="9956916" cy="4246453"/>
          </a:xfrm>
        </p:spPr>
        <p:txBody>
          <a:bodyPr vert="horz" lIns="91440" tIns="45720" rIns="91440" bIns="45720" numCol="2" rtlCol="0">
            <a:noAutofit/>
          </a:bodyPr>
          <a:lstStyle/>
          <a:p>
            <a:pPr marL="285750" indent="-285750">
              <a:buFont typeface="Arial" panose="020B0604020202020204" pitchFamily="34" charset="0"/>
              <a:buChar char="•"/>
            </a:pPr>
            <a:r>
              <a:rPr lang="en-US" sz="1600" b="1" kern="1200" dirty="0">
                <a:solidFill>
                  <a:schemeClr val="tx2"/>
                </a:solidFill>
                <a:latin typeface="+mn-lt"/>
                <a:ea typeface="+mn-ea"/>
                <a:cs typeface="+mn-cs"/>
              </a:rPr>
              <a:t>Daily Stress</a:t>
            </a:r>
            <a:r>
              <a:rPr lang="en-US" sz="1600" kern="1200" dirty="0">
                <a:solidFill>
                  <a:schemeClr val="tx2"/>
                </a:solidFill>
                <a:latin typeface="+mn-lt"/>
                <a:ea typeface="+mn-ea"/>
                <a:cs typeface="+mn-cs"/>
              </a:rPr>
              <a:t>: </a:t>
            </a:r>
            <a:r>
              <a:rPr lang="en-US" sz="1600" dirty="0">
                <a:solidFill>
                  <a:schemeClr val="tx2"/>
                </a:solidFill>
              </a:rPr>
              <a:t>Increased daily stress results in decrease work-life balance. Those younger than 20 and older than 51 years tend to carry less daily stress than their midlife counterparts. It’s especially important to be mindful and manage your stress between the ages of 21-50, with particular emphasis on the 21-35 years time frame.</a:t>
            </a:r>
            <a:endParaRPr lang="en-US" sz="1600" kern="1200" dirty="0">
              <a:solidFill>
                <a:schemeClr val="tx2"/>
              </a:solidFill>
              <a:latin typeface="+mn-lt"/>
              <a:ea typeface="+mn-ea"/>
              <a:cs typeface="+mn-cs"/>
            </a:endParaRPr>
          </a:p>
          <a:p>
            <a:pPr marL="285750" indent="-285750">
              <a:buFont typeface="Arial" panose="020B0604020202020204" pitchFamily="34" charset="0"/>
              <a:buChar char="•"/>
            </a:pPr>
            <a:r>
              <a:rPr lang="en-US" sz="1600" b="1" dirty="0">
                <a:solidFill>
                  <a:schemeClr val="tx2"/>
                </a:solidFill>
              </a:rPr>
              <a:t>Supporting Others</a:t>
            </a:r>
            <a:r>
              <a:rPr lang="en-US" sz="1600" dirty="0">
                <a:solidFill>
                  <a:schemeClr val="tx2"/>
                </a:solidFill>
              </a:rPr>
              <a:t>: Yes, supporting and helping others does have an impact on achieving work-life balance. The more people respondents supported, the higher the work-life balance score. We can also conclude that those ages 51+ are more likely to support 10 people in a 12-month period and have better work-life balance. </a:t>
            </a:r>
          </a:p>
          <a:p>
            <a:pPr marL="285750" indent="-285750">
              <a:buFont typeface="Arial" panose="020B0604020202020204" pitchFamily="34" charset="0"/>
              <a:buChar char="•"/>
            </a:pPr>
            <a:r>
              <a:rPr lang="en-US" sz="1600" b="1" dirty="0">
                <a:solidFill>
                  <a:schemeClr val="tx2"/>
                </a:solidFill>
              </a:rPr>
              <a:t>Weekly Meditation</a:t>
            </a:r>
            <a:r>
              <a:rPr lang="en-US" sz="1600" dirty="0">
                <a:solidFill>
                  <a:schemeClr val="tx2"/>
                </a:solidFill>
              </a:rPr>
              <a:t>: There is a parallel between our life and the practice of meditation or making time for ourselves. Our analysis demonstrated that the more times the individuals meditate weekly, the higher is their level of work-life-balance, regardless of their age.</a:t>
            </a:r>
          </a:p>
          <a:p>
            <a:pPr marL="285750" indent="-285750">
              <a:buFont typeface="Arial" panose="020B0604020202020204" pitchFamily="34" charset="0"/>
              <a:buChar char="•"/>
            </a:pPr>
            <a:r>
              <a:rPr lang="en-US" sz="1600" b="1" dirty="0">
                <a:solidFill>
                  <a:schemeClr val="tx2"/>
                </a:solidFill>
              </a:rPr>
              <a:t>Time for Passion</a:t>
            </a:r>
            <a:r>
              <a:rPr lang="en-US" sz="1600" dirty="0">
                <a:solidFill>
                  <a:schemeClr val="tx2"/>
                </a:solidFill>
              </a:rPr>
              <a:t>: On average, age groups between 21 and 35, and over 51, make more time doing things they love. Those that make time for passions have a higher work- life balance score than those who make little to no time for passions. Therefore, making time to do those things you love has a greater influence on your work- life balance, and overall health.</a:t>
            </a:r>
          </a:p>
          <a:p>
            <a:pPr marL="285750" indent="-285750">
              <a:buFont typeface="Arial" panose="020B0604020202020204" pitchFamily="34" charset="0"/>
              <a:buChar char="•"/>
            </a:pPr>
            <a:r>
              <a:rPr lang="en-US" sz="1600" b="1" dirty="0">
                <a:solidFill>
                  <a:schemeClr val="tx2"/>
                </a:solidFill>
              </a:rPr>
              <a:t>To-Do Lists Completion: </a:t>
            </a:r>
            <a:r>
              <a:rPr lang="en-US" sz="1600" dirty="0">
                <a:solidFill>
                  <a:schemeClr val="tx2"/>
                </a:solidFill>
              </a:rPr>
              <a:t>Finishing your tasks set by you can be difficult, but whenever you finish the majority of your task your work-life balance score will increase. Something that you can change to help increase your ability to finish your tasks (whether work or personal) is to get between seven and eight hours of sleep each night. </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endParaRPr lang="en-US" sz="1600" kern="1200" dirty="0">
              <a:solidFill>
                <a:schemeClr val="tx2"/>
              </a:solidFill>
              <a:latin typeface="+mn-lt"/>
              <a:ea typeface="+mn-ea"/>
              <a:cs typeface="+mn-cs"/>
            </a:endParaRP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7" name="Freeform: Shape 1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9" name="Freeform: Shape 1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1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1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2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2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6" name="Group 2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7" name="Freeform: Shape 2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Slide Number Placeholder 5">
            <a:extLst>
              <a:ext uri="{FF2B5EF4-FFF2-40B4-BE49-F238E27FC236}">
                <a16:creationId xmlns:a16="http://schemas.microsoft.com/office/drawing/2014/main" id="{879C0E93-7C9C-216F-7F1B-4714579C9EB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14</a:t>
            </a:fld>
            <a:endParaRPr lang="en-US"/>
          </a:p>
        </p:txBody>
      </p:sp>
      <p:grpSp>
        <p:nvGrpSpPr>
          <p:cNvPr id="32" name="Group 3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3" name="Freeform: Shape 3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6BCA36C-02C4-F273-FE13-5F0634C2CA52}"/>
              </a:ext>
            </a:extLst>
          </p:cNvPr>
          <p:cNvSpPr>
            <a:spLocks noGrp="1"/>
          </p:cNvSpPr>
          <p:nvPr>
            <p:ph type="title"/>
          </p:nvPr>
        </p:nvSpPr>
        <p:spPr>
          <a:xfrm>
            <a:off x="3015363" y="3984"/>
            <a:ext cx="6334606" cy="112196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Overall Conclusion</a:t>
            </a:r>
          </a:p>
        </p:txBody>
      </p:sp>
    </p:spTree>
    <p:extLst>
      <p:ext uri="{BB962C8B-B14F-4D97-AF65-F5344CB8AC3E}">
        <p14:creationId xmlns:p14="http://schemas.microsoft.com/office/powerpoint/2010/main" val="323247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4">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6" name="Freeform: Shape 15">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20">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15</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6" name="Freeform: Shape 1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40080" y="1243013"/>
            <a:ext cx="3855720" cy="4371974"/>
          </a:xfrm>
        </p:spPr>
        <p:txBody>
          <a:bodyPr>
            <a:normAutofit/>
          </a:bodyPr>
          <a:lstStyle/>
          <a:p>
            <a:r>
              <a:rPr lang="en-US" sz="3600" b="1" dirty="0">
                <a:solidFill>
                  <a:schemeClr val="tx2"/>
                </a:solidFill>
              </a:rPr>
              <a:t>Description</a:t>
            </a:r>
          </a:p>
        </p:txBody>
      </p:sp>
      <p:sp>
        <p:nvSpPr>
          <p:cNvPr id="25" name="Content Placeholder 2">
            <a:extLst>
              <a:ext uri="{FF2B5EF4-FFF2-40B4-BE49-F238E27FC236}">
                <a16:creationId xmlns:a16="http://schemas.microsoft.com/office/drawing/2014/main" id="{5671D7E5-EF66-4BCD-8DAA-E9061157F0BE}"/>
              </a:ext>
            </a:extLst>
          </p:cNvPr>
          <p:cNvSpPr>
            <a:spLocks noGrp="1"/>
          </p:cNvSpPr>
          <p:nvPr>
            <p:ph idx="1"/>
          </p:nvPr>
        </p:nvSpPr>
        <p:spPr>
          <a:xfrm>
            <a:off x="5135575" y="804672"/>
            <a:ext cx="6257849" cy="5230368"/>
          </a:xfrm>
        </p:spPr>
        <p:txBody>
          <a:bodyPr anchor="ctr">
            <a:normAutofit/>
          </a:bodyPr>
          <a:lstStyle/>
          <a:p>
            <a:r>
              <a:rPr lang="en-US" sz="2400" dirty="0">
                <a:solidFill>
                  <a:schemeClr val="tx2"/>
                </a:solidFill>
              </a:rPr>
              <a:t>Many people want to have excellent work-life balance. What information can be provided to help people shape their lives and maximize their overall life satisfaction?</a:t>
            </a:r>
          </a:p>
          <a:p>
            <a:r>
              <a:rPr lang="en-US" sz="2400" dirty="0">
                <a:solidFill>
                  <a:schemeClr val="tx2"/>
                </a:solidFill>
              </a:rPr>
              <a:t>Dataset: Survey responses from Authentic-Happiness.com that aimed to gauge how well people have work-life balance according to their lifestyle, habits, and behaviors.</a:t>
            </a:r>
          </a:p>
          <a:p>
            <a:pPr lvl="1"/>
            <a:r>
              <a:rPr lang="en-US" dirty="0">
                <a:solidFill>
                  <a:schemeClr val="tx2"/>
                </a:solidFill>
                <a:hlinkClick r:id="rId2"/>
              </a:rPr>
              <a:t>Dataset from Kaggle</a:t>
            </a:r>
            <a:endParaRPr lang="en-US" dirty="0">
              <a:solidFill>
                <a:schemeClr val="tx2"/>
              </a:solidFill>
            </a:endParaRPr>
          </a:p>
          <a:p>
            <a:pPr lvl="1"/>
            <a:r>
              <a:rPr lang="en-US" dirty="0">
                <a:solidFill>
                  <a:schemeClr val="tx2"/>
                </a:solidFill>
                <a:hlinkClick r:id="rId3"/>
              </a:rPr>
              <a:t>Authentic-Happiness Survey</a:t>
            </a:r>
            <a:r>
              <a:rPr lang="en-US" dirty="0">
                <a:solidFill>
                  <a:schemeClr val="tx2"/>
                </a:solidFill>
              </a:rPr>
              <a:t>  </a:t>
            </a:r>
          </a:p>
          <a:p>
            <a:r>
              <a:rPr lang="en-US" sz="2400" dirty="0">
                <a:solidFill>
                  <a:schemeClr val="tx2"/>
                </a:solidFill>
              </a:rPr>
              <a:t>Data Cleaning: The original dataset contains 15,000 responses from July 2015 – March 2021. Downsized by sampling only responses from March 2019 – March 2021 (5,548).</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6" name="Freeform: Shape 15">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2" name="Freeform: Shape 21">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14393" y="1095913"/>
            <a:ext cx="4114801" cy="4747805"/>
          </a:xfrm>
        </p:spPr>
        <p:txBody>
          <a:bodyPr vert="horz" lIns="91440" tIns="45720" rIns="91440" bIns="45720" rtlCol="0" anchor="ctr">
            <a:normAutofit/>
          </a:bodyPr>
          <a:lstStyle/>
          <a:p>
            <a:r>
              <a:rPr lang="en-US" sz="4000" b="1" kern="1200" dirty="0">
                <a:solidFill>
                  <a:schemeClr val="tx2"/>
                </a:solidFill>
                <a:latin typeface="+mj-lt"/>
                <a:ea typeface="+mj-ea"/>
                <a:cs typeface="+mj-cs"/>
              </a:rPr>
              <a:t>Research Questions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983229" y="591014"/>
            <a:ext cx="7580586" cy="5449853"/>
          </a:xfrm>
        </p:spPr>
        <p:txBody>
          <a:bodyPr vert="horz" lIns="91440" tIns="45720" rIns="91440" bIns="45720" rtlCol="0" anchor="ctr">
            <a:normAutofit/>
          </a:bodyPr>
          <a:lstStyle/>
          <a:p>
            <a:pPr marL="342900" indent="-342900">
              <a:buFont typeface="Arial" panose="020B0604020202020204" pitchFamily="34" charset="0"/>
              <a:buChar char="•"/>
            </a:pPr>
            <a:r>
              <a:rPr lang="en-US" b="0" i="0" dirty="0">
                <a:solidFill>
                  <a:srgbClr val="1D1C1D"/>
                </a:solidFill>
                <a:effectLst/>
                <a:latin typeface="Slack-Lato"/>
              </a:rPr>
              <a:t>How do daily stress levels affect work-life balance?</a:t>
            </a:r>
          </a:p>
          <a:p>
            <a:pPr marL="342900" indent="-342900">
              <a:buFont typeface="Arial" panose="020B0604020202020204" pitchFamily="34" charset="0"/>
              <a:buChar char="•"/>
            </a:pPr>
            <a:r>
              <a:rPr lang="en-US" b="0" i="0" dirty="0">
                <a:solidFill>
                  <a:srgbClr val="1D1C1D"/>
                </a:solidFill>
                <a:effectLst/>
                <a:latin typeface="Slack-Lato"/>
              </a:rPr>
              <a:t>Does supporting other people have an impact on achieving excellent work-life balance?</a:t>
            </a:r>
          </a:p>
          <a:p>
            <a:pPr marL="342900" indent="-342900">
              <a:buFont typeface="Arial" panose="020B0604020202020204" pitchFamily="34" charset="0"/>
              <a:buChar char="•"/>
            </a:pPr>
            <a:r>
              <a:rPr lang="en-US" b="0" i="0" dirty="0">
                <a:solidFill>
                  <a:srgbClr val="1D1C1D"/>
                </a:solidFill>
                <a:effectLst/>
                <a:latin typeface="Slack-Lato"/>
              </a:rPr>
              <a:t>Are those who meditate weekly more likely to have better work-life balance than those who don’t?</a:t>
            </a:r>
          </a:p>
          <a:p>
            <a:pPr marL="342900" indent="-342900">
              <a:buFont typeface="Arial" panose="020B0604020202020204" pitchFamily="34" charset="0"/>
              <a:buChar char="•"/>
            </a:pPr>
            <a:r>
              <a:rPr lang="en-US" b="0" i="0" dirty="0">
                <a:solidFill>
                  <a:srgbClr val="1D1C1D"/>
                </a:solidFill>
                <a:effectLst/>
                <a:latin typeface="Slack-Lato"/>
              </a:rPr>
              <a:t>If you spend time doing things you're passionate about daily, how does this change your work-life balance?</a:t>
            </a:r>
          </a:p>
          <a:p>
            <a:pPr marL="342900" indent="-342900">
              <a:buFont typeface="Arial" panose="020B0604020202020204" pitchFamily="34" charset="0"/>
              <a:buChar char="•"/>
            </a:pPr>
            <a:r>
              <a:rPr lang="en-US" b="0" i="0" dirty="0">
                <a:solidFill>
                  <a:srgbClr val="1D1C1D"/>
                </a:solidFill>
                <a:effectLst/>
                <a:latin typeface="Slack-Lato"/>
              </a:rPr>
              <a:t>Does finishing Your To-Do List impact overall life satisfaction?</a:t>
            </a:r>
            <a:endParaRPr lang="en-US" kern="1200" dirty="0">
              <a:solidFill>
                <a:schemeClr val="tx2"/>
              </a:solidFill>
              <a:latin typeface="+mn-lt"/>
              <a:ea typeface="+mn-ea"/>
              <a:cs typeface="+mn-cs"/>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70013" y="791737"/>
            <a:ext cx="10928196" cy="1767194"/>
          </a:xfrm>
        </p:spPr>
        <p:txBody>
          <a:bodyPr anchor="ctr">
            <a:normAutofit/>
          </a:bodyPr>
          <a:lstStyle/>
          <a:p>
            <a:pPr>
              <a:lnSpc>
                <a:spcPct val="100000"/>
              </a:lnSpc>
            </a:pPr>
            <a:r>
              <a:rPr lang="en-US" sz="4000" dirty="0">
                <a:solidFill>
                  <a:schemeClr val="tx2"/>
                </a:solidFill>
                <a:latin typeface="Slack-Lato"/>
              </a:rPr>
              <a:t>How do daily stress levels affect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720934" y="2873115"/>
            <a:ext cx="9171789" cy="3059333"/>
          </a:xfrm>
        </p:spPr>
        <p:txBody>
          <a:bodyPr>
            <a:noAutofit/>
          </a:bodyPr>
          <a:lstStyle/>
          <a:p>
            <a:pPr algn="l"/>
            <a:r>
              <a:rPr lang="en-US" b="1" dirty="0">
                <a:solidFill>
                  <a:schemeClr val="tx2"/>
                </a:solidFill>
              </a:rPr>
              <a:t>Survey Question: How much stress do you typically experience everyday? </a:t>
            </a:r>
          </a:p>
          <a:p>
            <a:pPr marL="342900" indent="-342900" algn="l">
              <a:buFont typeface="Arial" panose="020B0604020202020204" pitchFamily="34" charset="0"/>
              <a:buChar char="•"/>
            </a:pPr>
            <a:r>
              <a:rPr lang="en-US" sz="1800" dirty="0">
                <a:solidFill>
                  <a:schemeClr val="tx2"/>
                </a:solidFill>
              </a:rPr>
              <a:t>Stress at home</a:t>
            </a:r>
          </a:p>
          <a:p>
            <a:pPr marL="342900" indent="-342900" algn="l">
              <a:buFont typeface="Arial" panose="020B0604020202020204" pitchFamily="34" charset="0"/>
              <a:buChar char="•"/>
            </a:pPr>
            <a:r>
              <a:rPr lang="en-US" sz="1800" dirty="0">
                <a:solidFill>
                  <a:schemeClr val="tx2"/>
                </a:solidFill>
              </a:rPr>
              <a:t>Environmental stress (e.g. noise, pollution, insecurity, etc.)</a:t>
            </a:r>
          </a:p>
          <a:p>
            <a:pPr marL="342900" indent="-342900" algn="l">
              <a:buFont typeface="Arial" panose="020B0604020202020204" pitchFamily="34" charset="0"/>
              <a:buChar char="•"/>
            </a:pPr>
            <a:r>
              <a:rPr lang="en-US" sz="1800" dirty="0">
                <a:solidFill>
                  <a:schemeClr val="tx2"/>
                </a:solidFill>
              </a:rPr>
              <a:t>Stress at work (e.g. co-workers, boss, deadlines, etc.)</a:t>
            </a:r>
          </a:p>
          <a:p>
            <a:pPr marL="342900" indent="-342900" algn="l">
              <a:buFont typeface="Arial" panose="020B0604020202020204" pitchFamily="34" charset="0"/>
              <a:buChar char="•"/>
            </a:pPr>
            <a:r>
              <a:rPr lang="en-US" sz="1800" dirty="0">
                <a:solidFill>
                  <a:schemeClr val="tx2"/>
                </a:solidFill>
              </a:rPr>
              <a:t>Traumatic events (e.g. divorce, job loss, serious illness, loss of family or friends, etc.)</a:t>
            </a:r>
          </a:p>
          <a:p>
            <a:pPr marL="342900" indent="-342900" algn="l">
              <a:buFont typeface="Arial" panose="020B0604020202020204" pitchFamily="34" charset="0"/>
              <a:buChar char="•"/>
            </a:pPr>
            <a:r>
              <a:rPr lang="en-US" sz="1800" dirty="0">
                <a:solidFill>
                  <a:schemeClr val="tx2"/>
                </a:solidFill>
              </a:rPr>
              <a:t>Average over 12 months</a:t>
            </a:r>
          </a:p>
          <a:p>
            <a:pPr marL="342900" indent="-342900" algn="l">
              <a:buFont typeface="Arial" panose="020B0604020202020204" pitchFamily="34" charset="0"/>
              <a:buChar char="•"/>
            </a:pPr>
            <a:r>
              <a:rPr lang="en-US" sz="1800" dirty="0">
                <a:solidFill>
                  <a:schemeClr val="tx2"/>
                </a:solidFill>
              </a:rPr>
              <a:t>Response options 0 through 5</a:t>
            </a:r>
          </a:p>
          <a:p>
            <a:pPr algn="l"/>
            <a:endParaRPr lang="en-US" dirty="0">
              <a:solidFill>
                <a:schemeClr val="tx2"/>
              </a:solidFill>
            </a:endParaRPr>
          </a:p>
          <a:p>
            <a:pPr marL="342900" indent="-342900" algn="l">
              <a:buFont typeface="Arial" panose="020B0604020202020204" pitchFamily="34" charset="0"/>
              <a:buChar char="•"/>
            </a:pPr>
            <a:endParaRPr lang="en-US" dirty="0">
              <a:solidFill>
                <a:schemeClr val="tx2"/>
              </a:solidFill>
            </a:endParaRPr>
          </a:p>
          <a:p>
            <a:pPr algn="l"/>
            <a:endParaRPr lang="en-US" dirty="0">
              <a:solidFill>
                <a:schemeClr val="tx2"/>
              </a:solidFill>
            </a:endParaRPr>
          </a:p>
          <a:p>
            <a:pPr algn="l"/>
            <a:endParaRPr lang="en-US" dirty="0">
              <a:solidFill>
                <a:schemeClr val="tx2"/>
              </a:solidFill>
            </a:endParaRPr>
          </a:p>
        </p:txBody>
      </p:sp>
    </p:spTree>
    <p:extLst>
      <p:ext uri="{BB962C8B-B14F-4D97-AF65-F5344CB8AC3E}">
        <p14:creationId xmlns:p14="http://schemas.microsoft.com/office/powerpoint/2010/main" val="24805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0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par>
                                <p:cTn id="38" presetID="10" presetClass="entr" presetSubtype="0" fill="hold" grpId="0" nodeType="withEffect">
                                  <p:stCondLst>
                                    <p:cond delay="500"/>
                                  </p:stCondLst>
                                  <p:iterate>
                                    <p:tmPct val="10000"/>
                                  </p:iterate>
                                  <p:childTnLst>
                                    <p:set>
                                      <p:cBhvr>
                                        <p:cTn id="39" dur="1" fill="hold">
                                          <p:stCondLst>
                                            <p:cond delay="0"/>
                                          </p:stCondLst>
                                        </p:cTn>
                                        <p:tgtEl>
                                          <p:spTgt spid="2"/>
                                        </p:tgtEl>
                                        <p:attrNameLst>
                                          <p:attrName>style.visibility</p:attrName>
                                        </p:attrNameLst>
                                      </p:cBhvr>
                                      <p:to>
                                        <p:strVal val="visible"/>
                                      </p:to>
                                    </p:set>
                                    <p:animEffect transition="in" filter="fade">
                                      <p:cBhvr>
                                        <p:cTn id="4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3771" y="192956"/>
            <a:ext cx="10684151" cy="865640"/>
          </a:xfrm>
        </p:spPr>
        <p:txBody>
          <a:bodyPr anchor="b">
            <a:normAutofit/>
          </a:bodyPr>
          <a:lstStyle/>
          <a:p>
            <a:r>
              <a:rPr lang="en-US" sz="4000" b="0" i="0">
                <a:solidFill>
                  <a:schemeClr val="tx2"/>
                </a:solidFill>
                <a:effectLst/>
                <a:latin typeface="Slack-Lato"/>
              </a:rPr>
              <a:t>How do daily stress levels affect work-life balance?</a:t>
            </a:r>
            <a:endParaRPr lang="en-US" sz="4000" b="0" i="0" dirty="0">
              <a:solidFill>
                <a:schemeClr val="tx2"/>
              </a:solidFill>
              <a:effectLst/>
              <a:latin typeface="Slack-Lato"/>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descr="Chart, box and whisker chart&#10;&#10;Description automatically generated">
            <a:extLst>
              <a:ext uri="{FF2B5EF4-FFF2-40B4-BE49-F238E27FC236}">
                <a16:creationId xmlns:a16="http://schemas.microsoft.com/office/drawing/2014/main" id="{06177E38-8C6F-3BDC-0597-FDD081039716}"/>
              </a:ext>
            </a:extLst>
          </p:cNvPr>
          <p:cNvPicPr>
            <a:picLocks noChangeAspect="1"/>
          </p:cNvPicPr>
          <p:nvPr/>
        </p:nvPicPr>
        <p:blipFill>
          <a:blip r:embed="rId3"/>
          <a:stretch>
            <a:fillRect/>
          </a:stretch>
        </p:blipFill>
        <p:spPr>
          <a:xfrm>
            <a:off x="1367752" y="1251551"/>
            <a:ext cx="9456496" cy="5055795"/>
          </a:xfrm>
          <a:prstGeom prst="rect">
            <a:avLst/>
          </a:prstGeom>
        </p:spPr>
      </p:pic>
    </p:spTree>
    <p:extLst>
      <p:ext uri="{BB962C8B-B14F-4D97-AF65-F5344CB8AC3E}">
        <p14:creationId xmlns:p14="http://schemas.microsoft.com/office/powerpoint/2010/main" val="26185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3771" y="192956"/>
            <a:ext cx="10684151" cy="865640"/>
          </a:xfrm>
        </p:spPr>
        <p:txBody>
          <a:bodyPr anchor="b">
            <a:normAutofit/>
          </a:bodyPr>
          <a:lstStyle/>
          <a:p>
            <a:r>
              <a:rPr lang="en-US" sz="4000" b="0" i="0">
                <a:solidFill>
                  <a:schemeClr val="tx2"/>
                </a:solidFill>
                <a:effectLst/>
                <a:latin typeface="Slack-Lato"/>
              </a:rPr>
              <a:t>How do daily stress levels affect work-life balance?</a:t>
            </a:r>
            <a:endParaRPr lang="en-US" sz="4000" b="0" i="0" dirty="0">
              <a:solidFill>
                <a:schemeClr val="tx2"/>
              </a:solidFill>
              <a:effectLst/>
              <a:latin typeface="Slack-Lato"/>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descr="Chart&#10;&#10;Description automatically generated">
            <a:extLst>
              <a:ext uri="{FF2B5EF4-FFF2-40B4-BE49-F238E27FC236}">
                <a16:creationId xmlns:a16="http://schemas.microsoft.com/office/drawing/2014/main" id="{72C182E8-2B10-C36D-6CA1-F1CF601BBAB6}"/>
              </a:ext>
            </a:extLst>
          </p:cNvPr>
          <p:cNvPicPr>
            <a:picLocks noChangeAspect="1"/>
          </p:cNvPicPr>
          <p:nvPr/>
        </p:nvPicPr>
        <p:blipFill>
          <a:blip r:embed="rId3"/>
          <a:stretch>
            <a:fillRect/>
          </a:stretch>
        </p:blipFill>
        <p:spPr>
          <a:xfrm>
            <a:off x="475488" y="1355459"/>
            <a:ext cx="11108509" cy="4542146"/>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70013" y="791737"/>
            <a:ext cx="10928196" cy="1767194"/>
          </a:xfrm>
        </p:spPr>
        <p:txBody>
          <a:bodyPr anchor="ctr">
            <a:normAutofit/>
          </a:bodyPr>
          <a:lstStyle/>
          <a:p>
            <a:pPr>
              <a:lnSpc>
                <a:spcPct val="100000"/>
              </a:lnSpc>
            </a:pPr>
            <a:r>
              <a:rPr lang="en-US" sz="4000" dirty="0">
                <a:solidFill>
                  <a:schemeClr val="tx2"/>
                </a:solidFill>
                <a:latin typeface="Slack-Lato"/>
              </a:rPr>
              <a:t>Does supporting other people have an impact on achieving excellent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720934" y="2873115"/>
            <a:ext cx="9171789" cy="3059333"/>
          </a:xfrm>
        </p:spPr>
        <p:txBody>
          <a:bodyPr>
            <a:noAutofit/>
          </a:bodyPr>
          <a:lstStyle/>
          <a:p>
            <a:pPr algn="l"/>
            <a:r>
              <a:rPr lang="en-US" b="1" dirty="0">
                <a:solidFill>
                  <a:schemeClr val="tx2"/>
                </a:solidFill>
              </a:rPr>
              <a:t>Survey Question: How many people do you help achieve a better life? </a:t>
            </a:r>
          </a:p>
          <a:p>
            <a:pPr marL="342900" indent="-342900" algn="l">
              <a:buFont typeface="Arial" panose="020B0604020202020204" pitchFamily="34" charset="0"/>
              <a:buChar char="•"/>
            </a:pPr>
            <a:r>
              <a:rPr lang="en-US" dirty="0">
                <a:solidFill>
                  <a:schemeClr val="tx2"/>
                </a:solidFill>
              </a:rPr>
              <a:t>A reflection of your altruism or selflessness</a:t>
            </a:r>
          </a:p>
          <a:p>
            <a:pPr marL="342900" indent="-342900" algn="l">
              <a:buFont typeface="Arial" panose="020B0604020202020204" pitchFamily="34" charset="0"/>
              <a:buChar char="•"/>
            </a:pPr>
            <a:r>
              <a:rPr lang="en-US" dirty="0">
                <a:solidFill>
                  <a:schemeClr val="tx2"/>
                </a:solidFill>
              </a:rPr>
              <a:t>e.g.: caring for your family, actively supporting a friend, mentoring, coaching, developing or promoting a co-worker…</a:t>
            </a:r>
          </a:p>
          <a:p>
            <a:pPr marL="342900" indent="-342900" algn="l">
              <a:buFont typeface="Arial" panose="020B0604020202020204" pitchFamily="34" charset="0"/>
              <a:buChar char="•"/>
            </a:pPr>
            <a:r>
              <a:rPr lang="en-US" dirty="0">
                <a:solidFill>
                  <a:schemeClr val="tx2"/>
                </a:solidFill>
              </a:rPr>
              <a:t>Over a period of 12 months</a:t>
            </a:r>
          </a:p>
          <a:p>
            <a:pPr marL="342900" indent="-342900" algn="l">
              <a:buFont typeface="Arial" panose="020B0604020202020204" pitchFamily="34" charset="0"/>
              <a:buChar char="•"/>
            </a:pPr>
            <a:r>
              <a:rPr lang="en-US" dirty="0">
                <a:solidFill>
                  <a:schemeClr val="tx2"/>
                </a:solidFill>
              </a:rPr>
              <a:t>Response options 0 through 10</a:t>
            </a:r>
          </a:p>
          <a:p>
            <a:pPr algn="l"/>
            <a:endParaRPr lang="en-US" dirty="0">
              <a:solidFill>
                <a:schemeClr val="tx2"/>
              </a:solidFill>
            </a:endParaRPr>
          </a:p>
          <a:p>
            <a:pPr marL="342900" indent="-342900" algn="l">
              <a:buFont typeface="Arial" panose="020B0604020202020204" pitchFamily="34" charset="0"/>
              <a:buChar char="•"/>
            </a:pPr>
            <a:endParaRPr lang="en-US" dirty="0">
              <a:solidFill>
                <a:schemeClr val="tx2"/>
              </a:solidFill>
            </a:endParaRPr>
          </a:p>
          <a:p>
            <a:pPr algn="l"/>
            <a:endParaRPr lang="en-US" dirty="0">
              <a:solidFill>
                <a:schemeClr val="tx2"/>
              </a:solidFill>
            </a:endParaRPr>
          </a:p>
          <a:p>
            <a:pPr algn="l"/>
            <a:endParaRPr lang="en-US" dirty="0">
              <a:solidFill>
                <a:schemeClr val="tx2"/>
              </a:solidFill>
            </a:endParaRPr>
          </a:p>
        </p:txBody>
      </p:sp>
    </p:spTree>
    <p:extLst>
      <p:ext uri="{BB962C8B-B14F-4D97-AF65-F5344CB8AC3E}">
        <p14:creationId xmlns:p14="http://schemas.microsoft.com/office/powerpoint/2010/main" val="280544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par>
                                <p:cTn id="28" presetID="10" presetClass="entr" presetSubtype="0" fill="hold" grpId="0" nodeType="withEffect">
                                  <p:stCondLst>
                                    <p:cond delay="5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60619" y="188023"/>
            <a:ext cx="9860714" cy="1301612"/>
          </a:xfrm>
        </p:spPr>
        <p:txBody>
          <a:bodyPr anchor="t">
            <a:normAutofit/>
          </a:bodyPr>
          <a:lstStyle/>
          <a:p>
            <a:r>
              <a:rPr lang="en-US" sz="4000" dirty="0">
                <a:solidFill>
                  <a:schemeClr val="tx2"/>
                </a:solidFill>
                <a:latin typeface="Slack-Lato"/>
              </a:rPr>
              <a:t>Does supporting other people have an impact on achieving excellent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52226" y="2151816"/>
            <a:ext cx="5238750" cy="3658433"/>
          </a:xfrm>
        </p:spPr>
        <p:txBody>
          <a:bodyPr anchor="b">
            <a:normAutofit/>
          </a:bodyPr>
          <a:lstStyle/>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grpSp>
        <p:nvGrpSpPr>
          <p:cNvPr id="20" name="Group 1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1" name="Freeform: Shape 2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box and whisker chart&#10;&#10;Description automatically generated">
            <a:extLst>
              <a:ext uri="{FF2B5EF4-FFF2-40B4-BE49-F238E27FC236}">
                <a16:creationId xmlns:a16="http://schemas.microsoft.com/office/drawing/2014/main" id="{E2C0F892-C095-B6D1-3016-613ADFA53CFF}"/>
              </a:ext>
            </a:extLst>
          </p:cNvPr>
          <p:cNvPicPr>
            <a:picLocks noChangeAspect="1"/>
          </p:cNvPicPr>
          <p:nvPr/>
        </p:nvPicPr>
        <p:blipFill>
          <a:blip r:embed="rId3"/>
          <a:stretch>
            <a:fillRect/>
          </a:stretch>
        </p:blipFill>
        <p:spPr>
          <a:xfrm>
            <a:off x="6404503" y="2002746"/>
            <a:ext cx="5486401" cy="3657600"/>
          </a:xfrm>
          <a:prstGeom prst="rect">
            <a:avLst/>
          </a:prstGeom>
        </p:spPr>
      </p:pic>
      <p:sp>
        <p:nvSpPr>
          <p:cNvPr id="17" name="TextBox 16">
            <a:extLst>
              <a:ext uri="{FF2B5EF4-FFF2-40B4-BE49-F238E27FC236}">
                <a16:creationId xmlns:a16="http://schemas.microsoft.com/office/drawing/2014/main" id="{D8F973DA-E32E-F229-9494-5022A892DE87}"/>
              </a:ext>
            </a:extLst>
          </p:cNvPr>
          <p:cNvSpPr txBox="1"/>
          <p:nvPr/>
        </p:nvSpPr>
        <p:spPr>
          <a:xfrm>
            <a:off x="6578438" y="5810249"/>
            <a:ext cx="5138530" cy="584775"/>
          </a:xfrm>
          <a:prstGeom prst="rect">
            <a:avLst/>
          </a:prstGeom>
          <a:noFill/>
        </p:spPr>
        <p:txBody>
          <a:bodyPr wrap="square">
            <a:spAutoFit/>
          </a:bodyPr>
          <a:lstStyle/>
          <a:p>
            <a:pPr algn="l"/>
            <a:r>
              <a:rPr lang="en-US" sz="1600" i="1" dirty="0">
                <a:solidFill>
                  <a:schemeClr val="tx2"/>
                </a:solidFill>
              </a:rPr>
              <a:t>Box plot of work-life balance scores across age groups for respondents reporting the number of people supported is 10</a:t>
            </a:r>
          </a:p>
        </p:txBody>
      </p:sp>
      <p:pic>
        <p:nvPicPr>
          <p:cNvPr id="25" name="Picture 24" descr="Chart&#10;&#10;Description automatically generated">
            <a:extLst>
              <a:ext uri="{FF2B5EF4-FFF2-40B4-BE49-F238E27FC236}">
                <a16:creationId xmlns:a16="http://schemas.microsoft.com/office/drawing/2014/main" id="{D956B16D-ED64-4A7D-A992-AC6E713943D2}"/>
              </a:ext>
            </a:extLst>
          </p:cNvPr>
          <p:cNvPicPr>
            <a:picLocks noChangeAspect="1"/>
          </p:cNvPicPr>
          <p:nvPr/>
        </p:nvPicPr>
        <p:blipFill>
          <a:blip r:embed="rId4"/>
          <a:stretch>
            <a:fillRect/>
          </a:stretch>
        </p:blipFill>
        <p:spPr>
          <a:xfrm>
            <a:off x="301096" y="2002746"/>
            <a:ext cx="5487650" cy="3658433"/>
          </a:xfrm>
          <a:prstGeom prst="rect">
            <a:avLst/>
          </a:prstGeom>
        </p:spPr>
      </p:pic>
      <p:sp>
        <p:nvSpPr>
          <p:cNvPr id="26" name="TextBox 25">
            <a:extLst>
              <a:ext uri="{FF2B5EF4-FFF2-40B4-BE49-F238E27FC236}">
                <a16:creationId xmlns:a16="http://schemas.microsoft.com/office/drawing/2014/main" id="{0F288AA6-FCB1-5EF1-53F9-9DC3EE610297}"/>
              </a:ext>
            </a:extLst>
          </p:cNvPr>
          <p:cNvSpPr txBox="1"/>
          <p:nvPr/>
        </p:nvSpPr>
        <p:spPr>
          <a:xfrm>
            <a:off x="487766" y="5810248"/>
            <a:ext cx="5138530" cy="584775"/>
          </a:xfrm>
          <a:prstGeom prst="rect">
            <a:avLst/>
          </a:prstGeom>
          <a:noFill/>
        </p:spPr>
        <p:txBody>
          <a:bodyPr wrap="square">
            <a:spAutoFit/>
          </a:bodyPr>
          <a:lstStyle/>
          <a:p>
            <a:pPr algn="l"/>
            <a:r>
              <a:rPr lang="en-US" sz="1600" i="1" dirty="0">
                <a:solidFill>
                  <a:schemeClr val="tx2"/>
                </a:solidFill>
              </a:rPr>
              <a:t>Line chart of average work-life balance scores for the different numbers of people supported</a:t>
            </a:r>
          </a:p>
        </p:txBody>
      </p:sp>
    </p:spTree>
    <p:extLst>
      <p:ext uri="{BB962C8B-B14F-4D97-AF65-F5344CB8AC3E}">
        <p14:creationId xmlns:p14="http://schemas.microsoft.com/office/powerpoint/2010/main" val="23902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84491" y="311796"/>
            <a:ext cx="10822711" cy="1420427"/>
          </a:xfrm>
        </p:spPr>
        <p:txBody>
          <a:bodyPr anchor="b">
            <a:normAutofit/>
          </a:bodyPr>
          <a:lstStyle/>
          <a:p>
            <a:r>
              <a:rPr lang="en-US" sz="4000" dirty="0">
                <a:solidFill>
                  <a:schemeClr val="tx2"/>
                </a:solidFill>
                <a:latin typeface="Slack-Lato"/>
              </a:rPr>
              <a:t>Are those who meditate weekly more likely to have better work-life balance than those who don't?</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ubtitle 2">
            <a:extLst>
              <a:ext uri="{FF2B5EF4-FFF2-40B4-BE49-F238E27FC236}">
                <a16:creationId xmlns:a16="http://schemas.microsoft.com/office/drawing/2014/main" id="{A02FA189-2501-FABC-1996-34324FF2AC32}"/>
              </a:ext>
            </a:extLst>
          </p:cNvPr>
          <p:cNvSpPr txBox="1">
            <a:spLocks/>
          </p:cNvSpPr>
          <p:nvPr/>
        </p:nvSpPr>
        <p:spPr>
          <a:xfrm>
            <a:off x="1265500" y="2538435"/>
            <a:ext cx="10091852" cy="24610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tx2"/>
                </a:solidFill>
              </a:rPr>
              <a:t>Survey Question: In a typical week, how many times do you have the opportunity to think about yourself?</a:t>
            </a:r>
          </a:p>
          <a:p>
            <a:pPr algn="l"/>
            <a:endParaRPr lang="en-US" sz="1100" b="1" dirty="0">
              <a:solidFill>
                <a:schemeClr val="tx2"/>
              </a:solidFill>
            </a:endParaRPr>
          </a:p>
          <a:p>
            <a:pPr marL="800100" lvl="1" indent="-342900" algn="l">
              <a:buFont typeface="Arial" panose="020B0604020202020204" pitchFamily="34" charset="0"/>
              <a:buChar char="•"/>
            </a:pPr>
            <a:r>
              <a:rPr lang="en-US" sz="2800" dirty="0">
                <a:solidFill>
                  <a:schemeClr val="tx2"/>
                </a:solidFill>
              </a:rPr>
              <a:t>Include meditation, praying and relaxation activities such as fitness, walking a park or lunch breaks.</a:t>
            </a:r>
          </a:p>
          <a:p>
            <a:pPr marL="800100" lvl="1" indent="-342900" algn="l">
              <a:buFont typeface="Arial" panose="020B0604020202020204" pitchFamily="34" charset="0"/>
              <a:buChar char="•"/>
            </a:pPr>
            <a:r>
              <a:rPr lang="en-US" sz="2800" dirty="0">
                <a:solidFill>
                  <a:schemeClr val="tx2"/>
                </a:solidFill>
              </a:rPr>
              <a:t>Response options 0 through 10.</a:t>
            </a:r>
          </a:p>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spTree>
    <p:extLst>
      <p:ext uri="{BB962C8B-B14F-4D97-AF65-F5344CB8AC3E}">
        <p14:creationId xmlns:p14="http://schemas.microsoft.com/office/powerpoint/2010/main" val="109275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00"/>
                                        <p:tgtEl>
                                          <p:spTgt spid="4">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700"/>
                                        <p:tgtEl>
                                          <p:spTgt spid="4">
                                            <p:txEl>
                                              <p:pRg st="2" end="2"/>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7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1505</TotalTime>
  <Words>935</Words>
  <Application>Microsoft Office PowerPoint</Application>
  <PresentationFormat>Widescreen</PresentationFormat>
  <Paragraphs>94</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Slack-Lato</vt:lpstr>
      <vt:lpstr>Office Theme</vt:lpstr>
      <vt:lpstr>Project 1</vt:lpstr>
      <vt:lpstr>Description</vt:lpstr>
      <vt:lpstr>Research Questions</vt:lpstr>
      <vt:lpstr>How do daily stress levels affect work-life balance?</vt:lpstr>
      <vt:lpstr>How do daily stress levels affect work-life balance?</vt:lpstr>
      <vt:lpstr>How do daily stress levels affect work-life balance?</vt:lpstr>
      <vt:lpstr>Does supporting other people have an impact on achieving excellent work-life balance?</vt:lpstr>
      <vt:lpstr>Does supporting other people have an impact on achieving excellent work-life balance?</vt:lpstr>
      <vt:lpstr>Are those who meditate weekly more likely to have better work-life balance than those who don't?</vt:lpstr>
      <vt:lpstr>Are those who meditate weekly more likely to have better work-life balance than those who don't?</vt:lpstr>
      <vt:lpstr>How does making time for your passion affect your work- life balance score?</vt:lpstr>
      <vt:lpstr>Does Finishing Your To-Do List impact overall life satisfaction?</vt:lpstr>
      <vt:lpstr>Analysis and Conclusions</vt:lpstr>
      <vt:lpstr>Overall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Nou Yang</dc:creator>
  <cp:lastModifiedBy>Nou Yang</cp:lastModifiedBy>
  <cp:revision>27</cp:revision>
  <dcterms:created xsi:type="dcterms:W3CDTF">2022-12-08T06:29:51Z</dcterms:created>
  <dcterms:modified xsi:type="dcterms:W3CDTF">2022-12-12T23:20:34Z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