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1"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snapToGrid="0" snapToObjects="1">
      <p:cViewPr varScale="1">
        <p:scale>
          <a:sx n="120" d="100"/>
          <a:sy n="120"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5023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1579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19896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477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750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47358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09810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82663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53630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832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86917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3/7/18</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5760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3/7/18</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554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Damien Amzallag, Skye Nadel</a:t>
            </a:r>
            <a:endParaRPr/>
          </a:p>
        </p:txBody>
      </p:sp>
      <p:sp>
        <p:nvSpPr>
          <p:cNvPr id="56" name="Shape 56"/>
          <p:cNvSpPr txBox="1">
            <a:spLocks noGrp="1"/>
          </p:cNvSpPr>
          <p:nvPr>
            <p:ph type="body" idx="4294967295"/>
          </p:nvPr>
        </p:nvSpPr>
        <p:spPr>
          <a:xfrm>
            <a:off x="0" y="1152525"/>
            <a:ext cx="8521700" cy="1484313"/>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800" dirty="0"/>
              <a:t>Food and Drug Safety in the US</a:t>
            </a:r>
            <a:endParaRPr sz="4800" dirty="0"/>
          </a:p>
        </p:txBody>
      </p:sp>
      <p:sp>
        <p:nvSpPr>
          <p:cNvPr id="3" name="Title 2">
            <a:extLst>
              <a:ext uri="{FF2B5EF4-FFF2-40B4-BE49-F238E27FC236}">
                <a16:creationId xmlns:a16="http://schemas.microsoft.com/office/drawing/2014/main" id="{A1437D66-3CB2-7F44-BDE5-1489152B3E63}"/>
              </a:ext>
            </a:extLst>
          </p:cNvPr>
          <p:cNvSpPr>
            <a:spLocks noGrp="1"/>
          </p:cNvSpPr>
          <p:nvPr>
            <p:ph type="ctr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Food Questions</a:t>
            </a:r>
            <a:endParaRPr/>
          </a:p>
        </p:txBody>
      </p:sp>
      <p:sp>
        <p:nvSpPr>
          <p:cNvPr id="62" name="Shape 6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AutoNum type="arabicPeriod"/>
            </a:pPr>
            <a:r>
              <a:rPr lang="en" sz="1800" dirty="0"/>
              <a:t>What are the safest food industries?</a:t>
            </a:r>
            <a:endParaRPr sz="1800" dirty="0"/>
          </a:p>
          <a:p>
            <a:pPr marL="914400" lvl="1" indent="-342900" rtl="0">
              <a:lnSpc>
                <a:spcPct val="150000"/>
              </a:lnSpc>
              <a:spcBef>
                <a:spcPts val="0"/>
              </a:spcBef>
              <a:spcAft>
                <a:spcPts val="0"/>
              </a:spcAft>
              <a:buSzPts val="1800"/>
              <a:buAutoNum type="alphaLcPeriod"/>
            </a:pPr>
            <a:r>
              <a:rPr lang="en" sz="1800" dirty="0"/>
              <a:t>Those with the least amount of recalls, and negative effect cases reported</a:t>
            </a:r>
            <a:endParaRPr sz="1800" dirty="0"/>
          </a:p>
          <a:p>
            <a:pPr marL="457200" lvl="0" indent="-342900" rtl="0">
              <a:lnSpc>
                <a:spcPct val="150000"/>
              </a:lnSpc>
              <a:spcBef>
                <a:spcPts val="0"/>
              </a:spcBef>
              <a:spcAft>
                <a:spcPts val="0"/>
              </a:spcAft>
              <a:buSzPts val="1800"/>
              <a:buAutoNum type="arabicPeriod"/>
            </a:pPr>
            <a:r>
              <a:rPr lang="en" sz="1800" dirty="0"/>
              <a:t>Analysis of outcome of top 5 worst industries</a:t>
            </a:r>
            <a:endParaRPr sz="1800" dirty="0"/>
          </a:p>
          <a:p>
            <a:pPr marL="914400" lvl="1" indent="-342900" rtl="0">
              <a:lnSpc>
                <a:spcPct val="150000"/>
              </a:lnSpc>
              <a:spcBef>
                <a:spcPts val="0"/>
              </a:spcBef>
              <a:spcAft>
                <a:spcPts val="0"/>
              </a:spcAft>
              <a:buSzPts val="1800"/>
              <a:buAutoNum type="alphaLcPeriod"/>
            </a:pPr>
            <a:r>
              <a:rPr lang="en" sz="1800" dirty="0"/>
              <a:t>Most amount of recalls and analyze what these have in common</a:t>
            </a:r>
            <a:endParaRPr sz="1800" dirty="0"/>
          </a:p>
          <a:p>
            <a:pPr marL="457200" lvl="0" indent="-342900" rtl="0">
              <a:lnSpc>
                <a:spcPct val="150000"/>
              </a:lnSpc>
              <a:spcBef>
                <a:spcPts val="0"/>
              </a:spcBef>
              <a:spcAft>
                <a:spcPts val="0"/>
              </a:spcAft>
              <a:buSzPts val="1800"/>
              <a:buAutoNum type="arabicPeriod"/>
            </a:pPr>
            <a:r>
              <a:rPr lang="en" sz="1800" dirty="0"/>
              <a:t>What are the states with the most food recalls?</a:t>
            </a:r>
            <a:endParaRPr sz="1800" dirty="0"/>
          </a:p>
          <a:p>
            <a:pPr marL="0" lvl="0" indent="0">
              <a:spcBef>
                <a:spcPts val="1600"/>
              </a:spcBef>
              <a:spcAft>
                <a:spcPts val="1600"/>
              </a:spcAft>
              <a:buNone/>
            </a:pPr>
            <a:r>
              <a:rPr lang="en" dirty="0"/>
              <a:t>	</a:t>
            </a:r>
            <a:endParaRPr dirty="0"/>
          </a:p>
        </p:txBody>
      </p:sp>
      <p:sp>
        <p:nvSpPr>
          <p:cNvPr id="63" name="Shape 63"/>
          <p:cNvSpPr txBox="1">
            <a:spLocks noGrp="1"/>
          </p:cNvSpPr>
          <p:nvPr>
            <p:ph type="body" idx="4294967295"/>
          </p:nvPr>
        </p:nvSpPr>
        <p:spPr>
          <a:xfrm>
            <a:off x="4532313" y="3533775"/>
            <a:ext cx="4611687" cy="14287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150" b="1">
              <a:solidFill>
                <a:schemeClr val="accent2"/>
              </a:solidFill>
              <a:highlight>
                <a:srgbClr val="F1F1F1"/>
              </a:highlight>
              <a:latin typeface="Verdana"/>
              <a:ea typeface="Verdana"/>
              <a:cs typeface="Verdana"/>
              <a:sym typeface="Verdana"/>
            </a:endParaRPr>
          </a:p>
          <a:p>
            <a:pPr marL="0" lvl="0" indent="0" rtl="0">
              <a:spcBef>
                <a:spcPts val="1600"/>
              </a:spcBef>
              <a:spcAft>
                <a:spcPts val="1600"/>
              </a:spcAft>
              <a:buNone/>
            </a:pPr>
            <a:endParaRPr sz="1150" b="1">
              <a:solidFill>
                <a:schemeClr val="accent2"/>
              </a:solidFill>
              <a:highlight>
                <a:srgbClr val="F1F1F1"/>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Drugs Questions</a:t>
            </a:r>
            <a:endParaRPr/>
          </a:p>
        </p:txBody>
      </p:sp>
      <p:sp>
        <p:nvSpPr>
          <p:cNvPr id="69" name="Shape 69"/>
          <p:cNvSpPr txBox="1">
            <a:spLocks noGrp="1"/>
          </p:cNvSpPr>
          <p:nvPr>
            <p:ph type="body" idx="1"/>
          </p:nvPr>
        </p:nvSpPr>
        <p:spPr>
          <a:xfrm>
            <a:off x="7330900" y="3446350"/>
            <a:ext cx="3989700" cy="12696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endParaRPr/>
          </a:p>
        </p:txBody>
      </p:sp>
      <p:sp>
        <p:nvSpPr>
          <p:cNvPr id="70" name="Shape 70"/>
          <p:cNvSpPr txBox="1">
            <a:spLocks noGrp="1"/>
          </p:cNvSpPr>
          <p:nvPr>
            <p:ph type="body" idx="4294967295"/>
          </p:nvPr>
        </p:nvSpPr>
        <p:spPr>
          <a:xfrm>
            <a:off x="0" y="1189038"/>
            <a:ext cx="8445500" cy="3578225"/>
          </a:xfrm>
          <a:prstGeom prst="rect">
            <a:avLst/>
          </a:prstGeom>
          <a:noFill/>
          <a:ln>
            <a:noFill/>
          </a:ln>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AutoNum type="arabicPeriod"/>
            </a:pPr>
            <a:r>
              <a:rPr lang="en" sz="1800" dirty="0"/>
              <a:t>What are the most recalled drug companies and industries</a:t>
            </a:r>
            <a:endParaRPr sz="1800" dirty="0"/>
          </a:p>
          <a:p>
            <a:pPr marL="457200" lvl="0" indent="-342900" rtl="0">
              <a:lnSpc>
                <a:spcPct val="150000"/>
              </a:lnSpc>
              <a:spcBef>
                <a:spcPts val="0"/>
              </a:spcBef>
              <a:spcAft>
                <a:spcPts val="0"/>
              </a:spcAft>
              <a:buSzPts val="1800"/>
              <a:buAutoNum type="arabicPeriod"/>
            </a:pPr>
            <a:r>
              <a:rPr lang="en" sz="1800" dirty="0"/>
              <a:t>Are over the counter drugs as safe or less safe than prescription drugs?</a:t>
            </a:r>
            <a:endParaRPr sz="1800" dirty="0"/>
          </a:p>
          <a:p>
            <a:pPr marL="914400" lvl="1" indent="-342900" rtl="0">
              <a:lnSpc>
                <a:spcPct val="150000"/>
              </a:lnSpc>
              <a:spcBef>
                <a:spcPts val="0"/>
              </a:spcBef>
              <a:spcAft>
                <a:spcPts val="0"/>
              </a:spcAft>
              <a:buSzPts val="1800"/>
              <a:buAutoNum type="alphaLcPeriod"/>
            </a:pPr>
            <a:r>
              <a:rPr lang="en" sz="1800" dirty="0"/>
              <a:t>Percentage wise which has more recalls over the years, least complaints as well</a:t>
            </a:r>
            <a:endParaRPr sz="1800" dirty="0"/>
          </a:p>
          <a:p>
            <a:pPr marL="457200" lvl="0" indent="-342900" rtl="0">
              <a:lnSpc>
                <a:spcPct val="150000"/>
              </a:lnSpc>
              <a:spcBef>
                <a:spcPts val="0"/>
              </a:spcBef>
              <a:spcAft>
                <a:spcPts val="0"/>
              </a:spcAft>
              <a:buSzPts val="1800"/>
              <a:buAutoNum type="arabicPeriod"/>
            </a:pPr>
            <a:r>
              <a:rPr lang="en" sz="1800" dirty="0"/>
              <a:t>Do certain years have an unusual spike in recall numbers or adverse effect reports?</a:t>
            </a:r>
          </a:p>
          <a:p>
            <a:pPr marL="457200" lvl="0" indent="-342900" rtl="0">
              <a:lnSpc>
                <a:spcPct val="150000"/>
              </a:lnSpc>
              <a:spcBef>
                <a:spcPts val="0"/>
              </a:spcBef>
              <a:spcAft>
                <a:spcPts val="0"/>
              </a:spcAft>
              <a:buSzPts val="1800"/>
              <a:buAutoNum type="arabicPeriod"/>
            </a:pPr>
            <a:r>
              <a:rPr lang="en" sz="1800" dirty="0"/>
              <a:t>What are the states with the most recalls?</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collection</a:t>
            </a:r>
            <a:endParaRPr/>
          </a:p>
        </p:txBody>
      </p:sp>
      <p:sp>
        <p:nvSpPr>
          <p:cNvPr id="76" name="Shape 76"/>
          <p:cNvSpPr txBox="1">
            <a:spLocks noGrp="1"/>
          </p:cNvSpPr>
          <p:nvPr>
            <p:ph type="body" idx="1"/>
          </p:nvPr>
        </p:nvSpPr>
        <p:spPr>
          <a:xfrm>
            <a:off x="233225" y="1181413"/>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Data.gov has datasets regarding food and drug recalls, as well as recorded side effects for certain industries.</a:t>
            </a:r>
            <a:endParaRPr/>
          </a:p>
        </p:txBody>
      </p:sp>
      <p:pic>
        <p:nvPicPr>
          <p:cNvPr id="3" name="Picture 2">
            <a:extLst>
              <a:ext uri="{FF2B5EF4-FFF2-40B4-BE49-F238E27FC236}">
                <a16:creationId xmlns:a16="http://schemas.microsoft.com/office/drawing/2014/main" id="{2C75DA9E-A115-C845-AAAE-4D00A84B5942}"/>
              </a:ext>
            </a:extLst>
          </p:cNvPr>
          <p:cNvPicPr>
            <a:picLocks noChangeAspect="1"/>
          </p:cNvPicPr>
          <p:nvPr/>
        </p:nvPicPr>
        <p:blipFill>
          <a:blip r:embed="rId3"/>
          <a:stretch>
            <a:fillRect/>
          </a:stretch>
        </p:blipFill>
        <p:spPr>
          <a:xfrm>
            <a:off x="0" y="3492045"/>
            <a:ext cx="9144000" cy="1441227"/>
          </a:xfrm>
          <a:prstGeom prst="rect">
            <a:avLst/>
          </a:prstGeom>
        </p:spPr>
      </p:pic>
      <p:pic>
        <p:nvPicPr>
          <p:cNvPr id="5" name="Picture 4">
            <a:extLst>
              <a:ext uri="{FF2B5EF4-FFF2-40B4-BE49-F238E27FC236}">
                <a16:creationId xmlns:a16="http://schemas.microsoft.com/office/drawing/2014/main" id="{2D945093-9CB2-6946-A498-E6ECA8841EDE}"/>
              </a:ext>
            </a:extLst>
          </p:cNvPr>
          <p:cNvPicPr>
            <a:picLocks noChangeAspect="1"/>
          </p:cNvPicPr>
          <p:nvPr/>
        </p:nvPicPr>
        <p:blipFill>
          <a:blip r:embed="rId4"/>
          <a:stretch>
            <a:fillRect/>
          </a:stretch>
        </p:blipFill>
        <p:spPr>
          <a:xfrm>
            <a:off x="0" y="1970554"/>
            <a:ext cx="9144000" cy="12023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Example: preliminary results for types of complaints</a:t>
            </a:r>
            <a:endParaRPr sz="2000" dirty="0"/>
          </a:p>
        </p:txBody>
      </p:sp>
      <p:sp>
        <p:nvSpPr>
          <p:cNvPr id="92" name="Shape 92"/>
          <p:cNvSpPr txBox="1">
            <a:spLocks noGrp="1"/>
          </p:cNvSpPr>
          <p:nvPr>
            <p:ph type="body" idx="1"/>
          </p:nvPr>
        </p:nvSpPr>
        <p:spPr>
          <a:xfrm>
            <a:off x="5300419" y="1017725"/>
            <a:ext cx="3106226" cy="60422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Breakfast food complaints since 2004</a:t>
            </a:r>
            <a:endParaRPr dirty="0"/>
          </a:p>
        </p:txBody>
      </p:sp>
      <p:pic>
        <p:nvPicPr>
          <p:cNvPr id="3" name="Picture 2">
            <a:extLst>
              <a:ext uri="{FF2B5EF4-FFF2-40B4-BE49-F238E27FC236}">
                <a16:creationId xmlns:a16="http://schemas.microsoft.com/office/drawing/2014/main" id="{5A894D26-5C73-2243-9006-F1B79932F8E2}"/>
              </a:ext>
            </a:extLst>
          </p:cNvPr>
          <p:cNvPicPr>
            <a:picLocks noChangeAspect="1"/>
          </p:cNvPicPr>
          <p:nvPr/>
        </p:nvPicPr>
        <p:blipFill>
          <a:blip r:embed="rId3"/>
          <a:stretch>
            <a:fillRect/>
          </a:stretch>
        </p:blipFill>
        <p:spPr>
          <a:xfrm>
            <a:off x="5300419" y="1590425"/>
            <a:ext cx="3016864" cy="2812180"/>
          </a:xfrm>
          <a:prstGeom prst="rect">
            <a:avLst/>
          </a:prstGeom>
        </p:spPr>
      </p:pic>
      <p:pic>
        <p:nvPicPr>
          <p:cNvPr id="5" name="Picture 4">
            <a:extLst>
              <a:ext uri="{FF2B5EF4-FFF2-40B4-BE49-F238E27FC236}">
                <a16:creationId xmlns:a16="http://schemas.microsoft.com/office/drawing/2014/main" id="{B30EDDF7-3B8F-624A-8E74-10FC49F903AB}"/>
              </a:ext>
            </a:extLst>
          </p:cNvPr>
          <p:cNvPicPr>
            <a:picLocks noChangeAspect="1"/>
          </p:cNvPicPr>
          <p:nvPr/>
        </p:nvPicPr>
        <p:blipFill>
          <a:blip r:embed="rId4"/>
          <a:stretch>
            <a:fillRect/>
          </a:stretch>
        </p:blipFill>
        <p:spPr>
          <a:xfrm>
            <a:off x="1324608" y="1621945"/>
            <a:ext cx="2726589" cy="2661085"/>
          </a:xfrm>
          <a:prstGeom prst="rect">
            <a:avLst/>
          </a:prstGeom>
        </p:spPr>
      </p:pic>
      <p:sp>
        <p:nvSpPr>
          <p:cNvPr id="9" name="Shape 92">
            <a:extLst>
              <a:ext uri="{FF2B5EF4-FFF2-40B4-BE49-F238E27FC236}">
                <a16:creationId xmlns:a16="http://schemas.microsoft.com/office/drawing/2014/main" id="{C4123339-F907-834A-81A2-6C59348F3F12}"/>
              </a:ext>
            </a:extLst>
          </p:cNvPr>
          <p:cNvSpPr txBox="1">
            <a:spLocks/>
          </p:cNvSpPr>
          <p:nvPr/>
        </p:nvSpPr>
        <p:spPr>
          <a:xfrm>
            <a:off x="1324608" y="1017725"/>
            <a:ext cx="3098550" cy="60422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500" kern="1200">
                <a:solidFill>
                  <a:schemeClr val="tx1"/>
                </a:solidFill>
                <a:effectLst/>
                <a:latin typeface="+mn-lt"/>
                <a:ea typeface="+mn-ea"/>
                <a:cs typeface="+mn-cs"/>
              </a:defRPr>
            </a:lvl1pPr>
            <a:lvl2pPr marL="914400" lvl="1"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1350" kern="1200" cap="none" baseline="0">
                <a:solidFill>
                  <a:schemeClr val="tx1"/>
                </a:solidFill>
                <a:effectLst/>
                <a:latin typeface="+mn-lt"/>
                <a:ea typeface="+mn-ea"/>
                <a:cs typeface="+mn-cs"/>
              </a:defRPr>
            </a:lvl2pPr>
            <a:lvl3pPr marL="1371600" lvl="2"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1200" kern="1200">
                <a:solidFill>
                  <a:schemeClr val="tx1"/>
                </a:solidFill>
                <a:effectLst/>
                <a:latin typeface="+mn-lt"/>
                <a:ea typeface="+mn-ea"/>
                <a:cs typeface="+mn-cs"/>
              </a:defRPr>
            </a:lvl3pPr>
            <a:lvl4pPr marL="1828800" lvl="3"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1050" kern="1200" cap="none" baseline="0">
                <a:solidFill>
                  <a:schemeClr val="tx1"/>
                </a:solidFill>
                <a:effectLst/>
                <a:latin typeface="+mn-lt"/>
                <a:ea typeface="+mn-ea"/>
                <a:cs typeface="+mn-cs"/>
              </a:defRPr>
            </a:lvl4pPr>
            <a:lvl5pPr marL="2286000" lvl="4"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900" kern="1200">
                <a:solidFill>
                  <a:schemeClr val="tx1"/>
                </a:solidFill>
                <a:effectLst/>
                <a:latin typeface="+mn-lt"/>
                <a:ea typeface="+mn-ea"/>
                <a:cs typeface="+mn-cs"/>
              </a:defRPr>
            </a:lvl5pPr>
            <a:lvl6pPr marL="2743200" lvl="5"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900" kern="1200">
                <a:solidFill>
                  <a:schemeClr val="tx1"/>
                </a:solidFill>
                <a:effectLst/>
                <a:latin typeface="+mn-lt"/>
                <a:ea typeface="+mn-ea"/>
                <a:cs typeface="+mn-cs"/>
              </a:defRPr>
            </a:lvl6pPr>
            <a:lvl7pPr marL="3200400" lvl="6"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900" kern="1200">
                <a:solidFill>
                  <a:schemeClr val="tx1"/>
                </a:solidFill>
                <a:effectLst/>
                <a:latin typeface="+mn-lt"/>
                <a:ea typeface="+mn-ea"/>
                <a:cs typeface="+mn-cs"/>
              </a:defRPr>
            </a:lvl7pPr>
            <a:lvl8pPr marL="3657600" lvl="7" indent="-317500" algn="l" defTabSz="685800" rtl="0" eaLnBrk="1" latinLnBrk="0" hangingPunct="1">
              <a:lnSpc>
                <a:spcPct val="120000"/>
              </a:lnSpc>
              <a:spcBef>
                <a:spcPts val="1600"/>
              </a:spcBef>
              <a:spcAft>
                <a:spcPts val="0"/>
              </a:spcAft>
              <a:buClr>
                <a:schemeClr val="accent1"/>
              </a:buClr>
              <a:buSzPts val="1400"/>
              <a:buFont typeface="Arial" panose="020B0604020202020204" pitchFamily="34" charset="0"/>
              <a:buChar char="○"/>
              <a:defRPr sz="900" kern="1200" baseline="0">
                <a:solidFill>
                  <a:schemeClr val="tx1"/>
                </a:solidFill>
                <a:effectLst/>
                <a:latin typeface="+mn-lt"/>
                <a:ea typeface="+mn-ea"/>
                <a:cs typeface="+mn-cs"/>
              </a:defRPr>
            </a:lvl8pPr>
            <a:lvl9pPr marL="4114800" lvl="8" indent="-317500" algn="l" defTabSz="685800" rtl="0" eaLnBrk="1" latinLnBrk="0" hangingPunct="1">
              <a:lnSpc>
                <a:spcPct val="120000"/>
              </a:lnSpc>
              <a:spcBef>
                <a:spcPts val="1600"/>
              </a:spcBef>
              <a:spcAft>
                <a:spcPts val="1600"/>
              </a:spcAft>
              <a:buClr>
                <a:schemeClr val="accent1"/>
              </a:buClr>
              <a:buSzPts val="1400"/>
              <a:buFont typeface="Arial" panose="020B0604020202020204" pitchFamily="34" charset="0"/>
              <a:buChar char="■"/>
              <a:defRPr sz="900" kern="1200" baseline="0">
                <a:solidFill>
                  <a:schemeClr val="tx1"/>
                </a:solidFill>
                <a:effectLst/>
                <a:latin typeface="+mn-lt"/>
                <a:ea typeface="+mn-ea"/>
                <a:cs typeface="+mn-cs"/>
              </a:defRPr>
            </a:lvl9pPr>
          </a:lstStyle>
          <a:p>
            <a:pPr marL="0" indent="0">
              <a:spcAft>
                <a:spcPts val="1600"/>
              </a:spcAft>
              <a:buFont typeface="Arial" panose="020B0604020202020204" pitchFamily="34" charset="0"/>
              <a:buNone/>
            </a:pPr>
            <a:r>
              <a:rPr lang="en-US" dirty="0"/>
              <a:t>Complaints all Drugs since 2004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2895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 drug recalls per state</a:t>
            </a:r>
            <a:endParaRPr/>
          </a:p>
        </p:txBody>
      </p:sp>
      <p:sp>
        <p:nvSpPr>
          <p:cNvPr id="85" name="Shape 85"/>
          <p:cNvSpPr txBox="1">
            <a:spLocks noGrp="1"/>
          </p:cNvSpPr>
          <p:nvPr>
            <p:ph type="body" idx="1"/>
          </p:nvPr>
        </p:nvSpPr>
        <p:spPr>
          <a:xfrm rot="10800000" flipH="1">
            <a:off x="8771150" y="4569000"/>
            <a:ext cx="61200" cy="17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pic>
        <p:nvPicPr>
          <p:cNvPr id="3" name="Picture 2">
            <a:extLst>
              <a:ext uri="{FF2B5EF4-FFF2-40B4-BE49-F238E27FC236}">
                <a16:creationId xmlns:a16="http://schemas.microsoft.com/office/drawing/2014/main" id="{7EDBED02-4DD2-AA46-B480-FFDF848595F0}"/>
              </a:ext>
            </a:extLst>
          </p:cNvPr>
          <p:cNvPicPr>
            <a:picLocks noChangeAspect="1"/>
          </p:cNvPicPr>
          <p:nvPr/>
        </p:nvPicPr>
        <p:blipFill>
          <a:blip r:embed="rId3"/>
          <a:stretch>
            <a:fillRect/>
          </a:stretch>
        </p:blipFill>
        <p:spPr>
          <a:xfrm>
            <a:off x="489357" y="770637"/>
            <a:ext cx="8066762" cy="4061197"/>
          </a:xfrm>
          <a:prstGeom prst="rect">
            <a:avLst/>
          </a:prstGeom>
        </p:spPr>
      </p:pic>
      <p:sp>
        <p:nvSpPr>
          <p:cNvPr id="86" name="Shape 86"/>
          <p:cNvSpPr txBox="1">
            <a:spLocks noGrp="1"/>
          </p:cNvSpPr>
          <p:nvPr>
            <p:ph type="body" idx="4294967295"/>
          </p:nvPr>
        </p:nvSpPr>
        <p:spPr>
          <a:xfrm>
            <a:off x="4297425" y="2768946"/>
            <a:ext cx="4309512" cy="1987550"/>
          </a:xfrm>
          <a:prstGeom prst="rect">
            <a:avLst/>
          </a:prstGeom>
          <a:solidFill>
            <a:srgbClr val="FFFFFF"/>
          </a:solidFill>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sz="1200" dirty="0"/>
              <a:t>Class 1: </a:t>
            </a:r>
            <a:r>
              <a:rPr lang="en" sz="1200" dirty="0">
                <a:solidFill>
                  <a:srgbClr val="444444"/>
                </a:solidFill>
                <a:highlight>
                  <a:srgbClr val="FFFFFF"/>
                </a:highlight>
              </a:rPr>
              <a:t>Reasonable probability that using the drug will cause serious adverse health consequences or death.</a:t>
            </a:r>
            <a:endParaRPr sz="1200" dirty="0"/>
          </a:p>
          <a:p>
            <a:pPr marL="0" lvl="0" indent="0">
              <a:lnSpc>
                <a:spcPct val="100000"/>
              </a:lnSpc>
              <a:spcBef>
                <a:spcPts val="1600"/>
              </a:spcBef>
              <a:spcAft>
                <a:spcPts val="0"/>
              </a:spcAft>
              <a:buNone/>
            </a:pPr>
            <a:r>
              <a:rPr lang="en" sz="1200" dirty="0"/>
              <a:t>Class 2: </a:t>
            </a:r>
            <a:r>
              <a:rPr lang="en" sz="1200" dirty="0">
                <a:solidFill>
                  <a:srgbClr val="444444"/>
                </a:solidFill>
                <a:highlight>
                  <a:srgbClr val="FFFFFF"/>
                </a:highlight>
              </a:rPr>
              <a:t>Using the drug may cause temporary or medical reversible adverse health consequences,  the probability of serious adverse health consequences is remote</a:t>
            </a:r>
            <a:endParaRPr sz="1200" dirty="0"/>
          </a:p>
          <a:p>
            <a:pPr marL="0" lvl="0" indent="0" rtl="0">
              <a:lnSpc>
                <a:spcPct val="100000"/>
              </a:lnSpc>
              <a:spcBef>
                <a:spcPts val="1600"/>
              </a:spcBef>
              <a:spcAft>
                <a:spcPts val="1600"/>
              </a:spcAft>
              <a:buNone/>
            </a:pPr>
            <a:r>
              <a:rPr lang="en" sz="1200" dirty="0"/>
              <a:t>Class 3: </a:t>
            </a:r>
            <a:r>
              <a:rPr lang="en" sz="1200" dirty="0">
                <a:solidFill>
                  <a:srgbClr val="444444"/>
                </a:solidFill>
                <a:highlight>
                  <a:srgbClr val="FFFFFF"/>
                </a:highlight>
              </a:rPr>
              <a:t>Using the drug is not likely to cause adverse health consequences.</a:t>
            </a:r>
            <a:endParaRPr sz="12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{56A046C6-2820-A340-8843-7E5D56A322BC}tf10001119</Template>
  <TotalTime>41</TotalTime>
  <Words>231</Words>
  <Application>Microsoft Macintosh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Verdana</vt:lpstr>
      <vt:lpstr>Gallery</vt:lpstr>
      <vt:lpstr>PowerPoint Presentation</vt:lpstr>
      <vt:lpstr>Food Questions</vt:lpstr>
      <vt:lpstr>Drugs Questions</vt:lpstr>
      <vt:lpstr>Data collection</vt:lpstr>
      <vt:lpstr>Example: preliminary results for types of complaints</vt:lpstr>
      <vt:lpstr>Example: drug recalls per state</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ijjKJu9eb8QxYWGmbwxyBSx2rn54JrgCdaihkqQM for FDA API Food Most dangerous food industries, by type of adverse effects Most fatal food industries Safest food industries Which age group is most susceptible to adverse effects Analysis of outcome by top 5 worst industries States with the most callbacks  Drug Most fatal drug classes Most reported deaths by state Most dangerous medical devices Most fatal months Most recalled drug companies Which states have the most ongoing investigations  </dc:title>
  <cp:lastModifiedBy>Damien Clement Amzallag</cp:lastModifiedBy>
  <cp:revision>8</cp:revision>
  <dcterms:modified xsi:type="dcterms:W3CDTF">2018-03-07T19:18:21Z</dcterms:modified>
</cp:coreProperties>
</file>