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9" r:id="rId3"/>
    <p:sldId id="258" r:id="rId4"/>
    <p:sldId id="263" r:id="rId5"/>
    <p:sldId id="264" r:id="rId6"/>
    <p:sldId id="271" r:id="rId7"/>
    <p:sldId id="266" r:id="rId8"/>
    <p:sldId id="265" r:id="rId9"/>
    <p:sldId id="269" r:id="rId10"/>
    <p:sldId id="270" r:id="rId11"/>
    <p:sldId id="272" r:id="rId12"/>
    <p:sldId id="273" r:id="rId13"/>
    <p:sldId id="275" r:id="rId14"/>
    <p:sldId id="279" r:id="rId15"/>
    <p:sldId id="281" r:id="rId16"/>
    <p:sldId id="282" r:id="rId17"/>
    <p:sldId id="260" r:id="rId18"/>
    <p:sldId id="276" r:id="rId19"/>
    <p:sldId id="277" r:id="rId20"/>
    <p:sldId id="278" r:id="rId21"/>
    <p:sldId id="262" r:id="rId22"/>
    <p:sldId id="274" r:id="rId23"/>
    <p:sldId id="283" r:id="rId24"/>
    <p:sldId id="284"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la ranjit" initials="ar" lastIdx="1" clrIdx="0">
    <p:extLst>
      <p:ext uri="{19B8F6BF-5375-455C-9EA6-DF929625EA0E}">
        <p15:presenceInfo xmlns:p15="http://schemas.microsoft.com/office/powerpoint/2012/main" xmlns="" userId="4ba696d6c34a40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63" autoAdjust="0"/>
    <p:restoredTop sz="94660"/>
  </p:normalViewPr>
  <p:slideViewPr>
    <p:cSldViewPr snapToGrid="0">
      <p:cViewPr varScale="1">
        <p:scale>
          <a:sx n="68" d="100"/>
          <a:sy n="68" d="100"/>
        </p:scale>
        <p:origin x="-73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8T11:37:12.375" idx="1">
    <p:pos x="10" y="10"/>
    <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21711-ECF2-4281-BCE3-2ADD60060A3E}" type="datetimeFigureOut">
              <a:rPr lang="en-US" smtClean="0"/>
              <a:pPr/>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55546-EEBF-4E4F-8473-C07922CC409F}" type="slidenum">
              <a:rPr lang="en-US" smtClean="0"/>
              <a:pPr/>
              <a:t>‹#›</a:t>
            </a:fld>
            <a:endParaRPr lang="en-US"/>
          </a:p>
        </p:txBody>
      </p:sp>
    </p:spTree>
    <p:extLst>
      <p:ext uri="{BB962C8B-B14F-4D97-AF65-F5344CB8AC3E}">
        <p14:creationId xmlns:p14="http://schemas.microsoft.com/office/powerpoint/2010/main" xmlns="" val="3655930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55546-EEBF-4E4F-8473-C07922CC409F}" type="slidenum">
              <a:rPr lang="en-US" smtClean="0"/>
              <a:pPr/>
              <a:t>6</a:t>
            </a:fld>
            <a:endParaRPr lang="en-US"/>
          </a:p>
        </p:txBody>
      </p:sp>
    </p:spTree>
    <p:extLst>
      <p:ext uri="{BB962C8B-B14F-4D97-AF65-F5344CB8AC3E}">
        <p14:creationId xmlns:p14="http://schemas.microsoft.com/office/powerpoint/2010/main" xmlns="" val="397680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users can communicate with the smart home automation for switching on lights and fans depending on the climatic conditions such as humidity, light intensity, temperature, </a:t>
            </a:r>
            <a:r>
              <a:rPr lang="en-US" dirty="0" err="1"/>
              <a:t>etc</a:t>
            </a:r>
            <a:endParaRPr lang="en-US" dirty="0"/>
          </a:p>
          <a:p>
            <a:r>
              <a:rPr lang="en-US" dirty="0"/>
              <a:t>They can even send distress messages to their handlers who are in charge of their care. </a:t>
            </a:r>
          </a:p>
        </p:txBody>
      </p:sp>
      <p:sp>
        <p:nvSpPr>
          <p:cNvPr id="4" name="Slide Number Placeholder 3"/>
          <p:cNvSpPr>
            <a:spLocks noGrp="1"/>
          </p:cNvSpPr>
          <p:nvPr>
            <p:ph type="sldNum" sz="quarter" idx="5"/>
          </p:nvPr>
        </p:nvSpPr>
        <p:spPr/>
        <p:txBody>
          <a:bodyPr/>
          <a:lstStyle/>
          <a:p>
            <a:fld id="{64555546-EEBF-4E4F-8473-C07922CC409F}" type="slidenum">
              <a:rPr lang="en-US" smtClean="0"/>
              <a:pPr/>
              <a:t>7</a:t>
            </a:fld>
            <a:endParaRPr lang="en-US"/>
          </a:p>
        </p:txBody>
      </p:sp>
    </p:spTree>
    <p:extLst>
      <p:ext uri="{BB962C8B-B14F-4D97-AF65-F5344CB8AC3E}">
        <p14:creationId xmlns:p14="http://schemas.microsoft.com/office/powerpoint/2010/main" xmlns="" val="394745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505C1-3E73-4ECB-916C-20A8CAE851B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39972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505C1-3E73-4ECB-916C-20A8CAE851B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256989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505C1-3E73-4ECB-916C-20A8CAE851B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176791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505C1-3E73-4ECB-916C-20A8CAE851B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298418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505C1-3E73-4ECB-916C-20A8CAE851B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226345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505C1-3E73-4ECB-916C-20A8CAE851BC}"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85352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505C1-3E73-4ECB-916C-20A8CAE851BC}" type="datetimeFigureOut">
              <a:rPr lang="en-US" smtClean="0"/>
              <a:pPr/>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301019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505C1-3E73-4ECB-916C-20A8CAE851BC}" type="datetimeFigureOut">
              <a:rPr lang="en-US" smtClean="0"/>
              <a:pPr/>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181302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505C1-3E73-4ECB-916C-20A8CAE851BC}" type="datetimeFigureOut">
              <a:rPr lang="en-US" smtClean="0"/>
              <a:pPr/>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150192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505C1-3E73-4ECB-916C-20A8CAE851BC}"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49938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505C1-3E73-4ECB-916C-20A8CAE851BC}"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335549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505C1-3E73-4ECB-916C-20A8CAE851BC}" type="datetimeFigureOut">
              <a:rPr lang="en-US" smtClean="0"/>
              <a:pPr/>
              <a:t>3/7/2019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B7CD2-724B-49F7-A986-B742D93C486A}" type="slidenum">
              <a:rPr lang="en-US" smtClean="0"/>
              <a:pPr/>
              <a:t>‹#›</a:t>
            </a:fld>
            <a:endParaRPr lang="en-US"/>
          </a:p>
        </p:txBody>
      </p:sp>
    </p:spTree>
    <p:extLst>
      <p:ext uri="{BB962C8B-B14F-4D97-AF65-F5344CB8AC3E}">
        <p14:creationId xmlns:p14="http://schemas.microsoft.com/office/powerpoint/2010/main" xmlns="" val="361994413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wilio.com/try-twilio" TargetMode="Externa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ideo" Target="file:///C:\Users\shrey\Downloads\bulb.mp4"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ideo" Target="file:///C:\Users\shrey\Downloads\Video%20from%20Sai.mp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9E97-C40B-43C6-933C-6E3DDDF6926C}"/>
              </a:ext>
            </a:extLst>
          </p:cNvPr>
          <p:cNvSpPr>
            <a:spLocks noGrp="1"/>
          </p:cNvSpPr>
          <p:nvPr>
            <p:ph type="ctrTitle"/>
          </p:nvPr>
        </p:nvSpPr>
        <p:spPr/>
        <p:txBody>
          <a:bodyPr>
            <a:normAutofit/>
          </a:bodyPr>
          <a:lstStyle/>
          <a:p>
            <a:r>
              <a:rPr lang="en-US" sz="8500" dirty="0">
                <a:latin typeface="Baskerville Old Face" panose="02020602080505020303" pitchFamily="18" charset="0"/>
              </a:rPr>
              <a:t>SMART ASSIST</a:t>
            </a:r>
          </a:p>
        </p:txBody>
      </p:sp>
      <p:sp>
        <p:nvSpPr>
          <p:cNvPr id="3" name="Subtitle 2">
            <a:extLst>
              <a:ext uri="{FF2B5EF4-FFF2-40B4-BE49-F238E27FC236}">
                <a16:creationId xmlns:a16="http://schemas.microsoft.com/office/drawing/2014/main" xmlns="" id="{0ADC8DC0-4C67-4172-8F68-26BFD2560C40}"/>
              </a:ext>
            </a:extLst>
          </p:cNvPr>
          <p:cNvSpPr>
            <a:spLocks noGrp="1"/>
          </p:cNvSpPr>
          <p:nvPr>
            <p:ph type="subTitle" idx="1"/>
          </p:nvPr>
        </p:nvSpPr>
        <p:spPr>
          <a:xfrm>
            <a:off x="1524000" y="4829452"/>
            <a:ext cx="9510944" cy="1740023"/>
          </a:xfrm>
        </p:spPr>
        <p:txBody>
          <a:bodyPr>
            <a:noAutofit/>
          </a:bodyPr>
          <a:lstStyle/>
          <a:p>
            <a:pPr algn="r"/>
            <a:r>
              <a:rPr lang="en-US" dirty="0" err="1">
                <a:latin typeface="Baskerville Old Face" panose="02020602080505020303" pitchFamily="18" charset="0"/>
              </a:rPr>
              <a:t>Varshini</a:t>
            </a:r>
            <a:r>
              <a:rPr lang="en-US" dirty="0">
                <a:latin typeface="Baskerville Old Face" panose="02020602080505020303" pitchFamily="18" charset="0"/>
              </a:rPr>
              <a:t> R</a:t>
            </a:r>
          </a:p>
          <a:p>
            <a:pPr algn="r"/>
            <a:r>
              <a:rPr lang="en-US" dirty="0">
                <a:latin typeface="Baskerville Old Face" panose="02020602080505020303" pitchFamily="18" charset="0"/>
              </a:rPr>
              <a:t>Shreya MN</a:t>
            </a:r>
          </a:p>
          <a:p>
            <a:pPr algn="r"/>
            <a:r>
              <a:rPr lang="en-US" dirty="0">
                <a:latin typeface="Baskerville Old Face" panose="02020602080505020303" pitchFamily="18" charset="0"/>
              </a:rPr>
              <a:t>Sai </a:t>
            </a:r>
            <a:r>
              <a:rPr lang="en-US" dirty="0" err="1">
                <a:latin typeface="Baskerville Old Face" panose="02020602080505020303" pitchFamily="18" charset="0"/>
              </a:rPr>
              <a:t>Varshini</a:t>
            </a:r>
            <a:endParaRPr lang="en-US" dirty="0">
              <a:latin typeface="Baskerville Old Face" panose="02020602080505020303" pitchFamily="18" charset="0"/>
            </a:endParaRPr>
          </a:p>
          <a:p>
            <a:pPr algn="r"/>
            <a:r>
              <a:rPr lang="en-US" dirty="0">
                <a:latin typeface="Baskerville Old Face" panose="02020602080505020303" pitchFamily="18" charset="0"/>
              </a:rPr>
              <a:t>Anshula Ranjit</a:t>
            </a:r>
          </a:p>
        </p:txBody>
      </p:sp>
    </p:spTree>
    <p:extLst>
      <p:ext uri="{BB962C8B-B14F-4D97-AF65-F5344CB8AC3E}">
        <p14:creationId xmlns:p14="http://schemas.microsoft.com/office/powerpoint/2010/main" xmlns="" val="208879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D3D01-C677-4F6B-8E26-32F97400F4E9}"/>
              </a:ext>
            </a:extLst>
          </p:cNvPr>
          <p:cNvSpPr>
            <a:spLocks noGrp="1"/>
          </p:cNvSpPr>
          <p:nvPr>
            <p:ph type="title"/>
          </p:nvPr>
        </p:nvSpPr>
        <p:spPr/>
        <p:txBody>
          <a:bodyPr/>
          <a:lstStyle/>
          <a:p>
            <a:r>
              <a:rPr lang="en-US" dirty="0">
                <a:latin typeface="Baskerville Old Face" panose="02020602080505020303" pitchFamily="18" charset="0"/>
              </a:rPr>
              <a:t>IMAGE CAPTURING MODULE</a:t>
            </a:r>
          </a:p>
        </p:txBody>
      </p:sp>
      <p:sp>
        <p:nvSpPr>
          <p:cNvPr id="3" name="Content Placeholder 2">
            <a:extLst>
              <a:ext uri="{FF2B5EF4-FFF2-40B4-BE49-F238E27FC236}">
                <a16:creationId xmlns:a16="http://schemas.microsoft.com/office/drawing/2014/main" xmlns="" id="{CA06E3CD-3F50-46BB-ADB6-E231DFFA6E5B}"/>
              </a:ext>
            </a:extLst>
          </p:cNvPr>
          <p:cNvSpPr>
            <a:spLocks noGrp="1"/>
          </p:cNvSpPr>
          <p:nvPr>
            <p:ph sz="half" idx="1"/>
          </p:nvPr>
        </p:nvSpPr>
        <p:spPr/>
        <p:txBody>
          <a:bodyPr>
            <a:normAutofit fontScale="85000" lnSpcReduction="20000"/>
          </a:bodyPr>
          <a:lstStyle/>
          <a:p>
            <a:r>
              <a:rPr lang="en-US" dirty="0"/>
              <a:t>Image Capturing is to capture a sequence of iris images from the subject using a specially designed camera. In iris recognition image capturing is a very important step. Since iris is small in size and dark in color, it is difficult to acquire good image. The image is then changed from RGB to gray level for further processing. It is to capture a sequence of iris images from the subject using a specifically arranged camera. With an average diameter of 12 mm, a camera must have enough resolution to capture the details of the iris pattern.</a:t>
            </a:r>
          </a:p>
        </p:txBody>
      </p:sp>
      <p:pic>
        <p:nvPicPr>
          <p:cNvPr id="1026" name="Picture 2" descr="Image result for ip webcam">
            <a:extLst>
              <a:ext uri="{FF2B5EF4-FFF2-40B4-BE49-F238E27FC236}">
                <a16:creationId xmlns:a16="http://schemas.microsoft.com/office/drawing/2014/main" xmlns="" id="{E026E868-72D9-4FFE-99C6-E9784F9DD2F9}"/>
              </a:ext>
            </a:extLst>
          </p:cNvPr>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bwMode="auto">
          <a:xfrm>
            <a:off x="6324600" y="2810669"/>
            <a:ext cx="4876800" cy="2381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12766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ABE99-06F1-4C43-A3A2-185C9BE21C53}"/>
              </a:ext>
            </a:extLst>
          </p:cNvPr>
          <p:cNvSpPr>
            <a:spLocks noGrp="1"/>
          </p:cNvSpPr>
          <p:nvPr>
            <p:ph type="title"/>
          </p:nvPr>
        </p:nvSpPr>
        <p:spPr>
          <a:xfrm>
            <a:off x="906162" y="457200"/>
            <a:ext cx="6172200" cy="1600200"/>
          </a:xfrm>
        </p:spPr>
        <p:txBody>
          <a:bodyPr>
            <a:noAutofit/>
          </a:bodyPr>
          <a:lstStyle/>
          <a:p>
            <a:r>
              <a:rPr lang="en-US" sz="4400" dirty="0">
                <a:latin typeface="Baskerville Old Face" panose="02020602080505020303" pitchFamily="18" charset="0"/>
              </a:rPr>
              <a:t>IMAGE PROCESSING MODULE</a:t>
            </a:r>
          </a:p>
        </p:txBody>
      </p:sp>
      <p:sp>
        <p:nvSpPr>
          <p:cNvPr id="4" name="Text Placeholder 3">
            <a:extLst>
              <a:ext uri="{FF2B5EF4-FFF2-40B4-BE49-F238E27FC236}">
                <a16:creationId xmlns:a16="http://schemas.microsoft.com/office/drawing/2014/main" xmlns="" id="{22FBEF96-3EC2-441A-BD2A-A11CD2FE0112}"/>
              </a:ext>
            </a:extLst>
          </p:cNvPr>
          <p:cNvSpPr>
            <a:spLocks noGrp="1"/>
          </p:cNvSpPr>
          <p:nvPr>
            <p:ph type="body" sz="half" idx="2"/>
          </p:nvPr>
        </p:nvSpPr>
        <p:spPr/>
        <p:txBody>
          <a:bodyPr>
            <a:normAutofit/>
          </a:bodyPr>
          <a:lstStyle/>
          <a:p>
            <a:endParaRPr lang="en-US" dirty="0" smtClean="0"/>
          </a:p>
          <a:p>
            <a:endParaRPr lang="en-US" dirty="0" smtClean="0"/>
          </a:p>
          <a:p>
            <a:r>
              <a:rPr lang="en-US" dirty="0" smtClean="0"/>
              <a:t>The </a:t>
            </a:r>
            <a:r>
              <a:rPr lang="en-US" dirty="0"/>
              <a:t>main objective of segmentation is to remove non useful information, namely the pupil segment and the part outside the iris (sclera, eyelids, skin). </a:t>
            </a:r>
          </a:p>
        </p:txBody>
      </p:sp>
      <p:pic>
        <p:nvPicPr>
          <p:cNvPr id="5" name="Picture 5">
            <a:extLst>
              <a:ext uri="{FF2B5EF4-FFF2-40B4-BE49-F238E27FC236}">
                <a16:creationId xmlns:a16="http://schemas.microsoft.com/office/drawing/2014/main" xmlns="" id="{71EE6331-CE1E-466C-8713-031FE4B7F1A5}"/>
              </a:ext>
            </a:extLst>
          </p:cNvPr>
          <p:cNvPicPr>
            <a:picLocks noGrp="1" noChangeAspect="1" noChangeArrowheads="1"/>
          </p:cNvPicPr>
          <p:nvPr>
            <p:ph idx="1"/>
          </p:nvPr>
        </p:nvPicPr>
        <p:blipFill>
          <a:blip r:embed="rId2" cstate="print"/>
          <a:srcRect/>
          <a:stretch>
            <a:fillRect/>
          </a:stretch>
        </p:blipFill>
        <p:spPr bwMode="auto">
          <a:xfrm>
            <a:off x="5183188" y="1955633"/>
            <a:ext cx="6172200" cy="2937209"/>
          </a:xfrm>
          <a:prstGeom prst="rect">
            <a:avLst/>
          </a:prstGeom>
          <a:noFill/>
          <a:ln w="9525">
            <a:noFill/>
            <a:miter lim="800000"/>
            <a:headEnd/>
            <a:tailEnd/>
          </a:ln>
        </p:spPr>
      </p:pic>
    </p:spTree>
    <p:extLst>
      <p:ext uri="{BB962C8B-B14F-4D97-AF65-F5344CB8AC3E}">
        <p14:creationId xmlns:p14="http://schemas.microsoft.com/office/powerpoint/2010/main" xmlns="" val="556205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1A9659-CCE5-48AF-927F-0485A69976BD}"/>
              </a:ext>
            </a:extLst>
          </p:cNvPr>
          <p:cNvSpPr>
            <a:spLocks noGrp="1"/>
          </p:cNvSpPr>
          <p:nvPr>
            <p:ph type="title"/>
          </p:nvPr>
        </p:nvSpPr>
        <p:spPr>
          <a:xfrm>
            <a:off x="839788" y="457199"/>
            <a:ext cx="4185293" cy="2171699"/>
          </a:xfrm>
        </p:spPr>
        <p:txBody>
          <a:bodyPr>
            <a:noAutofit/>
          </a:bodyPr>
          <a:lstStyle/>
          <a:p>
            <a:r>
              <a:rPr lang="en-US" sz="4400" dirty="0">
                <a:latin typeface="Baskerville Old Face" panose="02020602080505020303" pitchFamily="18" charset="0"/>
              </a:rPr>
              <a:t>HOME AUTOMATION MODULE</a:t>
            </a:r>
          </a:p>
        </p:txBody>
      </p:sp>
      <p:sp>
        <p:nvSpPr>
          <p:cNvPr id="4" name="Text Placeholder 3">
            <a:extLst>
              <a:ext uri="{FF2B5EF4-FFF2-40B4-BE49-F238E27FC236}">
                <a16:creationId xmlns:a16="http://schemas.microsoft.com/office/drawing/2014/main" xmlns="" id="{CD2D8D4F-784D-4BCF-8F1B-10C2A5EF7790}"/>
              </a:ext>
            </a:extLst>
          </p:cNvPr>
          <p:cNvSpPr>
            <a:spLocks noGrp="1"/>
          </p:cNvSpPr>
          <p:nvPr>
            <p:ph type="body" sz="half" idx="2"/>
          </p:nvPr>
        </p:nvSpPr>
        <p:spPr>
          <a:xfrm>
            <a:off x="839788" y="2825578"/>
            <a:ext cx="3932237" cy="3043410"/>
          </a:xfrm>
        </p:spPr>
        <p:txBody>
          <a:bodyPr>
            <a:normAutofit/>
          </a:bodyPr>
          <a:lstStyle/>
          <a:p>
            <a:r>
              <a:rPr lang="en-US" dirty="0"/>
              <a:t>A </a:t>
            </a:r>
            <a:r>
              <a:rPr lang="en-US" b="1" dirty="0"/>
              <a:t>home automation</a:t>
            </a:r>
            <a:r>
              <a:rPr lang="en-US" dirty="0"/>
              <a:t> system will control lighting, entertainment systems, and appliances. When connected with the Internet, home devices are an important constituent of the Internet of </a:t>
            </a:r>
            <a:r>
              <a:rPr lang="en-US" dirty="0" smtClean="0"/>
              <a:t>Things.</a:t>
            </a:r>
          </a:p>
          <a:p>
            <a:r>
              <a:rPr lang="en-IN" dirty="0" smtClean="0"/>
              <a:t>We are using Ultrasonic sensors for  detection of the </a:t>
            </a:r>
            <a:r>
              <a:rPr lang="en-IN" dirty="0" err="1" smtClean="0"/>
              <a:t>bot</a:t>
            </a:r>
            <a:r>
              <a:rPr lang="en-IN" dirty="0" smtClean="0"/>
              <a:t> when it enters the room and the lamp switches on.</a:t>
            </a:r>
            <a:endParaRPr lang="en-US" dirty="0"/>
          </a:p>
        </p:txBody>
      </p:sp>
      <p:pic>
        <p:nvPicPr>
          <p:cNvPr id="2050" name="Picture 2" descr="Related image">
            <a:extLst>
              <a:ext uri="{FF2B5EF4-FFF2-40B4-BE49-F238E27FC236}">
                <a16:creationId xmlns:a16="http://schemas.microsoft.com/office/drawing/2014/main" xmlns="" id="{074F778B-CA47-4EBC-A304-A7CB0937A8AA}"/>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354705" y="1553994"/>
            <a:ext cx="3860800" cy="21717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AutoShape 4" descr="Image result for home automation with adafruit">
            <a:extLst>
              <a:ext uri="{FF2B5EF4-FFF2-40B4-BE49-F238E27FC236}">
                <a16:creationId xmlns:a16="http://schemas.microsoft.com/office/drawing/2014/main" xmlns="" id="{A3B0A3B9-7199-4227-83A8-E89836A876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Image result for home automation with adafruit">
            <a:extLst>
              <a:ext uri="{FF2B5EF4-FFF2-40B4-BE49-F238E27FC236}">
                <a16:creationId xmlns:a16="http://schemas.microsoft.com/office/drawing/2014/main" xmlns="" id="{6691BB5A-0CBF-4CE5-A1CD-1C70B89D9C1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81098" y="3894438"/>
            <a:ext cx="3251200" cy="2438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5229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9E042-DB72-44C3-85AF-C7A071D4151D}"/>
              </a:ext>
            </a:extLst>
          </p:cNvPr>
          <p:cNvSpPr>
            <a:spLocks noGrp="1"/>
          </p:cNvSpPr>
          <p:nvPr>
            <p:ph type="title"/>
          </p:nvPr>
        </p:nvSpPr>
        <p:spPr>
          <a:xfrm>
            <a:off x="839788" y="457199"/>
            <a:ext cx="4168817" cy="1824681"/>
          </a:xfrm>
        </p:spPr>
        <p:txBody>
          <a:bodyPr>
            <a:noAutofit/>
          </a:bodyPr>
          <a:lstStyle/>
          <a:p>
            <a:r>
              <a:rPr lang="en-US" sz="4400" dirty="0">
                <a:latin typeface="Baskerville Old Face" panose="02020602080505020303" pitchFamily="18" charset="0"/>
              </a:rPr>
              <a:t>DETECTION OF OBSTACLES </a:t>
            </a:r>
          </a:p>
        </p:txBody>
      </p:sp>
      <p:sp>
        <p:nvSpPr>
          <p:cNvPr id="4" name="Text Placeholder 3">
            <a:extLst>
              <a:ext uri="{FF2B5EF4-FFF2-40B4-BE49-F238E27FC236}">
                <a16:creationId xmlns:a16="http://schemas.microsoft.com/office/drawing/2014/main" xmlns="" id="{D2453993-9592-4045-BEF0-440D70E49BC9}"/>
              </a:ext>
            </a:extLst>
          </p:cNvPr>
          <p:cNvSpPr>
            <a:spLocks noGrp="1"/>
          </p:cNvSpPr>
          <p:nvPr>
            <p:ph type="body" sz="half" idx="2"/>
          </p:nvPr>
        </p:nvSpPr>
        <p:spPr>
          <a:xfrm>
            <a:off x="839788" y="2570204"/>
            <a:ext cx="3932237" cy="3298783"/>
          </a:xfrm>
        </p:spPr>
        <p:txBody>
          <a:bodyPr/>
          <a:lstStyle/>
          <a:p>
            <a:r>
              <a:rPr lang="en-US" dirty="0"/>
              <a:t>This will be done by using Ultrasonic Concept.</a:t>
            </a:r>
          </a:p>
          <a:p>
            <a:r>
              <a:rPr lang="en-US" dirty="0"/>
              <a:t>The ultrasonic sensors sends out the waves when it comes across any obstacle(living and non-living).</a:t>
            </a:r>
          </a:p>
          <a:p>
            <a:r>
              <a:rPr lang="en-US" dirty="0"/>
              <a:t>These waves will be reflected from the obstacles and the obstacle shall be detected.</a:t>
            </a:r>
          </a:p>
          <a:p>
            <a:r>
              <a:rPr lang="en-US" dirty="0"/>
              <a:t>The data from the ultrasonic sensors will be managed by the Arduino present on the bot.</a:t>
            </a:r>
          </a:p>
          <a:p>
            <a:endParaRPr lang="en-US" dirty="0"/>
          </a:p>
        </p:txBody>
      </p:sp>
      <p:pic>
        <p:nvPicPr>
          <p:cNvPr id="3074" name="Picture 2" descr="Image result for obstacle detection using ultrasonic sensor">
            <a:extLst>
              <a:ext uri="{FF2B5EF4-FFF2-40B4-BE49-F238E27FC236}">
                <a16:creationId xmlns:a16="http://schemas.microsoft.com/office/drawing/2014/main" xmlns="" id="{F642277F-3887-4A3C-ADC4-8D54675F2E41}"/>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247822" y="759958"/>
            <a:ext cx="3932237" cy="3730386"/>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Related image">
            <a:extLst>
              <a:ext uri="{FF2B5EF4-FFF2-40B4-BE49-F238E27FC236}">
                <a16:creationId xmlns:a16="http://schemas.microsoft.com/office/drawing/2014/main" xmlns="" id="{BCFB3753-A15C-40BF-8A43-78F5225191E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131629" y="4638851"/>
            <a:ext cx="3640591" cy="18537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6130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F18F7-34F9-4714-84A3-B9ECACBB4DED}"/>
              </a:ext>
            </a:extLst>
          </p:cNvPr>
          <p:cNvSpPr>
            <a:spLocks noGrp="1"/>
          </p:cNvSpPr>
          <p:nvPr>
            <p:ph type="title"/>
          </p:nvPr>
        </p:nvSpPr>
        <p:spPr>
          <a:xfrm>
            <a:off x="839788" y="457199"/>
            <a:ext cx="5198547" cy="2253050"/>
          </a:xfrm>
        </p:spPr>
        <p:txBody>
          <a:bodyPr>
            <a:noAutofit/>
          </a:bodyPr>
          <a:lstStyle/>
          <a:p>
            <a:r>
              <a:rPr lang="en-US" sz="4400" dirty="0">
                <a:latin typeface="Baskerville Old Face" panose="02020602080505020303" pitchFamily="18" charset="0"/>
              </a:rPr>
              <a:t>DISTRESS MESSAGE MODULE</a:t>
            </a:r>
          </a:p>
        </p:txBody>
      </p:sp>
      <p:sp>
        <p:nvSpPr>
          <p:cNvPr id="4" name="Text Placeholder 3">
            <a:extLst>
              <a:ext uri="{FF2B5EF4-FFF2-40B4-BE49-F238E27FC236}">
                <a16:creationId xmlns:a16="http://schemas.microsoft.com/office/drawing/2014/main" xmlns="" id="{48EE44ED-0270-4BB6-A33A-41E3DCB6865D}"/>
              </a:ext>
            </a:extLst>
          </p:cNvPr>
          <p:cNvSpPr>
            <a:spLocks noGrp="1"/>
          </p:cNvSpPr>
          <p:nvPr>
            <p:ph type="body" sz="half" idx="2"/>
          </p:nvPr>
        </p:nvSpPr>
        <p:spPr>
          <a:xfrm>
            <a:off x="839788" y="3097426"/>
            <a:ext cx="3932237" cy="2771561"/>
          </a:xfrm>
        </p:spPr>
        <p:txBody>
          <a:bodyPr>
            <a:normAutofit fontScale="92500" lnSpcReduction="20000"/>
          </a:bodyPr>
          <a:lstStyle/>
          <a:p>
            <a:r>
              <a:rPr lang="en-US" dirty="0"/>
              <a:t>This mechanism is to send out emergency messages to the person in charge of being a care taker to the physically handicapped individuals,</a:t>
            </a:r>
          </a:p>
          <a:p>
            <a:r>
              <a:rPr lang="en-US" dirty="0"/>
              <a:t>This done by sending a message directly to that person.</a:t>
            </a:r>
          </a:p>
          <a:p>
            <a:r>
              <a:rPr lang="en-US" dirty="0"/>
              <a:t>Our simple Python example application will use the Twilio web API to send picture messages. Go to the Twilio website </a:t>
            </a:r>
            <a:r>
              <a:rPr lang="en-US" dirty="0">
                <a:hlinkClick r:id="rId2"/>
              </a:rPr>
              <a:t>sign up for a free trial account</a:t>
            </a:r>
            <a:r>
              <a:rPr lang="en-US" dirty="0"/>
              <a:t>. If you already have a Twilio account (and you should because it makes it easy to add almost any type of communications to applications!) then sign into your existing account.  Twilio can send MMS to a validated phone number associated with the account.</a:t>
            </a:r>
          </a:p>
        </p:txBody>
      </p:sp>
      <p:pic>
        <p:nvPicPr>
          <p:cNvPr id="8194" name="Picture 2" descr="Image result for How to Send MMS Picture Messages with Python">
            <a:extLst>
              <a:ext uri="{FF2B5EF4-FFF2-40B4-BE49-F238E27FC236}">
                <a16:creationId xmlns:a16="http://schemas.microsoft.com/office/drawing/2014/main" xmlns="" id="{3108CD21-3DA7-4C84-9ECD-301FC8EDAFDE}"/>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66861" y="1726032"/>
            <a:ext cx="5054826" cy="1849925"/>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Related image">
            <a:extLst>
              <a:ext uri="{FF2B5EF4-FFF2-40B4-BE49-F238E27FC236}">
                <a16:creationId xmlns:a16="http://schemas.microsoft.com/office/drawing/2014/main" xmlns="" id="{0737C5E7-CCBF-4E92-92B7-A5CBA3EFFB7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254069" y="3869871"/>
            <a:ext cx="4356908" cy="24507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0598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0B125-4E49-0548-99EA-E62F625E158B}"/>
              </a:ext>
            </a:extLst>
          </p:cNvPr>
          <p:cNvSpPr>
            <a:spLocks noGrp="1"/>
          </p:cNvSpPr>
          <p:nvPr>
            <p:ph type="title"/>
          </p:nvPr>
        </p:nvSpPr>
        <p:spPr>
          <a:xfrm>
            <a:off x="1666724" y="510268"/>
            <a:ext cx="10515600" cy="1325563"/>
          </a:xfrm>
        </p:spPr>
        <p:txBody>
          <a:bodyPr/>
          <a:lstStyle/>
          <a:p>
            <a:r>
              <a:rPr lang="en-US">
                <a:latin typeface="Bookman Old Style" panose="02050604050505020204" pitchFamily="18" charset="0"/>
              </a:rPr>
              <a:t>HARDWARE COMPONENTS</a:t>
            </a:r>
          </a:p>
        </p:txBody>
      </p:sp>
      <p:sp>
        <p:nvSpPr>
          <p:cNvPr id="3" name="Content Placeholder 2">
            <a:extLst>
              <a:ext uri="{FF2B5EF4-FFF2-40B4-BE49-F238E27FC236}">
                <a16:creationId xmlns:a16="http://schemas.microsoft.com/office/drawing/2014/main" xmlns="" id="{5CCA6DF8-030F-BF4C-93E8-EDBFFA63B0E7}"/>
              </a:ext>
            </a:extLst>
          </p:cNvPr>
          <p:cNvSpPr>
            <a:spLocks noGrp="1"/>
          </p:cNvSpPr>
          <p:nvPr>
            <p:ph idx="1"/>
          </p:nvPr>
        </p:nvSpPr>
        <p:spPr>
          <a:xfrm>
            <a:off x="838200" y="1825625"/>
            <a:ext cx="10515600" cy="4351338"/>
          </a:xfrm>
        </p:spPr>
        <p:txBody>
          <a:bodyPr/>
          <a:lstStyle/>
          <a:p>
            <a:r>
              <a:rPr lang="en-US">
                <a:latin typeface="Bookman Old Style" panose="02050604050505020204" pitchFamily="18" charset="0"/>
              </a:rPr>
              <a:t>Arduino Uno</a:t>
            </a:r>
          </a:p>
          <a:p>
            <a:r>
              <a:rPr lang="en-US">
                <a:latin typeface="Bookman Old Style" panose="02050604050505020204" pitchFamily="18" charset="0"/>
              </a:rPr>
              <a:t>HC-05 Bluetooth</a:t>
            </a:r>
          </a:p>
          <a:p>
            <a:r>
              <a:rPr lang="en-US">
                <a:latin typeface="Bookman Old Style" panose="02050604050505020204" pitchFamily="18" charset="0"/>
              </a:rPr>
              <a:t>ESP8266 WiFi Module</a:t>
            </a:r>
          </a:p>
          <a:p>
            <a:r>
              <a:rPr lang="en-US">
                <a:latin typeface="Bookman Old Style" panose="02050604050505020204" pitchFamily="18" charset="0"/>
              </a:rPr>
              <a:t>Raspberry Pi3 B+</a:t>
            </a:r>
          </a:p>
          <a:p>
            <a:r>
              <a:rPr lang="en-US">
                <a:latin typeface="Bookman Old Style" panose="02050604050505020204" pitchFamily="18" charset="0"/>
              </a:rPr>
              <a:t>Camera dependable device</a:t>
            </a:r>
          </a:p>
          <a:p>
            <a:r>
              <a:rPr lang="en-US">
                <a:latin typeface="Bookman Old Style" panose="02050604050505020204" pitchFamily="18" charset="0"/>
              </a:rPr>
              <a:t>BOT</a:t>
            </a:r>
          </a:p>
          <a:p>
            <a:pPr marL="0" indent="0">
              <a:buNone/>
            </a:pPr>
            <a:endParaRPr lang="en-US"/>
          </a:p>
        </p:txBody>
      </p:sp>
    </p:spTree>
    <p:extLst>
      <p:ext uri="{BB962C8B-B14F-4D97-AF65-F5344CB8AC3E}">
        <p14:creationId xmlns:p14="http://schemas.microsoft.com/office/powerpoint/2010/main" xmlns="" val="340278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65D16-F948-5744-8342-D064542A36F2}"/>
              </a:ext>
            </a:extLst>
          </p:cNvPr>
          <p:cNvSpPr>
            <a:spLocks noGrp="1"/>
          </p:cNvSpPr>
          <p:nvPr>
            <p:ph type="title"/>
          </p:nvPr>
        </p:nvSpPr>
        <p:spPr>
          <a:xfrm>
            <a:off x="838200" y="365125"/>
            <a:ext cx="10515600" cy="1325563"/>
          </a:xfrm>
        </p:spPr>
        <p:txBody>
          <a:bodyPr/>
          <a:lstStyle/>
          <a:p>
            <a:r>
              <a:rPr lang="en-US">
                <a:latin typeface="Bookman Old Style" panose="02050604050505020204" pitchFamily="18" charset="0"/>
              </a:rPr>
              <a:t>SOFTWARE COMPONENTS</a:t>
            </a:r>
          </a:p>
        </p:txBody>
      </p:sp>
      <p:sp>
        <p:nvSpPr>
          <p:cNvPr id="3" name="Content Placeholder 2">
            <a:extLst>
              <a:ext uri="{FF2B5EF4-FFF2-40B4-BE49-F238E27FC236}">
                <a16:creationId xmlns:a16="http://schemas.microsoft.com/office/drawing/2014/main" xmlns="" id="{474948B2-9636-CC48-920D-BEB4B5E22F90}"/>
              </a:ext>
            </a:extLst>
          </p:cNvPr>
          <p:cNvSpPr>
            <a:spLocks noGrp="1"/>
          </p:cNvSpPr>
          <p:nvPr>
            <p:ph idx="1"/>
          </p:nvPr>
        </p:nvSpPr>
        <p:spPr>
          <a:xfrm>
            <a:off x="838200" y="1825625"/>
            <a:ext cx="10515600" cy="4351338"/>
          </a:xfrm>
        </p:spPr>
        <p:txBody>
          <a:bodyPr/>
          <a:lstStyle/>
          <a:p>
            <a:r>
              <a:rPr lang="en-US" dirty="0">
                <a:latin typeface="Bookman Old Style" panose="02050604050505020204" pitchFamily="18" charset="0"/>
              </a:rPr>
              <a:t>Python IDE</a:t>
            </a:r>
          </a:p>
          <a:p>
            <a:r>
              <a:rPr lang="en-US" dirty="0" err="1">
                <a:latin typeface="Bookman Old Style" panose="02050604050505020204" pitchFamily="18" charset="0"/>
              </a:rPr>
              <a:t>Arduino</a:t>
            </a:r>
            <a:r>
              <a:rPr lang="en-US" dirty="0">
                <a:latin typeface="Bookman Old Style" panose="02050604050505020204" pitchFamily="18" charset="0"/>
              </a:rPr>
              <a:t> Uno</a:t>
            </a:r>
          </a:p>
          <a:p>
            <a:r>
              <a:rPr lang="en-IN" dirty="0" smtClean="0"/>
              <a:t>Anaconda </a:t>
            </a:r>
          </a:p>
          <a:p>
            <a:r>
              <a:rPr lang="en-IN" dirty="0" err="1" smtClean="0"/>
              <a:t>Raspbian</a:t>
            </a:r>
            <a:r>
              <a:rPr lang="en-IN" dirty="0" smtClean="0"/>
              <a:t> </a:t>
            </a:r>
            <a:r>
              <a:rPr lang="en-IN" dirty="0" err="1" smtClean="0"/>
              <a:t>T</a:t>
            </a:r>
            <a:r>
              <a:rPr lang="en-IN" dirty="0" err="1" smtClean="0"/>
              <a:t>honny</a:t>
            </a:r>
            <a:endParaRPr lang="en-IN" dirty="0" smtClean="0"/>
          </a:p>
          <a:p>
            <a:endParaRPr lang="en-US" dirty="0"/>
          </a:p>
        </p:txBody>
      </p:sp>
    </p:spTree>
    <p:extLst>
      <p:ext uri="{BB962C8B-B14F-4D97-AF65-F5344CB8AC3E}">
        <p14:creationId xmlns:p14="http://schemas.microsoft.com/office/powerpoint/2010/main" xmlns="" val="214951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30A1D-3572-4770-810A-8DC9AB347542}"/>
              </a:ext>
            </a:extLst>
          </p:cNvPr>
          <p:cNvSpPr>
            <a:spLocks noGrp="1"/>
          </p:cNvSpPr>
          <p:nvPr>
            <p:ph type="title"/>
          </p:nvPr>
        </p:nvSpPr>
        <p:spPr>
          <a:xfrm>
            <a:off x="-1" y="365125"/>
            <a:ext cx="12719223" cy="1325563"/>
          </a:xfrm>
        </p:spPr>
        <p:txBody>
          <a:bodyPr/>
          <a:lstStyle/>
          <a:p>
            <a:r>
              <a:rPr lang="en-US" dirty="0">
                <a:latin typeface="Baskerville Old Face" panose="02020602080505020303" pitchFamily="18" charset="0"/>
              </a:rPr>
              <a:t>ULTRASONIC SENSOR PIN CONFIGURATION</a:t>
            </a:r>
          </a:p>
        </p:txBody>
      </p:sp>
      <p:graphicFrame>
        <p:nvGraphicFramePr>
          <p:cNvPr id="4" name="Content Placeholder 5">
            <a:extLst>
              <a:ext uri="{FF2B5EF4-FFF2-40B4-BE49-F238E27FC236}">
                <a16:creationId xmlns:a16="http://schemas.microsoft.com/office/drawing/2014/main" xmlns="" id="{99D3768E-0853-4993-90F8-9C027B8869CD}"/>
              </a:ext>
            </a:extLst>
          </p:cNvPr>
          <p:cNvGraphicFramePr>
            <a:graphicFrameLocks noGrp="1"/>
          </p:cNvGraphicFramePr>
          <p:nvPr>
            <p:ph idx="1"/>
            <p:extLst>
              <p:ext uri="{D42A27DB-BD31-4B8C-83A1-F6EECF244321}">
                <p14:modId xmlns:p14="http://schemas.microsoft.com/office/powerpoint/2010/main" xmlns="" val="1496861041"/>
              </p:ext>
            </p:extLst>
          </p:nvPr>
        </p:nvGraphicFramePr>
        <p:xfrm>
          <a:off x="375557" y="1690688"/>
          <a:ext cx="6596744" cy="5031388"/>
        </p:xfrm>
        <a:graphic>
          <a:graphicData uri="http://schemas.openxmlformats.org/drawingml/2006/table">
            <a:tbl>
              <a:tblPr/>
              <a:tblGrid>
                <a:gridCol w="1110343">
                  <a:extLst>
                    <a:ext uri="{9D8B030D-6E8A-4147-A177-3AD203B41FA5}">
                      <a16:colId xmlns:a16="http://schemas.microsoft.com/office/drawing/2014/main" xmlns="" val="641741737"/>
                    </a:ext>
                  </a:extLst>
                </a:gridCol>
                <a:gridCol w="1496374">
                  <a:extLst>
                    <a:ext uri="{9D8B030D-6E8A-4147-A177-3AD203B41FA5}">
                      <a16:colId xmlns:a16="http://schemas.microsoft.com/office/drawing/2014/main" xmlns="" val="810069508"/>
                    </a:ext>
                  </a:extLst>
                </a:gridCol>
                <a:gridCol w="3990027">
                  <a:extLst>
                    <a:ext uri="{9D8B030D-6E8A-4147-A177-3AD203B41FA5}">
                      <a16:colId xmlns:a16="http://schemas.microsoft.com/office/drawing/2014/main" xmlns="" val="3643439186"/>
                    </a:ext>
                  </a:extLst>
                </a:gridCol>
              </a:tblGrid>
              <a:tr h="1185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chemeClr val="bg1"/>
                          </a:solidFill>
                          <a:effectLst/>
                          <a:latin typeface="Lato"/>
                        </a:rPr>
                        <a:t>Pin Number</a:t>
                      </a:r>
                      <a:endParaRPr lang="en-US" b="0" i="0" dirty="0">
                        <a:solidFill>
                          <a:schemeClr val="bg1"/>
                        </a:solidFill>
                        <a:effectLst/>
                        <a:latin typeface="Lato"/>
                      </a:endParaRPr>
                    </a:p>
                    <a:p>
                      <a:pPr algn="ctr">
                        <a:spcAft>
                          <a:spcPts val="0"/>
                        </a:spcAft>
                      </a:pPr>
                      <a:r>
                        <a:rPr lang="en-US" b="1" i="0" dirty="0">
                          <a:effectLst/>
                          <a:latin typeface="Lato"/>
                        </a:rPr>
                        <a:t>umber</a:t>
                      </a:r>
                      <a:endParaRPr lang="en-US" b="0" i="0" dirty="0">
                        <a:effectLst/>
                        <a:latin typeface="Lato"/>
                      </a:endParaRP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chemeClr val="bg1"/>
                          </a:solidFill>
                          <a:effectLst/>
                          <a:latin typeface="Lato"/>
                        </a:rPr>
                        <a:t>Pin Name</a:t>
                      </a:r>
                      <a:endParaRPr lang="en-US" b="0" i="0" dirty="0">
                        <a:solidFill>
                          <a:schemeClr val="bg1"/>
                        </a:solidFill>
                        <a:effectLst/>
                        <a:latin typeface="Lato"/>
                      </a:endParaRP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b="1" i="0" dirty="0">
                          <a:solidFill>
                            <a:schemeClr val="bg1"/>
                          </a:solidFill>
                          <a:effectLst/>
                          <a:latin typeface="Lato"/>
                        </a:rPr>
                        <a:t>Description</a:t>
                      </a:r>
                      <a:endParaRPr lang="en-US" b="0" i="0" dirty="0">
                        <a:solidFill>
                          <a:schemeClr val="bg1"/>
                        </a:solidFill>
                        <a:effectLst/>
                        <a:latin typeface="Lato"/>
                      </a:endParaRP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10266153"/>
                  </a:ext>
                </a:extLst>
              </a:tr>
              <a:tr h="576140">
                <a:tc>
                  <a:txBody>
                    <a:bodyPr/>
                    <a:lstStyle/>
                    <a:p>
                      <a:pPr algn="ctr">
                        <a:spcAft>
                          <a:spcPts val="0"/>
                        </a:spcAft>
                      </a:pPr>
                      <a:r>
                        <a:rPr lang="en-US" b="0" i="0" dirty="0">
                          <a:solidFill>
                            <a:schemeClr val="bg1"/>
                          </a:solidFill>
                          <a:effectLst/>
                          <a:latin typeface="Lato"/>
                        </a:rPr>
                        <a:t>1</a:t>
                      </a: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b="0" i="0" dirty="0" err="1">
                          <a:solidFill>
                            <a:schemeClr val="bg1"/>
                          </a:solidFill>
                          <a:effectLst/>
                          <a:latin typeface="Lato"/>
                        </a:rPr>
                        <a:t>Vcc</a:t>
                      </a:r>
                      <a:endParaRPr lang="en-US" b="0" i="0" dirty="0">
                        <a:solidFill>
                          <a:schemeClr val="bg1"/>
                        </a:solidFill>
                        <a:effectLst/>
                        <a:latin typeface="Lato"/>
                      </a:endParaRP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b="0" i="0">
                          <a:solidFill>
                            <a:schemeClr val="bg1"/>
                          </a:solidFill>
                          <a:effectLst/>
                          <a:latin typeface="Lato"/>
                        </a:rPr>
                        <a:t>The Vcc pin powers the sensor, typically with +5V</a:t>
                      </a: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065382996"/>
                  </a:ext>
                </a:extLst>
              </a:tr>
              <a:tr h="1185684">
                <a:tc>
                  <a:txBody>
                    <a:bodyPr/>
                    <a:lstStyle/>
                    <a:p>
                      <a:pPr algn="ctr">
                        <a:spcAft>
                          <a:spcPts val="0"/>
                        </a:spcAft>
                      </a:pPr>
                      <a:r>
                        <a:rPr lang="en-US" b="0" i="0" dirty="0">
                          <a:solidFill>
                            <a:schemeClr val="bg1"/>
                          </a:solidFill>
                          <a:effectLst/>
                          <a:latin typeface="Lato"/>
                        </a:rPr>
                        <a:t>2</a:t>
                      </a: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b="0" i="0" dirty="0">
                          <a:solidFill>
                            <a:schemeClr val="bg1"/>
                          </a:solidFill>
                          <a:effectLst/>
                          <a:latin typeface="Lato"/>
                        </a:rPr>
                        <a:t>Trigger</a:t>
                      </a: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b="0" i="0" dirty="0">
                          <a:solidFill>
                            <a:schemeClr val="bg1"/>
                          </a:solidFill>
                          <a:effectLst/>
                          <a:latin typeface="Lato"/>
                        </a:rPr>
                        <a:t>Trigger pin is an Input pin. This pin has to be kept high for 10us to initialize measurement by sending US wave.</a:t>
                      </a: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253328306"/>
                  </a:ext>
                </a:extLst>
              </a:tr>
              <a:tr h="1410340">
                <a:tc>
                  <a:txBody>
                    <a:bodyPr/>
                    <a:lstStyle/>
                    <a:p>
                      <a:pPr algn="ctr">
                        <a:spcAft>
                          <a:spcPts val="0"/>
                        </a:spcAft>
                      </a:pPr>
                      <a:r>
                        <a:rPr lang="en-US" b="0" i="0" dirty="0">
                          <a:solidFill>
                            <a:schemeClr val="bg1"/>
                          </a:solidFill>
                          <a:effectLst/>
                          <a:latin typeface="Lato"/>
                        </a:rPr>
                        <a:t>3</a:t>
                      </a: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b="0" i="0">
                          <a:solidFill>
                            <a:schemeClr val="bg1"/>
                          </a:solidFill>
                          <a:effectLst/>
                          <a:latin typeface="Lato"/>
                        </a:rPr>
                        <a:t>Echo</a:t>
                      </a: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b="0" i="0" dirty="0">
                          <a:solidFill>
                            <a:schemeClr val="bg1"/>
                          </a:solidFill>
                          <a:effectLst/>
                          <a:latin typeface="Lato"/>
                        </a:rPr>
                        <a:t>Echo pin is an Output pin. This pin goes high for a period of time which will be equal to the time taken for the US wave to return back to the sensor.</a:t>
                      </a: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793696541"/>
                  </a:ext>
                </a:extLst>
              </a:tr>
              <a:tr h="576140">
                <a:tc>
                  <a:txBody>
                    <a:bodyPr/>
                    <a:lstStyle/>
                    <a:p>
                      <a:pPr algn="ctr">
                        <a:spcAft>
                          <a:spcPts val="0"/>
                        </a:spcAft>
                      </a:pPr>
                      <a:r>
                        <a:rPr lang="en-US" b="0" i="0" dirty="0">
                          <a:solidFill>
                            <a:schemeClr val="bg1"/>
                          </a:solidFill>
                          <a:effectLst/>
                          <a:latin typeface="Lato"/>
                        </a:rPr>
                        <a:t>4</a:t>
                      </a: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b="0" i="0">
                          <a:solidFill>
                            <a:schemeClr val="bg1"/>
                          </a:solidFill>
                          <a:effectLst/>
                          <a:latin typeface="Lato"/>
                        </a:rPr>
                        <a:t>Ground</a:t>
                      </a: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b="0" i="0" dirty="0">
                          <a:solidFill>
                            <a:schemeClr val="bg1"/>
                          </a:solidFill>
                          <a:effectLst/>
                          <a:latin typeface="Lato"/>
                        </a:rPr>
                        <a:t>This pin is connected to the Ground of the system.</a:t>
                      </a:r>
                    </a:p>
                  </a:txBody>
                  <a:tcPr marL="76200" marR="762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245959454"/>
                  </a:ext>
                </a:extLst>
              </a:tr>
            </a:tbl>
          </a:graphicData>
        </a:graphic>
      </p:graphicFrame>
      <p:pic>
        <p:nvPicPr>
          <p:cNvPr id="5124" name="Picture 4" descr="Image result for ultrasonic sensor">
            <a:extLst>
              <a:ext uri="{FF2B5EF4-FFF2-40B4-BE49-F238E27FC236}">
                <a16:creationId xmlns:a16="http://schemas.microsoft.com/office/drawing/2014/main" xmlns="" id="{A5F0148A-2644-48CF-A1F5-F0FCF9D9441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32601" y="1967047"/>
            <a:ext cx="4917884" cy="29239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85728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3BAA6-834C-47FE-BCA5-33FAF907BADE}"/>
              </a:ext>
            </a:extLst>
          </p:cNvPr>
          <p:cNvSpPr>
            <a:spLocks noGrp="1"/>
          </p:cNvSpPr>
          <p:nvPr>
            <p:ph type="title"/>
          </p:nvPr>
        </p:nvSpPr>
        <p:spPr/>
        <p:txBody>
          <a:bodyPr/>
          <a:lstStyle/>
          <a:p>
            <a:r>
              <a:rPr lang="en-US" dirty="0">
                <a:latin typeface="Baskerville Old Face" panose="02020602080505020303" pitchFamily="18" charset="0"/>
              </a:rPr>
              <a:t>ARDUNIO UNO PIN CONFIGURATION</a:t>
            </a:r>
          </a:p>
        </p:txBody>
      </p:sp>
      <p:pic>
        <p:nvPicPr>
          <p:cNvPr id="4098" name="Picture 2" descr="Image result for arduino uno pin configuration">
            <a:extLst>
              <a:ext uri="{FF2B5EF4-FFF2-40B4-BE49-F238E27FC236}">
                <a16:creationId xmlns:a16="http://schemas.microsoft.com/office/drawing/2014/main" xmlns="" id="{102C36E6-7062-4776-AAB2-32C166D62D3D}"/>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89224" y="1690688"/>
            <a:ext cx="5368123"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883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D684D-D3EB-4FD2-B83F-151FE3FF02E2}"/>
              </a:ext>
            </a:extLst>
          </p:cNvPr>
          <p:cNvSpPr>
            <a:spLocks noGrp="1"/>
          </p:cNvSpPr>
          <p:nvPr>
            <p:ph type="title"/>
          </p:nvPr>
        </p:nvSpPr>
        <p:spPr/>
        <p:txBody>
          <a:bodyPr/>
          <a:lstStyle/>
          <a:p>
            <a:r>
              <a:rPr lang="en-US" dirty="0">
                <a:latin typeface="Baskerville Old Face" panose="02020602080505020303" pitchFamily="18" charset="0"/>
              </a:rPr>
              <a:t>RASPBERRY PI 3 PIN CONFIGURATION</a:t>
            </a:r>
          </a:p>
        </p:txBody>
      </p:sp>
      <p:pic>
        <p:nvPicPr>
          <p:cNvPr id="6146" name="Picture 2" descr="Image result for raspberry pi 3 model b pin configuration">
            <a:extLst>
              <a:ext uri="{FF2B5EF4-FFF2-40B4-BE49-F238E27FC236}">
                <a16:creationId xmlns:a16="http://schemas.microsoft.com/office/drawing/2014/main" xmlns="" id="{7813DB3C-6E39-4999-810B-B588AB0D68F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l="11724" t="-3810" r="10809" b="-1"/>
          <a:stretch/>
        </p:blipFill>
        <p:spPr bwMode="auto">
          <a:xfrm>
            <a:off x="391885" y="1736725"/>
            <a:ext cx="5992586" cy="4517118"/>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descr="Image result for raspberry pi 3 model b pin configuration">
            <a:extLst>
              <a:ext uri="{FF2B5EF4-FFF2-40B4-BE49-F238E27FC236}">
                <a16:creationId xmlns:a16="http://schemas.microsoft.com/office/drawing/2014/main" xmlns="" id="{3774A8DE-8F4D-4EF2-820D-ACA690146632}"/>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2907" t="5324" r="3141" b="8811"/>
          <a:stretch/>
        </p:blipFill>
        <p:spPr bwMode="auto">
          <a:xfrm>
            <a:off x="6783556" y="2334986"/>
            <a:ext cx="5283258" cy="36086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5597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2E76E-473D-479E-BCFC-DD07E1DA9F7A}"/>
              </a:ext>
            </a:extLst>
          </p:cNvPr>
          <p:cNvSpPr>
            <a:spLocks noGrp="1"/>
          </p:cNvSpPr>
          <p:nvPr>
            <p:ph type="title"/>
          </p:nvPr>
        </p:nvSpPr>
        <p:spPr/>
        <p:txBody>
          <a:bodyPr/>
          <a:lstStyle/>
          <a:p>
            <a:r>
              <a:rPr lang="en-US" dirty="0">
                <a:latin typeface="Baskerville Old Face" panose="02020602080505020303" pitchFamily="18" charset="0"/>
              </a:rPr>
              <a:t>PROBLEM STATEMENT </a:t>
            </a:r>
          </a:p>
        </p:txBody>
      </p:sp>
      <p:sp>
        <p:nvSpPr>
          <p:cNvPr id="4" name="Rectangle 3">
            <a:extLst>
              <a:ext uri="{FF2B5EF4-FFF2-40B4-BE49-F238E27FC236}">
                <a16:creationId xmlns:a16="http://schemas.microsoft.com/office/drawing/2014/main" xmlns="" id="{DDA2607B-C577-4922-9230-3617856BEFEA}"/>
              </a:ext>
            </a:extLst>
          </p:cNvPr>
          <p:cNvSpPr/>
          <p:nvPr/>
        </p:nvSpPr>
        <p:spPr>
          <a:xfrm>
            <a:off x="545431" y="1524000"/>
            <a:ext cx="11229473" cy="3539430"/>
          </a:xfrm>
          <a:prstGeom prst="rect">
            <a:avLst/>
          </a:prstGeom>
        </p:spPr>
        <p:txBody>
          <a:bodyPr wrap="square">
            <a:spAutoFit/>
          </a:bodyPr>
          <a:lstStyle/>
          <a:p>
            <a:pPr algn="just">
              <a:buNone/>
            </a:pPr>
            <a:r>
              <a:rPr lang="en-US" sz="2800" dirty="0">
                <a:latin typeface="Baskerville Old Face" pitchFamily="18" charset="0"/>
              </a:rPr>
              <a:t>Individuals suffering from Neuromuscular disabilities such as ALS, Muscular Dystrophy, Parkinson's, etc. require the aid of the wheelchair that focuses on providing support for their basic day-to-day activities that majorly includes the mobility. </a:t>
            </a:r>
          </a:p>
          <a:p>
            <a:pPr algn="just">
              <a:buNone/>
            </a:pPr>
            <a:r>
              <a:rPr lang="en-US" sz="2800" dirty="0">
                <a:latin typeface="Baskerville Old Face" pitchFamily="18" charset="0"/>
              </a:rPr>
              <a:t>This project focuses on building an automated wheelchair based on the individual’s pupil movement. </a:t>
            </a:r>
          </a:p>
          <a:p>
            <a:pPr algn="just">
              <a:buNone/>
            </a:pPr>
            <a:r>
              <a:rPr lang="en-US" sz="2800">
                <a:latin typeface="Baskerville Old Face" pitchFamily="18" charset="0"/>
              </a:rPr>
              <a:t>The </a:t>
            </a:r>
            <a:r>
              <a:rPr lang="en-US" sz="2800" dirty="0">
                <a:latin typeface="Baskerville Old Face" pitchFamily="18" charset="0"/>
              </a:rPr>
              <a:t>eye muscle is that part of the human anatomy that is least affected during the attack of paralysis. </a:t>
            </a:r>
          </a:p>
        </p:txBody>
      </p:sp>
    </p:spTree>
    <p:extLst>
      <p:ext uri="{BB962C8B-B14F-4D97-AF65-F5344CB8AC3E}">
        <p14:creationId xmlns:p14="http://schemas.microsoft.com/office/powerpoint/2010/main" xmlns="" val="4269754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18C84-298B-4229-B249-20D9EA8F875B}"/>
              </a:ext>
            </a:extLst>
          </p:cNvPr>
          <p:cNvSpPr>
            <a:spLocks noGrp="1"/>
          </p:cNvSpPr>
          <p:nvPr>
            <p:ph type="title"/>
          </p:nvPr>
        </p:nvSpPr>
        <p:spPr>
          <a:xfrm>
            <a:off x="218114" y="365125"/>
            <a:ext cx="12501108" cy="1325563"/>
          </a:xfrm>
        </p:spPr>
        <p:txBody>
          <a:bodyPr/>
          <a:lstStyle/>
          <a:p>
            <a:r>
              <a:rPr lang="en-US" dirty="0">
                <a:latin typeface="Baskerville Old Face" panose="02020602080505020303" pitchFamily="18" charset="0"/>
              </a:rPr>
              <a:t>WIFI &amp; BLUETOOTH PIN CONFIGURATION</a:t>
            </a:r>
          </a:p>
        </p:txBody>
      </p:sp>
      <p:pic>
        <p:nvPicPr>
          <p:cNvPr id="7170" name="Picture 2" descr="Image result for esp8266 wifi module pin configuration">
            <a:extLst>
              <a:ext uri="{FF2B5EF4-FFF2-40B4-BE49-F238E27FC236}">
                <a16:creationId xmlns:a16="http://schemas.microsoft.com/office/drawing/2014/main" xmlns="" id="{E8652EE7-33C3-4493-BCD2-CE68AD8BE4AF}"/>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2331017"/>
            <a:ext cx="5486400" cy="3667125"/>
          </a:xfrm>
          <a:prstGeom prst="rect">
            <a:avLst/>
          </a:prstGeom>
          <a:noFill/>
          <a:extLst>
            <a:ext uri="{909E8E84-426E-40DD-AFC4-6F175D3DCCD1}">
              <a14:hiddenFill xmlns:a14="http://schemas.microsoft.com/office/drawing/2010/main" xmlns="">
                <a:solidFill>
                  <a:srgbClr val="FFFFFF"/>
                </a:solidFill>
              </a14:hiddenFill>
            </a:ext>
          </a:extLst>
        </p:spPr>
      </p:pic>
      <p:pic>
        <p:nvPicPr>
          <p:cNvPr id="7172" name="Picture 4" descr="Image result for bluetooth module pin configuration">
            <a:extLst>
              <a:ext uri="{FF2B5EF4-FFF2-40B4-BE49-F238E27FC236}">
                <a16:creationId xmlns:a16="http://schemas.microsoft.com/office/drawing/2014/main" xmlns="" id="{50657D3C-6617-476C-9600-7058A3339CD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28040" y="2331017"/>
            <a:ext cx="5238750" cy="3733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97398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30A1D-3572-4770-810A-8DC9AB347542}"/>
              </a:ext>
            </a:extLst>
          </p:cNvPr>
          <p:cNvSpPr>
            <a:spLocks noGrp="1"/>
          </p:cNvSpPr>
          <p:nvPr>
            <p:ph type="title"/>
          </p:nvPr>
        </p:nvSpPr>
        <p:spPr/>
        <p:txBody>
          <a:bodyPr/>
          <a:lstStyle/>
          <a:p>
            <a:r>
              <a:rPr lang="en-US" dirty="0">
                <a:latin typeface="Baskerville Old Face" panose="02020602080505020303" pitchFamily="18" charset="0"/>
              </a:rPr>
              <a:t>ADVANTAGES</a:t>
            </a:r>
          </a:p>
        </p:txBody>
      </p:sp>
      <p:sp>
        <p:nvSpPr>
          <p:cNvPr id="3" name="Content Placeholder 2">
            <a:extLst>
              <a:ext uri="{FF2B5EF4-FFF2-40B4-BE49-F238E27FC236}">
                <a16:creationId xmlns:a16="http://schemas.microsoft.com/office/drawing/2014/main" xmlns="" id="{CC566A80-01FB-452C-A088-D9AC3FCE979B}"/>
              </a:ext>
            </a:extLst>
          </p:cNvPr>
          <p:cNvSpPr>
            <a:spLocks noGrp="1"/>
          </p:cNvSpPr>
          <p:nvPr>
            <p:ph idx="1"/>
          </p:nvPr>
        </p:nvSpPr>
        <p:spPr/>
        <p:txBody>
          <a:bodyPr>
            <a:normAutofit fontScale="92500" lnSpcReduction="10000"/>
          </a:bodyPr>
          <a:lstStyle/>
          <a:p>
            <a:r>
              <a:rPr lang="en-US" dirty="0"/>
              <a:t>The proposed model is the advancement of the manually operated wheelchair and the existing automated ones.</a:t>
            </a:r>
          </a:p>
          <a:p>
            <a:r>
              <a:rPr lang="en-US" dirty="0"/>
              <a:t>This project overcomes the drawbacks of the above mentioned methods that are being used currently. </a:t>
            </a:r>
          </a:p>
          <a:p>
            <a:r>
              <a:rPr lang="en-US" dirty="0"/>
              <a:t>Previous designs were referenced to improve current design.</a:t>
            </a:r>
          </a:p>
          <a:p>
            <a:r>
              <a:rPr lang="en-US" dirty="0"/>
              <a:t>Our system uses the eyeball sensor which tracks the position of the eye by using a simple application IP CAM which make the wheelchair safer for the patient.</a:t>
            </a:r>
          </a:p>
          <a:p>
            <a:r>
              <a:rPr lang="en-US" dirty="0"/>
              <a:t>Hardware component reduction.</a:t>
            </a:r>
          </a:p>
          <a:p>
            <a:r>
              <a:rPr lang="en-US" dirty="0"/>
              <a:t>Simpler and hence easier to implement.</a:t>
            </a:r>
          </a:p>
          <a:p>
            <a:r>
              <a:rPr lang="en-US" dirty="0"/>
              <a:t>Cost efficient.</a:t>
            </a:r>
          </a:p>
          <a:p>
            <a:pPr marL="0" indent="0">
              <a:buNone/>
            </a:pPr>
            <a:endParaRPr lang="en-US" dirty="0"/>
          </a:p>
        </p:txBody>
      </p:sp>
    </p:spTree>
    <p:extLst>
      <p:ext uri="{BB962C8B-B14F-4D97-AF65-F5344CB8AC3E}">
        <p14:creationId xmlns:p14="http://schemas.microsoft.com/office/powerpoint/2010/main" xmlns="" val="4153671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C85212-1E24-4241-880D-A9EDE141519E}"/>
              </a:ext>
            </a:extLst>
          </p:cNvPr>
          <p:cNvSpPr>
            <a:spLocks noGrp="1"/>
          </p:cNvSpPr>
          <p:nvPr>
            <p:ph type="title"/>
          </p:nvPr>
        </p:nvSpPr>
        <p:spPr/>
        <p:txBody>
          <a:bodyPr/>
          <a:lstStyle/>
          <a:p>
            <a:r>
              <a:rPr lang="en-US" dirty="0">
                <a:latin typeface="Baskerville Old Face" panose="02020602080505020303" pitchFamily="18" charset="0"/>
              </a:rPr>
              <a:t>FUTURE ENHANCEMENTS</a:t>
            </a:r>
          </a:p>
        </p:txBody>
      </p:sp>
      <p:sp>
        <p:nvSpPr>
          <p:cNvPr id="3" name="Content Placeholder 2">
            <a:extLst>
              <a:ext uri="{FF2B5EF4-FFF2-40B4-BE49-F238E27FC236}">
                <a16:creationId xmlns:a16="http://schemas.microsoft.com/office/drawing/2014/main" xmlns="" id="{7484652B-9494-4475-BFDC-93107A1588BF}"/>
              </a:ext>
            </a:extLst>
          </p:cNvPr>
          <p:cNvSpPr>
            <a:spLocks noGrp="1"/>
          </p:cNvSpPr>
          <p:nvPr>
            <p:ph idx="1"/>
          </p:nvPr>
        </p:nvSpPr>
        <p:spPr>
          <a:xfrm>
            <a:off x="838200" y="1825625"/>
            <a:ext cx="10515600" cy="4351338"/>
          </a:xfrm>
        </p:spPr>
        <p:txBody>
          <a:bodyPr/>
          <a:lstStyle/>
          <a:p>
            <a:r>
              <a:rPr lang="en-US"/>
              <a:t>Include</a:t>
            </a:r>
            <a:r>
              <a:rPr lang="en-US" dirty="0"/>
              <a:t> </a:t>
            </a:r>
            <a:r>
              <a:rPr lang="en-US" b="1" dirty="0"/>
              <a:t>home</a:t>
            </a:r>
            <a:r>
              <a:rPr lang="en-US" dirty="0"/>
              <a:t> security such as access control and alarm </a:t>
            </a:r>
            <a:r>
              <a:rPr lang="en-US"/>
              <a:t>systems.</a:t>
            </a:r>
          </a:p>
          <a:p>
            <a:r>
              <a:rPr lang="en-US"/>
              <a:t>The delay between the blinks can be made more accurate than the present.</a:t>
            </a:r>
          </a:p>
          <a:p>
            <a:r>
              <a:rPr lang="en-US"/>
              <a:t>Control appliances without any hinderence.</a:t>
            </a:r>
          </a:p>
          <a:p>
            <a:r>
              <a:rPr lang="en-US"/>
              <a:t>Integrate both pupil control and other senses into one single automated wheelchair.</a:t>
            </a:r>
          </a:p>
          <a:p>
            <a:r>
              <a:rPr lang="en-US"/>
              <a:t>Accustom to maneuver during night (absence of light).</a:t>
            </a:r>
          </a:p>
          <a:p>
            <a:r>
              <a:rPr lang="en-US"/>
              <a:t>Build a chatbot for communication and entertainment purpose.</a:t>
            </a:r>
          </a:p>
          <a:p>
            <a:pPr marL="0" indent="0">
              <a:buNone/>
            </a:pPr>
            <a:endParaRPr lang="en-US"/>
          </a:p>
          <a:p>
            <a:endParaRPr lang="en-US"/>
          </a:p>
        </p:txBody>
      </p:sp>
    </p:spTree>
    <p:extLst>
      <p:ext uri="{BB962C8B-B14F-4D97-AF65-F5344CB8AC3E}">
        <p14:creationId xmlns:p14="http://schemas.microsoft.com/office/powerpoint/2010/main" xmlns="" val="3846677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 Automation</a:t>
            </a:r>
            <a:endParaRPr lang="en-US" dirty="0"/>
          </a:p>
        </p:txBody>
      </p:sp>
      <p:pic>
        <p:nvPicPr>
          <p:cNvPr id="4" name="bulb.mp4">
            <a:hlinkClick r:id="" action="ppaction://media"/>
          </p:cNvPr>
          <p:cNvPicPr>
            <a:picLocks noGrp="1" noRot="1" noChangeAspect="1"/>
          </p:cNvPicPr>
          <p:nvPr>
            <p:ph idx="1"/>
            <a:videoFile r:link="rId1"/>
          </p:nvPr>
        </p:nvPicPr>
        <p:blipFill>
          <a:blip r:embed="rId3"/>
          <a:stretch>
            <a:fillRect/>
          </a:stretch>
        </p:blipFill>
        <p:spPr>
          <a:xfrm>
            <a:off x="1266092" y="2222695"/>
            <a:ext cx="9720776" cy="41921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BOT Movements</a:t>
            </a:r>
            <a:endParaRPr lang="en-US" dirty="0"/>
          </a:p>
        </p:txBody>
      </p:sp>
      <p:pic>
        <p:nvPicPr>
          <p:cNvPr id="4" name="Video from Sai.mp4">
            <a:hlinkClick r:id="" action="ppaction://media"/>
          </p:cNvPr>
          <p:cNvPicPr>
            <a:picLocks noGrp="1" noRot="1" noChangeAspect="1"/>
          </p:cNvPicPr>
          <p:nvPr>
            <p:ph idx="1"/>
            <a:videoFile r:link="rId1"/>
          </p:nvPr>
        </p:nvPicPr>
        <p:blipFill>
          <a:blip r:embed="rId3"/>
          <a:stretch>
            <a:fillRect/>
          </a:stretch>
        </p:blipFill>
        <p:spPr>
          <a:xfrm>
            <a:off x="478301" y="1744394"/>
            <a:ext cx="11366695" cy="4768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1D1AD-0F0C-4F09-B682-D23F1E503092}"/>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xmlns="" val="284781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75391D-C82E-4C1E-9300-75B725C844CF}"/>
              </a:ext>
            </a:extLst>
          </p:cNvPr>
          <p:cNvSpPr>
            <a:spLocks noGrp="1"/>
          </p:cNvSpPr>
          <p:nvPr>
            <p:ph type="title"/>
          </p:nvPr>
        </p:nvSpPr>
        <p:spPr/>
        <p:txBody>
          <a:bodyPr/>
          <a:lstStyle/>
          <a:p>
            <a:r>
              <a:rPr lang="en-US" dirty="0">
                <a:latin typeface="Baskerville Old Face" panose="02020602080505020303" pitchFamily="18" charset="0"/>
              </a:rPr>
              <a:t>LITERATURE STUDY</a:t>
            </a:r>
          </a:p>
        </p:txBody>
      </p:sp>
      <p:sp>
        <p:nvSpPr>
          <p:cNvPr id="3" name="Content Placeholder 2">
            <a:extLst>
              <a:ext uri="{FF2B5EF4-FFF2-40B4-BE49-F238E27FC236}">
                <a16:creationId xmlns:a16="http://schemas.microsoft.com/office/drawing/2014/main" xmlns="" id="{C4C11544-F7DB-4E95-99FD-FA945A85221A}"/>
              </a:ext>
            </a:extLst>
          </p:cNvPr>
          <p:cNvSpPr>
            <a:spLocks noGrp="1"/>
          </p:cNvSpPr>
          <p:nvPr>
            <p:ph idx="1"/>
          </p:nvPr>
        </p:nvSpPr>
        <p:spPr/>
        <p:txBody>
          <a:bodyPr>
            <a:normAutofit fontScale="85000" lnSpcReduction="20000"/>
          </a:bodyPr>
          <a:lstStyle/>
          <a:p>
            <a:r>
              <a:rPr lang="en-US" sz="3000" dirty="0">
                <a:latin typeface="Baskerville Old Face" panose="02020602080505020303" pitchFamily="18" charset="0"/>
              </a:rPr>
              <a:t>Wheelchair Control Using An Eye Tracking System For Assisted Mobility- </a:t>
            </a:r>
            <a:r>
              <a:rPr lang="en-US" sz="3000" dirty="0" err="1">
                <a:latin typeface="Baskerville Old Face" panose="02020602080505020303" pitchFamily="18" charset="0"/>
              </a:rPr>
              <a:t>Srimathi</a:t>
            </a:r>
            <a:r>
              <a:rPr lang="en-US" sz="3000" dirty="0">
                <a:latin typeface="Baskerville Old Face" panose="02020602080505020303" pitchFamily="18" charset="0"/>
              </a:rPr>
              <a:t>. </a:t>
            </a:r>
            <a:r>
              <a:rPr lang="en-US" sz="3000" dirty="0" err="1">
                <a:latin typeface="Baskerville Old Face" panose="02020602080505020303" pitchFamily="18" charset="0"/>
              </a:rPr>
              <a:t>P,Kanthini</a:t>
            </a:r>
            <a:r>
              <a:rPr lang="en-US" sz="3000" dirty="0">
                <a:latin typeface="Baskerville Old Face" panose="02020602080505020303" pitchFamily="18" charset="0"/>
              </a:rPr>
              <a:t>. B, Kaushik Kumar Sen. Electronics and Communications Engineering, SRM University, </a:t>
            </a:r>
            <a:r>
              <a:rPr lang="en-US" sz="3000" dirty="0" err="1">
                <a:latin typeface="Baskerville Old Face" panose="02020602080505020303" pitchFamily="18" charset="0"/>
              </a:rPr>
              <a:t>Vadapalani</a:t>
            </a:r>
            <a:r>
              <a:rPr lang="en-US" sz="3000" dirty="0">
                <a:latin typeface="Baskerville Old Face" panose="02020602080505020303" pitchFamily="18" charset="0"/>
              </a:rPr>
              <a:t>.</a:t>
            </a:r>
          </a:p>
          <a:p>
            <a:r>
              <a:rPr lang="en-US" sz="3000" dirty="0">
                <a:latin typeface="Baskerville Old Face" panose="02020602080505020303" pitchFamily="18" charset="0"/>
              </a:rPr>
              <a:t>A Prototype of Electric Wheelchair Controlled by Eye-Only for Paralyzed User- Kohei Arai, Ronny </a:t>
            </a:r>
            <a:r>
              <a:rPr lang="en-US" sz="3000" dirty="0" err="1">
                <a:latin typeface="Baskerville Old Face" panose="02020602080505020303" pitchFamily="18" charset="0"/>
              </a:rPr>
              <a:t>Mardiyanto</a:t>
            </a:r>
            <a:r>
              <a:rPr lang="en-US" sz="3000" dirty="0">
                <a:latin typeface="Baskerville Old Face" panose="02020602080505020303" pitchFamily="18" charset="0"/>
              </a:rPr>
              <a:t>, Saga University.</a:t>
            </a:r>
          </a:p>
          <a:p>
            <a:r>
              <a:rPr lang="en-US" sz="3000" dirty="0">
                <a:latin typeface="Baskerville Old Face" panose="02020602080505020303" pitchFamily="18" charset="0"/>
              </a:rPr>
              <a:t>Iris Controlled Wheel Chair in Real Time- Kshama </a:t>
            </a:r>
            <a:r>
              <a:rPr lang="en-US" sz="3000" dirty="0" err="1">
                <a:latin typeface="Baskerville Old Face" panose="02020602080505020303" pitchFamily="18" charset="0"/>
              </a:rPr>
              <a:t>Chaudary</a:t>
            </a:r>
            <a:r>
              <a:rPr lang="en-US" sz="3000" dirty="0">
                <a:latin typeface="Baskerville Old Face" panose="02020602080505020303" pitchFamily="18" charset="0"/>
              </a:rPr>
              <a:t>, Naveen Agarwal, Naveen Garg, Vikas Deep, Department of Information Technology, Amity University.</a:t>
            </a:r>
          </a:p>
          <a:p>
            <a:r>
              <a:rPr lang="en-US" sz="3000" dirty="0">
                <a:latin typeface="Baskerville Old Face" panose="02020602080505020303" pitchFamily="18" charset="0"/>
              </a:rPr>
              <a:t>Iris movement based wheelchair control using raspberry pi- school of electronic engineering VIT university, Vellore</a:t>
            </a:r>
          </a:p>
          <a:p>
            <a:r>
              <a:rPr lang="en-US" sz="3000" dirty="0">
                <a:latin typeface="Baskerville Old Face" panose="02020602080505020303" pitchFamily="18" charset="0"/>
              </a:rPr>
              <a:t>Automatic Camera Based Eye Controlled Wheelchair System Using Raspberry Pi, International Journal of Science, Engineering and Technology Research (IJSETR), Volume 5, Issue 1, January 2016</a:t>
            </a:r>
          </a:p>
          <a:p>
            <a:pPr marL="0" indent="0">
              <a:buNone/>
            </a:pPr>
            <a:endParaRPr lang="en-US" dirty="0"/>
          </a:p>
        </p:txBody>
      </p:sp>
    </p:spTree>
    <p:extLst>
      <p:ext uri="{BB962C8B-B14F-4D97-AF65-F5344CB8AC3E}">
        <p14:creationId xmlns:p14="http://schemas.microsoft.com/office/powerpoint/2010/main" xmlns="" val="73692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A95E4F-FDD3-4A9C-B6FD-2D0288258A23}"/>
              </a:ext>
            </a:extLst>
          </p:cNvPr>
          <p:cNvSpPr>
            <a:spLocks noGrp="1"/>
          </p:cNvSpPr>
          <p:nvPr>
            <p:ph type="title"/>
          </p:nvPr>
        </p:nvSpPr>
        <p:spPr/>
        <p:txBody>
          <a:bodyPr/>
          <a:lstStyle/>
          <a:p>
            <a:r>
              <a:rPr lang="en-US" dirty="0">
                <a:latin typeface="Baskerville Old Face" panose="02020602080505020303" pitchFamily="18" charset="0"/>
              </a:rPr>
              <a:t>EXISTING MODELS</a:t>
            </a:r>
          </a:p>
        </p:txBody>
      </p:sp>
      <p:sp>
        <p:nvSpPr>
          <p:cNvPr id="3" name="Content Placeholder 2">
            <a:extLst>
              <a:ext uri="{FF2B5EF4-FFF2-40B4-BE49-F238E27FC236}">
                <a16:creationId xmlns:a16="http://schemas.microsoft.com/office/drawing/2014/main" xmlns="" id="{1797C30D-EA9F-4B4B-A05C-7195CF6ECA2D}"/>
              </a:ext>
            </a:extLst>
          </p:cNvPr>
          <p:cNvSpPr>
            <a:spLocks noGrp="1"/>
          </p:cNvSpPr>
          <p:nvPr>
            <p:ph sz="half" idx="1"/>
          </p:nvPr>
        </p:nvSpPr>
        <p:spPr/>
        <p:txBody>
          <a:bodyPr>
            <a:normAutofit fontScale="92500" lnSpcReduction="10000"/>
          </a:bodyPr>
          <a:lstStyle/>
          <a:p>
            <a:pPr marL="0" indent="0">
              <a:buNone/>
            </a:pPr>
            <a:r>
              <a:rPr lang="en-US" b="1" u="sng" dirty="0"/>
              <a:t>1. In Electro-Oculogram method</a:t>
            </a:r>
          </a:p>
          <a:p>
            <a:pPr marL="0" indent="0">
              <a:buNone/>
            </a:pPr>
            <a:r>
              <a:rPr lang="en-US" dirty="0"/>
              <a:t>Electrooculography (EOG) is a technique for measuring the </a:t>
            </a:r>
            <a:r>
              <a:rPr lang="en-US" dirty="0" err="1"/>
              <a:t>corneo</a:t>
            </a:r>
            <a:r>
              <a:rPr lang="en-US" dirty="0"/>
              <a:t>-retinal standing potential that exists between the front and the back of the human eye</a:t>
            </a:r>
            <a:endParaRPr lang="en-US" b="1" dirty="0"/>
          </a:p>
          <a:p>
            <a:pPr marL="0" indent="0">
              <a:buNone/>
            </a:pPr>
            <a:r>
              <a:rPr lang="en-US" dirty="0"/>
              <a:t>There can be electrode slippage</a:t>
            </a:r>
          </a:p>
          <a:p>
            <a:pPr marL="0" indent="0">
              <a:buNone/>
            </a:pPr>
            <a:r>
              <a:rPr lang="en-US" dirty="0"/>
              <a:t>Very large eye movements cannot be detected with accuracy.</a:t>
            </a:r>
          </a:p>
          <a:p>
            <a:pPr marL="0" indent="0">
              <a:buNone/>
            </a:pPr>
            <a:r>
              <a:rPr lang="en-US" dirty="0"/>
              <a:t>The detected signals can be easily contaminated.</a:t>
            </a:r>
          </a:p>
          <a:p>
            <a:endParaRPr lang="en-US" dirty="0"/>
          </a:p>
        </p:txBody>
      </p:sp>
      <p:pic>
        <p:nvPicPr>
          <p:cNvPr id="5" name="Content Placeholder 4">
            <a:extLst>
              <a:ext uri="{FF2B5EF4-FFF2-40B4-BE49-F238E27FC236}">
                <a16:creationId xmlns:a16="http://schemas.microsoft.com/office/drawing/2014/main" xmlns="" id="{BE7F1A8A-A6D2-4818-B6D8-CEB9AB92D4D3}"/>
              </a:ext>
            </a:extLst>
          </p:cNvPr>
          <p:cNvPicPr>
            <a:picLocks noGrp="1" noChangeAspect="1"/>
          </p:cNvPicPr>
          <p:nvPr>
            <p:ph sz="half" idx="2"/>
          </p:nvPr>
        </p:nvPicPr>
        <p:blipFill>
          <a:blip r:embed="rId2" cstate="print"/>
          <a:stretch>
            <a:fillRect/>
          </a:stretch>
        </p:blipFill>
        <p:spPr>
          <a:xfrm>
            <a:off x="6509084" y="1488736"/>
            <a:ext cx="5181600" cy="2779221"/>
          </a:xfrm>
          <a:prstGeom prst="rect">
            <a:avLst/>
          </a:prstGeom>
        </p:spPr>
      </p:pic>
    </p:spTree>
    <p:extLst>
      <p:ext uri="{BB962C8B-B14F-4D97-AF65-F5344CB8AC3E}">
        <p14:creationId xmlns:p14="http://schemas.microsoft.com/office/powerpoint/2010/main" xmlns="" val="171516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F3E95B-F586-44BE-BFA6-1E354C0EF738}"/>
              </a:ext>
            </a:extLst>
          </p:cNvPr>
          <p:cNvSpPr>
            <a:spLocks noGrp="1"/>
          </p:cNvSpPr>
          <p:nvPr>
            <p:ph sz="half" idx="1"/>
          </p:nvPr>
        </p:nvSpPr>
        <p:spPr>
          <a:xfrm>
            <a:off x="838200" y="1263398"/>
            <a:ext cx="5181600" cy="4351338"/>
          </a:xfrm>
        </p:spPr>
        <p:txBody>
          <a:bodyPr>
            <a:normAutofit fontScale="85000" lnSpcReduction="20000"/>
          </a:bodyPr>
          <a:lstStyle/>
          <a:p>
            <a:pPr marL="0" indent="0">
              <a:buNone/>
            </a:pPr>
            <a:endParaRPr lang="en-US" dirty="0"/>
          </a:p>
          <a:p>
            <a:pPr marL="0" indent="0">
              <a:buNone/>
            </a:pPr>
            <a:r>
              <a:rPr lang="en-US" sz="3300" b="1" u="sng" dirty="0"/>
              <a:t>2. In lens tracking system</a:t>
            </a:r>
            <a:endParaRPr lang="en-US" sz="3300" u="sng" dirty="0"/>
          </a:p>
          <a:p>
            <a:pPr marL="0" indent="0">
              <a:buNone/>
            </a:pPr>
            <a:r>
              <a:rPr lang="en-US" dirty="0"/>
              <a:t>In this method a non slipping contact lens fits over corneal bulge. The tracking of the pupil is recorded by affixing a magnetic coil or mirror to the lens. The integrated mirror in the contact lens allows measuring reflected light. </a:t>
            </a:r>
          </a:p>
          <a:p>
            <a:pPr marL="0" indent="0">
              <a:buNone/>
            </a:pPr>
            <a:r>
              <a:rPr lang="en-US" dirty="0"/>
              <a:t>A slight mishap in the placing of the lens on the corneal bulge can cause damage to the eye.</a:t>
            </a:r>
          </a:p>
          <a:p>
            <a:pPr marL="0" indent="0">
              <a:buNone/>
            </a:pPr>
            <a:r>
              <a:rPr lang="en-US" dirty="0"/>
              <a:t>This method is obtrusive and are not suited well for interaction by gaze. </a:t>
            </a:r>
          </a:p>
          <a:p>
            <a:endParaRPr lang="en-US" dirty="0"/>
          </a:p>
        </p:txBody>
      </p:sp>
      <p:pic>
        <p:nvPicPr>
          <p:cNvPr id="5" name="Content Placeholder 4">
            <a:extLst>
              <a:ext uri="{FF2B5EF4-FFF2-40B4-BE49-F238E27FC236}">
                <a16:creationId xmlns:a16="http://schemas.microsoft.com/office/drawing/2014/main" xmlns="" id="{BAB8783C-B9D9-4958-9A3F-048C5E4C296A}"/>
              </a:ext>
            </a:extLst>
          </p:cNvPr>
          <p:cNvPicPr>
            <a:picLocks noGrp="1" noChangeAspect="1"/>
          </p:cNvPicPr>
          <p:nvPr>
            <p:ph sz="half" idx="2"/>
          </p:nvPr>
        </p:nvPicPr>
        <p:blipFill>
          <a:blip r:embed="rId2" cstate="print"/>
          <a:stretch>
            <a:fillRect/>
          </a:stretch>
        </p:blipFill>
        <p:spPr>
          <a:xfrm>
            <a:off x="6172202" y="1784684"/>
            <a:ext cx="5181600" cy="3288631"/>
          </a:xfrm>
          <a:prstGeom prst="rect">
            <a:avLst/>
          </a:prstGeom>
        </p:spPr>
      </p:pic>
    </p:spTree>
    <p:extLst>
      <p:ext uri="{BB962C8B-B14F-4D97-AF65-F5344CB8AC3E}">
        <p14:creationId xmlns:p14="http://schemas.microsoft.com/office/powerpoint/2010/main" xmlns="" val="44497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051BC-93A3-485C-865D-FF7169386D34}"/>
              </a:ext>
            </a:extLst>
          </p:cNvPr>
          <p:cNvSpPr>
            <a:spLocks noGrp="1"/>
          </p:cNvSpPr>
          <p:nvPr>
            <p:ph type="title"/>
          </p:nvPr>
        </p:nvSpPr>
        <p:spPr>
          <a:xfrm>
            <a:off x="65904" y="457200"/>
            <a:ext cx="4706122" cy="1600200"/>
          </a:xfrm>
        </p:spPr>
        <p:txBody>
          <a:bodyPr>
            <a:normAutofit/>
          </a:bodyPr>
          <a:lstStyle/>
          <a:p>
            <a:r>
              <a:rPr lang="en-US" sz="4400" dirty="0">
                <a:latin typeface="Baskerville Old Face" panose="02020602080505020303" pitchFamily="18" charset="0"/>
              </a:rPr>
              <a:t>SOME MORE MODELS</a:t>
            </a:r>
          </a:p>
        </p:txBody>
      </p:sp>
      <p:pic>
        <p:nvPicPr>
          <p:cNvPr id="6" name="Content Placeholder 5" descr="A screenshot of a computer&#10;&#10;Description automatically generated">
            <a:extLst>
              <a:ext uri="{FF2B5EF4-FFF2-40B4-BE49-F238E27FC236}">
                <a16:creationId xmlns:a16="http://schemas.microsoft.com/office/drawing/2014/main" xmlns="" id="{F119BE89-07B2-4E65-AB53-F17A59B13C8C}"/>
              </a:ext>
            </a:extLst>
          </p:cNvPr>
          <p:cNvPicPr>
            <a:picLocks noGrp="1" noChangeAspect="1"/>
          </p:cNvPicPr>
          <p:nvPr>
            <p:ph idx="1"/>
          </p:nvPr>
        </p:nvPicPr>
        <p:blipFill rotWithShape="1">
          <a:blip r:embed="rId3">
            <a:extLst>
              <a:ext uri="{28A0092B-C50C-407E-A947-70E740481C1C}">
                <a14:useLocalDpi xmlns:a14="http://schemas.microsoft.com/office/drawing/2010/main" xmlns="" val="0"/>
              </a:ext>
            </a:extLst>
          </a:blip>
          <a:srcRect l="24926" t="16708" r="51007" b="7279"/>
          <a:stretch/>
        </p:blipFill>
        <p:spPr>
          <a:xfrm>
            <a:off x="4772025" y="546755"/>
            <a:ext cx="6936066" cy="5920032"/>
          </a:xfrm>
        </p:spPr>
      </p:pic>
      <p:sp>
        <p:nvSpPr>
          <p:cNvPr id="4" name="Text Placeholder 3">
            <a:extLst>
              <a:ext uri="{FF2B5EF4-FFF2-40B4-BE49-F238E27FC236}">
                <a16:creationId xmlns:a16="http://schemas.microsoft.com/office/drawing/2014/main" xmlns="" id="{15518632-B85B-45CE-A595-86EF95F43B10}"/>
              </a:ext>
            </a:extLst>
          </p:cNvPr>
          <p:cNvSpPr>
            <a:spLocks noGrp="1"/>
          </p:cNvSpPr>
          <p:nvPr>
            <p:ph type="body" sz="half" idx="2"/>
          </p:nvPr>
        </p:nvSpPr>
        <p:spPr>
          <a:xfrm>
            <a:off x="65904" y="2057400"/>
            <a:ext cx="4706121" cy="3811588"/>
          </a:xfrm>
        </p:spPr>
        <p:txBody>
          <a:bodyPr/>
          <a:lstStyle/>
          <a:p>
            <a:endParaRPr lang="en-US" dirty="0"/>
          </a:p>
          <a:p>
            <a:r>
              <a:rPr lang="en-US" dirty="0"/>
              <a:t>The existing computer input devices can be divided into five categories:</a:t>
            </a:r>
          </a:p>
        </p:txBody>
      </p:sp>
    </p:spTree>
    <p:extLst>
      <p:ext uri="{BB962C8B-B14F-4D97-AF65-F5344CB8AC3E}">
        <p14:creationId xmlns:p14="http://schemas.microsoft.com/office/powerpoint/2010/main" xmlns="" val="431973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8B5FC1-0B9D-47B5-B0B7-01C108727C08}"/>
              </a:ext>
            </a:extLst>
          </p:cNvPr>
          <p:cNvSpPr>
            <a:spLocks noGrp="1"/>
          </p:cNvSpPr>
          <p:nvPr>
            <p:ph type="title"/>
          </p:nvPr>
        </p:nvSpPr>
        <p:spPr/>
        <p:txBody>
          <a:bodyPr/>
          <a:lstStyle/>
          <a:p>
            <a:r>
              <a:rPr lang="en-US" dirty="0">
                <a:latin typeface="Baskerville Old Face" panose="02020602080505020303" pitchFamily="18" charset="0"/>
              </a:rPr>
              <a:t>OUR PROPOSAL/IDEA</a:t>
            </a:r>
          </a:p>
        </p:txBody>
      </p:sp>
      <p:sp>
        <p:nvSpPr>
          <p:cNvPr id="3" name="Content Placeholder 2">
            <a:extLst>
              <a:ext uri="{FF2B5EF4-FFF2-40B4-BE49-F238E27FC236}">
                <a16:creationId xmlns:a16="http://schemas.microsoft.com/office/drawing/2014/main" xmlns="" id="{88B88A73-F3BC-49E1-99B1-90916C559239}"/>
              </a:ext>
            </a:extLst>
          </p:cNvPr>
          <p:cNvSpPr>
            <a:spLocks noGrp="1"/>
          </p:cNvSpPr>
          <p:nvPr>
            <p:ph idx="1"/>
          </p:nvPr>
        </p:nvSpPr>
        <p:spPr/>
        <p:txBody>
          <a:bodyPr/>
          <a:lstStyle/>
          <a:p>
            <a:pPr marL="0" indent="0">
              <a:buNone/>
            </a:pPr>
            <a:r>
              <a:rPr lang="en-US" dirty="0"/>
              <a:t>Maneuvering of the  wheelchair with the assistance of eye movements. In this method, the eye movements are captured by the IP Camera App and the image of the eye is stored and the position of the eye pupil is tracked using image processing technique. </a:t>
            </a:r>
          </a:p>
          <a:p>
            <a:pPr marL="0" indent="0">
              <a:buNone/>
            </a:pPr>
            <a:r>
              <a:rPr lang="en-US" dirty="0"/>
              <a:t>According to the eye pupil position of the user, motor will  be moved in the required direction. Ultrasonic sensors are used to detect obstacles that may be static or mobile in nature and the wheelchair is stopped automatically for safety purposes. A raspberry pi board is used as the control system. Bluetooth module is used for connectivity reasons of Arduino Uno and movements through the eye pupil.</a:t>
            </a:r>
          </a:p>
          <a:p>
            <a:pPr marL="0" indent="0">
              <a:buNone/>
            </a:pPr>
            <a:endParaRPr lang="en-US" dirty="0"/>
          </a:p>
        </p:txBody>
      </p:sp>
    </p:spTree>
    <p:extLst>
      <p:ext uri="{BB962C8B-B14F-4D97-AF65-F5344CB8AC3E}">
        <p14:creationId xmlns:p14="http://schemas.microsoft.com/office/powerpoint/2010/main" xmlns="" val="183653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xmlns=""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1B9E11-CC67-4CC7-B00F-E0DBD98B4D4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100" kern="1200" dirty="0">
                <a:solidFill>
                  <a:srgbClr val="FFFFFF"/>
                </a:solidFill>
                <a:latin typeface="+mj-lt"/>
                <a:ea typeface="+mj-ea"/>
                <a:cs typeface="+mj-cs"/>
              </a:rPr>
              <a:t>ARCHITECTURE</a:t>
            </a:r>
          </a:p>
        </p:txBody>
      </p:sp>
      <p:pic>
        <p:nvPicPr>
          <p:cNvPr id="5" name="Picture 4" descr="A screenshot of a cell phone&#10;&#10;Description automatically generated">
            <a:extLst>
              <a:ext uri="{FF2B5EF4-FFF2-40B4-BE49-F238E27FC236}">
                <a16:creationId xmlns:a16="http://schemas.microsoft.com/office/drawing/2014/main" xmlns="" id="{62717830-F6FF-48D5-8DA9-35ADC3C3997D}"/>
              </a:ext>
            </a:extLst>
          </p:cNvPr>
          <p:cNvPicPr>
            <a:picLocks noChangeAspect="1"/>
          </p:cNvPicPr>
          <p:nvPr/>
        </p:nvPicPr>
        <p:blipFill>
          <a:blip r:embed="rId2"/>
          <a:stretch>
            <a:fillRect/>
          </a:stretch>
        </p:blipFill>
        <p:spPr>
          <a:xfrm>
            <a:off x="5153822" y="1180190"/>
            <a:ext cx="6553545" cy="4505562"/>
          </a:xfrm>
          <a:prstGeom prst="rect">
            <a:avLst/>
          </a:prstGeom>
        </p:spPr>
      </p:pic>
    </p:spTree>
    <p:extLst>
      <p:ext uri="{BB962C8B-B14F-4D97-AF65-F5344CB8AC3E}">
        <p14:creationId xmlns:p14="http://schemas.microsoft.com/office/powerpoint/2010/main" xmlns="" val="335103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7F32342-4147-49E3-AFE8-5EB3D0B348D8}"/>
              </a:ext>
            </a:extLst>
          </p:cNvPr>
          <p:cNvPicPr>
            <a:picLocks noChangeAspect="1"/>
          </p:cNvPicPr>
          <p:nvPr/>
        </p:nvPicPr>
        <p:blipFill>
          <a:blip r:embed="rId2"/>
          <a:stretch>
            <a:fillRect/>
          </a:stretch>
        </p:blipFill>
        <p:spPr>
          <a:xfrm>
            <a:off x="520898" y="1220364"/>
            <a:ext cx="5775463" cy="4174607"/>
          </a:xfrm>
          <a:prstGeom prst="rect">
            <a:avLst/>
          </a:prstGeom>
        </p:spPr>
      </p:pic>
      <p:sp>
        <p:nvSpPr>
          <p:cNvPr id="2" name="Title 1">
            <a:extLst>
              <a:ext uri="{FF2B5EF4-FFF2-40B4-BE49-F238E27FC236}">
                <a16:creationId xmlns:a16="http://schemas.microsoft.com/office/drawing/2014/main" xmlns="" id="{7DF1419B-8C33-43EC-A2D3-60666ECEA79F}"/>
              </a:ext>
            </a:extLst>
          </p:cNvPr>
          <p:cNvSpPr>
            <a:spLocks noGrp="1"/>
          </p:cNvSpPr>
          <p:nvPr>
            <p:ph type="title"/>
          </p:nvPr>
        </p:nvSpPr>
        <p:spPr>
          <a:xfrm>
            <a:off x="7043351" y="1333892"/>
            <a:ext cx="4506098" cy="3511485"/>
          </a:xfrm>
        </p:spPr>
        <p:txBody>
          <a:bodyPr>
            <a:normAutofit/>
          </a:bodyPr>
          <a:lstStyle/>
          <a:p>
            <a:r>
              <a:rPr lang="en-US" sz="4400" dirty="0">
                <a:latin typeface="Baskerville Old Face" panose="02020602080505020303" pitchFamily="18" charset="0"/>
              </a:rPr>
              <a:t>MODULES OF THE PROJECT</a:t>
            </a:r>
          </a:p>
        </p:txBody>
      </p:sp>
    </p:spTree>
    <p:extLst>
      <p:ext uri="{BB962C8B-B14F-4D97-AF65-F5344CB8AC3E}">
        <p14:creationId xmlns:p14="http://schemas.microsoft.com/office/powerpoint/2010/main" xmlns="" val="3002270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309</TotalTime>
  <Words>989</Words>
  <Application>Microsoft Office PowerPoint</Application>
  <PresentationFormat>Custom</PresentationFormat>
  <Paragraphs>106</Paragraphs>
  <Slides>25</Slides>
  <Notes>2</Notes>
  <HiddenSlides>0</HiddenSlides>
  <MMClips>2</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SMART ASSIST</vt:lpstr>
      <vt:lpstr>PROBLEM STATEMENT </vt:lpstr>
      <vt:lpstr>LITERATURE STUDY</vt:lpstr>
      <vt:lpstr>EXISTING MODELS</vt:lpstr>
      <vt:lpstr>Slide 5</vt:lpstr>
      <vt:lpstr>SOME MORE MODELS</vt:lpstr>
      <vt:lpstr>OUR PROPOSAL/IDEA</vt:lpstr>
      <vt:lpstr>ARCHITECTURE</vt:lpstr>
      <vt:lpstr>MODULES OF THE PROJECT</vt:lpstr>
      <vt:lpstr>IMAGE CAPTURING MODULE</vt:lpstr>
      <vt:lpstr>IMAGE PROCESSING MODULE</vt:lpstr>
      <vt:lpstr>HOME AUTOMATION MODULE</vt:lpstr>
      <vt:lpstr>DETECTION OF OBSTACLES </vt:lpstr>
      <vt:lpstr>DISTRESS MESSAGE MODULE</vt:lpstr>
      <vt:lpstr>HARDWARE COMPONENTS</vt:lpstr>
      <vt:lpstr>SOFTWARE COMPONENTS</vt:lpstr>
      <vt:lpstr>ULTRASONIC SENSOR PIN CONFIGURATION</vt:lpstr>
      <vt:lpstr>ARDUNIO UNO PIN CONFIGURATION</vt:lpstr>
      <vt:lpstr>RASPBERRY PI 3 PIN CONFIGURATION</vt:lpstr>
      <vt:lpstr>WIFI &amp; BLUETOOTH PIN CONFIGURATION</vt:lpstr>
      <vt:lpstr>ADVANTAGES</vt:lpstr>
      <vt:lpstr>FUTURE ENHANCEMENTS</vt:lpstr>
      <vt:lpstr>Home Automation</vt:lpstr>
      <vt:lpstr>BOT Movements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ASSIST</dc:title>
  <dc:creator>anshula ranjit</dc:creator>
  <cp:lastModifiedBy>shreyamnadkarni@outlook.com</cp:lastModifiedBy>
  <cp:revision>34</cp:revision>
  <dcterms:created xsi:type="dcterms:W3CDTF">2019-02-24T06:48:33Z</dcterms:created>
  <dcterms:modified xsi:type="dcterms:W3CDTF">2019-03-07T09:15:52Z</dcterms:modified>
</cp:coreProperties>
</file>