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3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8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551120-B6FA-48D4-94D1-88AFAA574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E1453-D9F1-467B-BC8C-44A1C243F4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91425-9667-4303-B26F-4016F227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5"/>
            <a:ext cx="10552356" cy="3560781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CECC-891B-4BA1-871B-09811B26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6"/>
            <a:ext cx="10552356" cy="1280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C78E-C8FF-4034-A16A-043EC9CE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9224" y="6356350"/>
            <a:ext cx="2721684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5BCC-41EC-42C0-A2C4-97B2548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93776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F314-00B7-406F-9FCD-26DBB28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08" y="6356350"/>
            <a:ext cx="7422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357-EB62-4D4C-96A9-7FC5FC9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57B8-E614-42B4-B671-4ED0B2A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984785"/>
            <a:ext cx="10210800" cy="41921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50E-3C7B-4C12-B331-B6BACF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368-061F-4BEB-A761-F25C4A55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CA-7731-429F-8F87-55704A7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E055-7FD5-4054-991D-4F5FF686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33E-256C-4144-AC88-22985F5B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645F-DA62-404C-A7D1-2A89C11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9487-5906-46E0-B7F4-E338FBD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77A8-3088-4A41-B26F-C3E3E1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D95-DD92-4C49-8FD3-409267F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B37-FD7B-4FED-88E9-8D2967EC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0550236" cy="41921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E46-A911-4B85-B09A-73B5034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EBC1-AB71-48E8-8A3D-592B1E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265-72B9-4A08-A979-B5FAD88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7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B9-B290-44C2-87F2-45A7BAB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09738"/>
            <a:ext cx="105523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DDA-5BF8-4297-BFA1-10E8892F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4589463"/>
            <a:ext cx="10552356" cy="135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1D1-F0EE-4757-8832-8AC4FD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D8FF-C8B9-4F3C-8D01-A5A6E5B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25A2-086C-4A58-A17B-59DDFC6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6D9-C01E-46ED-B61A-F0BF862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5A5-6F01-423B-8623-C7E5502D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63" y="2033587"/>
            <a:ext cx="5167745" cy="4143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E6C0-F39C-48B7-8E38-EFDB870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981" y="2033587"/>
            <a:ext cx="5008417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F7B-E35B-43C5-8E92-8CAE83A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0537-6815-42BD-89F4-EA2895C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8D14-2FBC-4F50-8921-4744D59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33D-F167-4F19-8071-E462A9D2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91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5AFB-4AC2-4CF5-AE1D-A0D8AA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" y="1681163"/>
            <a:ext cx="50831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4028-C1DD-4401-A121-5E0D47D7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" y="2505075"/>
            <a:ext cx="50831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0EFDB-92AC-4FF8-AD03-64778B0C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29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6277-1BEA-44A0-8E2C-F565FBA6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06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07A6-65BC-4C2F-AF5F-05AE0382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78A9-323C-483A-BD48-1EA0E1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6DA4-CA82-4371-9C6F-2A54C0A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74C-E517-40F6-ABB0-90A0223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0BA47-8357-4F94-BA54-7295CC2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6605-E383-4BE7-99BA-F273551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FAED-8918-44E2-8E0D-8842715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875B-8BA3-42B8-91B9-17E58452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0D75-ACF4-4891-9B2C-A2926AC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8AB3-E784-478A-A6E6-C2CCCC21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467-D442-4E9F-A410-5558B3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579-8FD3-4391-B38F-196A5675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C37E-C117-406D-B844-DEB4F37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6B3-A365-4A80-AB55-AF7E466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E3C7-7769-40E7-91AA-1A020AE4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20C-DDB1-4786-8881-0549C5F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FB0A-BE32-43B2-A9C0-08FEAFE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75582-290E-43AB-A2EF-3B7F980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D12D-E393-4C9A-9509-18B7256B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7DA-CB6E-4FF6-BB0F-0DC264C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0F9-D7FB-4419-AB0A-3388DD9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75C4-629A-4DED-A008-0B8EE11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0E45-1D88-4832-A0F0-1DC5D77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365124"/>
            <a:ext cx="10552356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922-BD13-49B2-8250-83598F3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1984785"/>
            <a:ext cx="10552356" cy="419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68A2-AB1B-4F42-9FFE-2CF950FF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4356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DD124621-8099-445B-92EA-B619A304F22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DD8-29E9-4B2A-BC4C-7179F24D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277" y="6356350"/>
            <a:ext cx="483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470B-91EF-4D5B-AEE6-0FB75ABE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032" y="6356350"/>
            <a:ext cx="63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s.com/portfolio-items/the-impact-of-the-coronavirus-on-prospective-international-student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ationaleducation.gov.au/research/International-Student-Data/Pages/InternationalStudentData2020.aspx" TargetMode="External"/><Relationship Id="rId2" Type="http://schemas.openxmlformats.org/officeDocument/2006/relationships/hyperlink" Target="https://data.gov.au/dataset/ds-dga-324aa4f7-46bb-4d56-bc2d-772333a2317e/detai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6C7B0A0A-F98A-4246-8D74-5859897B0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604D41A3-547A-41D1-96E2-F0E878302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E3306-1DE6-45BA-A977-EC9DB1BC1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60206"/>
            <a:ext cx="10552355" cy="3973160"/>
          </a:xfrm>
        </p:spPr>
        <p:txBody>
          <a:bodyPr anchor="t">
            <a:normAutofit fontScale="90000"/>
          </a:bodyPr>
          <a:lstStyle/>
          <a:p>
            <a:r>
              <a:rPr lang="en-AU" sz="8900" dirty="0"/>
              <a:t>INTERNATIONAL STUDENTS IN AUSTRALIA  FORECAST </a:t>
            </a:r>
            <a:endParaRPr lang="en-IN" sz="8900" dirty="0"/>
          </a:p>
        </p:txBody>
      </p:sp>
    </p:spTree>
    <p:extLst>
      <p:ext uri="{BB962C8B-B14F-4D97-AF65-F5344CB8AC3E}">
        <p14:creationId xmlns:p14="http://schemas.microsoft.com/office/powerpoint/2010/main" val="252494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609876"/>
            <a:ext cx="11156875" cy="9233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Enrolments over the months (17-20)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33B3D-B116-4870-A933-424BCE188283}"/>
              </a:ext>
            </a:extLst>
          </p:cNvPr>
          <p:cNvSpPr txBox="1"/>
          <p:nvPr/>
        </p:nvSpPr>
        <p:spPr>
          <a:xfrm>
            <a:off x="8352816" y="3748518"/>
            <a:ext cx="383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enrolments are distributed  over different months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B0F54-8784-48FF-BC3F-E86FB2B8E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" y="1950123"/>
            <a:ext cx="8339848" cy="41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91870"/>
            <a:ext cx="11156875" cy="9233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Cumulative Enrolments over the months (17-20)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33B3D-B116-4870-A933-424BCE188283}"/>
              </a:ext>
            </a:extLst>
          </p:cNvPr>
          <p:cNvSpPr txBox="1"/>
          <p:nvPr/>
        </p:nvSpPr>
        <p:spPr>
          <a:xfrm>
            <a:off x="8346945" y="3713434"/>
            <a:ext cx="383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enrolments are distributed  over different months</a:t>
            </a:r>
            <a:endParaRPr lang="en-IN" dirty="0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847A696E-3741-4970-BDB2-1BF90C601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" y="1943197"/>
            <a:ext cx="8373612" cy="41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5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91870"/>
            <a:ext cx="11156875" cy="9233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Cumulative Enrolments over the months (17-20)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33B3D-B116-4870-A933-424BCE188283}"/>
              </a:ext>
            </a:extLst>
          </p:cNvPr>
          <p:cNvSpPr txBox="1"/>
          <p:nvPr/>
        </p:nvSpPr>
        <p:spPr>
          <a:xfrm>
            <a:off x="7363838" y="3713434"/>
            <a:ext cx="48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enrolments are distributed  over different months</a:t>
            </a:r>
            <a:endParaRPr lang="en-IN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4F95FBA-3B5F-4D50-8C80-0F65D227C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2" y="1884217"/>
            <a:ext cx="7022870" cy="46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0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91870"/>
            <a:ext cx="11156875" cy="9233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Cumulative Enrolments over the months (12-20)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33B3D-B116-4870-A933-424BCE188283}"/>
              </a:ext>
            </a:extLst>
          </p:cNvPr>
          <p:cNvSpPr txBox="1"/>
          <p:nvPr/>
        </p:nvSpPr>
        <p:spPr>
          <a:xfrm>
            <a:off x="7363838" y="3713434"/>
            <a:ext cx="48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enrolments are distributed  over different months</a:t>
            </a:r>
            <a:endParaRPr lang="en-IN" dirty="0"/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FAB07C3-413B-4443-BB04-9CF48926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8" y="1884217"/>
            <a:ext cx="7022870" cy="46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91870"/>
            <a:ext cx="11156875" cy="9233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Growth in enrolments over the months (12-20)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33B3D-B116-4870-A933-424BCE188283}"/>
              </a:ext>
            </a:extLst>
          </p:cNvPr>
          <p:cNvSpPr txBox="1"/>
          <p:nvPr/>
        </p:nvSpPr>
        <p:spPr>
          <a:xfrm>
            <a:off x="7363838" y="3713434"/>
            <a:ext cx="48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There was an growth of 9.18% every year for the past 8 years</a:t>
            </a:r>
            <a:endParaRPr lang="en-IN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49DA02F-0765-470B-908C-C9E00967D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6" y="1789890"/>
            <a:ext cx="6985422" cy="46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0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91870"/>
            <a:ext cx="11156875" cy="923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Student survey by QS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4C7065-003D-4853-AFB9-561712762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2" y="1328051"/>
            <a:ext cx="8448488" cy="4737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91E1E-91E2-4EBF-ACD3-65AB281F13F4}"/>
              </a:ext>
            </a:extLst>
          </p:cNvPr>
          <p:cNvSpPr txBox="1"/>
          <p:nvPr/>
        </p:nvSpPr>
        <p:spPr>
          <a:xfrm>
            <a:off x="517562" y="6277094"/>
            <a:ext cx="1115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https://www.qs.com/portfolio-items/the-impact-of-the-coronavirus-on-prospective-international-students/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E8E23-54DB-4963-9F54-6E3435982B3C}"/>
              </a:ext>
            </a:extLst>
          </p:cNvPr>
          <p:cNvSpPr txBox="1"/>
          <p:nvPr/>
        </p:nvSpPr>
        <p:spPr>
          <a:xfrm>
            <a:off x="7193280" y="2631440"/>
            <a:ext cx="49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About 60% students don’t intend to join any Australian universities before 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45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91870"/>
            <a:ext cx="11156875" cy="923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Forecast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33B3D-B116-4870-A933-424BCE188283}"/>
              </a:ext>
            </a:extLst>
          </p:cNvPr>
          <p:cNvSpPr txBox="1"/>
          <p:nvPr/>
        </p:nvSpPr>
        <p:spPr>
          <a:xfrm>
            <a:off x="7284752" y="3348010"/>
            <a:ext cx="4815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Enrolments if it were normal vs the forecast made post COVID19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Normal Forecast = 286284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COVID Forecast = 114513 students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C2BD24-2926-4280-B00D-01D00C8F1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8" y="1884217"/>
            <a:ext cx="7022870" cy="46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ADF6-16CF-4185-8C6C-468CBDA1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A59B-BF1D-4762-A0A5-1D1D9E95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1286836" cy="4192177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Drop in visa applications in 2009 due to regulation changes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A recurring pattern in cumulative number of enrolments every years is observed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There was an average growth of 9.18% every year from 2012-2019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About 60% of students do not intend to join any Australian universities in 2020</a:t>
            </a:r>
          </a:p>
          <a:p>
            <a:endParaRPr lang="en-AU" dirty="0"/>
          </a:p>
          <a:p>
            <a:r>
              <a:rPr lang="en-AU" dirty="0"/>
              <a:t>The predicted forecast  suggests that there will be approximately 114513 enrolments by Dec 2020 compared to 286284 in the normal forecast.</a:t>
            </a:r>
          </a:p>
          <a:p>
            <a:endParaRPr lang="en-AU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1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1BB7-4AB8-4FFA-A8A5-51F3E783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0"/>
            <a:ext cx="10550236" cy="1501327"/>
          </a:xfrm>
        </p:spPr>
        <p:txBody>
          <a:bodyPr/>
          <a:lstStyle/>
          <a:p>
            <a:pPr algn="ctr"/>
            <a:r>
              <a:rPr lang="en-AU" dirty="0"/>
              <a:t>Current interest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75BF-22AA-4D5D-83ED-4451F6F9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680941"/>
            <a:ext cx="10550236" cy="5356673"/>
          </a:xfrm>
        </p:spPr>
        <p:txBody>
          <a:bodyPr>
            <a:noAutofit/>
          </a:bodyPr>
          <a:lstStyle/>
          <a:p>
            <a:r>
              <a:rPr lang="en-AU" sz="2300" dirty="0"/>
              <a:t>Education is Australia’s one of the primary sources of income with 5 Billion AUS generated in 2018</a:t>
            </a:r>
          </a:p>
          <a:p>
            <a:pPr marL="0" indent="0">
              <a:buNone/>
            </a:pPr>
            <a:endParaRPr lang="en-AU" sz="2300" dirty="0"/>
          </a:p>
          <a:p>
            <a:r>
              <a:rPr lang="en-AU" sz="2300" dirty="0"/>
              <a:t>International students represent about 26.7% of the entire student body</a:t>
            </a:r>
          </a:p>
          <a:p>
            <a:endParaRPr lang="en-AU" sz="2300" dirty="0"/>
          </a:p>
          <a:p>
            <a:r>
              <a:rPr lang="en-AU" sz="2300" dirty="0"/>
              <a:t>COVID-19 has induced a lot of uncertainty in the future of Australia’s international student enrolments. </a:t>
            </a:r>
          </a:p>
          <a:p>
            <a:endParaRPr lang="en-AU" sz="2300" dirty="0"/>
          </a:p>
          <a:p>
            <a:r>
              <a:rPr lang="en-AU" sz="2300" dirty="0"/>
              <a:t>Our aim was to forecast the number of students who will be enrolling at Australian universities in the future.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771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C178-BB40-4A7D-AC76-8CAEF53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Data Acquisition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1539-9DB0-415F-B71A-3CFE964B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Two sets of data required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Number of visa applications lodged with the Department of Home Affairs</a:t>
            </a:r>
          </a:p>
          <a:p>
            <a:pPr lvl="2"/>
            <a:r>
              <a:rPr lang="en-AU" dirty="0"/>
              <a:t>Acquired from [1]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Number of enrolments in the education sector</a:t>
            </a:r>
          </a:p>
          <a:p>
            <a:pPr lvl="2"/>
            <a:r>
              <a:rPr lang="en-AU" dirty="0"/>
              <a:t>Acquired from [2]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EAD54-53F7-48B3-B0E5-BFD794D1E09B}"/>
              </a:ext>
            </a:extLst>
          </p:cNvPr>
          <p:cNvSpPr txBox="1"/>
          <p:nvPr/>
        </p:nvSpPr>
        <p:spPr>
          <a:xfrm>
            <a:off x="651164" y="5715297"/>
            <a:ext cx="1225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/>
              <a:t>[1] – </a:t>
            </a:r>
            <a:r>
              <a:rPr lang="en-IN" b="0" i="0" u="sng" dirty="0">
                <a:solidFill>
                  <a:srgbClr val="00B0F0"/>
                </a:solidFill>
                <a:effectLst/>
                <a:latin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https://data.gov.au/dataset/ds-dga-324aa4f7-46bb-4d56-bc2d-772333a2317e/details</a:t>
            </a:r>
            <a:endParaRPr lang="en-IN" b="0" i="0" u="sng" dirty="0">
              <a:solidFill>
                <a:srgbClr val="00B0F0"/>
              </a:solidFill>
              <a:effectLst/>
              <a:latin typeface="PT Sans"/>
            </a:endParaRPr>
          </a:p>
          <a:p>
            <a:pPr algn="l"/>
            <a:r>
              <a:rPr lang="en-AU" dirty="0"/>
              <a:t>[2] - </a:t>
            </a:r>
            <a:r>
              <a:rPr lang="en-IN" b="0" i="0" u="sng" dirty="0">
                <a:solidFill>
                  <a:srgbClr val="12A3D6"/>
                </a:solidFill>
                <a:effectLst/>
                <a:latin typeface="PT Sans"/>
                <a:hlinkClick r:id="rId3"/>
              </a:rPr>
              <a:t>https://internationaleducation.gov.au/research/International-Student-Data/Pages/InternationalStudentData2020.aspx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1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0EA5-B4A0-4443-A7D2-31DCD90A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465E-DF5C-4649-8050-BFAC7632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Visa lodged dataset</a:t>
            </a:r>
          </a:p>
          <a:p>
            <a:pPr lvl="1"/>
            <a:r>
              <a:rPr lang="en-AU" dirty="0"/>
              <a:t>2019-2020 data omitted as the entire years hasn’t passed</a:t>
            </a:r>
          </a:p>
          <a:p>
            <a:pPr lvl="1"/>
            <a:r>
              <a:rPr lang="en-AU" dirty="0"/>
              <a:t>Omit the secondary applicants</a:t>
            </a:r>
          </a:p>
          <a:p>
            <a:pPr lvl="1"/>
            <a:r>
              <a:rPr lang="en-AU" dirty="0"/>
              <a:t>Group the data by sectors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Enrolments dataset</a:t>
            </a:r>
          </a:p>
          <a:p>
            <a:pPr lvl="1"/>
            <a:r>
              <a:rPr lang="en-AU" dirty="0"/>
              <a:t>Remove all the duplicates</a:t>
            </a:r>
          </a:p>
          <a:p>
            <a:pPr lvl="1"/>
            <a:r>
              <a:rPr lang="en-AU" dirty="0"/>
              <a:t>Omit all categories except hospitals and emergency centres (Labs, dentists, etc.)</a:t>
            </a:r>
          </a:p>
        </p:txBody>
      </p:sp>
    </p:spTree>
    <p:extLst>
      <p:ext uri="{BB962C8B-B14F-4D97-AF65-F5344CB8AC3E}">
        <p14:creationId xmlns:p14="http://schemas.microsoft.com/office/powerpoint/2010/main" val="9640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57783"/>
            <a:ext cx="11156875" cy="1846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Proportion of people enrolling in each sector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33B3D-B116-4870-A933-424BCE188283}"/>
              </a:ext>
            </a:extLst>
          </p:cNvPr>
          <p:cNvSpPr txBox="1"/>
          <p:nvPr/>
        </p:nvSpPr>
        <p:spPr>
          <a:xfrm>
            <a:off x="7662154" y="3705958"/>
            <a:ext cx="45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Most people enrol in higher education sector</a:t>
            </a:r>
            <a:endParaRPr lang="en-IN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562E2D-9AAF-4E35-A084-A5F1884EF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146"/>
            <a:ext cx="7662154" cy="38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57783"/>
            <a:ext cx="11156875" cy="1846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Trends of people enrolling in each sector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33B3D-B116-4870-A933-424BCE188283}"/>
              </a:ext>
            </a:extLst>
          </p:cNvPr>
          <p:cNvSpPr txBox="1"/>
          <p:nvPr/>
        </p:nvSpPr>
        <p:spPr>
          <a:xfrm>
            <a:off x="7662154" y="3705958"/>
            <a:ext cx="45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 see a similar trends in all the sectors</a:t>
            </a:r>
            <a:endParaRPr lang="en-IN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96B4D33-04FE-417B-8D54-7F4CB550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" y="2140016"/>
            <a:ext cx="7556426" cy="37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3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57783"/>
            <a:ext cx="11156875" cy="1846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Number of visa applicants over the years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833B3D-B116-4870-A933-424BCE188283}"/>
                  </a:ext>
                </a:extLst>
              </p:cNvPr>
              <p:cNvSpPr txBox="1"/>
              <p:nvPr/>
            </p:nvSpPr>
            <p:spPr>
              <a:xfrm>
                <a:off x="7261344" y="3557851"/>
                <a:ext cx="49241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The line doesn’t fit very well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= 0.68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Unusual drop in visa applications in 2009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833B3D-B116-4870-A933-424BCE18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344" y="3557851"/>
                <a:ext cx="4924172" cy="923330"/>
              </a:xfrm>
              <a:prstGeom prst="rect">
                <a:avLst/>
              </a:prstGeom>
              <a:blipFill>
                <a:blip r:embed="rId2"/>
                <a:stretch>
                  <a:fillRect l="-743" t="-3311" b="-105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DCF242-0D53-4AAD-BDB9-6447BCEC0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2" y="2104363"/>
            <a:ext cx="6743782" cy="44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5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57783"/>
            <a:ext cx="11156875" cy="1846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Number of visa applicants over the years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833B3D-B116-4870-A933-424BCE188283}"/>
                  </a:ext>
                </a:extLst>
              </p:cNvPr>
              <p:cNvSpPr txBox="1"/>
              <p:nvPr/>
            </p:nvSpPr>
            <p:spPr>
              <a:xfrm>
                <a:off x="7261344" y="3557851"/>
                <a:ext cx="49241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The line doesn’t fit very well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= 0.68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Unusual drop in visa applications in 2009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833B3D-B116-4870-A933-424BCE18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344" y="3557851"/>
                <a:ext cx="4924172" cy="923330"/>
              </a:xfrm>
              <a:prstGeom prst="rect">
                <a:avLst/>
              </a:prstGeom>
              <a:blipFill>
                <a:blip r:embed="rId2"/>
                <a:stretch>
                  <a:fillRect l="-743" t="-3311" b="-105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F933A1D-25E5-4768-AE8B-4E1C333CE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2" y="2057636"/>
            <a:ext cx="6813872" cy="45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551120-B6FA-48D4-94D1-88AFAA574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8E1453-D9F1-467B-BC8C-44A1C243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CEF0-0DCD-4FD0-9103-DFACD36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2" y="257783"/>
            <a:ext cx="11156875" cy="1846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kern="1200" spc="-40" baseline="0" dirty="0">
                <a:latin typeface="+mj-lt"/>
                <a:ea typeface="+mj-ea"/>
                <a:cs typeface="+mj-cs"/>
              </a:rPr>
              <a:t>Number of visa applicants over the years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833B3D-B116-4870-A933-424BCE188283}"/>
                  </a:ext>
                </a:extLst>
              </p:cNvPr>
              <p:cNvSpPr txBox="1"/>
              <p:nvPr/>
            </p:nvSpPr>
            <p:spPr>
              <a:xfrm>
                <a:off x="7261344" y="3887018"/>
                <a:ext cx="4924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The line fit very well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= 0.96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833B3D-B116-4870-A933-424BCE18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344" y="3887018"/>
                <a:ext cx="4924172" cy="646331"/>
              </a:xfrm>
              <a:prstGeom prst="rect">
                <a:avLst/>
              </a:prstGeom>
              <a:blipFill>
                <a:blip r:embed="rId2"/>
                <a:stretch>
                  <a:fillRect l="-743"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82AEF3-AE53-4E32-B4EB-21630294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2" y="2040438"/>
            <a:ext cx="6743782" cy="44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749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AnalogousFromDarkSeedLeftStep">
      <a:dk1>
        <a:srgbClr val="000000"/>
      </a:dk1>
      <a:lt1>
        <a:srgbClr val="FFFFFF"/>
      </a:lt1>
      <a:dk2>
        <a:srgbClr val="233D3B"/>
      </a:dk2>
      <a:lt2>
        <a:srgbClr val="E7E8E2"/>
      </a:lt2>
      <a:accent1>
        <a:srgbClr val="6857C7"/>
      </a:accent1>
      <a:accent2>
        <a:srgbClr val="4866B7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487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 Next LT Pro Light</vt:lpstr>
      <vt:lpstr>Cambria Math</vt:lpstr>
      <vt:lpstr>PT Sans</vt:lpstr>
      <vt:lpstr>ColorBlockVTI</vt:lpstr>
      <vt:lpstr>INTERNATIONAL STUDENTS IN AUSTRALIA  FORECAST </vt:lpstr>
      <vt:lpstr>Current interest</vt:lpstr>
      <vt:lpstr>Data Acquisition</vt:lpstr>
      <vt:lpstr>Data Cleaning</vt:lpstr>
      <vt:lpstr>Proportion of people enrolling in each sector</vt:lpstr>
      <vt:lpstr>Trends of people enrolling in each sector</vt:lpstr>
      <vt:lpstr>Number of visa applicants over the years</vt:lpstr>
      <vt:lpstr>Number of visa applicants over the years</vt:lpstr>
      <vt:lpstr>Number of visa applicants over the years</vt:lpstr>
      <vt:lpstr>Enrolments over the months (17-20)</vt:lpstr>
      <vt:lpstr>Cumulative Enrolments over the months (17-20)</vt:lpstr>
      <vt:lpstr>Cumulative Enrolments over the months (17-20)</vt:lpstr>
      <vt:lpstr>Cumulative Enrolments over the months (12-20)</vt:lpstr>
      <vt:lpstr>Growth in enrolments over the months (12-20)</vt:lpstr>
      <vt:lpstr>Student survey by QS</vt:lpstr>
      <vt:lpstr>Forecast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 COVID-19 Edition</dc:title>
  <dc:creator>Sahir Nagpal</dc:creator>
  <cp:lastModifiedBy>Sahir Nagpal</cp:lastModifiedBy>
  <cp:revision>21</cp:revision>
  <dcterms:created xsi:type="dcterms:W3CDTF">2020-08-01T19:04:38Z</dcterms:created>
  <dcterms:modified xsi:type="dcterms:W3CDTF">2020-08-15T05:54:05Z</dcterms:modified>
</cp:coreProperties>
</file>