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7" r:id="rId3"/>
    <p:sldId id="304" r:id="rId4"/>
    <p:sldId id="273" r:id="rId5"/>
    <p:sldId id="258" r:id="rId6"/>
    <p:sldId id="323" r:id="rId7"/>
    <p:sldId id="260" r:id="rId8"/>
    <p:sldId id="261" r:id="rId9"/>
    <p:sldId id="262" r:id="rId10"/>
    <p:sldId id="303" r:id="rId11"/>
    <p:sldId id="298" r:id="rId12"/>
    <p:sldId id="299" r:id="rId13"/>
    <p:sldId id="300" r:id="rId14"/>
    <p:sldId id="301" r:id="rId15"/>
    <p:sldId id="302" r:id="rId16"/>
    <p:sldId id="305" r:id="rId17"/>
    <p:sldId id="264" r:id="rId18"/>
    <p:sldId id="265" r:id="rId19"/>
    <p:sldId id="310" r:id="rId20"/>
    <p:sldId id="266" r:id="rId21"/>
    <p:sldId id="278" r:id="rId22"/>
    <p:sldId id="306" r:id="rId23"/>
    <p:sldId id="274" r:id="rId24"/>
    <p:sldId id="275" r:id="rId25"/>
    <p:sldId id="276" r:id="rId26"/>
    <p:sldId id="307" r:id="rId27"/>
    <p:sldId id="281" r:id="rId28"/>
    <p:sldId id="318" r:id="rId29"/>
    <p:sldId id="282" r:id="rId30"/>
    <p:sldId id="279" r:id="rId31"/>
    <p:sldId id="308" r:id="rId32"/>
    <p:sldId id="286" r:id="rId33"/>
    <p:sldId id="314" r:id="rId34"/>
    <p:sldId id="313" r:id="rId35"/>
    <p:sldId id="292" r:id="rId36"/>
    <p:sldId id="293" r:id="rId37"/>
    <p:sldId id="312" r:id="rId38"/>
    <p:sldId id="295" r:id="rId39"/>
    <p:sldId id="296" r:id="rId40"/>
  </p:sldIdLst>
  <p:sldSz cx="9144000" cy="5143500" type="screen16x9"/>
  <p:notesSz cx="7104063" cy="10234613"/>
  <p:defaultTextStyle>
    <a:defPPr>
      <a:defRPr lang="ja-JP"/>
    </a:defPPr>
    <a:lvl1pPr marL="0" algn="l" defTabSz="91429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148" algn="l" defTabSz="91429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296" algn="l" defTabSz="91429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444" algn="l" defTabSz="91429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592" algn="l" defTabSz="91429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740" algn="l" defTabSz="91429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888" algn="l" defTabSz="91429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036" algn="l" defTabSz="91429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184" algn="l" defTabSz="914296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2727" autoAdjust="0"/>
  </p:normalViewPr>
  <p:slideViewPr>
    <p:cSldViewPr>
      <p:cViewPr varScale="1">
        <p:scale>
          <a:sx n="89" d="100"/>
          <a:sy n="89" d="100"/>
        </p:scale>
        <p:origin x="-1109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3840" y="10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427" cy="511731"/>
          </a:xfrm>
          <a:prstGeom prst="rect">
            <a:avLst/>
          </a:prstGeom>
        </p:spPr>
        <p:txBody>
          <a:bodyPr vert="horz" lIns="99052" tIns="49527" rIns="99052" bIns="49527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994" y="2"/>
            <a:ext cx="3078427" cy="511731"/>
          </a:xfrm>
          <a:prstGeom prst="rect">
            <a:avLst/>
          </a:prstGeom>
        </p:spPr>
        <p:txBody>
          <a:bodyPr vert="horz" lIns="99052" tIns="49527" rIns="99052" bIns="49527" rtlCol="0"/>
          <a:lstStyle>
            <a:lvl1pPr algn="r">
              <a:defRPr sz="1300"/>
            </a:lvl1pPr>
          </a:lstStyle>
          <a:p>
            <a:fld id="{8433C4A9-7535-4E3F-9F99-A42BA3B2B0F3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721106"/>
            <a:ext cx="3078427" cy="511731"/>
          </a:xfrm>
          <a:prstGeom prst="rect">
            <a:avLst/>
          </a:prstGeom>
        </p:spPr>
        <p:txBody>
          <a:bodyPr vert="horz" lIns="99052" tIns="49527" rIns="99052" bIns="49527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994" y="9721106"/>
            <a:ext cx="3078427" cy="511731"/>
          </a:xfrm>
          <a:prstGeom prst="rect">
            <a:avLst/>
          </a:prstGeom>
        </p:spPr>
        <p:txBody>
          <a:bodyPr vert="horz" lIns="99052" tIns="49527" rIns="99052" bIns="49527" rtlCol="0" anchor="b"/>
          <a:lstStyle>
            <a:lvl1pPr algn="r">
              <a:defRPr sz="1300"/>
            </a:lvl1pPr>
          </a:lstStyle>
          <a:p>
            <a:fld id="{AE75C13D-26D0-4126-87C4-5356B5E691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175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427" cy="511731"/>
          </a:xfrm>
          <a:prstGeom prst="rect">
            <a:avLst/>
          </a:prstGeom>
        </p:spPr>
        <p:txBody>
          <a:bodyPr vert="horz" lIns="99052" tIns="49527" rIns="99052" bIns="49527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4" y="2"/>
            <a:ext cx="3078427" cy="511731"/>
          </a:xfrm>
          <a:prstGeom prst="rect">
            <a:avLst/>
          </a:prstGeom>
        </p:spPr>
        <p:txBody>
          <a:bodyPr vert="horz" lIns="99052" tIns="49527" rIns="99052" bIns="49527" rtlCol="0"/>
          <a:lstStyle>
            <a:lvl1pPr algn="r">
              <a:defRPr sz="1300"/>
            </a:lvl1pPr>
          </a:lstStyle>
          <a:p>
            <a:fld id="{56813748-C173-40CA-89ED-3E7430584D97}" type="datetimeFigureOut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2" tIns="49527" rIns="99052" bIns="4952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52" tIns="49527" rIns="99052" bIns="49527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8427" cy="511731"/>
          </a:xfrm>
          <a:prstGeom prst="rect">
            <a:avLst/>
          </a:prstGeom>
        </p:spPr>
        <p:txBody>
          <a:bodyPr vert="horz" lIns="99052" tIns="49527" rIns="99052" bIns="49527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4" y="9721106"/>
            <a:ext cx="3078427" cy="511731"/>
          </a:xfrm>
          <a:prstGeom prst="rect">
            <a:avLst/>
          </a:prstGeom>
        </p:spPr>
        <p:txBody>
          <a:bodyPr vert="horz" lIns="99052" tIns="49527" rIns="99052" bIns="49527" rtlCol="0" anchor="b"/>
          <a:lstStyle>
            <a:lvl1pPr algn="r">
              <a:defRPr sz="1300"/>
            </a:lvl1pPr>
          </a:lstStyle>
          <a:p>
            <a:fld id="{D2638A1F-F062-4C7B-8422-3FB7F4CC39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37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prisezine.jp/dbonline/detail/548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A1F-F062-4C7B-8422-3FB7F4CC39E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32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（</a:t>
            </a:r>
            <a:r>
              <a:rPr lang="en-US" altLang="ja-JP" sz="1200" dirty="0" smtClean="0"/>
              <a:t>40</a:t>
            </a:r>
            <a:r>
              <a:rPr lang="ja-JP" altLang="en-US" sz="1200" dirty="0" smtClean="0"/>
              <a:t>分）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A1F-F062-4C7B-8422-3FB7F4CC39E7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47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dirty="0" smtClean="0"/>
              <a:t>（</a:t>
            </a:r>
            <a:r>
              <a:rPr kumimoji="1" lang="en-US" altLang="ja-JP" sz="1200" dirty="0" smtClean="0"/>
              <a:t>10</a:t>
            </a:r>
            <a:r>
              <a:rPr kumimoji="1" lang="ja-JP" altLang="en-US" sz="1200" dirty="0" smtClean="0"/>
              <a:t>分）</a:t>
            </a:r>
            <a:endParaRPr kumimoji="1" lang="en-US" altLang="ja-JP" sz="1200" dirty="0" smtClean="0"/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本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WS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の目的とゴール感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「データモデル」とは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オンライン系データモデル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大福帳データモデル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ディメンショナルデータモデル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A1F-F062-4C7B-8422-3FB7F4CC39E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54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>
                <a:hlinkClick r:id="rId3"/>
              </a:rPr>
              <a:t>https://enterprisezine.jp/dbonline/detail/5485</a:t>
            </a:r>
            <a:endParaRPr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lang="ja-JP" altLang="en-US" dirty="0" smtClean="0"/>
              <a:t>商品マスターが分析したい軸がなく作られてる。商品の大分類中分類小分類できてない。</a:t>
            </a:r>
            <a:r>
              <a:rPr lang="ja-JP" altLang="en-US" dirty="0" err="1" smtClean="0"/>
              <a:t>べた</a:t>
            </a:r>
            <a:r>
              <a:rPr lang="ja-JP" altLang="en-US" dirty="0" smtClean="0"/>
              <a:t>ーっと入っている。これが非常に困るわけです」</a:t>
            </a:r>
            <a:endParaRPr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lang="ja-JP" altLang="en-US" dirty="0" smtClean="0"/>
              <a:t>シャンプーがどれくらい売れたかを見たい時に、「シャンプー」っていうカテゴリが整備されてないわけです。女性用シャンプー、男性用シャンプー、薬用シャンプーってカテゴリが整備できてない。」</a:t>
            </a:r>
            <a:endParaRPr lang="en-US" altLang="ja-JP" dirty="0" smtClean="0"/>
          </a:p>
          <a:p>
            <a:r>
              <a:rPr kumimoji="1" lang="ja-JP" altLang="en-US" dirty="0" smtClean="0"/>
              <a:t>「</a:t>
            </a:r>
            <a:r>
              <a:rPr lang="ja-JP" altLang="en-US" dirty="0" smtClean="0"/>
              <a:t>分析して判断したい人がいて、その人が分析してみて、「こういうカテゴリがほしいなあ」って情報システムの人にフィードバックする、というのが理想的。ところが、情シスでは、</a:t>
            </a:r>
            <a:r>
              <a:rPr lang="en-US" altLang="ja-JP" dirty="0" smtClean="0"/>
              <a:t>JAN</a:t>
            </a:r>
            <a:r>
              <a:rPr lang="ja-JP" altLang="en-US" dirty="0" smtClean="0"/>
              <a:t>コードに基づいて分類したりしているから。」</a:t>
            </a:r>
            <a:endParaRPr lang="en-US" altLang="ja-JP" dirty="0" smtClean="0"/>
          </a:p>
          <a:p>
            <a:r>
              <a:rPr kumimoji="1" lang="ja-JP" altLang="en-US" dirty="0" smtClean="0"/>
              <a:t>　→ そりゃそうだよね、システムの目的によってデータモデルは違うんだから、ということを言いたい。だから、データ分析にはそれに適したデータモデルが必要。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A1F-F062-4C7B-8422-3FB7F4CC39E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670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トランザクション（取引）を「処理する」ためのモデル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「その時点でどうであったか、何が行われたか」</a:t>
            </a:r>
          </a:p>
          <a:p>
            <a:r>
              <a:rPr lang="ja-JP" altLang="en-US" dirty="0" smtClean="0"/>
              <a:t>マスター、コード、トランザクション（注文、予約など）から構成される。</a:t>
            </a:r>
            <a:endParaRPr lang="en-US" altLang="ja-JP" dirty="0" smtClean="0"/>
          </a:p>
          <a:p>
            <a:r>
              <a:rPr lang="ja-JP" altLang="en-US" dirty="0" smtClean="0"/>
              <a:t>主に「取引に必要な情報を保持、提示し（マスター系）、発生したその時点の情報を正しく処理し、記録すること（トランザクション系）」に主眼が置かれる。</a:t>
            </a:r>
            <a:endParaRPr lang="en-US" altLang="ja-JP" dirty="0" smtClean="0"/>
          </a:p>
          <a:p>
            <a:r>
              <a:rPr lang="ja-JP" altLang="en-US" dirty="0" smtClean="0"/>
              <a:t>基本的に「ビジネスプロセス」が完了した段階でデータは不要になる。（消し込み）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マスターについて履歴はさほど考慮されない。（適切なタイミングでマスターは「更新」される）</a:t>
            </a:r>
            <a:endParaRPr lang="en-US" altLang="ja-JP" dirty="0" smtClean="0"/>
          </a:p>
          <a:p>
            <a:r>
              <a:rPr lang="ja-JP" altLang="en-US" dirty="0" smtClean="0"/>
              <a:t>データ分析を行う「エンドユーザ」が理解するのは不可能に近い。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「セルフ</a:t>
            </a:r>
            <a:r>
              <a:rPr lang="en-US" altLang="ja-JP" dirty="0" smtClean="0"/>
              <a:t>BI</a:t>
            </a:r>
            <a:r>
              <a:rPr lang="ja-JP" altLang="en-US" dirty="0" smtClean="0"/>
              <a:t>」とは何であったのか。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A1F-F062-4C7B-8422-3FB7F4CC39E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651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（</a:t>
            </a:r>
            <a:r>
              <a:rPr lang="en-US" altLang="ja-JP" sz="1200" dirty="0" smtClean="0"/>
              <a:t>20</a:t>
            </a:r>
            <a:r>
              <a:rPr lang="ja-JP" altLang="en-US" sz="1200" dirty="0" smtClean="0"/>
              <a:t>分）</a:t>
            </a:r>
            <a:endParaRPr lang="en-US" altLang="ja-JP" sz="1200" dirty="0" smtClean="0"/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ディメンショナルモデルの特長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用語：スタースキーマ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用語：ファクト、ディメンション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用語：サロゲートキー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なぜデータ分析用のデータモデルが必要なのか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オンライン系データモデルとの違い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大福帳データモデルとの違い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BI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ツールとディメンショナルデータモデル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A1F-F062-4C7B-8422-3FB7F4CC39E7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8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（</a:t>
            </a:r>
            <a:r>
              <a:rPr lang="en-US" altLang="ja-JP" sz="1200" dirty="0" smtClean="0"/>
              <a:t>10</a:t>
            </a:r>
            <a:r>
              <a:rPr lang="ja-JP" altLang="en-US" sz="1200" dirty="0" smtClean="0"/>
              <a:t>分）</a:t>
            </a:r>
            <a:endParaRPr lang="en-US" altLang="ja-JP" sz="1200" dirty="0" smtClean="0"/>
          </a:p>
          <a:p>
            <a:r>
              <a:rPr lang="en-US" altLang="ja-JP" dirty="0" smtClean="0"/>
              <a:t>TPC-W</a:t>
            </a:r>
            <a:r>
              <a:rPr lang="ja-JP" altLang="en-US" dirty="0" smtClean="0"/>
              <a:t>の概要</a:t>
            </a:r>
            <a:endParaRPr lang="en-US" altLang="ja-JP" dirty="0" smtClean="0"/>
          </a:p>
          <a:p>
            <a:r>
              <a:rPr lang="en-US" altLang="ja-JP" dirty="0" smtClean="0"/>
              <a:t>TPC-W</a:t>
            </a:r>
            <a:r>
              <a:rPr lang="ja-JP" altLang="en-US" dirty="0" smtClean="0"/>
              <a:t>の</a:t>
            </a:r>
            <a:r>
              <a:rPr lang="en-US" altLang="ja-JP" dirty="0" smtClean="0"/>
              <a:t>ER</a:t>
            </a:r>
            <a:r>
              <a:rPr lang="ja-JP" altLang="en-US" dirty="0" smtClean="0"/>
              <a:t>図</a:t>
            </a:r>
            <a:endParaRPr lang="en-US" altLang="ja-JP" dirty="0" smtClean="0"/>
          </a:p>
          <a:p>
            <a:r>
              <a:rPr lang="en-US" altLang="ja-JP" dirty="0" smtClean="0"/>
              <a:t>TPC-W</a:t>
            </a:r>
            <a:r>
              <a:rPr lang="ja-JP" altLang="en-US" dirty="0" smtClean="0"/>
              <a:t>のテーブル一覧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A1F-F062-4C7B-8422-3FB7F4CC39E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89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（</a:t>
            </a:r>
            <a:r>
              <a:rPr lang="en-US" altLang="ja-JP" sz="1200" dirty="0" smtClean="0"/>
              <a:t>40</a:t>
            </a:r>
            <a:r>
              <a:rPr lang="ja-JP" altLang="en-US" sz="1200" dirty="0" smtClean="0"/>
              <a:t>分）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A1F-F062-4C7B-8422-3FB7F4CC39E7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098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（</a:t>
            </a:r>
            <a:r>
              <a:rPr lang="en-US" altLang="ja-JP" sz="1200" dirty="0" smtClean="0"/>
              <a:t>40</a:t>
            </a:r>
            <a:r>
              <a:rPr lang="ja-JP" altLang="en-US" sz="1200" dirty="0" smtClean="0"/>
              <a:t>分）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A1F-F062-4C7B-8422-3FB7F4CC39E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47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dirty="0" smtClean="0"/>
              <a:t>（</a:t>
            </a:r>
            <a:r>
              <a:rPr lang="en-US" altLang="ja-JP" sz="1200" dirty="0" smtClean="0"/>
              <a:t>40</a:t>
            </a:r>
            <a:r>
              <a:rPr lang="ja-JP" altLang="en-US" sz="1200" dirty="0" smtClean="0"/>
              <a:t>分）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8A1F-F062-4C7B-8422-3FB7F4CC39E7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47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9973112D-5645-47F4-AE1A-1B834A0C116C}" type="datetime1">
              <a:rPr lang="ja-JP" altLang="en-US" smtClean="0"/>
              <a:t>2019/3/7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dirty="0" smtClean="0"/>
              <a:t>Copyright(c) 2019 Satoshi </a:t>
            </a:r>
            <a:r>
              <a:rPr lang="en-US" altLang="ja-JP" dirty="0" err="1" smtClean="0"/>
              <a:t>Nagayasu</a:t>
            </a:r>
            <a:r>
              <a:rPr lang="en-US" altLang="ja-JP" dirty="0" smtClean="0"/>
              <a:t>. Licensed under CC BY-SA.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59CF8-7BB5-42A1-A565-4185CC686B3F}" type="datetime1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6658-4D7F-407C-A909-244D6EEA9421}" type="datetime1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A376179E-7364-454B-86F3-8552291DAD1E}" type="datetime1">
              <a:rPr lang="ja-JP" altLang="en-US" smtClean="0"/>
              <a:t>2019/3/7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Copyright(c) 2019 Satoshi Nagayasu. Licensed under CC BY-SA.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67544" y="771550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 userDrawn="1"/>
        </p:nvCxnSpPr>
        <p:spPr>
          <a:xfrm>
            <a:off x="467544" y="4731990"/>
            <a:ext cx="8208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44D5-1167-4DF2-9497-42AF44D8217D}" type="datetime1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A3F8-FEE9-4169-B038-1FF68DE56A86}" type="datetime1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6" indent="0">
              <a:buNone/>
              <a:defRPr sz="1800" b="1"/>
            </a:lvl3pPr>
            <a:lvl4pPr marL="1371444" indent="0">
              <a:buNone/>
              <a:defRPr sz="1600" b="1"/>
            </a:lvl4pPr>
            <a:lvl5pPr marL="1828592" indent="0">
              <a:buNone/>
              <a:defRPr sz="1600" b="1"/>
            </a:lvl5pPr>
            <a:lvl6pPr marL="2285740" indent="0">
              <a:buNone/>
              <a:defRPr sz="1600" b="1"/>
            </a:lvl6pPr>
            <a:lvl7pPr marL="2742888" indent="0">
              <a:buNone/>
              <a:defRPr sz="1600" b="1"/>
            </a:lvl7pPr>
            <a:lvl8pPr marL="3200036" indent="0">
              <a:buNone/>
              <a:defRPr sz="1600" b="1"/>
            </a:lvl8pPr>
            <a:lvl9pPr marL="3657184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EA12-7E2F-4650-9D7C-29B941325D6C}" type="datetime1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3F8-A6EF-40B3-954E-29FDD462D61D}" type="datetime1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2F19D-56A8-4291-912C-9C4986E55FC4}" type="datetime1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93EBC-0E53-4D68-A4C3-78EE45F4EAD4}" type="datetime1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6" indent="0">
              <a:buNone/>
              <a:defRPr sz="2400"/>
            </a:lvl3pPr>
            <a:lvl4pPr marL="1371444" indent="0">
              <a:buNone/>
              <a:defRPr sz="2000"/>
            </a:lvl4pPr>
            <a:lvl5pPr marL="1828592" indent="0">
              <a:buNone/>
              <a:defRPr sz="2000"/>
            </a:lvl5pPr>
            <a:lvl6pPr marL="2285740" indent="0">
              <a:buNone/>
              <a:defRPr sz="2000"/>
            </a:lvl6pPr>
            <a:lvl7pPr marL="2742888" indent="0">
              <a:buNone/>
              <a:defRPr sz="2000"/>
            </a:lvl7pPr>
            <a:lvl8pPr marL="3200036" indent="0">
              <a:buNone/>
              <a:defRPr sz="2000"/>
            </a:lvl8pPr>
            <a:lvl9pPr marL="3657184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48" indent="0">
              <a:buNone/>
              <a:defRPr sz="1200"/>
            </a:lvl2pPr>
            <a:lvl3pPr marL="914296" indent="0">
              <a:buNone/>
              <a:defRPr sz="1000"/>
            </a:lvl3pPr>
            <a:lvl4pPr marL="1371444" indent="0">
              <a:buNone/>
              <a:defRPr sz="900"/>
            </a:lvl4pPr>
            <a:lvl5pPr marL="1828592" indent="0">
              <a:buNone/>
              <a:defRPr sz="900"/>
            </a:lvl5pPr>
            <a:lvl6pPr marL="2285740" indent="0">
              <a:buNone/>
              <a:defRPr sz="900"/>
            </a:lvl6pPr>
            <a:lvl7pPr marL="2742888" indent="0">
              <a:buNone/>
              <a:defRPr sz="900"/>
            </a:lvl7pPr>
            <a:lvl8pPr marL="3200036" indent="0">
              <a:buNone/>
              <a:defRPr sz="900"/>
            </a:lvl8pPr>
            <a:lvl9pPr marL="3657184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8A36-9E97-457F-B0EF-1B40531EE7AD}" type="datetime1">
              <a:rPr kumimoji="1" lang="ja-JP" altLang="en-US" smtClean="0"/>
              <a:t>2019/3/7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915566"/>
            <a:ext cx="8229600" cy="3679057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1090464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05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8EED3136-BE1B-4267-8FDD-5AB2B94972DF}" type="datetime1">
              <a:rPr lang="ja-JP" altLang="en-US" smtClean="0"/>
              <a:pPr/>
              <a:t>2019/3/7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619672" y="4767264"/>
            <a:ext cx="5904656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en-US" altLang="ja-JP" smtClean="0"/>
              <a:t>Copyright(c) 2019 Satoshi Nagayasu. Licensed under CC BY-SA.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96336" y="4767264"/>
            <a:ext cx="1090464" cy="273844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05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Picture 2" descr="https://mirrors.creativecommons.org/presskit/buttons/88x31/png/by-sa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67264"/>
            <a:ext cx="648072" cy="2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296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342861" indent="-342861" algn="l" defTabSz="914296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742865" indent="-285717" algn="l" defTabSz="914296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287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018" indent="-228574" algn="l" defTabSz="914296" rtl="0" eaLnBrk="1" latinLnBrk="0" hangingPunct="1">
        <a:spcBef>
          <a:spcPct val="20000"/>
        </a:spcBef>
        <a:buFont typeface="Arial" pitchFamily="34" charset="0"/>
        <a:buChar char="–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166" indent="-228574" algn="l" defTabSz="914296" rtl="0" eaLnBrk="1" latinLnBrk="0" hangingPunct="1">
        <a:spcBef>
          <a:spcPct val="20000"/>
        </a:spcBef>
        <a:buFont typeface="Arial" pitchFamily="34" charset="0"/>
        <a:buChar char="»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314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2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0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8" indent="-228574" algn="l" defTabSz="914296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29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6" algn="l" defTabSz="91429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4" algn="l" defTabSz="91429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2" algn="l" defTabSz="91429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0" algn="l" defTabSz="91429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8" algn="l" defTabSz="91429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36" algn="l" defTabSz="91429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84" algn="l" defTabSz="914296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ujitsu.com/jp/Images/beyond_dmd_data_warehouse.pdf" TargetMode="External"/><Relationship Id="rId3" Type="http://schemas.openxmlformats.org/officeDocument/2006/relationships/hyperlink" Target="https://enterprisezine.jp/dbonline/detail/5485" TargetMode="External"/><Relationship Id="rId7" Type="http://schemas.openxmlformats.org/officeDocument/2006/relationships/hyperlink" Target="https://www.unisys.co.jp/tec_info/tr68/6815.pdf" TargetMode="External"/><Relationship Id="rId2" Type="http://schemas.openxmlformats.org/officeDocument/2006/relationships/hyperlink" Target="https://www.amazon.co.jp/dp/48222803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pc.org/TPC_Documents_Current_Versions/pdf/tpcw_v2.0.0.pdf" TargetMode="External"/><Relationship Id="rId5" Type="http://schemas.openxmlformats.org/officeDocument/2006/relationships/hyperlink" Target="https://en.wikipedia.org/wiki/Star_schema" TargetMode="External"/><Relationship Id="rId4" Type="http://schemas.openxmlformats.org/officeDocument/2006/relationships/hyperlink" Target="https://speakerdeck.com/ojima_h/deimensiyonarumoderingufalsesusume" TargetMode="External"/><Relationship Id="rId9" Type="http://schemas.openxmlformats.org/officeDocument/2006/relationships/hyperlink" Target="http://jpn.teradata.jp/solution/images/TDMK5009_0712_DataModelOverview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.wikipedia.org/wiki/&#12487;&#12540;&#12479;&#12514;&#12487;&#12523;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b="1" dirty="0" smtClean="0"/>
              <a:t>データウェアハウス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kumimoji="1" lang="ja-JP" altLang="en-US" b="1" dirty="0" smtClean="0"/>
              <a:t>モデリング入門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ja-JP" altLang="en-US" sz="2200" b="1" dirty="0" smtClean="0"/>
              <a:t>（ダイジェスト版）</a:t>
            </a:r>
            <a:endParaRPr kumimoji="1" lang="ja-JP" altLang="en-US" sz="22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91830"/>
            <a:ext cx="6400800" cy="937270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2019/3/7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永安 悟史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16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dirty="0" smtClean="0"/>
              <a:t>なぜ、今「データウェアハウスモデリング」なのか？</a:t>
            </a: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5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「データの民主化」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11</a:t>
            </a:fld>
            <a:endParaRPr kumimoji="1" lang="ja-JP" altLang="en-US"/>
          </a:p>
        </p:txBody>
      </p:sp>
      <p:cxnSp>
        <p:nvCxnSpPr>
          <p:cNvPr id="93" name="直線コネクタ 92"/>
          <p:cNvCxnSpPr/>
          <p:nvPr/>
        </p:nvCxnSpPr>
        <p:spPr>
          <a:xfrm>
            <a:off x="4067944" y="1203598"/>
            <a:ext cx="0" cy="34563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/>
          <p:cNvGrpSpPr/>
          <p:nvPr/>
        </p:nvGrpSpPr>
        <p:grpSpPr>
          <a:xfrm>
            <a:off x="323528" y="1139023"/>
            <a:ext cx="3636404" cy="2304117"/>
            <a:chOff x="323528" y="1139023"/>
            <a:chExt cx="3636404" cy="2304117"/>
          </a:xfrm>
        </p:grpSpPr>
        <p:sp>
          <p:nvSpPr>
            <p:cNvPr id="8" name="角丸四角形吹き出し 7"/>
            <p:cNvSpPr/>
            <p:nvPr/>
          </p:nvSpPr>
          <p:spPr>
            <a:xfrm>
              <a:off x="467544" y="1556228"/>
              <a:ext cx="1368152" cy="684076"/>
            </a:xfrm>
            <a:prstGeom prst="wedgeRoundRectCallout">
              <a:avLst>
                <a:gd name="adj1" fmla="val -17165"/>
                <a:gd name="adj2" fmla="val 83699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データ活用してもらいたい！</a:t>
              </a:r>
              <a:endPara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オラ、</a:t>
              </a:r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頑張る！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角丸四角形吹き出し 9"/>
            <p:cNvSpPr/>
            <p:nvPr/>
          </p:nvSpPr>
          <p:spPr>
            <a:xfrm>
              <a:off x="2591780" y="1508355"/>
              <a:ext cx="1368152" cy="684076"/>
            </a:xfrm>
            <a:prstGeom prst="wedgeRoundRectCallout">
              <a:avLst>
                <a:gd name="adj1" fmla="val -27086"/>
                <a:gd name="adj2" fmla="val 87876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こんなデータ使いたいんだけど</a:t>
              </a:r>
              <a:endPara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できるかな？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aphicFrame>
          <p:nvGraphicFramePr>
            <p:cNvPr id="12" name="オブジェクト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9394821"/>
                </p:ext>
              </p:extLst>
            </p:nvPr>
          </p:nvGraphicFramePr>
          <p:xfrm>
            <a:off x="666536" y="2548130"/>
            <a:ext cx="488855" cy="836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6" name="Visio" r:id="rId3" imgW="619125" imgH="1058228" progId="Visio.Drawing.11">
                    <p:embed/>
                  </p:oleObj>
                </mc:Choice>
                <mc:Fallback>
                  <p:oleObj name="Visio" r:id="rId3" imgW="619125" imgH="105822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536" y="2548130"/>
                          <a:ext cx="488855" cy="8360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オブジェクト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6379350"/>
                </p:ext>
              </p:extLst>
            </p:nvPr>
          </p:nvGraphicFramePr>
          <p:xfrm>
            <a:off x="2807804" y="2562529"/>
            <a:ext cx="488950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7" name="Visio" r:id="rId5" imgW="619125" imgH="1058228" progId="Visio.Drawing.11">
                    <p:embed/>
                  </p:oleObj>
                </mc:Choice>
                <mc:Fallback>
                  <p:oleObj name="Visio" r:id="rId5" imgW="619125" imgH="105822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804" y="2562529"/>
                          <a:ext cx="488950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フローチャート : 磁気ディスク 13"/>
            <p:cNvSpPr/>
            <p:nvPr/>
          </p:nvSpPr>
          <p:spPr>
            <a:xfrm>
              <a:off x="1618606" y="2965506"/>
              <a:ext cx="756084" cy="432048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" name="フローチャート: 処理 15"/>
            <p:cNvSpPr/>
            <p:nvPr/>
          </p:nvSpPr>
          <p:spPr>
            <a:xfrm>
              <a:off x="1575706" y="2409732"/>
              <a:ext cx="792088" cy="43204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レポート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18" name="直線矢印コネクタ 17"/>
            <p:cNvCxnSpPr>
              <a:endCxn id="16" idx="1"/>
            </p:cNvCxnSpPr>
            <p:nvPr/>
          </p:nvCxnSpPr>
          <p:spPr>
            <a:xfrm flipV="1">
              <a:off x="1151620" y="2625756"/>
              <a:ext cx="424086" cy="2160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endCxn id="14" idx="2"/>
            </p:cNvCxnSpPr>
            <p:nvPr/>
          </p:nvCxnSpPr>
          <p:spPr>
            <a:xfrm>
              <a:off x="1151620" y="2913788"/>
              <a:ext cx="466986" cy="2677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/>
            <p:cNvCxnSpPr/>
            <p:nvPr/>
          </p:nvCxnSpPr>
          <p:spPr>
            <a:xfrm flipH="1" flipV="1">
              <a:off x="2400208" y="2604326"/>
              <a:ext cx="407596" cy="23745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1108912" y="318153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作る</a:t>
              </a:r>
              <a:endParaRPr kumimoji="1" lang="ja-JP" altLang="en-US" sz="11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2447764" y="2409732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見る</a:t>
              </a:r>
              <a:endParaRPr kumimoji="1" lang="ja-JP" altLang="en-US" sz="11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719572" y="3148093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2822166" y="3140146"/>
              <a:ext cx="386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Biz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323528" y="1139023"/>
              <a:ext cx="3262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「データの民主化」スタート時。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4211960" y="1128895"/>
            <a:ext cx="4679415" cy="3311412"/>
            <a:chOff x="4211960" y="1128895"/>
            <a:chExt cx="4679415" cy="3311412"/>
          </a:xfrm>
        </p:grpSpPr>
        <p:sp>
          <p:nvSpPr>
            <p:cNvPr id="33" name="角丸四角形吹き出し 32"/>
            <p:cNvSpPr/>
            <p:nvPr/>
          </p:nvSpPr>
          <p:spPr>
            <a:xfrm>
              <a:off x="4211960" y="1517876"/>
              <a:ext cx="1440160" cy="601407"/>
            </a:xfrm>
            <a:prstGeom prst="wedgeRoundRectCallout">
              <a:avLst>
                <a:gd name="adj1" fmla="val -5156"/>
                <a:gd name="adj2" fmla="val 118968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活用が広がってきた！</a:t>
              </a:r>
              <a:endPara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頑張ろう！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角丸四角形吹き出し 33"/>
            <p:cNvSpPr/>
            <p:nvPr/>
          </p:nvSpPr>
          <p:spPr>
            <a:xfrm>
              <a:off x="7523223" y="1275606"/>
              <a:ext cx="1368152" cy="484540"/>
            </a:xfrm>
            <a:prstGeom prst="wedgeRoundRectCallout">
              <a:avLst>
                <a:gd name="adj1" fmla="val -35440"/>
                <a:gd name="adj2" fmla="val 80566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もっとこんなん見たいわー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aphicFrame>
          <p:nvGraphicFramePr>
            <p:cNvPr id="35" name="オブジェクト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4882088"/>
                </p:ext>
              </p:extLst>
            </p:nvPr>
          </p:nvGraphicFramePr>
          <p:xfrm>
            <a:off x="4791779" y="2551847"/>
            <a:ext cx="488855" cy="836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8" name="Visio" r:id="rId6" imgW="619125" imgH="1058228" progId="Visio.Drawing.11">
                    <p:embed/>
                  </p:oleObj>
                </mc:Choice>
                <mc:Fallback>
                  <p:oleObj name="Visio" r:id="rId6" imgW="619125" imgH="105822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779" y="2551847"/>
                          <a:ext cx="488855" cy="8360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オブジェクト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127950"/>
                </p:ext>
              </p:extLst>
            </p:nvPr>
          </p:nvGraphicFramePr>
          <p:xfrm>
            <a:off x="7323836" y="1898743"/>
            <a:ext cx="488950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9" name="Visio" r:id="rId7" imgW="619125" imgH="1058228" progId="Visio.Drawing.11">
                    <p:embed/>
                  </p:oleObj>
                </mc:Choice>
                <mc:Fallback>
                  <p:oleObj name="Visio" r:id="rId7" imgW="619125" imgH="105822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3836" y="1898743"/>
                          <a:ext cx="488950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直線矢印コネクタ 40"/>
            <p:cNvCxnSpPr/>
            <p:nvPr/>
          </p:nvCxnSpPr>
          <p:spPr>
            <a:xfrm flipH="1" flipV="1">
              <a:off x="6876256" y="1895856"/>
              <a:ext cx="462788" cy="35890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5224003" y="339374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作る</a:t>
              </a:r>
              <a:endParaRPr kumimoji="1" lang="ja-JP" altLang="en-US" sz="11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6961553" y="1862722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見る</a:t>
              </a:r>
              <a:endParaRPr kumimoji="1" lang="ja-JP" altLang="en-US" sz="11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844815" y="3151810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IT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7338198" y="2476360"/>
              <a:ext cx="386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Biz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aphicFrame>
          <p:nvGraphicFramePr>
            <p:cNvPr id="46" name="オブジェクト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638793"/>
                </p:ext>
              </p:extLst>
            </p:nvPr>
          </p:nvGraphicFramePr>
          <p:xfrm>
            <a:off x="7323836" y="2761853"/>
            <a:ext cx="488950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0" name="Visio" r:id="rId8" imgW="619125" imgH="1058228" progId="Visio.Drawing.11">
                    <p:embed/>
                  </p:oleObj>
                </mc:Choice>
                <mc:Fallback>
                  <p:oleObj name="Visio" r:id="rId8" imgW="619125" imgH="105822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3836" y="2761853"/>
                          <a:ext cx="488950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テキスト ボックス 46"/>
            <p:cNvSpPr txBox="1"/>
            <p:nvPr/>
          </p:nvSpPr>
          <p:spPr>
            <a:xfrm>
              <a:off x="7338198" y="3339470"/>
              <a:ext cx="386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Biz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aphicFrame>
          <p:nvGraphicFramePr>
            <p:cNvPr id="48" name="オブジェクト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1222186"/>
                </p:ext>
              </p:extLst>
            </p:nvPr>
          </p:nvGraphicFramePr>
          <p:xfrm>
            <a:off x="7338198" y="3601080"/>
            <a:ext cx="488950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1" name="Visio" r:id="rId9" imgW="619125" imgH="1058228" progId="Visio.Drawing.11">
                    <p:embed/>
                  </p:oleObj>
                </mc:Choice>
                <mc:Fallback>
                  <p:oleObj name="Visio" r:id="rId9" imgW="619125" imgH="105822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8198" y="3601080"/>
                          <a:ext cx="488950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テキスト ボックス 48"/>
            <p:cNvSpPr txBox="1"/>
            <p:nvPr/>
          </p:nvSpPr>
          <p:spPr>
            <a:xfrm>
              <a:off x="7352560" y="4178697"/>
              <a:ext cx="386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Biz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57" name="グループ化 56"/>
            <p:cNvGrpSpPr/>
            <p:nvPr/>
          </p:nvGrpSpPr>
          <p:grpSpPr>
            <a:xfrm>
              <a:off x="5735989" y="2516240"/>
              <a:ext cx="1057396" cy="792414"/>
              <a:chOff x="5540807" y="3723878"/>
              <a:chExt cx="1057396" cy="792414"/>
            </a:xfrm>
          </p:grpSpPr>
          <p:sp>
            <p:nvSpPr>
              <p:cNvPr id="55" name="フローチャート : 磁気ディスク 54"/>
              <p:cNvSpPr/>
              <p:nvPr/>
            </p:nvSpPr>
            <p:spPr>
              <a:xfrm>
                <a:off x="5540807" y="4084244"/>
                <a:ext cx="756084" cy="432048"/>
              </a:xfrm>
              <a:prstGeom prst="flowChartMagneticDisk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マート</a:t>
                </a:r>
                <a:endParaRPr kumimoji="1" lang="ja-JP" altLang="en-US" sz="11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6" name="フローチャート: 処理 55"/>
              <p:cNvSpPr/>
              <p:nvPr/>
            </p:nvSpPr>
            <p:spPr>
              <a:xfrm>
                <a:off x="5806115" y="3723878"/>
                <a:ext cx="792088" cy="432048"/>
              </a:xfrm>
              <a:prstGeom prst="flowChartProcess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レポート</a:t>
                </a:r>
                <a:endParaRPr kumimoji="1" lang="ja-JP" altLang="en-US" sz="11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58" name="グループ化 57"/>
            <p:cNvGrpSpPr/>
            <p:nvPr/>
          </p:nvGrpSpPr>
          <p:grpSpPr>
            <a:xfrm>
              <a:off x="5735989" y="1633161"/>
              <a:ext cx="1057396" cy="792414"/>
              <a:chOff x="5540807" y="3723878"/>
              <a:chExt cx="1057396" cy="792414"/>
            </a:xfrm>
          </p:grpSpPr>
          <p:sp>
            <p:nvSpPr>
              <p:cNvPr id="59" name="フローチャート : 磁気ディスク 58"/>
              <p:cNvSpPr/>
              <p:nvPr/>
            </p:nvSpPr>
            <p:spPr>
              <a:xfrm>
                <a:off x="5540807" y="4084244"/>
                <a:ext cx="756084" cy="432048"/>
              </a:xfrm>
              <a:prstGeom prst="flowChartMagneticDisk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マート</a:t>
                </a:r>
                <a:endParaRPr kumimoji="1" lang="ja-JP" altLang="en-US" sz="11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60" name="フローチャート: 処理 59"/>
              <p:cNvSpPr/>
              <p:nvPr/>
            </p:nvSpPr>
            <p:spPr>
              <a:xfrm>
                <a:off x="5806115" y="3723878"/>
                <a:ext cx="792088" cy="432048"/>
              </a:xfrm>
              <a:prstGeom prst="flowChartProcess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レポート</a:t>
                </a:r>
                <a:endParaRPr kumimoji="1" lang="ja-JP" altLang="en-US" sz="11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5770681" y="3418914"/>
              <a:ext cx="1057396" cy="792414"/>
              <a:chOff x="5540807" y="3723878"/>
              <a:chExt cx="1057396" cy="792414"/>
            </a:xfrm>
          </p:grpSpPr>
          <p:sp>
            <p:nvSpPr>
              <p:cNvPr id="65" name="フローチャート : 磁気ディスク 64"/>
              <p:cNvSpPr/>
              <p:nvPr/>
            </p:nvSpPr>
            <p:spPr>
              <a:xfrm>
                <a:off x="5540807" y="4084244"/>
                <a:ext cx="756084" cy="432048"/>
              </a:xfrm>
              <a:prstGeom prst="flowChartMagneticDisk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マート</a:t>
                </a:r>
                <a:endParaRPr kumimoji="1" lang="ja-JP" altLang="en-US" sz="11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66" name="フローチャート: 処理 65"/>
              <p:cNvSpPr/>
              <p:nvPr/>
            </p:nvSpPr>
            <p:spPr>
              <a:xfrm>
                <a:off x="5806115" y="3723878"/>
                <a:ext cx="792088" cy="432048"/>
              </a:xfrm>
              <a:prstGeom prst="flowChartProcess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 dirty="0" smtClean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レポート</a:t>
                </a:r>
                <a:endParaRPr kumimoji="1" lang="ja-JP" altLang="en-US" sz="11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cxnSp>
          <p:nvCxnSpPr>
            <p:cNvPr id="39" name="直線矢印コネクタ 38"/>
            <p:cNvCxnSpPr/>
            <p:nvPr/>
          </p:nvCxnSpPr>
          <p:spPr>
            <a:xfrm flipV="1">
              <a:off x="5319764" y="1850393"/>
              <a:ext cx="681533" cy="106339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flipV="1">
              <a:off x="5319764" y="2409732"/>
              <a:ext cx="476372" cy="4668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/>
            <p:cNvCxnSpPr>
              <a:endCxn id="56" idx="1"/>
            </p:cNvCxnSpPr>
            <p:nvPr/>
          </p:nvCxnSpPr>
          <p:spPr>
            <a:xfrm flipV="1">
              <a:off x="5319764" y="2732264"/>
              <a:ext cx="681533" cy="2160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endCxn id="55" idx="2"/>
            </p:cNvCxnSpPr>
            <p:nvPr/>
          </p:nvCxnSpPr>
          <p:spPr>
            <a:xfrm>
              <a:off x="5319764" y="2965507"/>
              <a:ext cx="416225" cy="1271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>
              <a:endCxn id="66" idx="1"/>
            </p:cNvCxnSpPr>
            <p:nvPr/>
          </p:nvCxnSpPr>
          <p:spPr>
            <a:xfrm>
              <a:off x="5319764" y="2948289"/>
              <a:ext cx="716225" cy="6866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矢印コネクタ 80"/>
            <p:cNvCxnSpPr/>
            <p:nvPr/>
          </p:nvCxnSpPr>
          <p:spPr>
            <a:xfrm>
              <a:off x="5319764" y="2965506"/>
              <a:ext cx="476372" cy="8854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角丸四角形吹き出し 84"/>
            <p:cNvSpPr/>
            <p:nvPr/>
          </p:nvSpPr>
          <p:spPr>
            <a:xfrm>
              <a:off x="7791888" y="2525715"/>
              <a:ext cx="968259" cy="399536"/>
            </a:xfrm>
            <a:prstGeom prst="wedgeRoundRectCallout">
              <a:avLst>
                <a:gd name="adj1" fmla="val -41842"/>
                <a:gd name="adj2" fmla="val 91965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僕にも作ってー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6" name="角丸四角形吹き出し 85"/>
            <p:cNvSpPr/>
            <p:nvPr/>
          </p:nvSpPr>
          <p:spPr>
            <a:xfrm>
              <a:off x="7791888" y="3348444"/>
              <a:ext cx="968259" cy="399536"/>
            </a:xfrm>
            <a:prstGeom prst="wedgeRoundRectCallout">
              <a:avLst>
                <a:gd name="adj1" fmla="val -41842"/>
                <a:gd name="adj2" fmla="val 91965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私</a:t>
              </a:r>
              <a:r>
                <a:rPr kumimoji="1" lang="ja-JP" altLang="en-US" sz="12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にも作ってー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7" name="テキスト ボックス 86"/>
            <p:cNvSpPr txBox="1"/>
            <p:nvPr/>
          </p:nvSpPr>
          <p:spPr>
            <a:xfrm>
              <a:off x="6862643" y="257233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見る</a:t>
              </a:r>
              <a:endParaRPr kumimoji="1" lang="ja-JP" altLang="en-US" sz="11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88" name="直線矢印コネクタ 87"/>
            <p:cNvCxnSpPr/>
            <p:nvPr/>
          </p:nvCxnSpPr>
          <p:spPr>
            <a:xfrm flipH="1" flipV="1">
              <a:off x="6822127" y="2725924"/>
              <a:ext cx="462788" cy="35890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/>
            <p:cNvCxnSpPr/>
            <p:nvPr/>
          </p:nvCxnSpPr>
          <p:spPr>
            <a:xfrm flipH="1" flipV="1">
              <a:off x="6876256" y="3655357"/>
              <a:ext cx="461942" cy="25175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テキスト ボックス 90"/>
            <p:cNvSpPr txBox="1"/>
            <p:nvPr/>
          </p:nvSpPr>
          <p:spPr>
            <a:xfrm>
              <a:off x="6961553" y="3548212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見る</a:t>
              </a:r>
              <a:endParaRPr kumimoji="1" lang="ja-JP" altLang="en-US" sz="11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8" name="テキスト ボックス 97"/>
            <p:cNvSpPr txBox="1"/>
            <p:nvPr/>
          </p:nvSpPr>
          <p:spPr>
            <a:xfrm>
              <a:off x="4283968" y="1128895"/>
              <a:ext cx="13388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開始</a:t>
              </a:r>
              <a:r>
                <a:rPr lang="en-US" altLang="ja-JP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r>
                <a:rPr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年後</a:t>
              </a:r>
              <a:r>
                <a:rPr kumimoji="1" lang="ja-JP" altLang="en-US" sz="16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。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13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「データの民主化」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3" name="角丸四角形吹き出し 32"/>
          <p:cNvSpPr/>
          <p:nvPr/>
        </p:nvSpPr>
        <p:spPr>
          <a:xfrm>
            <a:off x="879009" y="1804303"/>
            <a:ext cx="1368152" cy="486123"/>
          </a:xfrm>
          <a:prstGeom prst="wedgeRoundRectCallout">
            <a:avLst>
              <a:gd name="adj1" fmla="val 46537"/>
              <a:gd name="adj2" fmla="val 12484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ちょ</a:t>
            </a:r>
            <a:r>
              <a:rPr kumimoji="1" lang="ja-JP" altLang="en-US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、、、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まっ</a:t>
            </a:r>
            <a:r>
              <a:rPr lang="ja-JP" altLang="en-US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、、、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角丸四角形吹き出し 33"/>
          <p:cNvSpPr/>
          <p:nvPr/>
        </p:nvSpPr>
        <p:spPr>
          <a:xfrm>
            <a:off x="4857700" y="879471"/>
            <a:ext cx="1368152" cy="484540"/>
          </a:xfrm>
          <a:prstGeom prst="wedgeRoundRectCallout">
            <a:avLst>
              <a:gd name="adj1" fmla="val -35440"/>
              <a:gd name="adj2" fmla="val 805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もっとこんなん見たいわー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5" name="オブジェクト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055271"/>
              </p:ext>
            </p:extLst>
          </p:nvPr>
        </p:nvGraphicFramePr>
        <p:xfrm>
          <a:off x="2030014" y="2686105"/>
          <a:ext cx="488855" cy="836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6" name="Visio" r:id="rId3" imgW="619125" imgH="1058228" progId="Visio.Drawing.11">
                  <p:embed/>
                </p:oleObj>
              </mc:Choice>
              <mc:Fallback>
                <p:oleObj name="Visio" r:id="rId3" imgW="619125" imgH="10582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014" y="2686105"/>
                        <a:ext cx="488855" cy="836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オブジェクト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73499"/>
              </p:ext>
            </p:extLst>
          </p:nvPr>
        </p:nvGraphicFramePr>
        <p:xfrm>
          <a:off x="4628902" y="1494485"/>
          <a:ext cx="488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7" name="Visio" r:id="rId5" imgW="619125" imgH="1058228" progId="Visio.Drawing.11">
                  <p:embed/>
                </p:oleObj>
              </mc:Choice>
              <mc:Fallback>
                <p:oleObj name="Visio" r:id="rId5" imgW="619125" imgH="10582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902" y="1494485"/>
                        <a:ext cx="4889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線矢印コネクタ 40"/>
          <p:cNvCxnSpPr>
            <a:stCxn id="36" idx="1"/>
          </p:cNvCxnSpPr>
          <p:nvPr/>
        </p:nvCxnSpPr>
        <p:spPr>
          <a:xfrm flipH="1">
            <a:off x="4066312" y="1911997"/>
            <a:ext cx="56259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2462238" y="352800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作る</a:t>
            </a:r>
            <a:endParaRPr kumimoji="1" lang="ja-JP" altLang="en-US" sz="11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162108" y="1680586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見る</a:t>
            </a:r>
            <a:endParaRPr kumimoji="1" lang="ja-JP" altLang="en-US" sz="11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83050" y="3286068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3264" y="2053251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Biz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3818909" y="2516349"/>
            <a:ext cx="1057396" cy="792414"/>
            <a:chOff x="5540807" y="3723878"/>
            <a:chExt cx="1057396" cy="792414"/>
          </a:xfrm>
        </p:grpSpPr>
        <p:sp>
          <p:nvSpPr>
            <p:cNvPr id="55" name="フローチャート : 磁気ディスク 54"/>
            <p:cNvSpPr/>
            <p:nvPr/>
          </p:nvSpPr>
          <p:spPr>
            <a:xfrm>
              <a:off x="5540807" y="4084244"/>
              <a:ext cx="756084" cy="432048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6" name="フローチャート: 処理 55"/>
            <p:cNvSpPr/>
            <p:nvPr/>
          </p:nvSpPr>
          <p:spPr>
            <a:xfrm>
              <a:off x="5806115" y="3723878"/>
              <a:ext cx="792088" cy="43204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レポート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58" name="グループ化 57"/>
          <p:cNvGrpSpPr/>
          <p:nvPr/>
        </p:nvGrpSpPr>
        <p:grpSpPr>
          <a:xfrm>
            <a:off x="2974224" y="1767419"/>
            <a:ext cx="1057396" cy="792414"/>
            <a:chOff x="5540807" y="3723878"/>
            <a:chExt cx="1057396" cy="792414"/>
          </a:xfrm>
        </p:grpSpPr>
        <p:sp>
          <p:nvSpPr>
            <p:cNvPr id="59" name="フローチャート : 磁気ディスク 58"/>
            <p:cNvSpPr/>
            <p:nvPr/>
          </p:nvSpPr>
          <p:spPr>
            <a:xfrm>
              <a:off x="5540807" y="4084244"/>
              <a:ext cx="756084" cy="432048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0" name="フローチャート: 処理 59"/>
            <p:cNvSpPr/>
            <p:nvPr/>
          </p:nvSpPr>
          <p:spPr>
            <a:xfrm>
              <a:off x="5806115" y="3723878"/>
              <a:ext cx="792088" cy="43204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レポート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3296809" y="3913538"/>
            <a:ext cx="1057396" cy="792414"/>
            <a:chOff x="5540807" y="3723878"/>
            <a:chExt cx="1057396" cy="792414"/>
          </a:xfrm>
        </p:grpSpPr>
        <p:sp>
          <p:nvSpPr>
            <p:cNvPr id="65" name="フローチャート : 磁気ディスク 64"/>
            <p:cNvSpPr/>
            <p:nvPr/>
          </p:nvSpPr>
          <p:spPr>
            <a:xfrm>
              <a:off x="5540807" y="4084244"/>
              <a:ext cx="756084" cy="432048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6" name="フローチャート: 処理 65"/>
            <p:cNvSpPr/>
            <p:nvPr/>
          </p:nvSpPr>
          <p:spPr>
            <a:xfrm>
              <a:off x="5806115" y="3723878"/>
              <a:ext cx="792088" cy="43204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レポート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" name="直線矢印コネクタ 38"/>
          <p:cNvCxnSpPr/>
          <p:nvPr/>
        </p:nvCxnSpPr>
        <p:spPr>
          <a:xfrm flipV="1">
            <a:off x="2557999" y="1984651"/>
            <a:ext cx="681533" cy="10633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flipV="1">
            <a:off x="2557999" y="2543990"/>
            <a:ext cx="476372" cy="4668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>
            <a:endCxn id="56" idx="1"/>
          </p:cNvCxnSpPr>
          <p:nvPr/>
        </p:nvCxnSpPr>
        <p:spPr>
          <a:xfrm flipV="1">
            <a:off x="2557999" y="2732373"/>
            <a:ext cx="1526218" cy="2784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55" idx="2"/>
          </p:cNvCxnSpPr>
          <p:nvPr/>
        </p:nvCxnSpPr>
        <p:spPr>
          <a:xfrm>
            <a:off x="2557999" y="3010864"/>
            <a:ext cx="1260910" cy="818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>
            <a:endCxn id="66" idx="1"/>
          </p:cNvCxnSpPr>
          <p:nvPr/>
        </p:nvCxnSpPr>
        <p:spPr>
          <a:xfrm>
            <a:off x="2533700" y="3004432"/>
            <a:ext cx="1028417" cy="1125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>
            <a:off x="2557999" y="3022196"/>
            <a:ext cx="857841" cy="126624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角丸四角形吹き出し 84"/>
          <p:cNvSpPr/>
          <p:nvPr/>
        </p:nvSpPr>
        <p:spPr>
          <a:xfrm>
            <a:off x="7211003" y="2500962"/>
            <a:ext cx="1368152" cy="399536"/>
          </a:xfrm>
          <a:prstGeom prst="wedgeRoundRectCallout">
            <a:avLst>
              <a:gd name="adj1" fmla="val -41842"/>
              <a:gd name="adj2" fmla="val 9196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あんな</a:t>
            </a:r>
            <a:r>
              <a:rPr kumimoji="1" lang="ja-JP" altLang="en-US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んも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ー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こんなんもー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角丸四角形吹き出し 71"/>
          <p:cNvSpPr/>
          <p:nvPr/>
        </p:nvSpPr>
        <p:spPr>
          <a:xfrm>
            <a:off x="5903257" y="2263083"/>
            <a:ext cx="1080120" cy="335920"/>
          </a:xfrm>
          <a:prstGeom prst="wedgeRoundRectCallout">
            <a:avLst>
              <a:gd name="adj1" fmla="val -43843"/>
              <a:gd name="adj2" fmla="val 10248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ウチにもー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73" name="オブジェクト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734598"/>
              </p:ext>
            </p:extLst>
          </p:nvPr>
        </p:nvGraphicFramePr>
        <p:xfrm>
          <a:off x="5420290" y="2314861"/>
          <a:ext cx="488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8" name="Visio" r:id="rId6" imgW="619125" imgH="1058228" progId="Visio.Drawing.11">
                  <p:embed/>
                </p:oleObj>
              </mc:Choice>
              <mc:Fallback>
                <p:oleObj name="Visio" r:id="rId6" imgW="619125" imgH="10582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290" y="2314861"/>
                        <a:ext cx="4889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線矢印コネクタ 74"/>
          <p:cNvCxnSpPr>
            <a:stCxn id="73" idx="1"/>
          </p:cNvCxnSpPr>
          <p:nvPr/>
        </p:nvCxnSpPr>
        <p:spPr>
          <a:xfrm flipH="1">
            <a:off x="4857700" y="2732373"/>
            <a:ext cx="56259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4953496" y="25009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見る</a:t>
            </a:r>
            <a:endParaRPr kumimoji="1" lang="ja-JP" altLang="en-US" sz="11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5434652" y="2873627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Biz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3" name="グループ化 82"/>
          <p:cNvGrpSpPr/>
          <p:nvPr/>
        </p:nvGrpSpPr>
        <p:grpSpPr>
          <a:xfrm>
            <a:off x="5234128" y="1451025"/>
            <a:ext cx="1057396" cy="792414"/>
            <a:chOff x="5540807" y="3723878"/>
            <a:chExt cx="1057396" cy="792414"/>
          </a:xfrm>
        </p:grpSpPr>
        <p:sp>
          <p:nvSpPr>
            <p:cNvPr id="84" name="フローチャート : 磁気ディスク 83"/>
            <p:cNvSpPr/>
            <p:nvPr/>
          </p:nvSpPr>
          <p:spPr>
            <a:xfrm>
              <a:off x="5540807" y="4084244"/>
              <a:ext cx="756084" cy="432048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0" name="フローチャート: 処理 89"/>
            <p:cNvSpPr/>
            <p:nvPr/>
          </p:nvSpPr>
          <p:spPr>
            <a:xfrm>
              <a:off x="5806115" y="3723878"/>
              <a:ext cx="792088" cy="43204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レポート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92" name="グループ化 91"/>
          <p:cNvGrpSpPr/>
          <p:nvPr/>
        </p:nvGrpSpPr>
        <p:grpSpPr>
          <a:xfrm>
            <a:off x="2659756" y="787621"/>
            <a:ext cx="1057396" cy="792414"/>
            <a:chOff x="5540807" y="3723878"/>
            <a:chExt cx="1057396" cy="792414"/>
          </a:xfrm>
        </p:grpSpPr>
        <p:sp>
          <p:nvSpPr>
            <p:cNvPr id="94" name="フローチャート : 磁気ディスク 93"/>
            <p:cNvSpPr/>
            <p:nvPr/>
          </p:nvSpPr>
          <p:spPr>
            <a:xfrm>
              <a:off x="5540807" y="4084244"/>
              <a:ext cx="756084" cy="432048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5" name="フローチャート: 処理 94"/>
            <p:cNvSpPr/>
            <p:nvPr/>
          </p:nvSpPr>
          <p:spPr>
            <a:xfrm>
              <a:off x="5806115" y="3723878"/>
              <a:ext cx="792088" cy="43204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レポート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96" name="グループ化 95"/>
          <p:cNvGrpSpPr/>
          <p:nvPr/>
        </p:nvGrpSpPr>
        <p:grpSpPr>
          <a:xfrm>
            <a:off x="5308120" y="3144027"/>
            <a:ext cx="1057396" cy="792414"/>
            <a:chOff x="5540807" y="3723878"/>
            <a:chExt cx="1057396" cy="792414"/>
          </a:xfrm>
        </p:grpSpPr>
        <p:sp>
          <p:nvSpPr>
            <p:cNvPr id="97" name="フローチャート : 磁気ディスク 96"/>
            <p:cNvSpPr/>
            <p:nvPr/>
          </p:nvSpPr>
          <p:spPr>
            <a:xfrm>
              <a:off x="5540807" y="4084244"/>
              <a:ext cx="756084" cy="432048"/>
            </a:xfrm>
            <a:prstGeom prst="flowChartMagneticDisk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8" name="フローチャート: 処理 97"/>
            <p:cNvSpPr/>
            <p:nvPr/>
          </p:nvSpPr>
          <p:spPr>
            <a:xfrm>
              <a:off x="5806115" y="3723878"/>
              <a:ext cx="792088" cy="432048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レポート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99" name="直線矢印コネクタ 98"/>
          <p:cNvCxnSpPr/>
          <p:nvPr/>
        </p:nvCxnSpPr>
        <p:spPr>
          <a:xfrm flipV="1">
            <a:off x="2533700" y="1219669"/>
            <a:ext cx="654754" cy="17935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V="1">
            <a:off x="2557999" y="1580036"/>
            <a:ext cx="367065" cy="144398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オブジェクト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203887"/>
              </p:ext>
            </p:extLst>
          </p:nvPr>
        </p:nvGraphicFramePr>
        <p:xfrm>
          <a:off x="4235786" y="732532"/>
          <a:ext cx="488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9" name="Visio" r:id="rId7" imgW="619125" imgH="1058228" progId="Visio.Drawing.11">
                  <p:embed/>
                </p:oleObj>
              </mc:Choice>
              <mc:Fallback>
                <p:oleObj name="Visio" r:id="rId7" imgW="619125" imgH="10582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786" y="732532"/>
                        <a:ext cx="4889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直線矢印コネクタ 101"/>
          <p:cNvCxnSpPr/>
          <p:nvPr/>
        </p:nvCxnSpPr>
        <p:spPr>
          <a:xfrm flipH="1">
            <a:off x="3703765" y="1147986"/>
            <a:ext cx="56259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3799561" y="9165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見る</a:t>
            </a:r>
            <a:endParaRPr kumimoji="1" lang="ja-JP" altLang="en-US" sz="11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280717" y="1289240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Biz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05" name="オブジェクト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83556"/>
              </p:ext>
            </p:extLst>
          </p:nvPr>
        </p:nvGraphicFramePr>
        <p:xfrm>
          <a:off x="6809997" y="1281421"/>
          <a:ext cx="488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0" name="Visio" r:id="rId8" imgW="619125" imgH="1058228" progId="Visio.Drawing.11">
                  <p:embed/>
                </p:oleObj>
              </mc:Choice>
              <mc:Fallback>
                <p:oleObj name="Visio" r:id="rId8" imgW="619125" imgH="10582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9997" y="1281421"/>
                        <a:ext cx="4889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6" name="直線矢印コネクタ 105"/>
          <p:cNvCxnSpPr>
            <a:stCxn id="105" idx="1"/>
          </p:cNvCxnSpPr>
          <p:nvPr/>
        </p:nvCxnSpPr>
        <p:spPr>
          <a:xfrm flipH="1">
            <a:off x="6247407" y="1698933"/>
            <a:ext cx="56259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6343203" y="146752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見る</a:t>
            </a:r>
            <a:endParaRPr kumimoji="1" lang="ja-JP" altLang="en-US" sz="11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824359" y="1840187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Biz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09" name="オブジェクト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760065"/>
              </p:ext>
            </p:extLst>
          </p:nvPr>
        </p:nvGraphicFramePr>
        <p:xfrm>
          <a:off x="6927842" y="2965454"/>
          <a:ext cx="488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1" name="Visio" r:id="rId9" imgW="619125" imgH="1058228" progId="Visio.Drawing.11">
                  <p:embed/>
                </p:oleObj>
              </mc:Choice>
              <mc:Fallback>
                <p:oleObj name="Visio" r:id="rId9" imgW="619125" imgH="10582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42" y="2965454"/>
                        <a:ext cx="4889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0" name="直線矢印コネクタ 109"/>
          <p:cNvCxnSpPr>
            <a:stCxn id="109" idx="1"/>
          </p:cNvCxnSpPr>
          <p:nvPr/>
        </p:nvCxnSpPr>
        <p:spPr>
          <a:xfrm flipH="1">
            <a:off x="6365252" y="3382966"/>
            <a:ext cx="56259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6461048" y="315155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見る</a:t>
            </a:r>
            <a:endParaRPr kumimoji="1" lang="ja-JP" altLang="en-US" sz="11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6951056" y="3566997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Biz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13" name="オブジェクト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230168"/>
              </p:ext>
            </p:extLst>
          </p:nvPr>
        </p:nvGraphicFramePr>
        <p:xfrm>
          <a:off x="4907114" y="3870927"/>
          <a:ext cx="488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" name="Visio" r:id="rId10" imgW="619125" imgH="1058228" progId="Visio.Drawing.11">
                  <p:embed/>
                </p:oleObj>
              </mc:Choice>
              <mc:Fallback>
                <p:oleObj name="Visio" r:id="rId10" imgW="619125" imgH="10582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114" y="3870927"/>
                        <a:ext cx="4889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4" name="直線矢印コネクタ 113"/>
          <p:cNvCxnSpPr>
            <a:stCxn id="113" idx="1"/>
          </p:cNvCxnSpPr>
          <p:nvPr/>
        </p:nvCxnSpPr>
        <p:spPr>
          <a:xfrm flipH="1">
            <a:off x="4344524" y="4288439"/>
            <a:ext cx="56259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4440320" y="405702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見る</a:t>
            </a:r>
            <a:endParaRPr kumimoji="1" lang="ja-JP" altLang="en-US" sz="1100" b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4921476" y="4429693"/>
            <a:ext cx="3866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Biz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7" name="角丸四角形吹き出し 116"/>
          <p:cNvSpPr/>
          <p:nvPr/>
        </p:nvSpPr>
        <p:spPr>
          <a:xfrm>
            <a:off x="5533779" y="4337091"/>
            <a:ext cx="1449598" cy="399536"/>
          </a:xfrm>
          <a:prstGeom prst="wedgeRoundRectCallout">
            <a:avLst>
              <a:gd name="adj1" fmla="val -58549"/>
              <a:gd name="adj2" fmla="val -7432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スピード感持って</a:t>
            </a:r>
            <a:r>
              <a:rPr kumimoji="1" lang="ja-JP" altLang="en-US" sz="12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よろ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！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8" name="直線矢印コネクタ 117"/>
          <p:cNvCxnSpPr>
            <a:endCxn id="97" idx="2"/>
          </p:cNvCxnSpPr>
          <p:nvPr/>
        </p:nvCxnSpPr>
        <p:spPr>
          <a:xfrm>
            <a:off x="2557999" y="3013223"/>
            <a:ext cx="2750121" cy="7071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endCxn id="98" idx="1"/>
          </p:cNvCxnSpPr>
          <p:nvPr/>
        </p:nvCxnSpPr>
        <p:spPr>
          <a:xfrm>
            <a:off x="2557999" y="3051801"/>
            <a:ext cx="3015429" cy="3082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endCxn id="84" idx="2"/>
          </p:cNvCxnSpPr>
          <p:nvPr/>
        </p:nvCxnSpPr>
        <p:spPr>
          <a:xfrm flipV="1">
            <a:off x="2557999" y="2027415"/>
            <a:ext cx="2676129" cy="97701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/>
          <p:cNvCxnSpPr>
            <a:endCxn id="90" idx="1"/>
          </p:cNvCxnSpPr>
          <p:nvPr/>
        </p:nvCxnSpPr>
        <p:spPr>
          <a:xfrm flipV="1">
            <a:off x="2557999" y="1667049"/>
            <a:ext cx="2941437" cy="12813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577081" y="916575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開始</a:t>
            </a:r>
            <a:r>
              <a:rPr kumimoji="1" lang="en-US" altLang="ja-JP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16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年後</a:t>
            </a:r>
            <a:r>
              <a:rPr lang="ja-JP" altLang="en-US" sz="16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。。。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4" name="角丸四角形吹き出し 123"/>
          <p:cNvSpPr/>
          <p:nvPr/>
        </p:nvSpPr>
        <p:spPr>
          <a:xfrm>
            <a:off x="645989" y="3537590"/>
            <a:ext cx="1611380" cy="486123"/>
          </a:xfrm>
          <a:prstGeom prst="wedgeRoundRectCallout">
            <a:avLst>
              <a:gd name="adj1" fmla="val 40271"/>
              <a:gd name="adj2" fmla="val -9264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セルフ</a:t>
            </a:r>
            <a:r>
              <a:rPr kumimoji="1"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BI</a:t>
            </a:r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とは一体</a:t>
            </a:r>
            <a:endParaRPr kumimoji="1"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何で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あった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のか</a:t>
            </a:r>
            <a:r>
              <a:rPr lang="ja-JP" altLang="en-US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。。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角丸四角形吹き出し 68"/>
          <p:cNvSpPr/>
          <p:nvPr/>
        </p:nvSpPr>
        <p:spPr>
          <a:xfrm>
            <a:off x="7211003" y="879471"/>
            <a:ext cx="1368152" cy="484540"/>
          </a:xfrm>
          <a:prstGeom prst="wedgeRoundRectCallout">
            <a:avLst>
              <a:gd name="adj1" fmla="val -35440"/>
              <a:gd name="adj2" fmla="val 805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グラフのこの色、微妙じゃない？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95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なぜこうなるのか？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dirty="0" smtClean="0"/>
              <a:t>オンライン系のデータベースは、複雑すぎてビジネスユーザが直接分析できるものではなく、分析軸も十分ではない。</a:t>
            </a:r>
            <a:endParaRPr kumimoji="1" lang="en-US" altLang="ja-JP" sz="1800" dirty="0" smtClean="0"/>
          </a:p>
          <a:p>
            <a:endParaRPr kumimoji="1" lang="en-US" altLang="ja-JP" sz="1800" dirty="0" smtClean="0"/>
          </a:p>
          <a:p>
            <a:r>
              <a:rPr lang="ja-JP" altLang="en-US" sz="1800" dirty="0" smtClean="0"/>
              <a:t>最近の</a:t>
            </a:r>
            <a:r>
              <a:rPr lang="en-US" altLang="ja-JP" sz="1800" dirty="0" smtClean="0"/>
              <a:t>BI</a:t>
            </a:r>
            <a:r>
              <a:rPr lang="ja-JP" altLang="en-US" sz="1800" dirty="0" smtClean="0"/>
              <a:t>ツールは、ファンシーな可視化が可能になったが、データアクセス（ディメンショナルモデル）は昔の</a:t>
            </a:r>
            <a:r>
              <a:rPr lang="en-US" altLang="ja-JP" sz="1800" dirty="0" smtClean="0"/>
              <a:t>BI</a:t>
            </a:r>
            <a:r>
              <a:rPr lang="ja-JP" altLang="en-US" sz="1800" dirty="0" smtClean="0"/>
              <a:t>ツールから変わっていない。</a:t>
            </a:r>
            <a:endParaRPr lang="en-US" altLang="ja-JP" sz="1800" dirty="0" smtClean="0"/>
          </a:p>
          <a:p>
            <a:endParaRPr kumimoji="1" lang="en-US" altLang="ja-JP" sz="1800" dirty="0"/>
          </a:p>
          <a:p>
            <a:r>
              <a:rPr lang="ja-JP" altLang="en-US" sz="1800" dirty="0" smtClean="0"/>
              <a:t>結局、</a:t>
            </a:r>
            <a:r>
              <a:rPr lang="en-US" altLang="ja-JP" sz="1800" dirty="0" smtClean="0"/>
              <a:t>IT</a:t>
            </a:r>
            <a:r>
              <a:rPr lang="ja-JP" altLang="en-US" sz="1800" dirty="0" smtClean="0"/>
              <a:t>の人がオペレーショナルデータソースから可視化のためのマートとレポートを作成せざるを得ない。（ビジネスユーザは</a:t>
            </a:r>
            <a:r>
              <a:rPr lang="en-US" altLang="ja-JP" sz="1800" dirty="0" smtClean="0"/>
              <a:t>BI</a:t>
            </a:r>
            <a:r>
              <a:rPr lang="ja-JP" altLang="en-US" sz="1800" dirty="0" smtClean="0"/>
              <a:t>レポートを作れない）</a:t>
            </a:r>
            <a:endParaRPr lang="en-US" altLang="ja-JP" sz="1800" dirty="0" smtClean="0"/>
          </a:p>
          <a:p>
            <a:endParaRPr kumimoji="1" lang="en-US" altLang="ja-JP" sz="1800" dirty="0"/>
          </a:p>
          <a:p>
            <a:r>
              <a:rPr lang="ja-JP" altLang="en-US" sz="1800" dirty="0" smtClean="0"/>
              <a:t>「データの民主化」を目指してスケールさせようとした時に破綻する。</a:t>
            </a:r>
            <a:endParaRPr kumimoji="1" lang="ja-JP" altLang="en-US" sz="18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7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本来、あって欲しかった姿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3" name="角丸四角形吹き出し 32"/>
          <p:cNvSpPr/>
          <p:nvPr/>
        </p:nvSpPr>
        <p:spPr>
          <a:xfrm>
            <a:off x="314109" y="1700730"/>
            <a:ext cx="1534581" cy="674603"/>
          </a:xfrm>
          <a:prstGeom prst="wedgeRoundRectCallout">
            <a:avLst>
              <a:gd name="adj1" fmla="val 33037"/>
              <a:gd name="adj2" fmla="val 1110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マートを参照して、</a:t>
            </a:r>
            <a:endParaRPr lang="en-US" altLang="ja-JP" sz="12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自由にレポート作って活用してね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5" name="オブジェクト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435221"/>
              </p:ext>
            </p:extLst>
          </p:nvPr>
        </p:nvGraphicFramePr>
        <p:xfrm>
          <a:off x="1465114" y="2771012"/>
          <a:ext cx="488855" cy="836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0" name="Visio" r:id="rId3" imgW="619125" imgH="1058228" progId="Visio.Drawing.11">
                  <p:embed/>
                </p:oleObj>
              </mc:Choice>
              <mc:Fallback>
                <p:oleObj name="Visio" r:id="rId3" imgW="619125" imgH="105822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114" y="2771012"/>
                        <a:ext cx="488855" cy="836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テキスト ボックス 41"/>
          <p:cNvSpPr txBox="1"/>
          <p:nvPr/>
        </p:nvSpPr>
        <p:spPr>
          <a:xfrm>
            <a:off x="2130735" y="308634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作る</a:t>
            </a:r>
            <a:endParaRPr kumimoji="1" lang="ja-JP" altLang="en-US" sz="11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18150" y="3370975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直線矢印コネクタ 76"/>
          <p:cNvCxnSpPr>
            <a:endCxn id="68" idx="2"/>
          </p:cNvCxnSpPr>
          <p:nvPr/>
        </p:nvCxnSpPr>
        <p:spPr>
          <a:xfrm>
            <a:off x="1968800" y="3070190"/>
            <a:ext cx="80069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ローチャート : 磁気ディスク 67"/>
          <p:cNvSpPr/>
          <p:nvPr/>
        </p:nvSpPr>
        <p:spPr>
          <a:xfrm>
            <a:off x="2769490" y="2854166"/>
            <a:ext cx="756084" cy="43204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マート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フローチャート : 磁気ディスク 78"/>
          <p:cNvSpPr/>
          <p:nvPr/>
        </p:nvSpPr>
        <p:spPr>
          <a:xfrm>
            <a:off x="3921618" y="2286296"/>
            <a:ext cx="756084" cy="43204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マート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フローチャート : 磁気ディスク 79"/>
          <p:cNvSpPr/>
          <p:nvPr/>
        </p:nvSpPr>
        <p:spPr>
          <a:xfrm>
            <a:off x="3919906" y="1478023"/>
            <a:ext cx="756084" cy="43204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マート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2" name="直線矢印コネクタ 81"/>
          <p:cNvCxnSpPr/>
          <p:nvPr/>
        </p:nvCxnSpPr>
        <p:spPr>
          <a:xfrm flipV="1">
            <a:off x="3525574" y="2646336"/>
            <a:ext cx="400345" cy="2449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flipV="1">
            <a:off x="1968800" y="1889210"/>
            <a:ext cx="1880810" cy="11785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フローチャート: 処理 90"/>
          <p:cNvSpPr/>
          <p:nvPr/>
        </p:nvSpPr>
        <p:spPr>
          <a:xfrm>
            <a:off x="5201750" y="938126"/>
            <a:ext cx="792088" cy="43204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レポート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処理 92"/>
          <p:cNvSpPr/>
          <p:nvPr/>
        </p:nvSpPr>
        <p:spPr>
          <a:xfrm>
            <a:off x="6381809" y="1604812"/>
            <a:ext cx="792088" cy="43204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レポート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フローチャート: 処理 121"/>
          <p:cNvSpPr/>
          <p:nvPr/>
        </p:nvSpPr>
        <p:spPr>
          <a:xfrm>
            <a:off x="5222356" y="2291845"/>
            <a:ext cx="792088" cy="43204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レポート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フローチャート: 処理 122"/>
          <p:cNvSpPr/>
          <p:nvPr/>
        </p:nvSpPr>
        <p:spPr>
          <a:xfrm>
            <a:off x="6655612" y="2990585"/>
            <a:ext cx="792088" cy="43204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レポート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4" name="フローチャート: 処理 123"/>
          <p:cNvSpPr/>
          <p:nvPr/>
        </p:nvSpPr>
        <p:spPr>
          <a:xfrm>
            <a:off x="4595068" y="3477666"/>
            <a:ext cx="792088" cy="43204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レポート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5" name="フローチャート: 処理 124"/>
          <p:cNvSpPr/>
          <p:nvPr/>
        </p:nvSpPr>
        <p:spPr>
          <a:xfrm>
            <a:off x="5714196" y="4138552"/>
            <a:ext cx="792088" cy="43204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レポート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7" name="グループ化 126"/>
          <p:cNvGrpSpPr/>
          <p:nvPr/>
        </p:nvGrpSpPr>
        <p:grpSpPr>
          <a:xfrm>
            <a:off x="6657922" y="784436"/>
            <a:ext cx="488950" cy="835025"/>
            <a:chOff x="3703765" y="740795"/>
            <a:chExt cx="488950" cy="835025"/>
          </a:xfrm>
        </p:grpSpPr>
        <p:graphicFrame>
          <p:nvGraphicFramePr>
            <p:cNvPr id="128" name="オブジェクト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8924704"/>
                </p:ext>
              </p:extLst>
            </p:nvPr>
          </p:nvGraphicFramePr>
          <p:xfrm>
            <a:off x="3703765" y="740795"/>
            <a:ext cx="488950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1" name="Visio" r:id="rId5" imgW="619125" imgH="1058228" progId="Visio.Drawing.11">
                    <p:embed/>
                  </p:oleObj>
                </mc:Choice>
                <mc:Fallback>
                  <p:oleObj name="Visio" r:id="rId5" imgW="619125" imgH="105822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765" y="740795"/>
                          <a:ext cx="488950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" name="テキスト ボックス 128"/>
            <p:cNvSpPr txBox="1"/>
            <p:nvPr/>
          </p:nvSpPr>
          <p:spPr>
            <a:xfrm>
              <a:off x="3718127" y="1299561"/>
              <a:ext cx="386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Biz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30" name="グループ化 129"/>
          <p:cNvGrpSpPr/>
          <p:nvPr/>
        </p:nvGrpSpPr>
        <p:grpSpPr>
          <a:xfrm>
            <a:off x="7736601" y="1447273"/>
            <a:ext cx="488950" cy="835025"/>
            <a:chOff x="3703765" y="740795"/>
            <a:chExt cx="488950" cy="835025"/>
          </a:xfrm>
        </p:grpSpPr>
        <p:graphicFrame>
          <p:nvGraphicFramePr>
            <p:cNvPr id="131" name="オブジェクト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1183877"/>
                </p:ext>
              </p:extLst>
            </p:nvPr>
          </p:nvGraphicFramePr>
          <p:xfrm>
            <a:off x="3703765" y="740795"/>
            <a:ext cx="488950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2" name="Visio" r:id="rId6" imgW="619125" imgH="1058228" progId="Visio.Drawing.11">
                    <p:embed/>
                  </p:oleObj>
                </mc:Choice>
                <mc:Fallback>
                  <p:oleObj name="Visio" r:id="rId6" imgW="619125" imgH="105822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765" y="740795"/>
                          <a:ext cx="488950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テキスト ボックス 131"/>
            <p:cNvSpPr txBox="1"/>
            <p:nvPr/>
          </p:nvSpPr>
          <p:spPr>
            <a:xfrm>
              <a:off x="3718127" y="1299561"/>
              <a:ext cx="386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Biz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6014444" y="807321"/>
            <a:ext cx="571472" cy="527824"/>
            <a:chOff x="6016754" y="732735"/>
            <a:chExt cx="571472" cy="527824"/>
          </a:xfrm>
        </p:grpSpPr>
        <p:cxnSp>
          <p:nvCxnSpPr>
            <p:cNvPr id="133" name="直線矢印コネクタ 132"/>
            <p:cNvCxnSpPr/>
            <p:nvPr/>
          </p:nvCxnSpPr>
          <p:spPr>
            <a:xfrm flipH="1">
              <a:off x="6016754" y="986192"/>
              <a:ext cx="5714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矢印コネクタ 133"/>
            <p:cNvCxnSpPr/>
            <p:nvPr/>
          </p:nvCxnSpPr>
          <p:spPr>
            <a:xfrm flipH="1">
              <a:off x="6016754" y="1230360"/>
              <a:ext cx="56259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テキスト ボックス 134"/>
            <p:cNvSpPr txBox="1"/>
            <p:nvPr/>
          </p:nvSpPr>
          <p:spPr>
            <a:xfrm>
              <a:off x="6112550" y="99894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見る</a:t>
              </a:r>
              <a:endParaRPr kumimoji="1" lang="ja-JP" altLang="en-US" sz="11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>
              <a:off x="6112550" y="73273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作る</a:t>
              </a:r>
              <a:endParaRPr kumimoji="1" lang="ja-JP" altLang="en-US" sz="11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38" name="グループ化 137"/>
          <p:cNvGrpSpPr/>
          <p:nvPr/>
        </p:nvGrpSpPr>
        <p:grpSpPr>
          <a:xfrm>
            <a:off x="7174011" y="1447273"/>
            <a:ext cx="571472" cy="527824"/>
            <a:chOff x="6016754" y="732735"/>
            <a:chExt cx="571472" cy="527824"/>
          </a:xfrm>
        </p:grpSpPr>
        <p:cxnSp>
          <p:nvCxnSpPr>
            <p:cNvPr id="139" name="直線矢印コネクタ 138"/>
            <p:cNvCxnSpPr/>
            <p:nvPr/>
          </p:nvCxnSpPr>
          <p:spPr>
            <a:xfrm flipH="1">
              <a:off x="6016754" y="986192"/>
              <a:ext cx="5714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矢印コネクタ 139"/>
            <p:cNvCxnSpPr/>
            <p:nvPr/>
          </p:nvCxnSpPr>
          <p:spPr>
            <a:xfrm flipH="1">
              <a:off x="6016754" y="1230360"/>
              <a:ext cx="56259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テキスト ボックス 140"/>
            <p:cNvSpPr txBox="1"/>
            <p:nvPr/>
          </p:nvSpPr>
          <p:spPr>
            <a:xfrm>
              <a:off x="6112550" y="99894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見る</a:t>
              </a:r>
              <a:endParaRPr kumimoji="1" lang="ja-JP" altLang="en-US" sz="11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2" name="テキスト ボックス 141"/>
            <p:cNvSpPr txBox="1"/>
            <p:nvPr/>
          </p:nvSpPr>
          <p:spPr>
            <a:xfrm>
              <a:off x="6112550" y="73273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作る</a:t>
              </a:r>
              <a:endParaRPr kumimoji="1" lang="ja-JP" altLang="en-US" sz="11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43" name="グループ化 142"/>
          <p:cNvGrpSpPr/>
          <p:nvPr/>
        </p:nvGrpSpPr>
        <p:grpSpPr>
          <a:xfrm>
            <a:off x="6026491" y="2142780"/>
            <a:ext cx="571472" cy="527824"/>
            <a:chOff x="6016754" y="732735"/>
            <a:chExt cx="571472" cy="527824"/>
          </a:xfrm>
        </p:grpSpPr>
        <p:cxnSp>
          <p:nvCxnSpPr>
            <p:cNvPr id="144" name="直線矢印コネクタ 143"/>
            <p:cNvCxnSpPr/>
            <p:nvPr/>
          </p:nvCxnSpPr>
          <p:spPr>
            <a:xfrm flipH="1">
              <a:off x="6016754" y="986192"/>
              <a:ext cx="5714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矢印コネクタ 144"/>
            <p:cNvCxnSpPr/>
            <p:nvPr/>
          </p:nvCxnSpPr>
          <p:spPr>
            <a:xfrm flipH="1">
              <a:off x="6016754" y="1230360"/>
              <a:ext cx="56259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/>
            <p:cNvSpPr txBox="1"/>
            <p:nvPr/>
          </p:nvSpPr>
          <p:spPr>
            <a:xfrm>
              <a:off x="6112550" y="99894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見る</a:t>
              </a:r>
              <a:endParaRPr kumimoji="1" lang="ja-JP" altLang="en-US" sz="11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7" name="テキスト ボックス 146"/>
            <p:cNvSpPr txBox="1"/>
            <p:nvPr/>
          </p:nvSpPr>
          <p:spPr>
            <a:xfrm>
              <a:off x="6112550" y="73273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作る</a:t>
              </a:r>
              <a:endParaRPr kumimoji="1" lang="ja-JP" altLang="en-US" sz="11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48" name="グループ化 147"/>
          <p:cNvGrpSpPr/>
          <p:nvPr/>
        </p:nvGrpSpPr>
        <p:grpSpPr>
          <a:xfrm>
            <a:off x="6636433" y="2141976"/>
            <a:ext cx="488950" cy="835025"/>
            <a:chOff x="3703765" y="740795"/>
            <a:chExt cx="488950" cy="835025"/>
          </a:xfrm>
        </p:grpSpPr>
        <p:graphicFrame>
          <p:nvGraphicFramePr>
            <p:cNvPr id="149" name="オブジェクト 1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8071883"/>
                </p:ext>
              </p:extLst>
            </p:nvPr>
          </p:nvGraphicFramePr>
          <p:xfrm>
            <a:off x="3703765" y="740795"/>
            <a:ext cx="488950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3" name="Visio" r:id="rId7" imgW="619125" imgH="1058228" progId="Visio.Drawing.11">
                    <p:embed/>
                  </p:oleObj>
                </mc:Choice>
                <mc:Fallback>
                  <p:oleObj name="Visio" r:id="rId7" imgW="619125" imgH="105822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765" y="740795"/>
                          <a:ext cx="488950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" name="テキスト ボックス 149"/>
            <p:cNvSpPr txBox="1"/>
            <p:nvPr/>
          </p:nvSpPr>
          <p:spPr>
            <a:xfrm>
              <a:off x="3718127" y="1299561"/>
              <a:ext cx="386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Biz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54" name="グループ化 153"/>
          <p:cNvGrpSpPr/>
          <p:nvPr/>
        </p:nvGrpSpPr>
        <p:grpSpPr>
          <a:xfrm>
            <a:off x="7459747" y="2831547"/>
            <a:ext cx="571472" cy="527824"/>
            <a:chOff x="6016754" y="732735"/>
            <a:chExt cx="571472" cy="527824"/>
          </a:xfrm>
        </p:grpSpPr>
        <p:cxnSp>
          <p:nvCxnSpPr>
            <p:cNvPr id="155" name="直線矢印コネクタ 154"/>
            <p:cNvCxnSpPr/>
            <p:nvPr/>
          </p:nvCxnSpPr>
          <p:spPr>
            <a:xfrm flipH="1">
              <a:off x="6016754" y="986192"/>
              <a:ext cx="5714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矢印コネクタ 155"/>
            <p:cNvCxnSpPr/>
            <p:nvPr/>
          </p:nvCxnSpPr>
          <p:spPr>
            <a:xfrm flipH="1">
              <a:off x="6016754" y="1230360"/>
              <a:ext cx="56259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テキスト ボックス 156"/>
            <p:cNvSpPr txBox="1"/>
            <p:nvPr/>
          </p:nvSpPr>
          <p:spPr>
            <a:xfrm>
              <a:off x="6112550" y="99894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見る</a:t>
              </a:r>
              <a:endParaRPr kumimoji="1" lang="ja-JP" altLang="en-US" sz="11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8" name="テキスト ボックス 157"/>
            <p:cNvSpPr txBox="1"/>
            <p:nvPr/>
          </p:nvSpPr>
          <p:spPr>
            <a:xfrm>
              <a:off x="6112550" y="73273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作る</a:t>
              </a:r>
              <a:endParaRPr kumimoji="1" lang="ja-JP" altLang="en-US" sz="11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8137607" y="2811053"/>
            <a:ext cx="488950" cy="835025"/>
            <a:chOff x="3703765" y="740795"/>
            <a:chExt cx="488950" cy="835025"/>
          </a:xfrm>
        </p:grpSpPr>
        <p:graphicFrame>
          <p:nvGraphicFramePr>
            <p:cNvPr id="160" name="オブジェクト 1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3672826"/>
                </p:ext>
              </p:extLst>
            </p:nvPr>
          </p:nvGraphicFramePr>
          <p:xfrm>
            <a:off x="3703765" y="740795"/>
            <a:ext cx="488950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4" name="Visio" r:id="rId8" imgW="619125" imgH="1058228" progId="Visio.Drawing.11">
                    <p:embed/>
                  </p:oleObj>
                </mc:Choice>
                <mc:Fallback>
                  <p:oleObj name="Visio" r:id="rId8" imgW="619125" imgH="105822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765" y="740795"/>
                          <a:ext cx="488950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" name="テキスト ボックス 160"/>
            <p:cNvSpPr txBox="1"/>
            <p:nvPr/>
          </p:nvSpPr>
          <p:spPr>
            <a:xfrm>
              <a:off x="3718127" y="1299561"/>
              <a:ext cx="386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Biz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62" name="グループ化 161"/>
          <p:cNvGrpSpPr/>
          <p:nvPr/>
        </p:nvGrpSpPr>
        <p:grpSpPr>
          <a:xfrm>
            <a:off x="5422366" y="3286214"/>
            <a:ext cx="571472" cy="527824"/>
            <a:chOff x="6016754" y="732735"/>
            <a:chExt cx="571472" cy="527824"/>
          </a:xfrm>
        </p:grpSpPr>
        <p:cxnSp>
          <p:nvCxnSpPr>
            <p:cNvPr id="163" name="直線矢印コネクタ 162"/>
            <p:cNvCxnSpPr/>
            <p:nvPr/>
          </p:nvCxnSpPr>
          <p:spPr>
            <a:xfrm flipH="1">
              <a:off x="6016754" y="986192"/>
              <a:ext cx="5714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矢印コネクタ 163"/>
            <p:cNvCxnSpPr/>
            <p:nvPr/>
          </p:nvCxnSpPr>
          <p:spPr>
            <a:xfrm flipH="1">
              <a:off x="6016754" y="1230360"/>
              <a:ext cx="56259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テキスト ボックス 164"/>
            <p:cNvSpPr txBox="1"/>
            <p:nvPr/>
          </p:nvSpPr>
          <p:spPr>
            <a:xfrm>
              <a:off x="6112550" y="99894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見る</a:t>
              </a:r>
              <a:endParaRPr kumimoji="1" lang="ja-JP" altLang="en-US" sz="11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66" name="テキスト ボックス 165"/>
            <p:cNvSpPr txBox="1"/>
            <p:nvPr/>
          </p:nvSpPr>
          <p:spPr>
            <a:xfrm>
              <a:off x="6112550" y="73273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作る</a:t>
              </a:r>
              <a:endParaRPr kumimoji="1" lang="ja-JP" altLang="en-US" sz="11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67" name="グループ化 166"/>
          <p:cNvGrpSpPr/>
          <p:nvPr/>
        </p:nvGrpSpPr>
        <p:grpSpPr>
          <a:xfrm>
            <a:off x="6032308" y="3285410"/>
            <a:ext cx="488950" cy="835025"/>
            <a:chOff x="3703765" y="740795"/>
            <a:chExt cx="488950" cy="835025"/>
          </a:xfrm>
        </p:grpSpPr>
        <p:graphicFrame>
          <p:nvGraphicFramePr>
            <p:cNvPr id="168" name="オブジェクト 1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7862476"/>
                </p:ext>
              </p:extLst>
            </p:nvPr>
          </p:nvGraphicFramePr>
          <p:xfrm>
            <a:off x="3703765" y="740795"/>
            <a:ext cx="488950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5" name="Visio" r:id="rId9" imgW="619125" imgH="1058228" progId="Visio.Drawing.11">
                    <p:embed/>
                  </p:oleObj>
                </mc:Choice>
                <mc:Fallback>
                  <p:oleObj name="Visio" r:id="rId9" imgW="619125" imgH="105822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765" y="740795"/>
                          <a:ext cx="488950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" name="テキスト ボックス 168"/>
            <p:cNvSpPr txBox="1"/>
            <p:nvPr/>
          </p:nvSpPr>
          <p:spPr>
            <a:xfrm>
              <a:off x="3718127" y="1299561"/>
              <a:ext cx="386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Biz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70" name="グループ化 169"/>
          <p:cNvGrpSpPr/>
          <p:nvPr/>
        </p:nvGrpSpPr>
        <p:grpSpPr>
          <a:xfrm>
            <a:off x="6611307" y="3943284"/>
            <a:ext cx="571472" cy="527824"/>
            <a:chOff x="6016754" y="732735"/>
            <a:chExt cx="571472" cy="527824"/>
          </a:xfrm>
        </p:grpSpPr>
        <p:cxnSp>
          <p:nvCxnSpPr>
            <p:cNvPr id="171" name="直線矢印コネクタ 170"/>
            <p:cNvCxnSpPr/>
            <p:nvPr/>
          </p:nvCxnSpPr>
          <p:spPr>
            <a:xfrm flipH="1">
              <a:off x="6016754" y="986192"/>
              <a:ext cx="5714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矢印コネクタ 171"/>
            <p:cNvCxnSpPr/>
            <p:nvPr/>
          </p:nvCxnSpPr>
          <p:spPr>
            <a:xfrm flipH="1">
              <a:off x="6016754" y="1230360"/>
              <a:ext cx="56259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テキスト ボックス 172"/>
            <p:cNvSpPr txBox="1"/>
            <p:nvPr/>
          </p:nvSpPr>
          <p:spPr>
            <a:xfrm>
              <a:off x="6112550" y="998949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00B05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見る</a:t>
              </a:r>
              <a:endParaRPr kumimoji="1" lang="ja-JP" altLang="en-US" sz="1100" b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74" name="テキスト ボックス 173"/>
            <p:cNvSpPr txBox="1"/>
            <p:nvPr/>
          </p:nvSpPr>
          <p:spPr>
            <a:xfrm>
              <a:off x="6112550" y="732735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作る</a:t>
              </a:r>
              <a:endParaRPr kumimoji="1" lang="ja-JP" altLang="en-US" sz="11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75" name="グループ化 174"/>
          <p:cNvGrpSpPr/>
          <p:nvPr/>
        </p:nvGrpSpPr>
        <p:grpSpPr>
          <a:xfrm>
            <a:off x="7221249" y="3942480"/>
            <a:ext cx="488950" cy="835025"/>
            <a:chOff x="3703765" y="740795"/>
            <a:chExt cx="488950" cy="835025"/>
          </a:xfrm>
        </p:grpSpPr>
        <p:graphicFrame>
          <p:nvGraphicFramePr>
            <p:cNvPr id="176" name="オブジェクト 1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479747"/>
                </p:ext>
              </p:extLst>
            </p:nvPr>
          </p:nvGraphicFramePr>
          <p:xfrm>
            <a:off x="3703765" y="740795"/>
            <a:ext cx="488950" cy="83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6" name="Visio" r:id="rId10" imgW="619125" imgH="1058228" progId="Visio.Drawing.11">
                    <p:embed/>
                  </p:oleObj>
                </mc:Choice>
                <mc:Fallback>
                  <p:oleObj name="Visio" r:id="rId10" imgW="619125" imgH="105822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765" y="740795"/>
                          <a:ext cx="488950" cy="83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" name="テキスト ボックス 176"/>
            <p:cNvSpPr txBox="1"/>
            <p:nvPr/>
          </p:nvSpPr>
          <p:spPr>
            <a:xfrm>
              <a:off x="3718127" y="1299561"/>
              <a:ext cx="3866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Biz</a:t>
              </a:r>
              <a:endPara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9" name="直線矢印コネクタ 18"/>
          <p:cNvCxnSpPr>
            <a:endCxn id="91" idx="1"/>
          </p:cNvCxnSpPr>
          <p:nvPr/>
        </p:nvCxnSpPr>
        <p:spPr>
          <a:xfrm flipV="1">
            <a:off x="4677702" y="1154150"/>
            <a:ext cx="524048" cy="450662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/>
          <p:cNvCxnSpPr>
            <a:stCxn id="80" idx="4"/>
            <a:endCxn id="93" idx="1"/>
          </p:cNvCxnSpPr>
          <p:nvPr/>
        </p:nvCxnSpPr>
        <p:spPr>
          <a:xfrm>
            <a:off x="4675990" y="1694047"/>
            <a:ext cx="1705819" cy="126789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/>
          <p:cNvCxnSpPr>
            <a:endCxn id="122" idx="1"/>
          </p:cNvCxnSpPr>
          <p:nvPr/>
        </p:nvCxnSpPr>
        <p:spPr>
          <a:xfrm>
            <a:off x="4729207" y="2486649"/>
            <a:ext cx="493149" cy="21220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/>
          <p:cNvCxnSpPr>
            <a:endCxn id="123" idx="1"/>
          </p:cNvCxnSpPr>
          <p:nvPr/>
        </p:nvCxnSpPr>
        <p:spPr>
          <a:xfrm>
            <a:off x="4727495" y="2575884"/>
            <a:ext cx="1928117" cy="630725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/>
          <p:cNvCxnSpPr/>
          <p:nvPr/>
        </p:nvCxnSpPr>
        <p:spPr>
          <a:xfrm>
            <a:off x="3538759" y="3206609"/>
            <a:ext cx="2152794" cy="1294637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/>
          <p:cNvCxnSpPr>
            <a:endCxn id="124" idx="1"/>
          </p:cNvCxnSpPr>
          <p:nvPr/>
        </p:nvCxnSpPr>
        <p:spPr>
          <a:xfrm>
            <a:off x="3538759" y="3188306"/>
            <a:ext cx="1056309" cy="505384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何が必要か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エンドユーザが理解できるデータモデル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/>
              <a:t>BI</a:t>
            </a:r>
            <a:r>
              <a:rPr lang="ja-JP" altLang="en-US" dirty="0"/>
              <a:t>ツールでアクセスしやすいデータモデル</a:t>
            </a:r>
          </a:p>
          <a:p>
            <a:endParaRPr lang="en-US" altLang="ja-JP" dirty="0" smtClean="0"/>
          </a:p>
          <a:p>
            <a:r>
              <a:rPr lang="ja-JP" altLang="en-US" dirty="0" smtClean="0"/>
              <a:t>汎用的に利用できるデータモデル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容易に拡張できるデータモデル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4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 smtClean="0"/>
              <a:t>「ディメンショナルモデル」とは</a:t>
            </a: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6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ディメンショナルモデルの特長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データ分析において</a:t>
            </a:r>
            <a:r>
              <a:rPr lang="ja-JP" altLang="en-US" dirty="0" smtClean="0"/>
              <a:t>、シンプルで分かりやすい構造、拡張性</a:t>
            </a:r>
            <a:r>
              <a:rPr lang="ja-JP" altLang="en-US" dirty="0"/>
              <a:t>と</a:t>
            </a:r>
            <a:r>
              <a:rPr lang="ja-JP" altLang="en-US" dirty="0" smtClean="0"/>
              <a:t>柔軟性を実現するためのデータモデル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「事実」を記録する「ファクトテーブル」と、「分析軸」となる「ディメンションテーブル」から構成される。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このスキーマ構造を「スタースキーマ」と呼ぶ。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49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用語：スタースキーマ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Copyright(c) 2019 Satoshi </a:t>
            </a:r>
            <a:r>
              <a:rPr kumimoji="1" lang="en-US" altLang="ja-JP" dirty="0" err="1" smtClean="0"/>
              <a:t>Nagayasu</a:t>
            </a:r>
            <a:r>
              <a:rPr kumimoji="1" lang="en-US" altLang="ja-JP" dirty="0" smtClean="0"/>
              <a:t>. Licensed under CC BY-SA.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1026" name="Picture 2" descr="https://upload.wikimedia.org/wikipedia/commons/d/d5/%D0%9F%D1%80%D0%B8%D0%BA%D0%BB%D0%B0%D0%B4_%D1%81%D1%85%D0%B5%D0%BC%D0%B8_%D0%B7%D1%96%D1%80%D0%BA%D0%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522" y="1878092"/>
            <a:ext cx="428029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035112" y="4470380"/>
            <a:ext cx="26516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dirty="0">
                <a:latin typeface="+mj-lt"/>
                <a:ea typeface="メイリオ" panose="020B0604030504040204" pitchFamily="50" charset="-128"/>
              </a:rPr>
              <a:t>https://en.wikipedia.org/wiki/Star_schema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15567"/>
            <a:ext cx="8229600" cy="3528391"/>
          </a:xfrm>
        </p:spPr>
        <p:txBody>
          <a:bodyPr>
            <a:noAutofit/>
          </a:bodyPr>
          <a:lstStyle/>
          <a:p>
            <a:r>
              <a:rPr lang="ja-JP" altLang="en-US" dirty="0" smtClean="0"/>
              <a:t>ファクトテーブルとディメンションテーブルから構成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中心に大規模なファクトテーブルを配置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取り囲むように小さなディメンションテーブルを配置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キーで結合して使う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457148" lvl="1" indent="0">
              <a:buNone/>
            </a:pP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ディメンションをさらに正規化すると「スノーフレーク」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316416" y="891095"/>
            <a:ext cx="5517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p.35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0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用語：ファクトテーブル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ビジネスの結果を表す「数値データ」（金額、個数など）を格納。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「加算できる数値」が最も望ましい（集計をするため）。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つまり、もっとも小さい粒度でレコードを保持するのが望ましい。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時間の経過とともに増加し、レコード数が非常に多くなる。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正規化する（ディメンションに分割する）。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81358" y="937052"/>
            <a:ext cx="5517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p.36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43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en-US" altLang="ja-JP" dirty="0" smtClean="0"/>
          </a:p>
          <a:p>
            <a:r>
              <a:rPr lang="ja-JP" altLang="en-US" dirty="0"/>
              <a:t>なぜ、今「データウェアハウスモデリング」なのか</a:t>
            </a:r>
            <a:r>
              <a:rPr lang="ja-JP" altLang="en-US" dirty="0" smtClean="0"/>
              <a:t>？</a:t>
            </a:r>
            <a:endParaRPr lang="en-US" altLang="ja-JP" dirty="0" smtClean="0"/>
          </a:p>
          <a:p>
            <a:r>
              <a:rPr lang="ja-JP" altLang="en-US" dirty="0" smtClean="0"/>
              <a:t>「ディメンショナルモデル」とは</a:t>
            </a:r>
            <a:endParaRPr lang="en-US" altLang="ja-JP" dirty="0" smtClean="0"/>
          </a:p>
          <a:p>
            <a:r>
              <a:rPr lang="ja-JP" altLang="en-US" dirty="0" smtClean="0"/>
              <a:t>モデリングワーク準備：オンライン</a:t>
            </a:r>
            <a:r>
              <a:rPr lang="ja-JP" altLang="en-US" dirty="0"/>
              <a:t>系</a:t>
            </a:r>
            <a:r>
              <a:rPr lang="ja-JP" altLang="en-US" dirty="0" smtClean="0"/>
              <a:t>データモデル</a:t>
            </a:r>
            <a:endParaRPr lang="en-US" altLang="ja-JP" dirty="0" smtClean="0"/>
          </a:p>
          <a:p>
            <a:r>
              <a:rPr lang="ja-JP" altLang="en-US" dirty="0"/>
              <a:t>モデリングワーク</a:t>
            </a:r>
            <a:r>
              <a:rPr lang="en-US" altLang="ja-JP" dirty="0"/>
              <a:t>1</a:t>
            </a:r>
            <a:r>
              <a:rPr lang="ja-JP" altLang="en-US" dirty="0" smtClean="0"/>
              <a:t>：ファクト</a:t>
            </a:r>
            <a:r>
              <a:rPr lang="ja-JP" altLang="en-US" dirty="0"/>
              <a:t>とディメンジョンの</a:t>
            </a:r>
            <a:r>
              <a:rPr lang="ja-JP" altLang="en-US" dirty="0" smtClean="0"/>
              <a:t>設計</a:t>
            </a:r>
            <a:endParaRPr lang="en-US" altLang="ja-JP" dirty="0" smtClean="0"/>
          </a:p>
          <a:p>
            <a:r>
              <a:rPr lang="ja-JP" altLang="en-US" dirty="0"/>
              <a:t>モデリングワーク</a:t>
            </a:r>
            <a:r>
              <a:rPr lang="en-US" altLang="ja-JP" dirty="0"/>
              <a:t>2</a:t>
            </a:r>
            <a:r>
              <a:rPr lang="ja-JP" altLang="en-US" dirty="0" smtClean="0"/>
              <a:t>：ディメンジョン</a:t>
            </a:r>
            <a:r>
              <a:rPr lang="ja-JP" altLang="en-US" dirty="0"/>
              <a:t>の</a:t>
            </a:r>
            <a:r>
              <a:rPr lang="ja-JP" altLang="en-US" dirty="0" smtClean="0"/>
              <a:t>拡張</a:t>
            </a:r>
            <a:endParaRPr lang="en-US" altLang="ja-JP" dirty="0" smtClean="0"/>
          </a:p>
          <a:p>
            <a:r>
              <a:rPr lang="ja-JP" altLang="en-US" dirty="0" smtClean="0"/>
              <a:t>宿題</a:t>
            </a:r>
            <a:endParaRPr lang="en-US" altLang="ja-JP" dirty="0" smtClean="0"/>
          </a:p>
          <a:p>
            <a:r>
              <a:rPr lang="ja-JP" altLang="en-US" dirty="0"/>
              <a:t>まとめ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 smtClean="0"/>
              <a:t>Copyright(c) 2019 Satoshi </a:t>
            </a:r>
            <a:r>
              <a:rPr lang="en-US" altLang="ja-JP" dirty="0" err="1" smtClean="0"/>
              <a:t>Nagayasu</a:t>
            </a:r>
            <a:r>
              <a:rPr lang="en-US" altLang="ja-JP" dirty="0" smtClean="0"/>
              <a:t>. Licensed under CC BY-SA.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0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用語：ディメンジョン（次元）テーブル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分析の軸、ラベルとして利用するデータを含んだテーブル。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例：ブランド名、種類、パッケージ</a:t>
            </a:r>
            <a:r>
              <a:rPr lang="ja-JP" altLang="en-US" dirty="0"/>
              <a:t>の</a:t>
            </a:r>
            <a:r>
              <a:rPr lang="ja-JP" altLang="en-US" dirty="0" smtClean="0"/>
              <a:t>型、サイズなど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ファクトテーブルと比べると、さほどレコード数は多くない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分析軸が増えるほど、テーブル数や属性が増えていく。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非正規化する（正規化しない＝スノーフレーク化しない）。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16416" y="891095"/>
            <a:ext cx="5517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p.37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0751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BI</a:t>
            </a:r>
            <a:r>
              <a:rPr kumimoji="1" lang="ja-JP" altLang="en-US" dirty="0" smtClean="0"/>
              <a:t>ツールとディメンショナルデータモデル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BI</a:t>
            </a:r>
            <a:r>
              <a:rPr lang="ja-JP" altLang="en-US" dirty="0" smtClean="0"/>
              <a:t>ツールは、データソースを「ディメンショナルモデル」として扱っている。</a:t>
            </a:r>
            <a:endParaRPr lang="en-US" altLang="ja-JP" dirty="0" smtClean="0"/>
          </a:p>
          <a:p>
            <a:pPr lvl="1"/>
            <a:r>
              <a:rPr lang="en-US" altLang="ja-JP" dirty="0"/>
              <a:t>UI</a:t>
            </a:r>
            <a:r>
              <a:rPr lang="ja-JP" altLang="en-US" dirty="0"/>
              <a:t>や可視化はファンシーになっても、データアクセスはほとんど変わっていない。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 smtClean="0"/>
              <a:t>ディメンションの属性（≒分析軸）を使ってフィルターやグループ化をかけた上で、ファクトの値を集計している。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ディメンション：会員、商品、カレンダー、等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ファクト：売上、販売個数、コンバージョン、等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綺麗なディメンショナルモデルになっていないと、</a:t>
            </a:r>
            <a:r>
              <a:rPr lang="en-US" altLang="ja-JP" dirty="0" smtClean="0"/>
              <a:t>BI</a:t>
            </a:r>
            <a:r>
              <a:rPr lang="ja-JP" altLang="en-US" dirty="0" smtClean="0"/>
              <a:t>ツールを使ったとしても分析がしづらい。</a:t>
            </a:r>
            <a:endParaRPr kumimoji="1"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/>
              <a:t>モデリングワーク準備</a:t>
            </a:r>
            <a:r>
              <a:rPr lang="ja-JP" altLang="en-US" sz="2800" dirty="0" smtClean="0"/>
              <a:t>：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オンライン</a:t>
            </a:r>
            <a:r>
              <a:rPr lang="ja-JP" altLang="en-US" sz="2800" dirty="0"/>
              <a:t>系</a:t>
            </a:r>
            <a:r>
              <a:rPr lang="ja-JP" altLang="en-US" sz="2800" dirty="0" smtClean="0"/>
              <a:t>データモデル</a:t>
            </a: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98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TPC-W</a:t>
            </a:r>
            <a:r>
              <a:rPr kumimoji="1" lang="ja-JP" altLang="en-US" dirty="0" smtClean="0"/>
              <a:t>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「オンライン書店」を模したベンチマークモデル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8</a:t>
            </a:r>
            <a:r>
              <a:rPr kumimoji="1" lang="ja-JP" altLang="en-US" dirty="0" err="1" smtClean="0"/>
              <a:t>つの</a:t>
            </a:r>
            <a:r>
              <a:rPr kumimoji="1" lang="ja-JP" altLang="en-US" dirty="0" smtClean="0"/>
              <a:t>テーブル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9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処理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新規ユーザ登録</a:t>
            </a:r>
            <a:r>
              <a:rPr lang="ja-JP" altLang="en-US" dirty="0"/>
              <a:t>と</a:t>
            </a:r>
            <a:r>
              <a:rPr lang="ja-JP" altLang="en-US" dirty="0" smtClean="0"/>
              <a:t>注文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支払い方法の変更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新規注文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出荷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在庫</a:t>
            </a:r>
            <a:r>
              <a:rPr lang="ja-JP" altLang="en-US" dirty="0" smtClean="0"/>
              <a:t>更新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注文ステータス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新着商品一覧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商品詳細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商品情報更新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355976" y="450516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/>
              <a:t>http://www.tpc.org/tpc_documents_current_versions/pdf/tpcw_v2.0.0.pdf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5546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TPC-W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ER</a:t>
            </a:r>
            <a:r>
              <a:rPr kumimoji="1" lang="ja-JP" altLang="en-US" dirty="0" smtClean="0"/>
              <a:t>図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355976" y="450516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/>
              <a:t>http://www.tpc.org/tpc_documents_current_versions/pdf/tpcw_v2.0.0.pdf</a:t>
            </a:r>
            <a:endParaRPr lang="ja-JP" altLang="en-US" sz="11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261" y="843559"/>
            <a:ext cx="4011715" cy="3661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5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TPC-W</a:t>
            </a:r>
            <a:r>
              <a:rPr kumimoji="1" lang="ja-JP" altLang="en-US" dirty="0" smtClean="0"/>
              <a:t>のテーブル定義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0" y="973990"/>
            <a:ext cx="2952844" cy="186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" y="2949335"/>
            <a:ext cx="2964950" cy="50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0" y="3614368"/>
            <a:ext cx="2952844" cy="50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073" y="973990"/>
            <a:ext cx="2946375" cy="1735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05" y="2839010"/>
            <a:ext cx="2946375" cy="86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368" y="971381"/>
            <a:ext cx="2955231" cy="174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367" y="2851288"/>
            <a:ext cx="2955231" cy="99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366" y="3998573"/>
            <a:ext cx="2955231" cy="37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dirty="0" smtClean="0"/>
              <a:t>モデリングワーク</a:t>
            </a:r>
            <a:r>
              <a:rPr kumimoji="1" lang="en-US" altLang="ja-JP" sz="2800" dirty="0" smtClean="0"/>
              <a:t>1</a:t>
            </a:r>
            <a:r>
              <a:rPr lang="ja-JP" altLang="en-US" sz="2800" dirty="0" smtClean="0"/>
              <a:t>：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ファクトとディメンジョンの設計</a:t>
            </a: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5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分析要件１：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以下を実現するファクト、ディメンジョンを設計してください。</a:t>
            </a:r>
          </a:p>
          <a:p>
            <a:pPr lvl="1"/>
            <a:r>
              <a:rPr lang="ja-JP" altLang="en-US" dirty="0" smtClean="0"/>
              <a:t>顧客</a:t>
            </a:r>
            <a:r>
              <a:rPr lang="ja-JP" altLang="en-US" dirty="0"/>
              <a:t>の</a:t>
            </a:r>
            <a:r>
              <a:rPr kumimoji="1" lang="ja-JP" altLang="en-US" dirty="0" smtClean="0"/>
              <a:t>国別／月別に売り上げ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集計をしたい。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本の分野（</a:t>
            </a:r>
            <a:r>
              <a:rPr kumimoji="1" lang="en-US" altLang="ja-JP" dirty="0" smtClean="0"/>
              <a:t>Subject</a:t>
            </a:r>
            <a:r>
              <a:rPr kumimoji="1" lang="ja-JP" altLang="en-US" dirty="0" smtClean="0"/>
              <a:t>）ごとに月別に販売点数の集計をしたい。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99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スタースキーマ設計の基本的なプロセス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ステップ</a:t>
            </a:r>
            <a:r>
              <a:rPr lang="en-US" altLang="ja-JP" dirty="0" smtClean="0"/>
              <a:t>1</a:t>
            </a:r>
            <a:r>
              <a:rPr lang="ja-JP" altLang="en-US" dirty="0" smtClean="0"/>
              <a:t>：どのビジネスプロセスをモデル化するか決める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ステップ</a:t>
            </a:r>
            <a:r>
              <a:rPr lang="en-US" altLang="ja-JP" dirty="0" smtClean="0"/>
              <a:t>2</a:t>
            </a:r>
            <a:r>
              <a:rPr lang="ja-JP" altLang="en-US" dirty="0" smtClean="0"/>
              <a:t>：ファクトテーブルの粒度を決める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ステップ</a:t>
            </a:r>
            <a:r>
              <a:rPr lang="en-US" altLang="ja-JP" dirty="0" smtClean="0"/>
              <a:t>3</a:t>
            </a:r>
            <a:r>
              <a:rPr lang="ja-JP" altLang="en-US" dirty="0" smtClean="0"/>
              <a:t>：基本的な分析軸／次元（ディメンジョン）を決める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ステップ</a:t>
            </a:r>
            <a:r>
              <a:rPr lang="en-US" altLang="ja-JP" dirty="0" smtClean="0"/>
              <a:t>4</a:t>
            </a:r>
            <a:r>
              <a:rPr lang="ja-JP" altLang="en-US" dirty="0" smtClean="0"/>
              <a:t>：ファクトテーブルの詳細な項目を決める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16416" y="891095"/>
            <a:ext cx="5517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p.48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95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設計時</a:t>
            </a:r>
            <a:r>
              <a:rPr lang="ja-JP" altLang="en-US" dirty="0" smtClean="0"/>
              <a:t>の</a:t>
            </a:r>
            <a:r>
              <a:rPr lang="ja-JP" altLang="en-US" dirty="0"/>
              <a:t>考慮点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ファクトテーブル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「数値」となるものを探す。（特に加算可能な数値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それ</a:t>
            </a:r>
            <a:r>
              <a:rPr lang="ja-JP" altLang="en-US" dirty="0" smtClean="0"/>
              <a:t>以外は可能な限り正規化する（ディメンジョンを作る</a:t>
            </a:r>
            <a:r>
              <a:rPr lang="ja-JP" altLang="en-US" dirty="0"/>
              <a:t>）</a:t>
            </a:r>
            <a:r>
              <a:rPr lang="ja-JP" altLang="en-US" dirty="0" smtClean="0"/>
              <a:t>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ディメンジョンテーブル</a:t>
            </a:r>
            <a:endParaRPr lang="en-US" altLang="ja-JP" dirty="0" smtClean="0"/>
          </a:p>
          <a:p>
            <a:pPr lvl="1"/>
            <a:r>
              <a:rPr lang="ja-JP" altLang="en-US" dirty="0"/>
              <a:t>正規化しない（スノーフレーク化すると使いづらくなる</a:t>
            </a:r>
            <a:r>
              <a:rPr lang="ja-JP" altLang="en-US" dirty="0" smtClean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分析軸を増やす≒テーブルの属性を増やす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0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dirty="0" smtClean="0"/>
              <a:t>はじめに</a:t>
            </a: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00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グループワーク</a:t>
            </a:r>
            <a:r>
              <a:rPr lang="en-US" altLang="ja-JP" dirty="0" smtClean="0"/>
              <a:t>		15</a:t>
            </a:r>
            <a:r>
              <a:rPr lang="ja-JP" altLang="en-US" dirty="0"/>
              <a:t>分</a:t>
            </a:r>
          </a:p>
          <a:p>
            <a:r>
              <a:rPr lang="ja-JP" altLang="en-US" dirty="0"/>
              <a:t>発表、</a:t>
            </a:r>
            <a:r>
              <a:rPr lang="ja-JP" altLang="en-US" dirty="0" smtClean="0"/>
              <a:t>ディスカッション</a:t>
            </a:r>
            <a:r>
              <a:rPr lang="en-US" altLang="ja-JP" dirty="0" smtClean="0"/>
              <a:t>	15</a:t>
            </a:r>
            <a:r>
              <a:rPr lang="ja-JP" altLang="en-US" dirty="0" smtClean="0"/>
              <a:t>分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6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dirty="0" smtClean="0"/>
              <a:t>モデリングワーク</a:t>
            </a:r>
            <a:r>
              <a:rPr kumimoji="1" lang="en-US" altLang="ja-JP" sz="2800" dirty="0" smtClean="0"/>
              <a:t>2</a:t>
            </a:r>
            <a:r>
              <a:rPr lang="ja-JP" altLang="en-US" sz="2800" dirty="0" smtClean="0"/>
              <a:t>：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ディメンジョンの拡張</a:t>
            </a: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3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分析要件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以下を</a:t>
            </a:r>
            <a:r>
              <a:rPr lang="ja-JP" altLang="en-US" dirty="0" smtClean="0"/>
              <a:t>実現できるようにディメンジョンを</a:t>
            </a:r>
            <a:r>
              <a:rPr lang="ja-JP" altLang="en-US" dirty="0"/>
              <a:t>拡張</a:t>
            </a:r>
            <a:r>
              <a:rPr lang="ja-JP" altLang="en-US" dirty="0" smtClean="0"/>
              <a:t>して</a:t>
            </a:r>
            <a:r>
              <a:rPr lang="ja-JP" altLang="en-US" dirty="0"/>
              <a:t>ください。</a:t>
            </a:r>
          </a:p>
          <a:p>
            <a:pPr lvl="1"/>
            <a:r>
              <a:rPr lang="ja-JP" altLang="en-US" dirty="0" smtClean="0"/>
              <a:t>国別だけではなく、地域別に集計したくなりました。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地域は「北アメリカ、南アメリカ、アジア、ヨーロッパ、他」とします。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6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ワーク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グループ</a:t>
            </a:r>
            <a:r>
              <a:rPr lang="ja-JP" altLang="en-US" dirty="0" smtClean="0"/>
              <a:t>ワーク</a:t>
            </a:r>
            <a:r>
              <a:rPr lang="en-US" altLang="ja-JP" dirty="0" smtClean="0"/>
              <a:t>		15</a:t>
            </a:r>
            <a:r>
              <a:rPr lang="ja-JP" altLang="en-US" dirty="0"/>
              <a:t>分</a:t>
            </a:r>
          </a:p>
          <a:p>
            <a:r>
              <a:rPr lang="ja-JP" altLang="en-US" dirty="0"/>
              <a:t>発表、</a:t>
            </a:r>
            <a:r>
              <a:rPr lang="ja-JP" altLang="en-US" dirty="0" smtClean="0"/>
              <a:t>ディスカッション</a:t>
            </a:r>
            <a:r>
              <a:rPr lang="en-US" altLang="ja-JP" dirty="0" smtClean="0"/>
              <a:t>	15</a:t>
            </a:r>
            <a:r>
              <a:rPr lang="ja-JP" altLang="en-US" dirty="0" smtClean="0"/>
              <a:t>分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dirty="0" smtClean="0"/>
              <a:t>宿題</a:t>
            </a: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9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宿題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TBA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5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宿題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TBA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dirty="0" smtClean="0"/>
              <a:t>まとめ</a:t>
            </a:r>
            <a:endParaRPr kumimoji="1" lang="ja-JP" altLang="en-US" sz="2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07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なぜ、データ分析用のデータモデルが必要なのか？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業務系のデータモデルとはどのように違うのか？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業務系のデータモデルからどのようにして変換するのか？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51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参考資料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200" dirty="0"/>
              <a:t>データウェアハウス・</a:t>
            </a:r>
            <a:r>
              <a:rPr lang="ja-JP" altLang="en-US" sz="1200" dirty="0" smtClean="0"/>
              <a:t>ツールキット</a:t>
            </a:r>
            <a:r>
              <a:rPr lang="en-US" altLang="ja-JP" sz="1200" dirty="0" smtClean="0"/>
              <a:t>; Ralph </a:t>
            </a:r>
            <a:r>
              <a:rPr lang="en-US" altLang="ja-JP" sz="1200" dirty="0"/>
              <a:t>Kimball</a:t>
            </a:r>
          </a:p>
          <a:p>
            <a:pPr lvl="1"/>
            <a:r>
              <a:rPr lang="en-US" altLang="ja-JP" sz="1100" dirty="0">
                <a:hlinkClick r:id="rId2"/>
              </a:rPr>
              <a:t>https://www.amazon.co.jp/dp/4822280314</a:t>
            </a:r>
            <a:endParaRPr lang="en-US" altLang="ja-JP" sz="1100" dirty="0"/>
          </a:p>
          <a:p>
            <a:r>
              <a:rPr lang="ja-JP" altLang="en-US" sz="1200" dirty="0" smtClean="0"/>
              <a:t>データ</a:t>
            </a:r>
            <a:r>
              <a:rPr lang="ja-JP" altLang="en-US" sz="1200" dirty="0"/>
              <a:t>をこじらせて</a:t>
            </a:r>
            <a:r>
              <a:rPr lang="en-US" altLang="ja-JP" sz="1200" dirty="0"/>
              <a:t>―</a:t>
            </a:r>
            <a:r>
              <a:rPr lang="ja-JP" altLang="en-US" sz="1200" dirty="0"/>
              <a:t>モダーン</a:t>
            </a:r>
            <a:r>
              <a:rPr lang="en-US" altLang="ja-JP" sz="1200" dirty="0"/>
              <a:t>DWH</a:t>
            </a:r>
            <a:r>
              <a:rPr lang="ja-JP" altLang="en-US" sz="1200" dirty="0"/>
              <a:t>のす</a:t>
            </a:r>
            <a:r>
              <a:rPr lang="ja-JP" altLang="en-US" sz="1200" dirty="0" smtClean="0"/>
              <a:t>すめ：</a:t>
            </a:r>
            <a:r>
              <a:rPr lang="en-US" altLang="ja-JP" sz="1200" dirty="0" err="1" smtClean="0"/>
              <a:t>EnterpriseZine</a:t>
            </a:r>
            <a:endParaRPr lang="en-US" altLang="ja-JP" sz="1200" dirty="0" smtClean="0"/>
          </a:p>
          <a:p>
            <a:pPr lvl="1"/>
            <a:r>
              <a:rPr lang="en-US" altLang="ja-JP" sz="1100" dirty="0">
                <a:hlinkClick r:id="rId3"/>
              </a:rPr>
              <a:t>https://</a:t>
            </a:r>
            <a:r>
              <a:rPr lang="en-US" altLang="ja-JP" sz="1100" dirty="0" smtClean="0">
                <a:hlinkClick r:id="rId3"/>
              </a:rPr>
              <a:t>enterprisezine.jp/dbonline/detail/5485</a:t>
            </a:r>
            <a:endParaRPr lang="en-US" altLang="ja-JP" sz="1100" dirty="0" smtClean="0"/>
          </a:p>
          <a:p>
            <a:r>
              <a:rPr lang="ja-JP" altLang="en-US" sz="1300" dirty="0"/>
              <a:t>ディメンショナルモデリングのすすめ </a:t>
            </a:r>
            <a:r>
              <a:rPr lang="en-US" altLang="ja-JP" sz="1300" dirty="0"/>
              <a:t>- Speaker Deck</a:t>
            </a:r>
            <a:endParaRPr lang="en-US" altLang="ja-JP" sz="1300" dirty="0" smtClean="0"/>
          </a:p>
          <a:p>
            <a:pPr lvl="1"/>
            <a:r>
              <a:rPr lang="en-US" altLang="ja-JP" sz="1100" dirty="0">
                <a:hlinkClick r:id="rId4"/>
              </a:rPr>
              <a:t>https://</a:t>
            </a:r>
            <a:r>
              <a:rPr lang="en-US" altLang="ja-JP" sz="1100" dirty="0" smtClean="0">
                <a:hlinkClick r:id="rId4"/>
              </a:rPr>
              <a:t>speakerdeck.com/ojima_h/deimensiyonarumoderingufalsesusume</a:t>
            </a:r>
            <a:endParaRPr lang="en-US" altLang="ja-JP" sz="1100" dirty="0" smtClean="0"/>
          </a:p>
          <a:p>
            <a:r>
              <a:rPr lang="en-US" altLang="ja-JP" sz="1200" dirty="0"/>
              <a:t>Star schema </a:t>
            </a:r>
            <a:r>
              <a:rPr lang="en-US" altLang="ja-JP" sz="1200" dirty="0" smtClean="0"/>
              <a:t>– Wikipedia</a:t>
            </a:r>
          </a:p>
          <a:p>
            <a:pPr lvl="1"/>
            <a:r>
              <a:rPr lang="en-US" altLang="ja-JP" sz="1100" dirty="0">
                <a:hlinkClick r:id="rId5"/>
              </a:rPr>
              <a:t>https://</a:t>
            </a:r>
            <a:r>
              <a:rPr lang="en-US" altLang="ja-JP" sz="1100" dirty="0" smtClean="0">
                <a:hlinkClick r:id="rId5"/>
              </a:rPr>
              <a:t>en.wikipedia.org/wiki/Star_schema</a:t>
            </a:r>
            <a:endParaRPr lang="en-US" altLang="ja-JP" sz="1100" dirty="0" smtClean="0"/>
          </a:p>
          <a:p>
            <a:r>
              <a:rPr lang="en-US" altLang="ja-JP" sz="1200" dirty="0"/>
              <a:t>TPC BENCHMARK W (Web Commerce) Specification Version </a:t>
            </a:r>
            <a:r>
              <a:rPr lang="en-US" altLang="ja-JP" sz="1200" dirty="0" smtClean="0"/>
              <a:t>2.0r</a:t>
            </a:r>
          </a:p>
          <a:p>
            <a:pPr lvl="1"/>
            <a:r>
              <a:rPr lang="en-US" altLang="ja-JP" sz="1100" dirty="0">
                <a:hlinkClick r:id="rId6"/>
              </a:rPr>
              <a:t>http://</a:t>
            </a:r>
            <a:r>
              <a:rPr lang="en-US" altLang="ja-JP" sz="1100" dirty="0" smtClean="0">
                <a:hlinkClick r:id="rId6"/>
              </a:rPr>
              <a:t>www.tpc.org/TPC_Documents_Current_Versions/pdf/tpcw_v2.0.0.pdf</a:t>
            </a:r>
            <a:endParaRPr lang="en-US" altLang="ja-JP" sz="1100" dirty="0" smtClean="0"/>
          </a:p>
          <a:p>
            <a:r>
              <a:rPr lang="ja-JP" altLang="en-US" sz="1200" dirty="0"/>
              <a:t>データウェアハウスの</a:t>
            </a:r>
            <a:r>
              <a:rPr lang="ja-JP" altLang="en-US" sz="1200" dirty="0" smtClean="0"/>
              <a:t>モデリング</a:t>
            </a:r>
            <a:endParaRPr lang="en-US" altLang="ja-JP" sz="1200" dirty="0"/>
          </a:p>
          <a:p>
            <a:pPr lvl="1"/>
            <a:r>
              <a:rPr lang="en-US" altLang="ja-JP" sz="1100" dirty="0" smtClean="0">
                <a:hlinkClick r:id="rId7"/>
              </a:rPr>
              <a:t>https</a:t>
            </a:r>
            <a:r>
              <a:rPr lang="en-US" altLang="ja-JP" sz="1100" dirty="0">
                <a:hlinkClick r:id="rId7"/>
              </a:rPr>
              <a:t>://</a:t>
            </a:r>
            <a:r>
              <a:rPr lang="en-US" altLang="ja-JP" sz="1100" dirty="0" smtClean="0">
                <a:hlinkClick r:id="rId7"/>
              </a:rPr>
              <a:t>www.unisys.co.jp/tec_info/tr68/6815.pdf</a:t>
            </a:r>
            <a:endParaRPr lang="en-US" altLang="ja-JP" sz="1100" dirty="0" smtClean="0"/>
          </a:p>
          <a:p>
            <a:r>
              <a:rPr lang="ja-JP" altLang="en-US" sz="1200" dirty="0"/>
              <a:t>データモデルを活用したデータウェアハウスの</a:t>
            </a:r>
            <a:r>
              <a:rPr lang="ja-JP" altLang="en-US" sz="1200" dirty="0" smtClean="0"/>
              <a:t>設計</a:t>
            </a:r>
            <a:endParaRPr lang="en-US" altLang="ja-JP" sz="1200" dirty="0" smtClean="0"/>
          </a:p>
          <a:p>
            <a:pPr lvl="1"/>
            <a:r>
              <a:rPr lang="en-US" altLang="ja-JP" sz="1100" dirty="0">
                <a:hlinkClick r:id="rId8"/>
              </a:rPr>
              <a:t>https://</a:t>
            </a:r>
            <a:r>
              <a:rPr lang="en-US" altLang="ja-JP" sz="1100" dirty="0" smtClean="0">
                <a:hlinkClick r:id="rId8"/>
              </a:rPr>
              <a:t>www.fujitsu.com/jp/Images/beyond_dmd_data_warehouse.pdf</a:t>
            </a:r>
            <a:endParaRPr lang="en-US" altLang="ja-JP" sz="1100" dirty="0" smtClean="0"/>
          </a:p>
          <a:p>
            <a:r>
              <a:rPr lang="ja-JP" altLang="en-US" sz="1200" dirty="0"/>
              <a:t>データモデル概要全社規模のデータモデリングと ユーザーサービスの</a:t>
            </a:r>
            <a:r>
              <a:rPr lang="ja-JP" altLang="en-US" sz="1200" dirty="0" smtClean="0"/>
              <a:t>両立</a:t>
            </a:r>
            <a:endParaRPr lang="en-US" altLang="ja-JP" sz="1200" dirty="0" smtClean="0"/>
          </a:p>
          <a:p>
            <a:pPr lvl="1"/>
            <a:r>
              <a:rPr lang="en-US" altLang="ja-JP" sz="1100" dirty="0" smtClean="0">
                <a:hlinkClick r:id="rId9"/>
              </a:rPr>
              <a:t>http</a:t>
            </a:r>
            <a:r>
              <a:rPr lang="en-US" altLang="ja-JP" sz="1100" dirty="0">
                <a:hlinkClick r:id="rId9"/>
              </a:rPr>
              <a:t>://</a:t>
            </a:r>
            <a:r>
              <a:rPr lang="en-US" altLang="ja-JP" sz="1100" dirty="0" smtClean="0">
                <a:hlinkClick r:id="rId9"/>
              </a:rPr>
              <a:t>jpn.teradata.jp/solution/images/TDMK5009_0712_DataModelOverview.pdf</a:t>
            </a:r>
            <a:endParaRPr lang="en-US" altLang="ja-JP" sz="1100" dirty="0"/>
          </a:p>
          <a:p>
            <a:pPr lvl="1"/>
            <a:endParaRPr lang="en-US" altLang="ja-JP" sz="11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49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本勉強会の目的とゴール感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データ分析に必要なデータモデルについて理解する。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データ分析系のデータモデルの必要性を理解し、</a:t>
            </a:r>
            <a:r>
              <a:rPr lang="ja-JP" altLang="en-US" dirty="0"/>
              <a:t>オンライン</a:t>
            </a:r>
            <a:r>
              <a:rPr lang="ja-JP" altLang="en-US" dirty="0" smtClean="0"/>
              <a:t>系のデータモデルとの違いを理解する。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オンライン業務のデータを渡された</a:t>
            </a:r>
            <a:r>
              <a:rPr lang="ja-JP" altLang="en-US" dirty="0"/>
              <a:t>時</a:t>
            </a:r>
            <a:r>
              <a:rPr lang="ja-JP" altLang="en-US" dirty="0" smtClean="0"/>
              <a:t>に、データ分析向けのデータモデルに変換できるようになる。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「データモデル」とは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「データモデル</a:t>
            </a:r>
            <a:r>
              <a:rPr lang="ja-JP" altLang="en-US" dirty="0"/>
              <a:t>の主な目的は、データの定義とフォーマットを提供することによって、情報システムの開発を支援する</a:t>
            </a:r>
            <a:r>
              <a:rPr lang="ja-JP" altLang="en-US" dirty="0" smtClean="0"/>
              <a:t>こと」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3"/>
              </a:rPr>
              <a:t>https</a:t>
            </a:r>
            <a:r>
              <a:rPr lang="en-US" altLang="ja-JP" dirty="0">
                <a:hlinkClick r:id="rId3"/>
              </a:rPr>
              <a:t>://</a:t>
            </a:r>
            <a:r>
              <a:rPr lang="en-US" altLang="ja-JP" dirty="0" smtClean="0">
                <a:hlinkClick r:id="rId3"/>
              </a:rPr>
              <a:t>ja.wikipedia.org/wiki/</a:t>
            </a:r>
            <a:r>
              <a:rPr lang="ja-JP" altLang="en-US" dirty="0" smtClean="0">
                <a:hlinkClick r:id="rId3"/>
              </a:rPr>
              <a:t>データモデル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データモデルにはそれぞれに「意図や目的」があり、そこから外れた用途には必ずしもフィットしない。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「何</a:t>
            </a:r>
            <a:r>
              <a:rPr lang="ja-JP" altLang="en-US" dirty="0"/>
              <a:t>のため</a:t>
            </a:r>
            <a:r>
              <a:rPr lang="ja-JP" altLang="en-US" dirty="0" smtClean="0"/>
              <a:t>のシステムか？」 → 「何のためのデータモデルか？」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2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例：「商品マスターに分析に使える軸が無い」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Copyright(c) 2019 Satoshi Nagayasu. Licensed under CC BY-SA.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67924"/>
            <a:ext cx="5184576" cy="34639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5076056" y="4331880"/>
            <a:ext cx="3841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データをこじらせて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―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モダーン</a:t>
            </a:r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DWH</a:t>
            </a:r>
            <a:r>
              <a:rPr lang="ja-JP" altLang="en-US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のすすめ：</a:t>
            </a:r>
            <a:r>
              <a:rPr lang="en-US" altLang="ja-JP" sz="10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EnterpriseZine</a:t>
            </a:r>
            <a:endParaRPr lang="en-US" altLang="ja-JP" sz="10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https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://enterprisezine.jp/dbonline/detail/5485</a:t>
            </a:r>
          </a:p>
        </p:txBody>
      </p:sp>
      <p:cxnSp>
        <p:nvCxnSpPr>
          <p:cNvPr id="9" name="直線コネクタ 8"/>
          <p:cNvCxnSpPr/>
          <p:nvPr/>
        </p:nvCxnSpPr>
        <p:spPr>
          <a:xfrm>
            <a:off x="4032432" y="1912531"/>
            <a:ext cx="28083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169102" y="2119677"/>
            <a:ext cx="34563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6147298" y="2991667"/>
            <a:ext cx="684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2169102" y="3188457"/>
            <a:ext cx="46167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170576" y="3385247"/>
            <a:ext cx="36078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113100" y="4072771"/>
            <a:ext cx="3240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0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オンライン系データモデル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トランザクション（取引）を「</a:t>
            </a:r>
            <a:r>
              <a:rPr lang="ja-JP" altLang="en-US" dirty="0" smtClean="0"/>
              <a:t>処理して記録する</a:t>
            </a:r>
            <a:r>
              <a:rPr lang="ja-JP" altLang="en-US" dirty="0"/>
              <a:t>」ためのモデル</a:t>
            </a:r>
            <a:endParaRPr lang="en-US" altLang="ja-JP" dirty="0"/>
          </a:p>
          <a:p>
            <a:pPr lvl="1"/>
            <a:r>
              <a:rPr lang="ja-JP" altLang="en-US" dirty="0" smtClean="0"/>
              <a:t>「現時点でどうなっているか？　最終的にどうなったか？」</a:t>
            </a:r>
            <a:endParaRPr lang="ja-JP" altLang="en-US" dirty="0"/>
          </a:p>
          <a:p>
            <a:endParaRPr lang="en-US" altLang="ja-JP" dirty="0" smtClean="0"/>
          </a:p>
          <a:p>
            <a:r>
              <a:rPr lang="ja-JP" altLang="en-US" dirty="0" smtClean="0"/>
              <a:t>マスター</a:t>
            </a:r>
            <a:r>
              <a:rPr lang="ja-JP" altLang="en-US" dirty="0"/>
              <a:t>、コード、トランザクションなどから構成</a:t>
            </a:r>
            <a:r>
              <a:rPr lang="ja-JP" altLang="en-US" dirty="0" smtClean="0"/>
              <a:t>。</a:t>
            </a:r>
            <a:endParaRPr lang="en-US" altLang="ja-JP" i="1" dirty="0" smtClean="0"/>
          </a:p>
          <a:p>
            <a:endParaRPr kumimoji="1" lang="en-US" altLang="ja-JP" i="1" dirty="0"/>
          </a:p>
          <a:p>
            <a:r>
              <a:rPr kumimoji="1" lang="ja-JP" altLang="en-US" dirty="0" smtClean="0"/>
              <a:t>さまざ</a:t>
            </a:r>
            <a:r>
              <a:rPr lang="ja-JP" altLang="en-US" dirty="0" smtClean="0"/>
              <a:t>ま</a:t>
            </a:r>
            <a:r>
              <a:rPr kumimoji="1" lang="ja-JP" altLang="en-US" dirty="0" smtClean="0"/>
              <a:t>な更新が発生しても一貫性を保つためのデータモデル。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そのために正規化を行って可能な限り重複を排除。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結果として、複雑な参照関係</a:t>
            </a:r>
            <a:r>
              <a:rPr lang="ja-JP" altLang="en-US" dirty="0" smtClean="0"/>
              <a:t>と多数のテーブルができる。</a:t>
            </a:r>
            <a:endParaRPr lang="en-US" altLang="ja-JP" dirty="0"/>
          </a:p>
          <a:p>
            <a:pPr lvl="1"/>
            <a:r>
              <a:rPr lang="ja-JP" altLang="en-US" dirty="0" smtClean="0"/>
              <a:t>ビジネスユーザが理解するのは不可能に近い。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3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大福帳データモデル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dirty="0" smtClean="0"/>
              <a:t>あらゆるデータをひとつのテーブル</a:t>
            </a:r>
            <a:r>
              <a:rPr lang="ja-JP" altLang="en-US" dirty="0"/>
              <a:t>に</a:t>
            </a:r>
            <a:r>
              <a:rPr lang="ja-JP" altLang="en-US" dirty="0" smtClean="0"/>
              <a:t>詰め込んだモデル。</a:t>
            </a:r>
            <a:endParaRPr lang="en-US" altLang="ja-JP" dirty="0" smtClean="0"/>
          </a:p>
          <a:p>
            <a:pPr lvl="1"/>
            <a:r>
              <a:rPr lang="ja-JP" altLang="en-US" dirty="0"/>
              <a:t>巨大な</a:t>
            </a:r>
            <a:r>
              <a:rPr lang="ja-JP" altLang="en-US" dirty="0" smtClean="0"/>
              <a:t>スプレッドシートのようなデータ構造。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コード値やマスターも</a:t>
            </a:r>
            <a:r>
              <a:rPr lang="ja-JP" altLang="en-US" dirty="0"/>
              <a:t>多くは</a:t>
            </a:r>
            <a:r>
              <a:rPr lang="ja-JP" altLang="en-US" dirty="0" smtClean="0"/>
              <a:t>ない。</a:t>
            </a:r>
            <a:endParaRPr lang="en-US" altLang="ja-JP" dirty="0"/>
          </a:p>
          <a:p>
            <a:pPr lvl="1"/>
            <a:r>
              <a:rPr lang="ja-JP" altLang="en-US" dirty="0"/>
              <a:t>参照が必要なものは値として</a:t>
            </a:r>
            <a:r>
              <a:rPr lang="ja-JP" altLang="en-US" dirty="0" smtClean="0"/>
              <a:t>持つことも多い。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カラムの数が膨大になり、レコードごとに使われたり使われなかったりする。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BI</a:t>
            </a:r>
            <a:r>
              <a:rPr kumimoji="1" lang="ja-JP" altLang="en-US" dirty="0" smtClean="0"/>
              <a:t>ツールなどを使う時にわりと好まれるデータモデル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但し、さほど拡張性や柔軟性が高いわけではない。</a:t>
            </a:r>
            <a:endParaRPr kumimoji="1"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17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ディメンショナルデータモデル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データ分析のためのデータモデル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基本的に参照のみを想定。更新は想定していない。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時系列の</a:t>
            </a:r>
            <a:r>
              <a:rPr lang="ja-JP" altLang="en-US" dirty="0"/>
              <a:t>数値</a:t>
            </a:r>
            <a:r>
              <a:rPr kumimoji="1" lang="ja-JP" altLang="en-US" dirty="0" smtClean="0"/>
              <a:t>を持つ「ファクト」と呼ばれるテーブルと、分析軸となる「ディメンション」と呼ばれるテーブルから構成される。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ファクトを</a:t>
            </a:r>
            <a:r>
              <a:rPr lang="ja-JP" altLang="en-US" dirty="0"/>
              <a:t>中心</a:t>
            </a:r>
            <a:r>
              <a:rPr kumimoji="1" lang="ja-JP" altLang="en-US" dirty="0" smtClean="0"/>
              <a:t>としてディメンションを周辺に配置することから、「スタースキーマ」と呼ばれる。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拡張性が高い。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オンライン系のスキーマと比べるとデータ分析を行うユーザーにもシンプルで分かりやすい。（大福帳ほどではないが）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Copyright(c) 2019 Satoshi Nagayasu. Licensed under CC BY-SA.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01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2359</Words>
  <Application>Microsoft Office PowerPoint</Application>
  <PresentationFormat>画面に合わせる (16:9)</PresentationFormat>
  <Paragraphs>434</Paragraphs>
  <Slides>39</Slides>
  <Notes>10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1" baseType="lpstr">
      <vt:lpstr>Office テーマ</vt:lpstr>
      <vt:lpstr>Visio</vt:lpstr>
      <vt:lpstr>データウェアハウス モデリング入門 （ダイジェスト版）</vt:lpstr>
      <vt:lpstr>目次</vt:lpstr>
      <vt:lpstr>はじめに</vt:lpstr>
      <vt:lpstr>本勉強会の目的とゴール感</vt:lpstr>
      <vt:lpstr>「データモデル」とは</vt:lpstr>
      <vt:lpstr>例：「商品マスターに分析に使える軸が無い」</vt:lpstr>
      <vt:lpstr>オンライン系データモデル</vt:lpstr>
      <vt:lpstr>大福帳データモデル</vt:lpstr>
      <vt:lpstr>ディメンショナルデータモデル</vt:lpstr>
      <vt:lpstr>なぜ、今「データウェアハウスモデリング」なのか？</vt:lpstr>
      <vt:lpstr>「データの民主化」</vt:lpstr>
      <vt:lpstr>「データの民主化」</vt:lpstr>
      <vt:lpstr>なぜこうなるのか？</vt:lpstr>
      <vt:lpstr>本来、あって欲しかった姿</vt:lpstr>
      <vt:lpstr>何が必要か</vt:lpstr>
      <vt:lpstr>「ディメンショナルモデル」とは</vt:lpstr>
      <vt:lpstr>ディメンショナルモデルの特長</vt:lpstr>
      <vt:lpstr>用語：スタースキーマ</vt:lpstr>
      <vt:lpstr>用語：ファクトテーブル</vt:lpstr>
      <vt:lpstr>用語：ディメンジョン（次元）テーブル</vt:lpstr>
      <vt:lpstr>BIツールとディメンショナルデータモデル</vt:lpstr>
      <vt:lpstr>モデリングワーク準備： オンライン系データモデル</vt:lpstr>
      <vt:lpstr>TPC-Wの概要</vt:lpstr>
      <vt:lpstr>TPC-WのER図</vt:lpstr>
      <vt:lpstr>TPC-Wのテーブル定義</vt:lpstr>
      <vt:lpstr>モデリングワーク1： ファクトとディメンジョンの設計</vt:lpstr>
      <vt:lpstr>分析要件１：</vt:lpstr>
      <vt:lpstr>スタースキーマ設計の基本的なプロセス</vt:lpstr>
      <vt:lpstr>設計時の考慮点</vt:lpstr>
      <vt:lpstr>ワーク</vt:lpstr>
      <vt:lpstr>モデリングワーク2： ディメンジョンの拡張</vt:lpstr>
      <vt:lpstr>分析要件2：</vt:lpstr>
      <vt:lpstr>ワーク</vt:lpstr>
      <vt:lpstr>宿題</vt:lpstr>
      <vt:lpstr>宿題1：</vt:lpstr>
      <vt:lpstr>宿題2：</vt:lpstr>
      <vt:lpstr>まとめ</vt:lpstr>
      <vt:lpstr>まとめ</vt:lpstr>
      <vt:lpstr>参考資料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データウェアハウスモデリング入門</dc:title>
  <dc:creator>Satoshi Nagayasu</dc:creator>
  <cp:lastModifiedBy>snaga</cp:lastModifiedBy>
  <cp:revision>397</cp:revision>
  <cp:lastPrinted>2019-03-06T02:25:34Z</cp:lastPrinted>
  <dcterms:created xsi:type="dcterms:W3CDTF">2019-02-20T13:58:54Z</dcterms:created>
  <dcterms:modified xsi:type="dcterms:W3CDTF">2019-03-07T07:59:57Z</dcterms:modified>
</cp:coreProperties>
</file>