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71" r:id="rId6"/>
    <p:sldId id="269" r:id="rId7"/>
    <p:sldId id="270" r:id="rId8"/>
    <p:sldId id="272" r:id="rId9"/>
    <p:sldId id="273" r:id="rId10"/>
    <p:sldId id="274" r:id="rId11"/>
    <p:sldId id="275" r:id="rId12"/>
    <p:sldId id="276" r:id="rId13"/>
    <p:sldId id="277" r:id="rId14"/>
    <p:sldId id="278" r:id="rId15"/>
    <p:sldId id="279" r:id="rId16"/>
    <p:sldId id="281" r:id="rId17"/>
    <p:sldId id="282" r:id="rId18"/>
    <p:sldId id="283" r:id="rId19"/>
    <p:sldId id="284" r:id="rId20"/>
    <p:sldId id="28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14"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6/4/2022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6/4/2022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6/4/2022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6/4/2022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6/4/2022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6/4/2022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6/4/2022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648929" y="639098"/>
            <a:ext cx="6253317" cy="3043216"/>
          </a:xfrm>
        </p:spPr>
        <p:txBody>
          <a:bodyPr>
            <a:noAutofit/>
          </a:bodyPr>
          <a:lstStyle/>
          <a:p>
            <a:r>
              <a:rPr lang="en-US" sz="6600" dirty="0"/>
              <a:t>Coffee Vending Machine in Java</a:t>
            </a:r>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632899" y="4672739"/>
            <a:ext cx="6269347" cy="1913412"/>
          </a:xfrm>
        </p:spPr>
        <p:txBody>
          <a:bodyPr>
            <a:normAutofit fontScale="92500"/>
          </a:bodyPr>
          <a:lstStyle/>
          <a:p>
            <a:r>
              <a:rPr lang="en-US" sz="1400" dirty="0">
                <a:solidFill>
                  <a:schemeClr val="tx1">
                    <a:lumMod val="85000"/>
                    <a:lumOff val="15000"/>
                  </a:schemeClr>
                </a:solidFill>
              </a:rPr>
              <a:t>Sayan Khutia (21MCA0002) | </a:t>
            </a:r>
            <a:r>
              <a:rPr lang="en-US" sz="1400" dirty="0" err="1">
                <a:solidFill>
                  <a:schemeClr val="tx1">
                    <a:lumMod val="85000"/>
                    <a:lumOff val="15000"/>
                  </a:schemeClr>
                </a:solidFill>
              </a:rPr>
              <a:t>B.s.l</a:t>
            </a:r>
            <a:r>
              <a:rPr lang="en-US" sz="1400" dirty="0">
                <a:solidFill>
                  <a:schemeClr val="tx1">
                    <a:lumMod val="85000"/>
                    <a:lumOff val="15000"/>
                  </a:schemeClr>
                </a:solidFill>
              </a:rPr>
              <a:t> Prasanna (21mca0272)</a:t>
            </a:r>
          </a:p>
          <a:p>
            <a:r>
              <a:rPr lang="en-US" sz="1400" dirty="0">
                <a:solidFill>
                  <a:schemeClr val="tx1">
                    <a:lumMod val="85000"/>
                    <a:lumOff val="15000"/>
                  </a:schemeClr>
                </a:solidFill>
              </a:rPr>
              <a:t>Sanjay naik (21Mca0017)</a:t>
            </a:r>
          </a:p>
          <a:p>
            <a:r>
              <a:rPr lang="en-US" sz="1400" dirty="0">
                <a:solidFill>
                  <a:schemeClr val="tx1">
                    <a:lumMod val="85000"/>
                    <a:lumOff val="15000"/>
                  </a:schemeClr>
                </a:solidFill>
              </a:rPr>
              <a:t>Akash Patel (21mca0138)</a:t>
            </a:r>
          </a:p>
          <a:p>
            <a:r>
              <a:rPr lang="en-US" sz="1400" dirty="0" err="1">
                <a:solidFill>
                  <a:schemeClr val="tx1">
                    <a:lumMod val="85000"/>
                    <a:lumOff val="15000"/>
                  </a:schemeClr>
                </a:solidFill>
              </a:rPr>
              <a:t>Titas</a:t>
            </a:r>
            <a:r>
              <a:rPr lang="en-US" sz="1400" dirty="0">
                <a:solidFill>
                  <a:schemeClr val="tx1">
                    <a:lumMod val="85000"/>
                    <a:lumOff val="15000"/>
                  </a:schemeClr>
                </a:solidFill>
              </a:rPr>
              <a:t> </a:t>
            </a:r>
            <a:r>
              <a:rPr lang="en-US" sz="1400" dirty="0" err="1">
                <a:solidFill>
                  <a:schemeClr val="tx1">
                    <a:lumMod val="85000"/>
                    <a:lumOff val="15000"/>
                  </a:schemeClr>
                </a:solidFill>
              </a:rPr>
              <a:t>Ganguly</a:t>
            </a:r>
            <a:r>
              <a:rPr lang="en-US" sz="1400" dirty="0">
                <a:solidFill>
                  <a:schemeClr val="tx1">
                    <a:lumMod val="85000"/>
                    <a:lumOff val="15000"/>
                  </a:schemeClr>
                </a:solidFill>
              </a:rPr>
              <a:t> (21mca0152)</a:t>
            </a:r>
          </a:p>
          <a:p>
            <a:r>
              <a:rPr lang="en-US" sz="1400" dirty="0" err="1">
                <a:solidFill>
                  <a:schemeClr val="tx1">
                    <a:lumMod val="85000"/>
                    <a:lumOff val="15000"/>
                  </a:schemeClr>
                </a:solidFill>
              </a:rPr>
              <a:t>Subham</a:t>
            </a:r>
            <a:r>
              <a:rPr lang="en-US" sz="1400" dirty="0">
                <a:solidFill>
                  <a:schemeClr val="tx1">
                    <a:lumMod val="85000"/>
                    <a:lumOff val="15000"/>
                  </a:schemeClr>
                </a:solidFill>
              </a:rPr>
              <a:t> </a:t>
            </a:r>
            <a:r>
              <a:rPr lang="en-US" sz="1400" dirty="0" err="1">
                <a:solidFill>
                  <a:schemeClr val="tx1">
                    <a:lumMod val="85000"/>
                    <a:lumOff val="15000"/>
                  </a:schemeClr>
                </a:solidFill>
              </a:rPr>
              <a:t>karmakar</a:t>
            </a:r>
            <a:r>
              <a:rPr lang="en-US" sz="1400" dirty="0">
                <a:solidFill>
                  <a:schemeClr val="tx1">
                    <a:lumMod val="85000"/>
                    <a:lumOff val="15000"/>
                  </a:schemeClr>
                </a:solidFill>
              </a:rPr>
              <a:t> (21MCa0172)</a:t>
            </a:r>
          </a:p>
        </p:txBody>
      </p:sp>
      <p:cxnSp>
        <p:nvCxnSpPr>
          <p:cNvPr id="29" name="Straight Connector 28">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08AC96E-AA33-4309-B51D-072F59E6EC0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943AC-3243-C084-4CFE-492A443BD2FE}"/>
              </a:ext>
            </a:extLst>
          </p:cNvPr>
          <p:cNvSpPr>
            <a:spLocks noGrp="1"/>
          </p:cNvSpPr>
          <p:nvPr>
            <p:ph type="title"/>
          </p:nvPr>
        </p:nvSpPr>
        <p:spPr/>
        <p:txBody>
          <a:bodyPr/>
          <a:lstStyle/>
          <a:p>
            <a:r>
              <a:rPr lang="en-US" dirty="0"/>
              <a:t>Test Cases</a:t>
            </a:r>
          </a:p>
        </p:txBody>
      </p:sp>
      <p:pic>
        <p:nvPicPr>
          <p:cNvPr id="5" name="Content Placeholder 4">
            <a:extLst>
              <a:ext uri="{FF2B5EF4-FFF2-40B4-BE49-F238E27FC236}">
                <a16:creationId xmlns:a16="http://schemas.microsoft.com/office/drawing/2014/main" xmlns="" id="{FA490F5A-34B9-E2FE-021D-F775A96B9CA1}"/>
              </a:ext>
            </a:extLst>
          </p:cNvPr>
          <p:cNvPicPr>
            <a:picLocks noGrp="1" noChangeAspect="1"/>
          </p:cNvPicPr>
          <p:nvPr>
            <p:ph idx="1"/>
          </p:nvPr>
        </p:nvPicPr>
        <p:blipFill>
          <a:blip r:embed="rId2"/>
          <a:stretch>
            <a:fillRect/>
          </a:stretch>
        </p:blipFill>
        <p:spPr>
          <a:xfrm>
            <a:off x="3163330" y="1991079"/>
            <a:ext cx="5291708" cy="4162586"/>
          </a:xfrm>
        </p:spPr>
      </p:pic>
    </p:spTree>
    <p:extLst>
      <p:ext uri="{BB962C8B-B14F-4D97-AF65-F5344CB8AC3E}">
        <p14:creationId xmlns:p14="http://schemas.microsoft.com/office/powerpoint/2010/main" val="355472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FD25A-8388-37AD-233F-FCA76F4B998E}"/>
              </a:ext>
            </a:extLst>
          </p:cNvPr>
          <p:cNvSpPr>
            <a:spLocks noGrp="1"/>
          </p:cNvSpPr>
          <p:nvPr>
            <p:ph type="title"/>
          </p:nvPr>
        </p:nvSpPr>
        <p:spPr/>
        <p:txBody>
          <a:bodyPr/>
          <a:lstStyle/>
          <a:p>
            <a:r>
              <a:rPr lang="en-US" dirty="0"/>
              <a:t>Test Cases</a:t>
            </a:r>
          </a:p>
        </p:txBody>
      </p:sp>
      <p:pic>
        <p:nvPicPr>
          <p:cNvPr id="5" name="Content Placeholder 4">
            <a:extLst>
              <a:ext uri="{FF2B5EF4-FFF2-40B4-BE49-F238E27FC236}">
                <a16:creationId xmlns:a16="http://schemas.microsoft.com/office/drawing/2014/main" xmlns="" id="{DE6A4D3D-5262-1C49-DC7A-192D17B1C738}"/>
              </a:ext>
            </a:extLst>
          </p:cNvPr>
          <p:cNvPicPr>
            <a:picLocks noGrp="1" noChangeAspect="1"/>
          </p:cNvPicPr>
          <p:nvPr>
            <p:ph idx="1"/>
          </p:nvPr>
        </p:nvPicPr>
        <p:blipFill>
          <a:blip r:embed="rId2"/>
          <a:stretch>
            <a:fillRect/>
          </a:stretch>
        </p:blipFill>
        <p:spPr>
          <a:xfrm>
            <a:off x="2998432" y="2108200"/>
            <a:ext cx="6255461" cy="3760788"/>
          </a:xfrm>
        </p:spPr>
      </p:pic>
    </p:spTree>
    <p:extLst>
      <p:ext uri="{BB962C8B-B14F-4D97-AF65-F5344CB8AC3E}">
        <p14:creationId xmlns:p14="http://schemas.microsoft.com/office/powerpoint/2010/main" val="329622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D03D0-D757-E23B-4961-B8F5D962C35B}"/>
              </a:ext>
            </a:extLst>
          </p:cNvPr>
          <p:cNvSpPr>
            <a:spLocks noGrp="1"/>
          </p:cNvSpPr>
          <p:nvPr>
            <p:ph type="title"/>
          </p:nvPr>
        </p:nvSpPr>
        <p:spPr/>
        <p:txBody>
          <a:bodyPr/>
          <a:lstStyle/>
          <a:p>
            <a:r>
              <a:rPr lang="en-US" dirty="0"/>
              <a:t>Test Cases</a:t>
            </a:r>
          </a:p>
        </p:txBody>
      </p:sp>
      <p:pic>
        <p:nvPicPr>
          <p:cNvPr id="5" name="Content Placeholder 4">
            <a:extLst>
              <a:ext uri="{FF2B5EF4-FFF2-40B4-BE49-F238E27FC236}">
                <a16:creationId xmlns:a16="http://schemas.microsoft.com/office/drawing/2014/main" xmlns="" id="{3A27353A-B41E-F73D-0877-D5FDDAA4C85C}"/>
              </a:ext>
            </a:extLst>
          </p:cNvPr>
          <p:cNvPicPr>
            <a:picLocks noGrp="1" noChangeAspect="1"/>
          </p:cNvPicPr>
          <p:nvPr>
            <p:ph idx="1"/>
          </p:nvPr>
        </p:nvPicPr>
        <p:blipFill>
          <a:blip r:embed="rId2"/>
          <a:stretch>
            <a:fillRect/>
          </a:stretch>
        </p:blipFill>
        <p:spPr>
          <a:xfrm>
            <a:off x="1105781" y="2108200"/>
            <a:ext cx="10040764" cy="3760788"/>
          </a:xfrm>
        </p:spPr>
      </p:pic>
    </p:spTree>
    <p:extLst>
      <p:ext uri="{BB962C8B-B14F-4D97-AF65-F5344CB8AC3E}">
        <p14:creationId xmlns:p14="http://schemas.microsoft.com/office/powerpoint/2010/main" val="179358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SNAPSHOTS 1</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931" y="1987826"/>
            <a:ext cx="7768140" cy="4253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473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03657"/>
          </a:xfrm>
        </p:spPr>
        <p:txBody>
          <a:bodyPr/>
          <a:lstStyle/>
          <a:p>
            <a:r>
              <a:rPr lang="en-IN" dirty="0"/>
              <a:t>CODE SNAPSHOTS </a:t>
            </a:r>
            <a:r>
              <a:rPr lang="en-IN" dirty="0" smtClean="0"/>
              <a:t>2</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8112" y="2011679"/>
            <a:ext cx="8180974" cy="434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39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SNAPSHOTS </a:t>
            </a:r>
            <a:r>
              <a:rPr lang="en-IN" dirty="0" smtClean="0"/>
              <a:t>3</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978" y="1973028"/>
            <a:ext cx="8587363" cy="431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14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SNAPSHOTS </a:t>
            </a:r>
            <a:r>
              <a:rPr lang="en-IN" dirty="0" smtClean="0"/>
              <a:t>4</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9220" y="2108200"/>
            <a:ext cx="8089865"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17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GITHUB LINK:-</a:t>
            </a:r>
            <a:endParaRPr lang="en-IN" dirty="0"/>
          </a:p>
        </p:txBody>
      </p:sp>
      <p:sp>
        <p:nvSpPr>
          <p:cNvPr id="3" name="Content Placeholder 2"/>
          <p:cNvSpPr>
            <a:spLocks noGrp="1"/>
          </p:cNvSpPr>
          <p:nvPr>
            <p:ph idx="1"/>
          </p:nvPr>
        </p:nvSpPr>
        <p:spPr/>
        <p:txBody>
          <a:bodyPr/>
          <a:lstStyle/>
          <a:p>
            <a:r>
              <a:rPr lang="en-IN" dirty="0"/>
              <a:t>https://github.com/snaik4398/coffee-vending-machine-ViT-hackathon.git</a:t>
            </a:r>
          </a:p>
        </p:txBody>
      </p:sp>
    </p:spTree>
    <p:extLst>
      <p:ext uri="{BB962C8B-B14F-4D97-AF65-F5344CB8AC3E}">
        <p14:creationId xmlns:p14="http://schemas.microsoft.com/office/powerpoint/2010/main" val="133437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6C716-4AE6-B70A-AADA-26ED9EEE3E9B}"/>
              </a:ext>
            </a:extLst>
          </p:cNvPr>
          <p:cNvSpPr>
            <a:spLocks noGrp="1"/>
          </p:cNvSpPr>
          <p:nvPr>
            <p:ph type="title"/>
          </p:nvPr>
        </p:nvSpPr>
        <p:spPr>
          <a:xfrm>
            <a:off x="1196134" y="2187146"/>
            <a:ext cx="10058400" cy="1379014"/>
          </a:xfrm>
        </p:spPr>
        <p:txBody>
          <a:bodyPr/>
          <a:lstStyle/>
          <a:p>
            <a:pPr algn="ctr"/>
            <a:r>
              <a:rPr lang="en-US" dirty="0"/>
              <a:t>Thank You</a:t>
            </a:r>
          </a:p>
        </p:txBody>
      </p:sp>
    </p:spTree>
    <p:extLst>
      <p:ext uri="{BB962C8B-B14F-4D97-AF65-F5344CB8AC3E}">
        <p14:creationId xmlns:p14="http://schemas.microsoft.com/office/powerpoint/2010/main" val="394023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BBF33-0D2A-C73D-FDB2-C31B7342C2F7}"/>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xmlns="" id="{CAF13DAE-A65D-3FA5-185E-934A0CFB2C55}"/>
              </a:ext>
            </a:extLst>
          </p:cNvPr>
          <p:cNvSpPr>
            <a:spLocks noGrp="1"/>
          </p:cNvSpPr>
          <p:nvPr>
            <p:ph idx="1"/>
          </p:nvPr>
        </p:nvSpPr>
        <p:spPr>
          <a:xfrm>
            <a:off x="1097280" y="2108201"/>
            <a:ext cx="10058400" cy="4107248"/>
          </a:xfrm>
        </p:spPr>
        <p:txBody>
          <a:bodyPr/>
          <a:lstStyle/>
          <a:p>
            <a:pPr marL="0" indent="0">
              <a:buNone/>
            </a:pPr>
            <a:r>
              <a:rPr lang="en-US" b="1" dirty="0">
                <a:latin typeface="Times New Roman" panose="02020603050405020304" pitchFamily="18" charset="0"/>
                <a:cs typeface="Times New Roman" panose="02020603050405020304" pitchFamily="18" charset="0"/>
              </a:rPr>
              <a:t>Requirement analysis, System Design &amp; Documentation</a:t>
            </a:r>
          </a:p>
          <a:p>
            <a:pPr marL="457200" indent="-457200">
              <a:lnSpc>
                <a:spcPct val="100000"/>
              </a:lnSpc>
              <a:spcAft>
                <a:spcPts val="0"/>
              </a:spcAft>
              <a:buClrTx/>
              <a:buFont typeface="+mj-lt"/>
              <a:buAutoNum type="arabicPeriod"/>
            </a:pPr>
            <a:r>
              <a:rPr lang="en-US" sz="1600" dirty="0">
                <a:latin typeface="Times New Roman" panose="02020603050405020304" pitchFamily="18" charset="0"/>
                <a:cs typeface="Times New Roman" panose="02020603050405020304" pitchFamily="18" charset="0"/>
              </a:rPr>
              <a:t>Sanjay Naik (21MCA0017)</a:t>
            </a:r>
          </a:p>
          <a:p>
            <a:pPr marL="342900" indent="-342900">
              <a:buClrTx/>
              <a:buFont typeface="+mj-lt"/>
              <a:buAutoNum type="arabicPeriod"/>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B.S.L Prasanna (21MCA0272)</a:t>
            </a:r>
          </a:p>
          <a:p>
            <a:pPr marL="0" indent="0">
              <a:lnSpc>
                <a:spcPct val="100000"/>
              </a:lnSpc>
              <a:spcAft>
                <a:spcPts val="0"/>
              </a:spcAft>
              <a:buClrTx/>
              <a:buNone/>
            </a:pPr>
            <a:r>
              <a:rPr lang="en-US" sz="1800" b="1" dirty="0">
                <a:latin typeface="Times New Roman" panose="02020603050405020304" pitchFamily="18" charset="0"/>
                <a:cs typeface="Times New Roman" panose="02020603050405020304" pitchFamily="18" charset="0"/>
              </a:rPr>
              <a:t>Coding &amp; Implementation</a:t>
            </a:r>
          </a:p>
          <a:p>
            <a:pPr marL="342900" indent="-342900">
              <a:lnSpc>
                <a:spcPct val="100000"/>
              </a:lnSpc>
              <a:spcAft>
                <a:spcPts val="0"/>
              </a:spcAft>
              <a:buClrTx/>
              <a:buFont typeface="+mj-lt"/>
              <a:buAutoNum type="arabicPeriod"/>
            </a:pPr>
            <a:r>
              <a:rPr lang="en-US" sz="1600" dirty="0">
                <a:latin typeface="Times New Roman" panose="02020603050405020304" pitchFamily="18" charset="0"/>
                <a:cs typeface="Times New Roman" panose="02020603050405020304" pitchFamily="18" charset="0"/>
              </a:rPr>
              <a:t>Sayan Khutia (21MCA0002)</a:t>
            </a:r>
          </a:p>
          <a:p>
            <a:pPr marL="342900" indent="-342900">
              <a:lnSpc>
                <a:spcPct val="100000"/>
              </a:lnSpc>
              <a:spcAft>
                <a:spcPts val="0"/>
              </a:spcAft>
              <a:buClrTx/>
              <a:buFont typeface="+mj-lt"/>
              <a:buAutoNum type="arabicPeriod"/>
            </a:pPr>
            <a:r>
              <a:rPr lang="en-US" sz="1600" dirty="0" err="1">
                <a:latin typeface="Times New Roman" panose="02020603050405020304" pitchFamily="18" charset="0"/>
                <a:cs typeface="Times New Roman" panose="02020603050405020304" pitchFamily="18" charset="0"/>
              </a:rPr>
              <a:t>Titas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Ganguly</a:t>
            </a:r>
            <a:r>
              <a:rPr lang="en-US" sz="1600" dirty="0">
                <a:latin typeface="Times New Roman" panose="02020603050405020304" pitchFamily="18" charset="0"/>
                <a:cs typeface="Times New Roman" panose="02020603050405020304" pitchFamily="18" charset="0"/>
              </a:rPr>
              <a:t> (21MCA0152)</a:t>
            </a:r>
          </a:p>
          <a:p>
            <a:pPr marL="342900" indent="-342900">
              <a:lnSpc>
                <a:spcPct val="100000"/>
              </a:lnSpc>
              <a:spcAft>
                <a:spcPts val="0"/>
              </a:spcAft>
              <a:buClrTx/>
              <a:buFont typeface="+mj-lt"/>
              <a:buAutoNum type="arabicPeriod"/>
            </a:pPr>
            <a:r>
              <a:rPr lang="en-US" sz="1600" dirty="0" err="1">
                <a:latin typeface="Times New Roman" panose="02020603050405020304" pitchFamily="18" charset="0"/>
                <a:cs typeface="Times New Roman" panose="02020603050405020304" pitchFamily="18" charset="0"/>
              </a:rPr>
              <a:t>Subham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Karmakar</a:t>
            </a:r>
            <a:r>
              <a:rPr lang="en-US" sz="1600" dirty="0">
                <a:latin typeface="Times New Roman" panose="02020603050405020304" pitchFamily="18" charset="0"/>
                <a:cs typeface="Times New Roman" panose="02020603050405020304" pitchFamily="18" charset="0"/>
              </a:rPr>
              <a:t> (21MCA0172)</a:t>
            </a:r>
          </a:p>
          <a:p>
            <a:pPr marL="0" indent="0">
              <a:lnSpc>
                <a:spcPct val="100000"/>
              </a:lnSpc>
              <a:spcAft>
                <a:spcPts val="0"/>
              </a:spcAft>
              <a:buClrTx/>
              <a:buNone/>
            </a:pPr>
            <a:r>
              <a:rPr lang="en-US" sz="1800" b="1" dirty="0">
                <a:latin typeface="Times New Roman" panose="02020603050405020304" pitchFamily="18" charset="0"/>
                <a:cs typeface="Times New Roman" panose="02020603050405020304" pitchFamily="18" charset="0"/>
              </a:rPr>
              <a:t>Test Cases Design</a:t>
            </a:r>
          </a:p>
          <a:p>
            <a:pPr marL="342900" indent="-342900">
              <a:lnSpc>
                <a:spcPct val="100000"/>
              </a:lnSpc>
              <a:spcAft>
                <a:spcPts val="0"/>
              </a:spcAft>
              <a:buClrTx/>
              <a:buFont typeface="+mj-lt"/>
              <a:buAutoNum type="arabicPeriod"/>
            </a:pPr>
            <a:r>
              <a:rPr lang="en-US" sz="1600" dirty="0">
                <a:latin typeface="Times New Roman" panose="02020603050405020304" pitchFamily="18" charset="0"/>
                <a:cs typeface="Times New Roman" panose="02020603050405020304" pitchFamily="18" charset="0"/>
              </a:rPr>
              <a:t>Akash Patel (21MCA0138)</a:t>
            </a:r>
          </a:p>
          <a:p>
            <a:pPr marL="0" indent="0">
              <a:lnSpc>
                <a:spcPct val="100000"/>
              </a:lnSpc>
              <a:spcAft>
                <a:spcPts val="0"/>
              </a:spcAft>
              <a:buClrTx/>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89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6EA8D-B3B8-6E41-829E-F2316EFBFDD3}"/>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xmlns="" id="{18593429-8F00-7694-4A2C-D27117ADE4A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Economic growth, development of cities changed lifestyle and eating &amp; drinking habits leading to a huge market for vending machines. Some of the requirements of beverage vending machine systems are as follows. The beverage vending machine has to serve the beverages requirement for the families and the society when they need it. The business opportunities for such system are in huge demands in places like schools, colleges, universities, cinema halls and various other public places. The systems need to be self-operable and should be user friendly and customer supported, so that the user/customers can avail full benefit of such systems.</a:t>
            </a:r>
          </a:p>
        </p:txBody>
      </p:sp>
    </p:spTree>
    <p:extLst>
      <p:ext uri="{BB962C8B-B14F-4D97-AF65-F5344CB8AC3E}">
        <p14:creationId xmlns:p14="http://schemas.microsoft.com/office/powerpoint/2010/main" val="3232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76FB9-B19A-92C7-EFAE-07A9363A8B7E}"/>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xmlns="" id="{C86778E9-3523-FC04-ADBC-A404D60BA6F9}"/>
              </a:ext>
            </a:extLst>
          </p:cNvPr>
          <p:cNvSpPr>
            <a:spLocks noGrp="1"/>
          </p:cNvSpPr>
          <p:nvPr>
            <p:ph idx="1"/>
          </p:nvPr>
        </p:nvSpPr>
        <p:spPr>
          <a:xfrm>
            <a:off x="1097280" y="2108201"/>
            <a:ext cx="10058400" cy="4094891"/>
          </a:xfrm>
        </p:spPr>
        <p:txBody>
          <a:bodyPr>
            <a:normAutofit/>
          </a:bodyPr>
          <a:lstStyle/>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Make Coffee</a:t>
            </a:r>
          </a:p>
          <a:p>
            <a:pPr marL="1494310" lvl="6" indent="-285750">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Black Coffee</a:t>
            </a:r>
          </a:p>
          <a:p>
            <a:pPr marL="1494310" lvl="6" indent="-285750">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Milk Coffee</a:t>
            </a:r>
          </a:p>
          <a:p>
            <a:pPr marL="1494310" lvl="6" indent="-285750">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Espresso</a:t>
            </a:r>
          </a:p>
          <a:p>
            <a:pPr marL="1494310" lvl="6" indent="-285750">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Cappuccino</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Check Ingredient  Status </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Fill Ingredients</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Process Payment</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Check total sale</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Clean Machine (Reset)</a:t>
            </a:r>
          </a:p>
          <a:p>
            <a:pPr marL="0" indent="0">
              <a:buClr>
                <a:schemeClr val="tx1"/>
              </a:buClr>
              <a:buNone/>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0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2AC92-9016-1AF2-BB83-44D149757160}"/>
              </a:ext>
            </a:extLst>
          </p:cNvPr>
          <p:cNvSpPr>
            <a:spLocks noGrp="1"/>
          </p:cNvSpPr>
          <p:nvPr>
            <p:ph type="title"/>
          </p:nvPr>
        </p:nvSpPr>
        <p:spPr/>
        <p:txBody>
          <a:bodyPr/>
          <a:lstStyle/>
          <a:p>
            <a:r>
              <a:rPr lang="en-US" dirty="0"/>
              <a:t>Detailed Functionalities</a:t>
            </a:r>
          </a:p>
        </p:txBody>
      </p:sp>
      <p:sp>
        <p:nvSpPr>
          <p:cNvPr id="3" name="Content Placeholder 2">
            <a:extLst>
              <a:ext uri="{FF2B5EF4-FFF2-40B4-BE49-F238E27FC236}">
                <a16:creationId xmlns:a16="http://schemas.microsoft.com/office/drawing/2014/main" xmlns="" id="{E04011D8-B468-BE48-B41A-12C7A0326009}"/>
              </a:ext>
            </a:extLst>
          </p:cNvPr>
          <p:cNvSpPr>
            <a:spLocks noGrp="1"/>
          </p:cNvSpPr>
          <p:nvPr>
            <p:ph idx="1"/>
          </p:nvPr>
        </p:nvSpPr>
        <p:spPr/>
        <p:txBody>
          <a:bodyPr/>
          <a:lstStyle/>
          <a:p>
            <a:pPr marL="457200" indent="-457200">
              <a:buClrTx/>
              <a:buFont typeface="+mj-lt"/>
              <a:buAutoNum type="arabicPeriod"/>
            </a:pPr>
            <a:r>
              <a:rPr lang="en-US" b="1" u="sng" dirty="0">
                <a:latin typeface="Times New Roman" panose="02020603050405020304" pitchFamily="18" charset="0"/>
                <a:cs typeface="Times New Roman" panose="02020603050405020304" pitchFamily="18" charset="0"/>
              </a:rPr>
              <a:t>Check Ingredient Status:</a:t>
            </a:r>
          </a:p>
          <a:p>
            <a:pPr marL="0" indent="0">
              <a:buClrTx/>
              <a:buNone/>
            </a:pPr>
            <a:r>
              <a:rPr lang="en-US" dirty="0">
                <a:latin typeface="Times New Roman" panose="02020603050405020304" pitchFamily="18" charset="0"/>
                <a:cs typeface="Times New Roman" panose="02020603050405020304" pitchFamily="18" charset="0"/>
              </a:rPr>
              <a:t>Check whether the ingredients are sufficient for processing an order.</a:t>
            </a:r>
          </a:p>
          <a:p>
            <a:pPr marL="0" indent="0">
              <a:buClrTx/>
              <a:buNone/>
            </a:pPr>
            <a:r>
              <a:rPr lang="en-US" dirty="0">
                <a:latin typeface="Times New Roman" panose="02020603050405020304" pitchFamily="18"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Fill Ingredients:</a:t>
            </a:r>
          </a:p>
          <a:p>
            <a:pPr marL="0" indent="0">
              <a:buClrTx/>
              <a:buNone/>
            </a:pPr>
            <a:r>
              <a:rPr lang="en-US" dirty="0">
                <a:latin typeface="Times New Roman" panose="02020603050405020304" pitchFamily="18" charset="0"/>
                <a:cs typeface="Times New Roman" panose="02020603050405020304" pitchFamily="18" charset="0"/>
              </a:rPr>
              <a:t>Refill the ingredients by 500 </a:t>
            </a:r>
            <a:r>
              <a:rPr lang="en-US" dirty="0" err="1">
                <a:latin typeface="Times New Roman" panose="02020603050405020304" pitchFamily="18" charset="0"/>
                <a:cs typeface="Times New Roman" panose="02020603050405020304" pitchFamily="18" charset="0"/>
              </a:rPr>
              <a:t>gms</a:t>
            </a:r>
            <a:r>
              <a:rPr lang="en-US" dirty="0">
                <a:latin typeface="Times New Roman" panose="02020603050405020304" pitchFamily="18" charset="0"/>
                <a:cs typeface="Times New Roman" panose="02020603050405020304" pitchFamily="18" charset="0"/>
              </a:rPr>
              <a:t> of coffee powder and 2 </a:t>
            </a:r>
            <a:r>
              <a:rPr lang="en-US" dirty="0" err="1">
                <a:latin typeface="Times New Roman" panose="02020603050405020304" pitchFamily="18" charset="0"/>
                <a:cs typeface="Times New Roman" panose="02020603050405020304" pitchFamily="18" charset="0"/>
              </a:rPr>
              <a:t>litres</a:t>
            </a:r>
            <a:r>
              <a:rPr lang="en-US" dirty="0">
                <a:latin typeface="Times New Roman" panose="02020603050405020304" pitchFamily="18" charset="0"/>
                <a:cs typeface="Times New Roman" panose="02020603050405020304" pitchFamily="18" charset="0"/>
              </a:rPr>
              <a:t> of milk and water.</a:t>
            </a:r>
          </a:p>
          <a:p>
            <a:pPr marL="0" indent="0">
              <a:buClrTx/>
              <a:buNone/>
            </a:pPr>
            <a:r>
              <a:rPr lang="en-US" dirty="0">
                <a:latin typeface="Times New Roman" panose="02020603050405020304" pitchFamily="18" charset="0"/>
                <a:cs typeface="Times New Roman" panose="02020603050405020304" pitchFamily="18" charset="0"/>
              </a:rPr>
              <a:t>3. </a:t>
            </a:r>
            <a:r>
              <a:rPr lang="en-US" b="1" u="sng" dirty="0">
                <a:latin typeface="Times New Roman" panose="02020603050405020304" pitchFamily="18" charset="0"/>
                <a:cs typeface="Times New Roman" panose="02020603050405020304" pitchFamily="18" charset="0"/>
              </a:rPr>
              <a:t>Process Payment:</a:t>
            </a:r>
          </a:p>
          <a:p>
            <a:pPr marL="0" indent="0">
              <a:buClrTx/>
              <a:buNone/>
            </a:pPr>
            <a:r>
              <a:rPr lang="en-US" dirty="0">
                <a:latin typeface="Times New Roman" panose="02020603050405020304" pitchFamily="18" charset="0"/>
                <a:cs typeface="Times New Roman" panose="02020603050405020304" pitchFamily="18" charset="0"/>
              </a:rPr>
              <a:t>Ask the user for payment, check whether the amount is sufficient or not. If the payment amount exceeds the order price then the machine returns the change amount and if the payment amount is not sufficient then an error message will be shown.</a:t>
            </a:r>
          </a:p>
        </p:txBody>
      </p:sp>
    </p:spTree>
    <p:extLst>
      <p:ext uri="{BB962C8B-B14F-4D97-AF65-F5344CB8AC3E}">
        <p14:creationId xmlns:p14="http://schemas.microsoft.com/office/powerpoint/2010/main" val="163797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36F6C-FF25-B5EC-570F-54578296C3E9}"/>
              </a:ext>
            </a:extLst>
          </p:cNvPr>
          <p:cNvSpPr>
            <a:spLocks noGrp="1"/>
          </p:cNvSpPr>
          <p:nvPr>
            <p:ph type="title"/>
          </p:nvPr>
        </p:nvSpPr>
        <p:spPr/>
        <p:txBody>
          <a:bodyPr/>
          <a:lstStyle/>
          <a:p>
            <a:r>
              <a:rPr lang="en-US" dirty="0"/>
              <a:t>Detailed Functionalities</a:t>
            </a:r>
          </a:p>
        </p:txBody>
      </p:sp>
      <p:sp>
        <p:nvSpPr>
          <p:cNvPr id="3" name="Content Placeholder 2">
            <a:extLst>
              <a:ext uri="{FF2B5EF4-FFF2-40B4-BE49-F238E27FC236}">
                <a16:creationId xmlns:a16="http://schemas.microsoft.com/office/drawing/2014/main" xmlns="" id="{A1C4D91F-50AA-320A-0CB1-A58979A11031}"/>
              </a:ext>
            </a:extLst>
          </p:cNvPr>
          <p:cNvSpPr>
            <a:spLocks noGrp="1"/>
          </p:cNvSpPr>
          <p:nvPr>
            <p:ph idx="1"/>
          </p:nvPr>
        </p:nvSpPr>
        <p:spPr>
          <a:xfrm>
            <a:off x="1097280" y="2108201"/>
            <a:ext cx="10058400" cy="4206102"/>
          </a:xfrm>
        </p:spPr>
        <p:txBody>
          <a:bodyPr/>
          <a:lstStyle/>
          <a:p>
            <a:r>
              <a:rPr lang="en-US" dirty="0">
                <a:latin typeface="Times New Roman" panose="02020603050405020304" pitchFamily="18" charset="0"/>
                <a:cs typeface="Times New Roman" panose="02020603050405020304" pitchFamily="18" charset="0"/>
              </a:rPr>
              <a:t>4. </a:t>
            </a:r>
            <a:r>
              <a:rPr lang="en-US" b="1" u="sng" dirty="0">
                <a:latin typeface="Times New Roman" panose="02020603050405020304" pitchFamily="18" charset="0"/>
                <a:cs typeface="Times New Roman" panose="02020603050405020304" pitchFamily="18" charset="0"/>
              </a:rPr>
              <a:t>Make Coffee:</a:t>
            </a:r>
          </a:p>
          <a:p>
            <a:r>
              <a:rPr lang="en-US" dirty="0">
                <a:latin typeface="Times New Roman" panose="02020603050405020304" pitchFamily="18" charset="0"/>
                <a:cs typeface="Times New Roman" panose="02020603050405020304" pitchFamily="18" charset="0"/>
              </a:rPr>
              <a:t>After checking the availability of resource and processing of payment the ordered drink is processed.</a:t>
            </a:r>
          </a:p>
          <a:p>
            <a:r>
              <a:rPr lang="en-US" dirty="0">
                <a:latin typeface="Times New Roman" panose="02020603050405020304" pitchFamily="18" charset="0"/>
                <a:cs typeface="Times New Roman" panose="02020603050405020304" pitchFamily="18" charset="0"/>
              </a:rPr>
              <a:t>5. </a:t>
            </a:r>
            <a:r>
              <a:rPr lang="en-US" b="1" u="sng" dirty="0">
                <a:latin typeface="Times New Roman" panose="02020603050405020304" pitchFamily="18" charset="0"/>
                <a:cs typeface="Times New Roman" panose="02020603050405020304" pitchFamily="18" charset="0"/>
              </a:rPr>
              <a:t>Check Status:</a:t>
            </a:r>
          </a:p>
          <a:p>
            <a:r>
              <a:rPr lang="en-US" dirty="0">
                <a:latin typeface="Times New Roman" panose="02020603050405020304" pitchFamily="18" charset="0"/>
                <a:cs typeface="Times New Roman" panose="02020603050405020304" pitchFamily="18" charset="0"/>
              </a:rPr>
              <a:t>Check the amount of available ingredients.</a:t>
            </a:r>
          </a:p>
          <a:p>
            <a:r>
              <a:rPr lang="en-US" dirty="0">
                <a:latin typeface="Times New Roman" panose="02020603050405020304" pitchFamily="18" charset="0"/>
                <a:cs typeface="Times New Roman" panose="02020603050405020304" pitchFamily="18" charset="0"/>
              </a:rPr>
              <a:t>6. </a:t>
            </a:r>
            <a:r>
              <a:rPr lang="en-US" b="1" u="sng" dirty="0">
                <a:latin typeface="Times New Roman" panose="02020603050405020304" pitchFamily="18" charset="0"/>
                <a:cs typeface="Times New Roman" panose="02020603050405020304" pitchFamily="18" charset="0"/>
              </a:rPr>
              <a:t>Check </a:t>
            </a:r>
            <a:r>
              <a:rPr lang="en-US" b="1" u="sng" dirty="0" err="1">
                <a:latin typeface="Times New Roman" panose="02020603050405020304" pitchFamily="18" charset="0"/>
                <a:cs typeface="Times New Roman" panose="02020603050405020304" pitchFamily="18" charset="0"/>
              </a:rPr>
              <a:t>toatal</a:t>
            </a:r>
            <a:r>
              <a:rPr lang="en-US" b="1" u="sng" dirty="0">
                <a:latin typeface="Times New Roman" panose="02020603050405020304" pitchFamily="18" charset="0"/>
                <a:cs typeface="Times New Roman" panose="02020603050405020304" pitchFamily="18" charset="0"/>
              </a:rPr>
              <a:t> sale:</a:t>
            </a:r>
          </a:p>
          <a:p>
            <a:r>
              <a:rPr lang="en-US" dirty="0">
                <a:latin typeface="Times New Roman" panose="02020603050405020304" pitchFamily="18" charset="0"/>
                <a:cs typeface="Times New Roman" panose="02020603050405020304" pitchFamily="18" charset="0"/>
              </a:rPr>
              <a:t>Determines the total sale.</a:t>
            </a:r>
          </a:p>
          <a:p>
            <a:r>
              <a:rPr lang="en-US" dirty="0">
                <a:latin typeface="Times New Roman" panose="02020603050405020304" pitchFamily="18" charset="0"/>
                <a:cs typeface="Times New Roman" panose="02020603050405020304" pitchFamily="18" charset="0"/>
              </a:rPr>
              <a:t>7. </a:t>
            </a:r>
            <a:r>
              <a:rPr lang="en-US" b="1" u="sng" dirty="0">
                <a:latin typeface="Times New Roman" panose="02020603050405020304" pitchFamily="18" charset="0"/>
                <a:cs typeface="Times New Roman" panose="02020603050405020304" pitchFamily="18" charset="0"/>
              </a:rPr>
              <a:t>Refill (</a:t>
            </a:r>
            <a:r>
              <a:rPr lang="en-US" b="1" dirty="0">
                <a:latin typeface="Times New Roman" panose="02020603050405020304" pitchFamily="18" charset="0"/>
                <a:cs typeface="Times New Roman" panose="02020603050405020304" pitchFamily="18" charset="0"/>
              </a:rPr>
              <a:t>Reset):</a:t>
            </a:r>
          </a:p>
          <a:p>
            <a:r>
              <a:rPr lang="en-US" dirty="0">
                <a:latin typeface="Times New Roman" panose="02020603050405020304" pitchFamily="18" charset="0"/>
                <a:cs typeface="Times New Roman" panose="02020603050405020304" pitchFamily="18" charset="0"/>
              </a:rPr>
              <a:t>Reset the machine status.</a:t>
            </a:r>
          </a:p>
        </p:txBody>
      </p:sp>
    </p:spTree>
    <p:extLst>
      <p:ext uri="{BB962C8B-B14F-4D97-AF65-F5344CB8AC3E}">
        <p14:creationId xmlns:p14="http://schemas.microsoft.com/office/powerpoint/2010/main" val="41280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3D9A7-D70B-F8ED-1B21-99331D59C7A2}"/>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xmlns="" id="{0D8E4A65-BE8E-480A-E990-077A9826C164}"/>
              </a:ext>
            </a:extLst>
          </p:cNvPr>
          <p:cNvPicPr>
            <a:picLocks noGrp="1" noChangeAspect="1"/>
          </p:cNvPicPr>
          <p:nvPr>
            <p:ph idx="1"/>
          </p:nvPr>
        </p:nvPicPr>
        <p:blipFill>
          <a:blip r:embed="rId2"/>
          <a:stretch>
            <a:fillRect/>
          </a:stretch>
        </p:blipFill>
        <p:spPr>
          <a:xfrm>
            <a:off x="3277756" y="2108200"/>
            <a:ext cx="5696814" cy="3760788"/>
          </a:xfrm>
        </p:spPr>
      </p:pic>
    </p:spTree>
    <p:extLst>
      <p:ext uri="{BB962C8B-B14F-4D97-AF65-F5344CB8AC3E}">
        <p14:creationId xmlns:p14="http://schemas.microsoft.com/office/powerpoint/2010/main" val="277705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33811-806E-46D7-2AD8-28AFB70D025A}"/>
              </a:ext>
            </a:extLst>
          </p:cNvPr>
          <p:cNvSpPr>
            <a:spLocks noGrp="1"/>
          </p:cNvSpPr>
          <p:nvPr>
            <p:ph type="title"/>
          </p:nvPr>
        </p:nvSpPr>
        <p:spPr/>
        <p:txBody>
          <a:bodyPr/>
          <a:lstStyle/>
          <a:p>
            <a:r>
              <a:rPr lang="en-US" dirty="0"/>
              <a:t>Class Diagram</a:t>
            </a:r>
          </a:p>
        </p:txBody>
      </p:sp>
      <p:pic>
        <p:nvPicPr>
          <p:cNvPr id="4" name="Content Placeholder 7">
            <a:extLst>
              <a:ext uri="{FF2B5EF4-FFF2-40B4-BE49-F238E27FC236}">
                <a16:creationId xmlns:a16="http://schemas.microsoft.com/office/drawing/2014/main" xmlns="" id="{BD4C2AF5-006A-7FA3-B0D3-DE54C4DF179D}"/>
              </a:ext>
            </a:extLst>
          </p:cNvPr>
          <p:cNvPicPr>
            <a:picLocks noGrp="1" noChangeAspect="1"/>
          </p:cNvPicPr>
          <p:nvPr>
            <p:ph idx="1"/>
          </p:nvPr>
        </p:nvPicPr>
        <p:blipFill>
          <a:blip r:embed="rId2"/>
          <a:stretch>
            <a:fillRect/>
          </a:stretch>
        </p:blipFill>
        <p:spPr>
          <a:xfrm>
            <a:off x="2882900" y="2112169"/>
            <a:ext cx="6486525" cy="3752850"/>
          </a:xfrm>
        </p:spPr>
      </p:pic>
    </p:spTree>
    <p:extLst>
      <p:ext uri="{BB962C8B-B14F-4D97-AF65-F5344CB8AC3E}">
        <p14:creationId xmlns:p14="http://schemas.microsoft.com/office/powerpoint/2010/main" val="270151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35829-DAAA-DEF3-6F62-7895AFBF2A05}"/>
              </a:ext>
            </a:extLst>
          </p:cNvPr>
          <p:cNvSpPr>
            <a:spLocks noGrp="1"/>
          </p:cNvSpPr>
          <p:nvPr>
            <p:ph type="title"/>
          </p:nvPr>
        </p:nvSpPr>
        <p:spPr/>
        <p:txBody>
          <a:bodyPr/>
          <a:lstStyle/>
          <a:p>
            <a:r>
              <a:rPr lang="en-US" dirty="0"/>
              <a:t>Test Cases</a:t>
            </a:r>
          </a:p>
        </p:txBody>
      </p:sp>
      <p:pic>
        <p:nvPicPr>
          <p:cNvPr id="13" name="Content Placeholder 12">
            <a:extLst>
              <a:ext uri="{FF2B5EF4-FFF2-40B4-BE49-F238E27FC236}">
                <a16:creationId xmlns:a16="http://schemas.microsoft.com/office/drawing/2014/main" xmlns="" id="{6CE16B4D-20A6-1958-6360-A7B752DAAF26}"/>
              </a:ext>
            </a:extLst>
          </p:cNvPr>
          <p:cNvPicPr>
            <a:picLocks noGrp="1" noChangeAspect="1"/>
          </p:cNvPicPr>
          <p:nvPr>
            <p:ph idx="1"/>
          </p:nvPr>
        </p:nvPicPr>
        <p:blipFill>
          <a:blip r:embed="rId2"/>
          <a:stretch>
            <a:fillRect/>
          </a:stretch>
        </p:blipFill>
        <p:spPr>
          <a:xfrm>
            <a:off x="2794978" y="2108200"/>
            <a:ext cx="6662369" cy="3760788"/>
          </a:xfrm>
        </p:spPr>
      </p:pic>
    </p:spTree>
    <p:extLst>
      <p:ext uri="{BB962C8B-B14F-4D97-AF65-F5344CB8AC3E}">
        <p14:creationId xmlns:p14="http://schemas.microsoft.com/office/powerpoint/2010/main" val="37283149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{16021934-C8FB-4A97-9CA2-3EDC03B5651D}tf33845126_win32</Template>
  <TotalTime>113</TotalTime>
  <Words>397</Words>
  <Application>Microsoft Office PowerPoint</Application>
  <PresentationFormat>Custom</PresentationFormat>
  <Paragraphs>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1_RetrospectVTI</vt:lpstr>
      <vt:lpstr>Coffee Vending Machine in Java</vt:lpstr>
      <vt:lpstr>Roles</vt:lpstr>
      <vt:lpstr>Requirement Analysis</vt:lpstr>
      <vt:lpstr>Functionalities</vt:lpstr>
      <vt:lpstr>Detailed Functionalities</vt:lpstr>
      <vt:lpstr>Detailed Functionalities</vt:lpstr>
      <vt:lpstr>USE Case Diagram</vt:lpstr>
      <vt:lpstr>Class Diagram</vt:lpstr>
      <vt:lpstr>Test Cases</vt:lpstr>
      <vt:lpstr>Test Cases</vt:lpstr>
      <vt:lpstr>Test Cases</vt:lpstr>
      <vt:lpstr>Test Cases</vt:lpstr>
      <vt:lpstr>CODE SNAPSHOTS 1</vt:lpstr>
      <vt:lpstr>CODE SNAPSHOTS 2</vt:lpstr>
      <vt:lpstr>CODE SNAPSHOTS 3</vt:lpstr>
      <vt:lpstr>CODE SNAPSHOTS 4</vt:lpstr>
      <vt:lpstr>GITHUB LINK:-</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Vending Machine in Java</dc:title>
  <dc:creator>Sayan Khutia</dc:creator>
  <cp:lastModifiedBy>Titas</cp:lastModifiedBy>
  <cp:revision>4</cp:revision>
  <dcterms:created xsi:type="dcterms:W3CDTF">2022-06-04T09:06:10Z</dcterms:created>
  <dcterms:modified xsi:type="dcterms:W3CDTF">2022-06-04T11:28:03Z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