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4" r:id="rId2"/>
    <p:sldId id="268" r:id="rId3"/>
    <p:sldId id="279" r:id="rId4"/>
    <p:sldId id="271" r:id="rId5"/>
    <p:sldId id="276" r:id="rId6"/>
  </p:sldIdLst>
  <p:sldSz cx="17556163" cy="9875838"/>
  <p:notesSz cx="9875838" cy="1755616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87"/>
    <p:restoredTop sz="94610"/>
  </p:normalViewPr>
  <p:slideViewPr>
    <p:cSldViewPr snapToGrid="0" snapToObjects="1">
      <p:cViewPr varScale="1">
        <p:scale>
          <a:sx n="108" d="100"/>
          <a:sy n="108" d="100"/>
        </p:scale>
        <p:origin x="3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9981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43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BE1CC3-311C-98B0-6DA1-CAAD2CC2EB6A}"/>
              </a:ext>
            </a:extLst>
          </p:cNvPr>
          <p:cNvSpPr txBox="1"/>
          <p:nvPr/>
        </p:nvSpPr>
        <p:spPr>
          <a:xfrm>
            <a:off x="1274618" y="5794776"/>
            <a:ext cx="54309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0" i="0" dirty="0">
                <a:effectLst/>
                <a:latin typeface="fkGroteskNeue"/>
              </a:rPr>
              <a:t>나이</a:t>
            </a:r>
            <a:r>
              <a:rPr lang="en-US" altLang="ko-KR" b="0" i="0" dirty="0">
                <a:effectLst/>
                <a:latin typeface="fkGroteskNeue"/>
              </a:rPr>
              <a:t>: 34</a:t>
            </a:r>
            <a:r>
              <a:rPr lang="ko-KR" altLang="en-US" b="0" i="0" dirty="0">
                <a:effectLst/>
                <a:latin typeface="fkGroteskNeue"/>
              </a:rPr>
              <a:t>세 </a:t>
            </a:r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성별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남성 </a:t>
            </a:r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교육 수준</a:t>
            </a:r>
            <a:r>
              <a:rPr lang="en-US" altLang="ko-KR" b="0" i="0" dirty="0">
                <a:effectLst/>
                <a:latin typeface="fkGroteskNeue"/>
              </a:rPr>
              <a:t>: 4</a:t>
            </a:r>
            <a:r>
              <a:rPr lang="ko-KR" altLang="en-US" b="0" i="0" dirty="0">
                <a:effectLst/>
                <a:latin typeface="fkGroteskNeue"/>
              </a:rPr>
              <a:t>년제 대학교 경영학 학사 </a:t>
            </a:r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소득 수준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연 </a:t>
            </a:r>
            <a:r>
              <a:rPr lang="en-US" altLang="ko-KR" b="0" i="0" dirty="0">
                <a:effectLst/>
                <a:latin typeface="fkGroteskNeue"/>
              </a:rPr>
              <a:t>7,000</a:t>
            </a:r>
            <a:r>
              <a:rPr lang="ko-KR" altLang="en-US" b="0" i="0" dirty="0">
                <a:effectLst/>
                <a:latin typeface="fkGroteskNeue"/>
              </a:rPr>
              <a:t>만원 </a:t>
            </a:r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가구 형태</a:t>
            </a:r>
            <a:r>
              <a:rPr lang="en-US" altLang="ko-KR" b="0" i="0" dirty="0">
                <a:effectLst/>
                <a:latin typeface="fkGroteskNeue"/>
              </a:rPr>
              <a:t>: 3</a:t>
            </a:r>
            <a:r>
              <a:rPr lang="ko-KR" altLang="en-US" b="0" i="0" dirty="0">
                <a:effectLst/>
                <a:latin typeface="fkGroteskNeue"/>
              </a:rPr>
              <a:t>인 가구 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배우자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자녀 </a:t>
            </a:r>
            <a:r>
              <a:rPr lang="en-US" altLang="ko-KR" b="0" i="0" dirty="0">
                <a:effectLst/>
                <a:latin typeface="fkGroteskNeue"/>
              </a:rPr>
              <a:t>1</a:t>
            </a:r>
            <a:r>
              <a:rPr lang="ko-KR" altLang="en-US" b="0" i="0" dirty="0">
                <a:effectLst/>
                <a:latin typeface="fkGroteskNeue"/>
              </a:rPr>
              <a:t>명</a:t>
            </a:r>
            <a:r>
              <a:rPr lang="en-US" altLang="ko-KR" b="0" i="0" dirty="0">
                <a:effectLst/>
                <a:latin typeface="fkGroteskNeue"/>
              </a:rPr>
              <a:t>)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거주 지역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서울시 마포구 </a:t>
            </a:r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주거 형태</a:t>
            </a:r>
            <a:r>
              <a:rPr lang="en-US" altLang="ko-KR" b="0" i="0" dirty="0">
                <a:effectLst/>
                <a:latin typeface="fkGroteskNeue"/>
              </a:rPr>
              <a:t>: 85㎡ </a:t>
            </a:r>
            <a:r>
              <a:rPr lang="ko-KR" altLang="en-US" b="0" i="0" dirty="0">
                <a:effectLst/>
                <a:latin typeface="fkGroteskNeue"/>
              </a:rPr>
              <a:t>아파트 전세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321850-4D3A-B5AF-B7E5-0973F898E3FC}"/>
              </a:ext>
            </a:extLst>
          </p:cNvPr>
          <p:cNvSpPr txBox="1"/>
          <p:nvPr/>
        </p:nvSpPr>
        <p:spPr>
          <a:xfrm>
            <a:off x="7647710" y="2092036"/>
            <a:ext cx="86476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0" i="0" dirty="0">
                <a:effectLst/>
                <a:latin typeface="fkGroteskNeue"/>
              </a:rPr>
              <a:t>구매 습관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온라인 플랫폼을 통한 자발적 정보 검색 후 구매 결정 </a:t>
            </a:r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출장 빈도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월 </a:t>
            </a:r>
            <a:r>
              <a:rPr lang="en-US" altLang="ko-KR" b="0" i="0" dirty="0">
                <a:effectLst/>
                <a:latin typeface="fkGroteskNeue"/>
              </a:rPr>
              <a:t>2-3</a:t>
            </a:r>
            <a:r>
              <a:rPr lang="ko-KR" altLang="en-US" b="0" i="0" dirty="0">
                <a:effectLst/>
                <a:latin typeface="fkGroteskNeue"/>
              </a:rPr>
              <a:t>회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연간 </a:t>
            </a:r>
            <a:r>
              <a:rPr lang="en-US" altLang="ko-KR" b="0" i="0" dirty="0">
                <a:effectLst/>
                <a:latin typeface="fkGroteskNeue"/>
              </a:rPr>
              <a:t>25-30</a:t>
            </a:r>
            <a:r>
              <a:rPr lang="ko-KR" altLang="en-US" b="0" i="0" dirty="0">
                <a:effectLst/>
                <a:latin typeface="fkGroteskNeue"/>
              </a:rPr>
              <a:t>회 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국내 </a:t>
            </a:r>
            <a:r>
              <a:rPr lang="en-US" altLang="ko-KR" b="0" i="0" dirty="0">
                <a:effectLst/>
                <a:latin typeface="fkGroteskNeue"/>
              </a:rPr>
              <a:t>68%, </a:t>
            </a:r>
            <a:r>
              <a:rPr lang="ko-KR" altLang="en-US" b="0" i="0" dirty="0">
                <a:effectLst/>
                <a:latin typeface="fkGroteskNeue"/>
              </a:rPr>
              <a:t>해외 </a:t>
            </a:r>
            <a:r>
              <a:rPr lang="en-US" altLang="ko-KR" b="0" i="0" dirty="0">
                <a:effectLst/>
                <a:latin typeface="fkGroteskNeue"/>
              </a:rPr>
              <a:t>32%)</a:t>
            </a:r>
            <a:endParaRPr lang="ko-KR" altLang="en-US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디지털 활용도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스마트폰 활용도 상위 </a:t>
            </a:r>
            <a:r>
              <a:rPr lang="en-US" altLang="ko-KR" b="0" i="0" dirty="0">
                <a:effectLst/>
                <a:latin typeface="fkGroteskNeue"/>
              </a:rPr>
              <a:t>25%, </a:t>
            </a:r>
            <a:r>
              <a:rPr lang="ko-KR" altLang="en-US" b="0" i="0" dirty="0">
                <a:effectLst/>
                <a:latin typeface="fkGroteskNeue"/>
              </a:rPr>
              <a:t>디지털 네이티브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업무 효율화 앱 </a:t>
            </a:r>
            <a:r>
              <a:rPr lang="en-US" altLang="ko-KR" b="0" i="0" dirty="0">
                <a:effectLst/>
                <a:latin typeface="fkGroteskNeue"/>
              </a:rPr>
              <a:t>5-7</a:t>
            </a:r>
            <a:r>
              <a:rPr lang="ko-KR" altLang="en-US" b="0" i="0" dirty="0">
                <a:effectLst/>
                <a:latin typeface="fkGroteskNeue"/>
              </a:rPr>
              <a:t>개 상시 사용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정보 수집 방법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소셜 미디어 </a:t>
            </a:r>
            <a:r>
              <a:rPr lang="en-US" altLang="ko-KR" b="0" i="0" dirty="0">
                <a:effectLst/>
                <a:latin typeface="fkGroteskNeue"/>
              </a:rPr>
              <a:t>(68%)</a:t>
            </a:r>
            <a:r>
              <a:rPr lang="en-US" altLang="ko-KR" dirty="0">
                <a:latin typeface="fkGroteskNeue"/>
              </a:rPr>
              <a:t>,</a:t>
            </a:r>
            <a:r>
              <a:rPr lang="ko-KR" altLang="en-US" dirty="0"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포털 검색 </a:t>
            </a:r>
            <a:r>
              <a:rPr lang="en-US" altLang="ko-KR" b="0" i="0" dirty="0">
                <a:effectLst/>
                <a:latin typeface="fkGroteskNeue"/>
              </a:rPr>
              <a:t>(92%),</a:t>
            </a:r>
            <a:r>
              <a:rPr lang="ko-KR" altLang="en-US" b="0" i="0" dirty="0">
                <a:effectLst/>
                <a:latin typeface="fkGroteskNeue"/>
              </a:rPr>
              <a:t> 동료 추천 </a:t>
            </a:r>
            <a:r>
              <a:rPr lang="en-US" altLang="ko-KR" b="0" i="0" dirty="0">
                <a:effectLst/>
                <a:latin typeface="fkGroteskNeue"/>
              </a:rPr>
              <a:t>(43%),</a:t>
            </a:r>
            <a:r>
              <a:rPr lang="ko-KR" altLang="en-US" b="0" i="0" dirty="0">
                <a:effectLst/>
                <a:latin typeface="fkGroteskNeue"/>
              </a:rPr>
              <a:t> 업계 뉴스레터 </a:t>
            </a:r>
            <a:r>
              <a:rPr lang="en-US" altLang="ko-KR" b="0" i="0" dirty="0">
                <a:effectLst/>
                <a:latin typeface="fkGroteskNeue"/>
              </a:rPr>
              <a:t>(38%)</a:t>
            </a:r>
            <a:endParaRPr lang="ko-KR" altLang="en-US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출장 중 행동 패턴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업무시간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하루 평균 </a:t>
            </a:r>
            <a:r>
              <a:rPr lang="en-US" altLang="ko-KR" b="0" i="0" dirty="0">
                <a:effectLst/>
                <a:latin typeface="fkGroteskNeue"/>
              </a:rPr>
              <a:t>9.2</a:t>
            </a:r>
            <a:r>
              <a:rPr lang="ko-KR" altLang="en-US" b="0" i="0" dirty="0">
                <a:effectLst/>
                <a:latin typeface="fkGroteskNeue"/>
              </a:rPr>
              <a:t>시간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영수증 관리에 할애하는 시간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일평균 </a:t>
            </a:r>
            <a:r>
              <a:rPr lang="en-US" altLang="ko-KR" b="0" i="0" dirty="0">
                <a:effectLst/>
                <a:latin typeface="fkGroteskNeue"/>
              </a:rPr>
              <a:t>22</a:t>
            </a:r>
            <a:r>
              <a:rPr lang="ko-KR" altLang="en-US" b="0" i="0" dirty="0">
                <a:effectLst/>
                <a:latin typeface="fkGroteskNeue"/>
              </a:rPr>
              <a:t>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숙소 선택 시 고려사항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위치</a:t>
            </a:r>
            <a:r>
              <a:rPr lang="en-US" altLang="ko-KR" b="0" i="0" dirty="0">
                <a:effectLst/>
                <a:latin typeface="fkGroteskNeue"/>
              </a:rPr>
              <a:t>(87%), </a:t>
            </a:r>
            <a:r>
              <a:rPr lang="ko-KR" altLang="en-US" b="0" i="0" dirty="0">
                <a:effectLst/>
                <a:latin typeface="fkGroteskNeue"/>
              </a:rPr>
              <a:t>와이파이 품질</a:t>
            </a:r>
            <a:r>
              <a:rPr lang="en-US" altLang="ko-KR" b="0" i="0" dirty="0">
                <a:effectLst/>
                <a:latin typeface="fkGroteskNeue"/>
              </a:rPr>
              <a:t>(76%), </a:t>
            </a:r>
            <a:r>
              <a:rPr lang="ko-KR" altLang="en-US" b="0" i="0" dirty="0">
                <a:effectLst/>
                <a:latin typeface="fkGroteskNeue"/>
              </a:rPr>
              <a:t>청결도</a:t>
            </a:r>
            <a:r>
              <a:rPr lang="en-US" altLang="ko-KR" b="0" i="0" dirty="0">
                <a:effectLst/>
                <a:latin typeface="fkGroteskNeue"/>
              </a:rPr>
              <a:t>(72%)</a:t>
            </a:r>
          </a:p>
          <a:p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44FB57-92C9-EF4E-7A03-C5CA6549581A}"/>
              </a:ext>
            </a:extLst>
          </p:cNvPr>
          <p:cNvSpPr txBox="1"/>
          <p:nvPr/>
        </p:nvSpPr>
        <p:spPr>
          <a:xfrm>
            <a:off x="7633855" y="5615233"/>
            <a:ext cx="99223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0" i="0" dirty="0">
                <a:effectLst/>
                <a:latin typeface="fkGroteskNeue"/>
              </a:rPr>
              <a:t>목표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업무 생산성 향상 </a:t>
            </a:r>
            <a:r>
              <a:rPr lang="en-US" altLang="ko-KR" b="0" i="0" dirty="0">
                <a:effectLst/>
                <a:latin typeface="fkGroteskNeue"/>
              </a:rPr>
              <a:t>,</a:t>
            </a:r>
            <a:r>
              <a:rPr lang="ko-KR" altLang="en-US" b="0" i="0" dirty="0">
                <a:effectLst/>
                <a:latin typeface="fkGroteskNeue"/>
              </a:rPr>
              <a:t> 출장 관련 행정 업무 시간 </a:t>
            </a:r>
            <a:r>
              <a:rPr lang="en-US" altLang="ko-KR" b="0" i="0" dirty="0">
                <a:effectLst/>
                <a:latin typeface="fkGroteskNeue"/>
              </a:rPr>
              <a:t>50% </a:t>
            </a:r>
            <a:r>
              <a:rPr lang="ko-KR" altLang="en-US" b="0" i="0" dirty="0">
                <a:effectLst/>
                <a:latin typeface="fkGroteskNeue"/>
              </a:rPr>
              <a:t>감소</a:t>
            </a:r>
            <a:r>
              <a:rPr lang="en-US" altLang="ko-KR" b="0" i="0" dirty="0">
                <a:effectLst/>
                <a:latin typeface="fkGroteskNeue"/>
              </a:rPr>
              <a:t>,</a:t>
            </a:r>
            <a:r>
              <a:rPr lang="ko-KR" altLang="en-US" b="0" i="0" dirty="0">
                <a:effectLst/>
                <a:latin typeface="fkGroteskNeue"/>
              </a:rPr>
              <a:t> 일과 삶의 균형 개선</a:t>
            </a:r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욕구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자동화된 절차를 통한 시간 절약 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출장 준비에 주당 </a:t>
            </a:r>
            <a:r>
              <a:rPr lang="en-US" altLang="ko-KR" b="0" i="0" dirty="0">
                <a:effectLst/>
                <a:latin typeface="fkGroteskNeue"/>
              </a:rPr>
              <a:t>3.5</a:t>
            </a:r>
            <a:r>
              <a:rPr lang="ko-KR" altLang="en-US" b="0" i="0" dirty="0">
                <a:effectLst/>
                <a:latin typeface="fkGroteskNeue"/>
              </a:rPr>
              <a:t>시간 소요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endParaRPr lang="ko-KR" altLang="en-US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직관적인 기술 솔루션 선호 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한국 </a:t>
            </a:r>
            <a:r>
              <a:rPr lang="ko-KR" altLang="en-US" b="0" i="0" dirty="0" err="1">
                <a:effectLst/>
                <a:latin typeface="fkGroteskNeue"/>
              </a:rPr>
              <a:t>밀레니얼</a:t>
            </a:r>
            <a:r>
              <a:rPr lang="ko-KR" altLang="en-US" b="0" i="0" dirty="0">
                <a:effectLst/>
                <a:latin typeface="fkGroteskNeue"/>
              </a:rPr>
              <a:t> 세대의 </a:t>
            </a:r>
            <a:r>
              <a:rPr lang="en-US" altLang="ko-KR" b="0" i="0" dirty="0">
                <a:effectLst/>
                <a:latin typeface="fkGroteskNeue"/>
              </a:rPr>
              <a:t>83%</a:t>
            </a:r>
            <a:r>
              <a:rPr lang="ko-KR" altLang="en-US" b="0" i="0" dirty="0">
                <a:effectLst/>
                <a:latin typeface="fkGroteskNeue"/>
              </a:rPr>
              <a:t>가 선호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endParaRPr lang="ko-KR" altLang="en-US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모바일 기반 원스톱 관리 시스템 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접근성 중요도 </a:t>
            </a:r>
            <a:r>
              <a:rPr lang="en-US" altLang="ko-KR" b="0" i="0" dirty="0">
                <a:effectLst/>
                <a:latin typeface="fkGroteskNeue"/>
              </a:rPr>
              <a:t>8.7/10)</a:t>
            </a:r>
            <a:endParaRPr lang="ko-KR" altLang="en-US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페인 포인트 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" altLang="ko-KR" b="0" i="0" dirty="0">
                <a:effectLst/>
                <a:latin typeface="fkGroteskNeue"/>
              </a:rPr>
              <a:t>Pain Points):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복잡한 출장 예약 프로세스 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한국 직장인의 </a:t>
            </a:r>
            <a:r>
              <a:rPr lang="en-US" altLang="ko-KR" b="0" i="0" dirty="0">
                <a:effectLst/>
                <a:latin typeface="fkGroteskNeue"/>
              </a:rPr>
              <a:t>76%</a:t>
            </a:r>
            <a:r>
              <a:rPr lang="ko-KR" altLang="en-US" b="0" i="0" dirty="0">
                <a:effectLst/>
                <a:latin typeface="fkGroteskNeue"/>
              </a:rPr>
              <a:t>가 스트레스 요인으로 지목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endParaRPr lang="ko-KR" altLang="en-US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영수증 관리 및 정산 과정의 번거로움 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출장 후 정산에 평균 </a:t>
            </a:r>
            <a:r>
              <a:rPr lang="en-US" altLang="ko-KR" b="0" i="0" dirty="0">
                <a:effectLst/>
                <a:latin typeface="fkGroteskNeue"/>
              </a:rPr>
              <a:t>95</a:t>
            </a:r>
            <a:r>
              <a:rPr lang="ko-KR" altLang="en-US" b="0" i="0" dirty="0">
                <a:effectLst/>
                <a:latin typeface="fkGroteskNeue"/>
              </a:rPr>
              <a:t>분 소요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endParaRPr lang="ko-KR" altLang="en-US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예산 제약 내 최적의 선택을 찾는 어려움 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기업 출장 담당자의 </a:t>
            </a:r>
            <a:r>
              <a:rPr lang="en-US" altLang="ko-KR" b="0" i="0" dirty="0">
                <a:effectLst/>
                <a:latin typeface="fkGroteskNeue"/>
              </a:rPr>
              <a:t>68%</a:t>
            </a:r>
            <a:r>
              <a:rPr lang="ko-KR" altLang="en-US" b="0" i="0" dirty="0">
                <a:effectLst/>
                <a:latin typeface="fkGroteskNeue"/>
              </a:rPr>
              <a:t>가 직면하는 문제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endParaRPr lang="ko-KR" altLang="en-US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출장 중 일정 변경 시 실시간 대응의 어려움 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출장자의 </a:t>
            </a:r>
            <a:r>
              <a:rPr lang="en-US" altLang="ko-KR" b="0" i="0" dirty="0">
                <a:effectLst/>
                <a:latin typeface="fkGroteskNeue"/>
              </a:rPr>
              <a:t>54%</a:t>
            </a:r>
            <a:r>
              <a:rPr lang="ko-KR" altLang="en-US" b="0" i="0" dirty="0">
                <a:effectLst/>
                <a:latin typeface="fkGroteskNeue"/>
              </a:rPr>
              <a:t>가 경험</a:t>
            </a:r>
            <a:r>
              <a:rPr lang="en-US" altLang="ko-KR" b="0" i="0" dirty="0">
                <a:effectLst/>
                <a:latin typeface="fkGroteskNeue"/>
              </a:rPr>
              <a:t>)</a:t>
            </a:r>
          </a:p>
          <a:p>
            <a:endParaRPr kumimoji="1" lang="ko-KR" altLang="en-US" dirty="0"/>
          </a:p>
        </p:txBody>
      </p:sp>
      <p:pic>
        <p:nvPicPr>
          <p:cNvPr id="1026" name="Picture 2" descr="체크리스트, 체크, 생각, 조사, 진단, 질문, 고민, 확인, 기록">
            <a:extLst>
              <a:ext uri="{FF2B5EF4-FFF2-40B4-BE49-F238E27FC236}">
                <a16:creationId xmlns:a16="http://schemas.microsoft.com/office/drawing/2014/main" id="{01E4A73D-869F-5E7F-C141-560FF1F61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806" y="2049737"/>
            <a:ext cx="4007501" cy="27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C10CCF-5ADD-12C3-18CD-667610D1D9B1}"/>
              </a:ext>
            </a:extLst>
          </p:cNvPr>
          <p:cNvSpPr txBox="1"/>
          <p:nvPr/>
        </p:nvSpPr>
        <p:spPr>
          <a:xfrm>
            <a:off x="1274618" y="5794776"/>
            <a:ext cx="54309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b="0" i="0" dirty="0">
                <a:effectLst/>
                <a:latin typeface="fkGroteskNeue"/>
              </a:rPr>
              <a:t>나이</a:t>
            </a:r>
            <a:r>
              <a:rPr lang="en-US" altLang="ko-KR" b="0" i="0" dirty="0">
                <a:effectLst/>
                <a:latin typeface="fkGroteskNeue"/>
              </a:rPr>
              <a:t>: 42</a:t>
            </a:r>
            <a:r>
              <a:rPr lang="ko-KR" altLang="en-US" b="0" i="0" dirty="0">
                <a:effectLst/>
                <a:latin typeface="fkGroteskNeue"/>
              </a:rPr>
              <a:t>세 </a:t>
            </a:r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성별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여성 </a:t>
            </a:r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교육 수준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회계학 석사</a:t>
            </a:r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소득 수준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연 </a:t>
            </a:r>
            <a:r>
              <a:rPr lang="en-US" altLang="ko-KR" b="0" i="0" dirty="0">
                <a:effectLst/>
                <a:latin typeface="fkGroteskNeue"/>
              </a:rPr>
              <a:t>9,000</a:t>
            </a:r>
            <a:r>
              <a:rPr lang="ko-KR" altLang="en-US" b="0" i="0" dirty="0">
                <a:effectLst/>
                <a:latin typeface="fkGroteskNeue"/>
              </a:rPr>
              <a:t>만원</a:t>
            </a:r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가구 형태</a:t>
            </a:r>
            <a:r>
              <a:rPr lang="en-US" altLang="ko-KR" b="0" i="0" dirty="0">
                <a:effectLst/>
                <a:latin typeface="fkGroteskNeue"/>
              </a:rPr>
              <a:t>: 4</a:t>
            </a:r>
            <a:r>
              <a:rPr lang="ko-KR" altLang="en-US" b="0" i="0" dirty="0">
                <a:effectLst/>
                <a:latin typeface="fkGroteskNeue"/>
              </a:rPr>
              <a:t>인 가구 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배우자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자녀 </a:t>
            </a:r>
            <a:r>
              <a:rPr lang="en-US" altLang="ko-KR" b="0" i="0" dirty="0">
                <a:effectLst/>
                <a:latin typeface="fkGroteskNeue"/>
              </a:rPr>
              <a:t>2</a:t>
            </a:r>
            <a:r>
              <a:rPr lang="ko-KR" altLang="en-US" b="0" i="0" dirty="0">
                <a:effectLst/>
                <a:latin typeface="fkGroteskNeue"/>
              </a:rPr>
              <a:t>명</a:t>
            </a:r>
            <a:r>
              <a:rPr lang="en-US" altLang="ko-KR" b="0" i="0" dirty="0">
                <a:effectLst/>
                <a:latin typeface="fkGroteskNeue"/>
              </a:rPr>
              <a:t>) 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거주 지역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경기도 분당구 </a:t>
            </a:r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주거 형태</a:t>
            </a:r>
            <a:r>
              <a:rPr lang="en-US" altLang="ko-KR" b="0" i="0" dirty="0">
                <a:effectLst/>
                <a:latin typeface="fkGroteskNeue"/>
              </a:rPr>
              <a:t>: 115㎡ </a:t>
            </a:r>
            <a:r>
              <a:rPr lang="ko-KR" altLang="en-US" b="0" i="0" dirty="0">
                <a:effectLst/>
                <a:latin typeface="fkGroteskNeue"/>
              </a:rPr>
              <a:t>아파트 자가</a:t>
            </a:r>
            <a:endParaRPr lang="en-US" altLang="ko-KR" b="0" i="0" dirty="0">
              <a:effectLst/>
              <a:latin typeface="fkGrotesk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74C14-19EB-55CE-2692-7A3B6E9472C8}"/>
              </a:ext>
            </a:extLst>
          </p:cNvPr>
          <p:cNvSpPr txBox="1"/>
          <p:nvPr/>
        </p:nvSpPr>
        <p:spPr>
          <a:xfrm>
            <a:off x="7561119" y="2075438"/>
            <a:ext cx="87768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effectLst/>
                <a:latin typeface="fkGroteskNeue"/>
              </a:rPr>
              <a:t>의사결정 패턴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데이터 기반 의사결정 선호</a:t>
            </a:r>
            <a:r>
              <a:rPr lang="en-US" altLang="ko-KR" b="0" i="0" dirty="0">
                <a:effectLst/>
                <a:latin typeface="fkGroteskNeue"/>
              </a:rPr>
              <a:t>,</a:t>
            </a:r>
            <a:r>
              <a:rPr lang="ko-KR" altLang="en-US" b="0" i="0" dirty="0">
                <a:effectLst/>
                <a:latin typeface="fkGroteskNeue"/>
              </a:rPr>
              <a:t> 평균 의사결정 소요 시간</a:t>
            </a:r>
            <a:r>
              <a:rPr lang="en-US" altLang="ko-KR" b="0" i="0" dirty="0">
                <a:effectLst/>
                <a:latin typeface="fkGroteskNeue"/>
              </a:rPr>
              <a:t>: 3-5</a:t>
            </a:r>
            <a:r>
              <a:rPr lang="ko-KR" altLang="en-US" b="0" i="0" dirty="0">
                <a:effectLst/>
                <a:latin typeface="fkGroteskNeue"/>
              </a:rPr>
              <a:t>일</a:t>
            </a:r>
            <a:r>
              <a:rPr lang="en-US" altLang="ko-KR" b="0" i="0" dirty="0">
                <a:effectLst/>
                <a:latin typeface="fkGroteskNeue"/>
              </a:rPr>
              <a:t>,</a:t>
            </a:r>
            <a:endParaRPr lang="ko-KR" altLang="en-US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승인 과정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평균 </a:t>
            </a:r>
            <a:r>
              <a:rPr lang="en-US" altLang="ko-KR" b="0" i="0" dirty="0">
                <a:effectLst/>
                <a:latin typeface="fkGroteskNeue"/>
              </a:rPr>
              <a:t>3.8</a:t>
            </a:r>
            <a:r>
              <a:rPr lang="ko-KR" altLang="en-US" b="0" i="0" dirty="0">
                <a:effectLst/>
                <a:latin typeface="fkGroteskNeue"/>
              </a:rPr>
              <a:t>단계 승인 절차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정보 수집 방법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업계 보고서 </a:t>
            </a:r>
            <a:r>
              <a:rPr lang="en-US" altLang="ko-KR" b="0" i="0" dirty="0">
                <a:effectLst/>
                <a:latin typeface="fkGroteskNeue"/>
              </a:rPr>
              <a:t>(87%),</a:t>
            </a:r>
            <a:r>
              <a:rPr lang="ko-KR" altLang="en-US" b="0" i="0" dirty="0">
                <a:effectLst/>
                <a:latin typeface="fkGroteskNeue"/>
              </a:rPr>
              <a:t> 전문 컨퍼런스 </a:t>
            </a:r>
            <a:r>
              <a:rPr lang="en-US" altLang="ko-KR" b="0" i="0" dirty="0">
                <a:effectLst/>
                <a:latin typeface="fkGroteskNeue"/>
              </a:rPr>
              <a:t>(58%),</a:t>
            </a:r>
            <a:r>
              <a:rPr lang="ko-KR" altLang="en-US" b="0" i="0" dirty="0">
                <a:effectLst/>
                <a:latin typeface="fkGroteskNeue"/>
              </a:rPr>
              <a:t> 업무 네트워크 </a:t>
            </a:r>
            <a:r>
              <a:rPr lang="en-US" altLang="ko-KR" b="0" i="0" dirty="0">
                <a:effectLst/>
                <a:latin typeface="fkGroteskNeue"/>
              </a:rPr>
              <a:t>(72%),</a:t>
            </a:r>
            <a:r>
              <a:rPr lang="ko-KR" altLang="en-US" b="0" i="0" dirty="0">
                <a:effectLst/>
                <a:latin typeface="fkGroteskNeue"/>
              </a:rPr>
              <a:t> 전문 뉴스레터 </a:t>
            </a:r>
            <a:r>
              <a:rPr lang="en-US" altLang="ko-KR" b="0" i="0" dirty="0">
                <a:effectLst/>
                <a:latin typeface="fkGroteskNeue"/>
              </a:rPr>
              <a:t>(65%)</a:t>
            </a:r>
            <a:endParaRPr lang="ko-KR" altLang="en-US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비용 관리 행동</a:t>
            </a:r>
            <a:r>
              <a:rPr lang="en-US" altLang="ko-KR" dirty="0">
                <a:latin typeface="fkGroteskNeue"/>
              </a:rPr>
              <a:t>:</a:t>
            </a:r>
            <a:r>
              <a:rPr lang="ko-KR" altLang="en-US" dirty="0">
                <a:latin typeface="fkGroteskNeue"/>
              </a:rPr>
              <a:t> </a:t>
            </a:r>
            <a:endParaRPr lang="en-US" altLang="ko-KR" dirty="0"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연간 예산 검토 주기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분기별 </a:t>
            </a:r>
            <a:r>
              <a:rPr lang="en-US" altLang="ko-KR" b="0" i="0" dirty="0">
                <a:effectLst/>
                <a:latin typeface="fkGroteskNeue"/>
              </a:rPr>
              <a:t>(74%),</a:t>
            </a:r>
            <a:r>
              <a:rPr lang="ko-KR" altLang="en-US" b="0" i="0" dirty="0">
                <a:effectLst/>
                <a:latin typeface="fkGroteskNeue"/>
              </a:rPr>
              <a:t> 비용 분석에 투자하는 시간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주당 </a:t>
            </a:r>
            <a:r>
              <a:rPr lang="en-US" altLang="ko-KR" b="0" i="0" dirty="0">
                <a:effectLst/>
                <a:latin typeface="fkGroteskNeue"/>
              </a:rPr>
              <a:t>6.3</a:t>
            </a:r>
            <a:r>
              <a:rPr lang="ko-KR" altLang="en-US" b="0" i="0" dirty="0">
                <a:effectLst/>
                <a:latin typeface="fkGroteskNeue"/>
              </a:rPr>
              <a:t>시간</a:t>
            </a:r>
            <a:r>
              <a:rPr lang="en-US" altLang="ko-KR" b="0" i="0" dirty="0">
                <a:effectLst/>
                <a:latin typeface="fkGroteskNeue"/>
              </a:rPr>
              <a:t>,</a:t>
            </a:r>
            <a:r>
              <a:rPr lang="ko-KR" altLang="en-US" b="0" i="0" dirty="0">
                <a:effectLst/>
                <a:latin typeface="fkGroteskNeue"/>
              </a:rPr>
              <a:t> 비용 절감 목표 설정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연간 </a:t>
            </a:r>
            <a:r>
              <a:rPr lang="en-US" altLang="ko-KR" b="0" i="0" dirty="0">
                <a:effectLst/>
                <a:latin typeface="fkGroteskNeue"/>
              </a:rPr>
              <a:t>7-10%</a:t>
            </a:r>
            <a:endParaRPr lang="ko-KR" altLang="en-US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출장 관리 현황</a:t>
            </a:r>
            <a:r>
              <a:rPr lang="en-US" altLang="ko-KR" b="0" i="0" dirty="0">
                <a:effectLst/>
                <a:latin typeface="fkGroteskNeue"/>
              </a:rPr>
              <a:t>:</a:t>
            </a:r>
            <a:r>
              <a:rPr lang="ko-KR" altLang="en-US" b="0" i="0" dirty="0">
                <a:effectLst/>
                <a:latin typeface="fkGroteskNeue"/>
              </a:rPr>
              <a:t> 관리 중인 연간 출장 예산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평균 </a:t>
            </a:r>
            <a:r>
              <a:rPr lang="en-US" altLang="ko-KR" b="0" i="0" dirty="0">
                <a:effectLst/>
                <a:latin typeface="fkGroteskNeue"/>
              </a:rPr>
              <a:t>2.7</a:t>
            </a:r>
            <a:r>
              <a:rPr lang="ko-KR" altLang="en-US" b="0" i="0" dirty="0">
                <a:effectLst/>
                <a:latin typeface="fkGroteskNeue"/>
              </a:rPr>
              <a:t>억원 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중견기업 기준</a:t>
            </a:r>
            <a:r>
              <a:rPr lang="en-US" altLang="ko-KR" b="0" i="0" dirty="0">
                <a:effectLst/>
                <a:latin typeface="fkGroteskNeue"/>
              </a:rPr>
              <a:t>),</a:t>
            </a:r>
            <a:r>
              <a:rPr lang="ko-KR" altLang="en-US" b="0" i="0" dirty="0">
                <a:effectLst/>
                <a:latin typeface="fkGroteskNeue"/>
              </a:rPr>
              <a:t> 출장 승인에 소요되는 시간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건당 평균 </a:t>
            </a:r>
            <a:r>
              <a:rPr lang="en-US" altLang="ko-KR" b="0" i="0" dirty="0">
                <a:effectLst/>
                <a:latin typeface="fkGroteskNeue"/>
              </a:rPr>
              <a:t>57</a:t>
            </a:r>
            <a:r>
              <a:rPr lang="ko-KR" altLang="en-US" b="0" i="0" dirty="0">
                <a:effectLst/>
                <a:latin typeface="fkGroteskNeue"/>
              </a:rPr>
              <a:t>분</a:t>
            </a:r>
            <a:r>
              <a:rPr lang="en-US" altLang="ko-KR" b="0" i="0" dirty="0">
                <a:effectLst/>
                <a:latin typeface="fkGroteskNeue"/>
              </a:rPr>
              <a:t>,</a:t>
            </a:r>
            <a:r>
              <a:rPr lang="ko-KR" altLang="en-US" b="0" i="0" dirty="0">
                <a:effectLst/>
                <a:latin typeface="fkGroteskNeue"/>
              </a:rPr>
              <a:t> 출장 정책 업데이트 주기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연 </a:t>
            </a:r>
            <a:r>
              <a:rPr lang="en-US" altLang="ko-KR" b="0" i="0" dirty="0">
                <a:effectLst/>
                <a:latin typeface="fkGroteskNeue"/>
              </a:rPr>
              <a:t>1-2</a:t>
            </a:r>
            <a:r>
              <a:rPr lang="ko-KR" altLang="en-US" b="0" i="0" dirty="0">
                <a:effectLst/>
                <a:latin typeface="fkGroteskNeue"/>
              </a:rPr>
              <a:t>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E4ED28-87E2-5E0F-30F0-C989802519A7}"/>
              </a:ext>
            </a:extLst>
          </p:cNvPr>
          <p:cNvSpPr txBox="1"/>
          <p:nvPr/>
        </p:nvSpPr>
        <p:spPr>
          <a:xfrm>
            <a:off x="8778081" y="5166538"/>
            <a:ext cx="877685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effectLst/>
                <a:latin typeface="fkGroteskNeue"/>
              </a:rPr>
              <a:t>목표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비용 관리 효율성 </a:t>
            </a:r>
            <a:r>
              <a:rPr lang="en-US" altLang="ko-KR" b="0" i="0" dirty="0">
                <a:effectLst/>
                <a:latin typeface="fkGroteskNeue"/>
              </a:rPr>
              <a:t>15% </a:t>
            </a:r>
            <a:r>
              <a:rPr lang="ko-KR" altLang="en-US" b="0" i="0" dirty="0">
                <a:effectLst/>
                <a:latin typeface="fkGroteskNeue"/>
              </a:rPr>
              <a:t>향상 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한국 기업 재무 담당자 주요 </a:t>
            </a:r>
            <a:r>
              <a:rPr lang="en" altLang="ko-KR" b="0" i="0" dirty="0">
                <a:effectLst/>
                <a:latin typeface="fkGroteskNeue"/>
              </a:rPr>
              <a:t>KPI)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투명한 재무 시스템 구축 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디지털 전환 우선순위 상위 </a:t>
            </a:r>
            <a:r>
              <a:rPr lang="en-US" altLang="ko-KR" b="0" i="0" dirty="0">
                <a:effectLst/>
                <a:latin typeface="fkGroteskNeue"/>
              </a:rPr>
              <a:t>28%)</a:t>
            </a:r>
            <a:endParaRPr lang="ko-KR" altLang="en-US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리스크 관리 강화 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한국 기업의 </a:t>
            </a:r>
            <a:r>
              <a:rPr lang="en-US" altLang="ko-KR" b="0" i="0" dirty="0">
                <a:effectLst/>
                <a:latin typeface="fkGroteskNeue"/>
              </a:rPr>
              <a:t>73%</a:t>
            </a:r>
            <a:r>
              <a:rPr lang="ko-KR" altLang="en-US" b="0" i="0" dirty="0">
                <a:effectLst/>
                <a:latin typeface="fkGroteskNeue"/>
              </a:rPr>
              <a:t>가 출장 관련 리스크 관리 강화 추진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endParaRPr lang="ko-KR" altLang="en-US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욕구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비용 최적화 솔루션 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" altLang="ko-KR" b="0" i="0" dirty="0">
                <a:effectLst/>
                <a:latin typeface="fkGroteskNeue"/>
              </a:rPr>
              <a:t>ROI </a:t>
            </a:r>
            <a:r>
              <a:rPr lang="ko-KR" altLang="en-US" b="0" i="0" dirty="0">
                <a:effectLst/>
                <a:latin typeface="fkGroteskNeue"/>
              </a:rPr>
              <a:t>중심의 평가 선호</a:t>
            </a:r>
            <a:r>
              <a:rPr lang="en-US" altLang="ko-KR" b="0" i="0" dirty="0">
                <a:effectLst/>
                <a:latin typeface="fkGroteskNeue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자동화된 보고 시스템 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한국 재무 관리자의 </a:t>
            </a:r>
            <a:r>
              <a:rPr lang="en-US" altLang="ko-KR" b="0" i="0" dirty="0">
                <a:effectLst/>
                <a:latin typeface="fkGroteskNeue"/>
              </a:rPr>
              <a:t>83%</a:t>
            </a:r>
            <a:r>
              <a:rPr lang="ko-KR" altLang="en-US" b="0" i="0" dirty="0">
                <a:effectLst/>
                <a:latin typeface="fkGroteskNeue"/>
              </a:rPr>
              <a:t>가 자동화된 보고 시스템 선호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endParaRPr lang="ko-KR" altLang="en-US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실시간 데이터 분석 및 인사이트 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의사결정 지원 도구 필요성 </a:t>
            </a:r>
            <a:r>
              <a:rPr lang="en-US" altLang="ko-KR" b="0" i="0" dirty="0">
                <a:effectLst/>
                <a:latin typeface="fkGroteskNeue"/>
              </a:rPr>
              <a:t>8.4/10)</a:t>
            </a:r>
            <a:endParaRPr lang="ko-KR" altLang="en-US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페인 포인트 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" altLang="ko-KR" b="0" i="0" dirty="0">
                <a:effectLst/>
                <a:latin typeface="fkGroteskNeue"/>
              </a:rPr>
              <a:t>Pain Points):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출장 비용의 불투명성 및 예측 어려움 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재무 관리자의 </a:t>
            </a:r>
            <a:r>
              <a:rPr lang="en-US" altLang="ko-KR" b="0" i="0" dirty="0">
                <a:effectLst/>
                <a:latin typeface="fkGroteskNeue"/>
              </a:rPr>
              <a:t>82%</a:t>
            </a:r>
            <a:r>
              <a:rPr lang="ko-KR" altLang="en-US" b="0" i="0" dirty="0">
                <a:effectLst/>
                <a:latin typeface="fkGroteskNeue"/>
              </a:rPr>
              <a:t>가 언급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endParaRPr lang="ko-KR" altLang="en-US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수동적 보고 및 분석 프로세스의 비효율성 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주당 평균 </a:t>
            </a:r>
            <a:r>
              <a:rPr lang="en-US" altLang="ko-KR" b="0" i="0" dirty="0">
                <a:effectLst/>
                <a:latin typeface="fkGroteskNeue"/>
              </a:rPr>
              <a:t>4.7</a:t>
            </a:r>
            <a:r>
              <a:rPr lang="ko-KR" altLang="en-US" b="0" i="0" dirty="0">
                <a:effectLst/>
                <a:latin typeface="fkGroteskNeue"/>
              </a:rPr>
              <a:t>시간 소요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endParaRPr lang="ko-KR" altLang="en-US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출장 정책 준수 모니터링의 어려움 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한국 기업의 </a:t>
            </a:r>
            <a:r>
              <a:rPr lang="en-US" altLang="ko-KR" b="0" i="0" dirty="0">
                <a:effectLst/>
                <a:latin typeface="fkGroteskNeue"/>
              </a:rPr>
              <a:t>59%</a:t>
            </a:r>
            <a:r>
              <a:rPr lang="ko-KR" altLang="en-US" b="0" i="0" dirty="0">
                <a:effectLst/>
                <a:latin typeface="fkGroteskNeue"/>
              </a:rPr>
              <a:t>가 직면한 문제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endParaRPr lang="ko-KR" altLang="en-US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목표 예산 대비 실제 출장 비용의 편차 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평균 </a:t>
            </a:r>
            <a:r>
              <a:rPr lang="en-US" altLang="ko-KR" b="0" i="0" dirty="0">
                <a:effectLst/>
                <a:latin typeface="fkGroteskNeue"/>
              </a:rPr>
              <a:t>12-18%)</a:t>
            </a:r>
          </a:p>
        </p:txBody>
      </p:sp>
      <p:pic>
        <p:nvPicPr>
          <p:cNvPr id="2050" name="Picture 2" descr="ipad 높은 각도로 작업하는 비즈니스맨">
            <a:extLst>
              <a:ext uri="{FF2B5EF4-FFF2-40B4-BE49-F238E27FC236}">
                <a16:creationId xmlns:a16="http://schemas.microsoft.com/office/drawing/2014/main" id="{1ACA881A-36C4-F5E8-475D-A5410EB9E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639" y="1991575"/>
            <a:ext cx="1884939" cy="282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335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B2E8A9-87A8-70DC-F488-5CEC3E9664D6}"/>
              </a:ext>
            </a:extLst>
          </p:cNvPr>
          <p:cNvSpPr txBox="1"/>
          <p:nvPr/>
        </p:nvSpPr>
        <p:spPr>
          <a:xfrm>
            <a:off x="2272146" y="2525239"/>
            <a:ext cx="4087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출장 관리에 소요되는 시간과 자원이 많음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직원들이 출장 중 발생한 영수증을 처리하는 데 어려움을 겪음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예산 초과나 비효율적인 출장 예약으로 인한 비용 증가 우려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A694F-F6EC-14CD-789E-8882862DA484}"/>
              </a:ext>
            </a:extLst>
          </p:cNvPr>
          <p:cNvSpPr txBox="1"/>
          <p:nvPr/>
        </p:nvSpPr>
        <p:spPr>
          <a:xfrm>
            <a:off x="2345495" y="6862834"/>
            <a:ext cx="4087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기업의 의사결정권자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예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관리자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재무 담당자</a:t>
            </a:r>
            <a:r>
              <a:rPr lang="en-US" altLang="ko-KR" b="0" i="0" dirty="0">
                <a:effectLst/>
                <a:latin typeface="fkGroteskNeue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출장 비용 관리와 효율성을 중시함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서비스의 안정성과 정확성을 요구함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BEF512-E01D-B976-9FA1-C8D1E66F6A4C}"/>
              </a:ext>
            </a:extLst>
          </p:cNvPr>
          <p:cNvSpPr txBox="1"/>
          <p:nvPr/>
        </p:nvSpPr>
        <p:spPr>
          <a:xfrm>
            <a:off x="7373072" y="5050477"/>
            <a:ext cx="8049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간단한 요청만으로 항공권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숙소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이동수단이 자동으로 예약되길 기대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출장 중 발생한 영수증을 쉽게 정리 및 제출할 수 있는 기능 제공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출장 준비와 관련된 스트레스 감소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0635A1-9C11-6E1B-1D96-8F108853F52F}"/>
              </a:ext>
            </a:extLst>
          </p:cNvPr>
          <p:cNvSpPr txBox="1"/>
          <p:nvPr/>
        </p:nvSpPr>
        <p:spPr>
          <a:xfrm>
            <a:off x="2272146" y="4634979"/>
            <a:ext cx="4087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자동화된 출장 예약 및 관리로 비용 절감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직원들의 출장 관련 업무 간소화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출장 데이터가 기업 워크스페이스에 자동으로 정리되어 투명성과 효율성 향상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601509-BAEC-53A5-C81F-26CCECAF19D1}"/>
              </a:ext>
            </a:extLst>
          </p:cNvPr>
          <p:cNvSpPr txBox="1"/>
          <p:nvPr/>
        </p:nvSpPr>
        <p:spPr>
          <a:xfrm>
            <a:off x="7373072" y="2940737"/>
            <a:ext cx="7647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출장 준비에 많은 시간이 소요됨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항공권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숙소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이동수단 예약 등</a:t>
            </a:r>
            <a:r>
              <a:rPr lang="en-US" altLang="ko-KR" b="0" i="0" dirty="0">
                <a:effectLst/>
                <a:latin typeface="fkGroteskNeue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출장 중 영수증 정리 및 제출 과정이 번거로움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예산에 맞는 최적의 옵션을 찾기 어려움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0C62E8-980A-E6BF-E4FE-9C6F12954A9D}"/>
              </a:ext>
            </a:extLst>
          </p:cNvPr>
          <p:cNvSpPr txBox="1"/>
          <p:nvPr/>
        </p:nvSpPr>
        <p:spPr>
          <a:xfrm>
            <a:off x="7373071" y="7001333"/>
            <a:ext cx="8049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실제로 출장을 가는 직원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예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영업 팀원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기술 지원 담당자</a:t>
            </a:r>
            <a:r>
              <a:rPr lang="en-US" altLang="ko-KR" b="0" i="0" dirty="0">
                <a:effectLst/>
                <a:latin typeface="fkGroteskNeue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편리성과 실용성을 중시함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개인화된 서비스와 빠른 처리 속도를 요구함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1C2890-ADB2-08C2-9BDF-277243C2C2E9}"/>
              </a:ext>
            </a:extLst>
          </p:cNvPr>
          <p:cNvSpPr txBox="1"/>
          <p:nvPr/>
        </p:nvSpPr>
        <p:spPr>
          <a:xfrm>
            <a:off x="2202872" y="2452255"/>
            <a:ext cx="47798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출장 관리에 수동적인 프로세스가 많아 시간과 비용이 낭비된다는 점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출장 비용 초과와 예산 관리의 어려움이 빈번히 발생한다는 점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디지털 전환을 통해 효율성을 높이고 비용 절감 효과를 얻을 수 있다는 점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effectLst/>
              <a:latin typeface="fkGroteskNeu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C2DBD4-1916-CD7F-E011-8D96B678C14F}"/>
              </a:ext>
            </a:extLst>
          </p:cNvPr>
          <p:cNvSpPr txBox="1"/>
          <p:nvPr/>
        </p:nvSpPr>
        <p:spPr>
          <a:xfrm>
            <a:off x="2202872" y="4525145"/>
            <a:ext cx="47798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도입 후 예상되는 </a:t>
            </a:r>
            <a:r>
              <a:rPr lang="en" altLang="ko-KR" b="0" i="0" dirty="0">
                <a:effectLst/>
                <a:latin typeface="fkGroteskNeue"/>
              </a:rPr>
              <a:t>ROI</a:t>
            </a:r>
            <a:r>
              <a:rPr lang="ko-KR" altLang="en-US" b="0" i="0" dirty="0">
                <a:effectLst/>
                <a:latin typeface="fkGroteskNeue"/>
              </a:rPr>
              <a:t>와 비용 절감 효과의 구체적인 수치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b="0" i="0" dirty="0">
                <a:effectLst/>
                <a:latin typeface="fkGroteskNeue"/>
              </a:rPr>
              <a:t>AI </a:t>
            </a:r>
            <a:r>
              <a:rPr lang="ko-KR" altLang="en-US" b="0" i="0" dirty="0">
                <a:effectLst/>
                <a:latin typeface="fkGroteskNeue"/>
              </a:rPr>
              <a:t>기반 출장 자동화 서비스가 실제로 얼마나 효율성을 제공할 수 있는지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시스템 통합 과정에서 발생할 수 있는 기술적 문제나 추가 비용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각 기업 별 출장 프로세스</a:t>
            </a:r>
            <a:endParaRPr lang="en-US" altLang="ko-KR" b="0" i="0" dirty="0">
              <a:effectLst/>
              <a:latin typeface="fkGrotesk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22F1C2-0EDE-B575-5FEE-AFD7CA3CA48F}"/>
              </a:ext>
            </a:extLst>
          </p:cNvPr>
          <p:cNvSpPr txBox="1"/>
          <p:nvPr/>
        </p:nvSpPr>
        <p:spPr>
          <a:xfrm>
            <a:off x="2078181" y="6935835"/>
            <a:ext cx="47798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도입 후 예상되는 연간 비용 절감 효과와 </a:t>
            </a:r>
            <a:r>
              <a:rPr lang="en" altLang="ko-KR" b="0" i="0" dirty="0">
                <a:effectLst/>
                <a:latin typeface="fkGroteskNeue"/>
              </a:rPr>
              <a:t>ROI.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fkGroteskNeue"/>
              </a:rPr>
              <a:t>각 기업 내 출장 프로세스</a:t>
            </a:r>
            <a:r>
              <a:rPr lang="en-US" altLang="ko-KR" dirty="0">
                <a:latin typeface="fkGroteskNeue"/>
              </a:rPr>
              <a:t>(</a:t>
            </a:r>
            <a:r>
              <a:rPr lang="ko-KR" altLang="en-US" dirty="0">
                <a:latin typeface="fkGroteskNeue"/>
              </a:rPr>
              <a:t>예약부터 승인 과정</a:t>
            </a:r>
            <a:r>
              <a:rPr lang="en-US" altLang="ko-KR" dirty="0">
                <a:latin typeface="fkGroteskNeue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출장 자동화 서비스가 회사의 기존 시스템과 얼마나 잘 통합될 수 있는지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fkGroteskNeue"/>
              </a:rPr>
              <a:t>사용 의사</a:t>
            </a:r>
            <a:endParaRPr lang="en" altLang="ko-KR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" altLang="ko-KR" b="0" i="0" dirty="0">
              <a:effectLst/>
              <a:latin typeface="fkGrotesk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6E7A95-E6A1-CEB9-736B-25AEFDEA8BD6}"/>
              </a:ext>
            </a:extLst>
          </p:cNvPr>
          <p:cNvSpPr txBox="1"/>
          <p:nvPr/>
        </p:nvSpPr>
        <p:spPr>
          <a:xfrm>
            <a:off x="7135088" y="2701636"/>
            <a:ext cx="9157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출장 준비와 예약 과정이 번거롭고 시간이 많이 소요된다는 점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영수증 정산 과정이 복잡하며 누락 위험이 있다는 점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예산 내에서 최적의 항공권과 숙소를 찾는 것이 어렵다는 점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일정 변경 시 실시간 대응이 힘들다는 점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1EE984-D1D8-0AC3-9F36-37C3E490F969}"/>
              </a:ext>
            </a:extLst>
          </p:cNvPr>
          <p:cNvSpPr txBox="1"/>
          <p:nvPr/>
        </p:nvSpPr>
        <p:spPr>
          <a:xfrm>
            <a:off x="7135088" y="4915911"/>
            <a:ext cx="91578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" altLang="ko-KR" b="0" i="0" dirty="0">
                <a:effectLst/>
                <a:latin typeface="fkGroteskNeue"/>
              </a:rPr>
              <a:t>AI </a:t>
            </a:r>
            <a:r>
              <a:rPr lang="ko-KR" altLang="en-US" b="0" i="0" dirty="0">
                <a:effectLst/>
                <a:latin typeface="fkGroteskNeue"/>
              </a:rPr>
              <a:t>에이전트가 실제로 얼마나 직관적이고 사용하기 쉬운지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자동화된 영수증 처리 기능의 정확성과 신뢰성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서비스가 출장 중 발생하는 긴급 상황에 어떻게 대응할 수 있는지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시스템 사용 시 발생할 수 있는 추가적인 학습 곡선이나 문제점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D48776-572C-82F3-0B49-0D00D0A1A3EF}"/>
              </a:ext>
            </a:extLst>
          </p:cNvPr>
          <p:cNvSpPr txBox="1"/>
          <p:nvPr/>
        </p:nvSpPr>
        <p:spPr>
          <a:xfrm>
            <a:off x="7135087" y="6888979"/>
            <a:ext cx="91578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서비스가 출장 준비 시간을 얼마나 줄일 수 있는지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영수증 정산 과정에서 누락 없이 효율적으로 처리되는지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항공권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숙소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이동수단 예약 과정을 얼마나 간소화할 수 있는지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모바일 앱이나 웹 인터페이스의 사용 편리성과 </a:t>
            </a:r>
            <a:r>
              <a:rPr lang="ko-KR" altLang="en-US" b="0" i="0" dirty="0" err="1">
                <a:effectLst/>
                <a:latin typeface="fkGroteskNeue"/>
              </a:rPr>
              <a:t>직관성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fkGroteskNeue"/>
              </a:rPr>
              <a:t>사용 의사</a:t>
            </a:r>
            <a:endParaRPr lang="en-US" altLang="ko-KR" dirty="0"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dirty="0">
                <a:latin typeface="fkGroteskNeue"/>
              </a:rPr>
              <a:t>기업 내 워크스페이스를 어떤 것으로 사용하는지</a:t>
            </a:r>
            <a:r>
              <a:rPr lang="en-US" altLang="ko-KR" dirty="0">
                <a:latin typeface="fkGroteskNeue"/>
              </a:rPr>
              <a:t>.</a:t>
            </a:r>
            <a:endParaRPr lang="en-US" altLang="ko-KR" b="0" i="0" dirty="0">
              <a:effectLst/>
              <a:latin typeface="fkGrotesk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960</Words>
  <Application>Microsoft Macintosh PowerPoint</Application>
  <PresentationFormat>사용자 지정</PresentationFormat>
  <Paragraphs>103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fkGroteskNeue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mangoboard.net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러닝메이트 워크북</dc:title>
  <dc:subject>Presentation</dc:subject>
  <dc:creator>mangoboard.net_47904958</dc:creator>
  <cp:lastModifiedBy>최명재</cp:lastModifiedBy>
  <cp:revision>7</cp:revision>
  <dcterms:created xsi:type="dcterms:W3CDTF">2025-04-11T08:42:54Z</dcterms:created>
  <dcterms:modified xsi:type="dcterms:W3CDTF">2025-04-18T07:42:35Z</dcterms:modified>
</cp:coreProperties>
</file>