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8" r:id="rId3"/>
    <p:sldId id="269" r:id="rId4"/>
    <p:sldId id="274" r:id="rId5"/>
    <p:sldId id="278" r:id="rId6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8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31" y="1832067"/>
            <a:ext cx="1936509" cy="290476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60586"/>
              </p:ext>
            </p:extLst>
          </p:nvPr>
        </p:nvGraphicFramePr>
        <p:xfrm>
          <a:off x="1265877" y="5738444"/>
          <a:ext cx="5503058" cy="2299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7">
                  <a:extLst>
                    <a:ext uri="{9D8B030D-6E8A-4147-A177-3AD203B41FA5}">
                      <a16:colId xmlns:a16="http://schemas.microsoft.com/office/drawing/2014/main" val="1132096905"/>
                    </a:ext>
                  </a:extLst>
                </a:gridCol>
                <a:gridCol w="4595751">
                  <a:extLst>
                    <a:ext uri="{9D8B030D-6E8A-4147-A177-3AD203B41FA5}">
                      <a16:colId xmlns:a16="http://schemas.microsoft.com/office/drawing/2014/main" val="2027310667"/>
                    </a:ext>
                  </a:extLst>
                </a:gridCol>
              </a:tblGrid>
              <a:tr h="239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나이</a:t>
                      </a:r>
                      <a:endParaRPr lang="ko-KR" altLang="en-US" sz="1300" dirty="0"/>
                    </a:p>
                  </a:txBody>
                  <a:tcPr marL="86106" marR="86106" marT="43053" marB="43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만 </a:t>
                      </a:r>
                      <a:r>
                        <a:rPr lang="en-US" altLang="ko-KR" sz="1300" dirty="0" smtClean="0"/>
                        <a:t>30~40</a:t>
                      </a:r>
                      <a:r>
                        <a:rPr lang="ko-KR" altLang="en-US" sz="1300" dirty="0" smtClean="0"/>
                        <a:t>세 중심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직장 경력 및 </a:t>
                      </a:r>
                      <a:r>
                        <a:rPr lang="ko-KR" altLang="en-US" sz="1300" dirty="0" err="1" smtClean="0"/>
                        <a:t>자차</a:t>
                      </a:r>
                      <a:r>
                        <a:rPr lang="ko-KR" altLang="en-US" sz="1300" dirty="0" smtClean="0"/>
                        <a:t> 보유 경험 있음</a:t>
                      </a:r>
                    </a:p>
                  </a:txBody>
                  <a:tcPr marL="86106" marR="86106" marT="43053" marB="43053"/>
                </a:tc>
                <a:extLst>
                  <a:ext uri="{0D108BD9-81ED-4DB2-BD59-A6C34878D82A}">
                    <a16:rowId xmlns:a16="http://schemas.microsoft.com/office/drawing/2014/main" val="2047145114"/>
                  </a:ext>
                </a:extLst>
              </a:tr>
              <a:tr h="239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성별</a:t>
                      </a:r>
                      <a:endParaRPr lang="ko-KR" altLang="en-US" sz="1300" dirty="0"/>
                    </a:p>
                  </a:txBody>
                  <a:tcPr marL="86106" marR="86106" marT="43053" marB="43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남성 비율이 높으나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최근 여성 개인 거래 참여도도 증가 추세</a:t>
                      </a:r>
                    </a:p>
                  </a:txBody>
                  <a:tcPr marL="86106" marR="86106" marT="43053" marB="43053"/>
                </a:tc>
                <a:extLst>
                  <a:ext uri="{0D108BD9-81ED-4DB2-BD59-A6C34878D82A}">
                    <a16:rowId xmlns:a16="http://schemas.microsoft.com/office/drawing/2014/main" val="248018556"/>
                  </a:ext>
                </a:extLst>
              </a:tr>
              <a:tr h="407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교육수준</a:t>
                      </a:r>
                      <a:endParaRPr lang="ko-KR" altLang="en-US" sz="1300" dirty="0"/>
                    </a:p>
                  </a:txBody>
                  <a:tcPr marL="86106" marR="86106" marT="43053" marB="43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전문대 이상 </a:t>
                      </a:r>
                      <a:r>
                        <a:rPr lang="ko-KR" altLang="en-US" sz="1300" dirty="0" err="1" smtClean="0"/>
                        <a:t>학력자</a:t>
                      </a:r>
                      <a:r>
                        <a:rPr lang="ko-KR" altLang="en-US" sz="1300" dirty="0" smtClean="0"/>
                        <a:t> 다수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신기술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err="1" smtClean="0"/>
                        <a:t>블록체인</a:t>
                      </a:r>
                      <a:r>
                        <a:rPr lang="ko-KR" altLang="en-US" sz="1300" dirty="0" smtClean="0"/>
                        <a:t> 등</a:t>
                      </a:r>
                      <a:r>
                        <a:rPr lang="en-US" altLang="ko-KR" sz="1300" dirty="0" smtClean="0"/>
                        <a:t>)</a:t>
                      </a:r>
                      <a:r>
                        <a:rPr lang="ko-KR" altLang="en-US" sz="1300" dirty="0" smtClean="0"/>
                        <a:t>에 대해 긍정적이며 비교적 쉽게 적응함</a:t>
                      </a:r>
                    </a:p>
                  </a:txBody>
                  <a:tcPr marL="86106" marR="86106" marT="43053" marB="43053"/>
                </a:tc>
                <a:extLst>
                  <a:ext uri="{0D108BD9-81ED-4DB2-BD59-A6C34878D82A}">
                    <a16:rowId xmlns:a16="http://schemas.microsoft.com/office/drawing/2014/main" val="1863317216"/>
                  </a:ext>
                </a:extLst>
              </a:tr>
              <a:tr h="239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주거형태</a:t>
                      </a:r>
                      <a:endParaRPr lang="ko-KR" altLang="en-US" sz="1300" dirty="0"/>
                    </a:p>
                  </a:txBody>
                  <a:tcPr marL="86106" marR="86106" marT="43053" marB="43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수도권 중심 아파트 거주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자가 또는 장기 거주자 비율 높음</a:t>
                      </a:r>
                    </a:p>
                  </a:txBody>
                  <a:tcPr marL="86106" marR="86106" marT="43053" marB="43053"/>
                </a:tc>
                <a:extLst>
                  <a:ext uri="{0D108BD9-81ED-4DB2-BD59-A6C34878D82A}">
                    <a16:rowId xmlns:a16="http://schemas.microsoft.com/office/drawing/2014/main" val="2763963229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가족형태</a:t>
                      </a:r>
                      <a:endParaRPr lang="ko-KR" altLang="en-US" sz="1300" dirty="0"/>
                    </a:p>
                  </a:txBody>
                  <a:tcPr marL="86106" marR="86106" marT="43053" marB="43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기혼자 및 </a:t>
                      </a:r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인 가구 혼재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자녀 유무와 관계없이 본인 차량 거래 주도</a:t>
                      </a:r>
                    </a:p>
                  </a:txBody>
                  <a:tcPr marL="86106" marR="86106" marT="43053" marB="43053"/>
                </a:tc>
                <a:extLst>
                  <a:ext uri="{0D108BD9-81ED-4DB2-BD59-A6C34878D82A}">
                    <a16:rowId xmlns:a16="http://schemas.microsoft.com/office/drawing/2014/main" val="3726906974"/>
                  </a:ext>
                </a:extLst>
              </a:tr>
              <a:tr h="407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/>
                        <a:t>추가특성</a:t>
                      </a:r>
                      <a:endParaRPr lang="ko-KR" altLang="en-US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 marL="86106" marR="86106" marT="43053" marB="43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디지털 서비스 활용 경험 풍부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자동차 관련 커뮤니티</a:t>
                      </a:r>
                      <a:r>
                        <a:rPr lang="en-US" altLang="ko-KR" sz="1300" dirty="0" smtClean="0"/>
                        <a:t>·</a:t>
                      </a:r>
                      <a:r>
                        <a:rPr lang="ko-KR" altLang="en-US" sz="1300" dirty="0" smtClean="0"/>
                        <a:t>앱 사용률 높음</a:t>
                      </a:r>
                    </a:p>
                  </a:txBody>
                  <a:tcPr marL="86106" marR="86106" marT="43053" marB="43053"/>
                </a:tc>
                <a:extLst>
                  <a:ext uri="{0D108BD9-81ED-4DB2-BD59-A6C34878D82A}">
                    <a16:rowId xmlns:a16="http://schemas.microsoft.com/office/drawing/2014/main" val="75747045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37167"/>
              </p:ext>
            </p:extLst>
          </p:nvPr>
        </p:nvGraphicFramePr>
        <p:xfrm>
          <a:off x="7735534" y="2390334"/>
          <a:ext cx="8533661" cy="1971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642">
                  <a:extLst>
                    <a:ext uri="{9D8B030D-6E8A-4147-A177-3AD203B41FA5}">
                      <a16:colId xmlns:a16="http://schemas.microsoft.com/office/drawing/2014/main" val="704215240"/>
                    </a:ext>
                  </a:extLst>
                </a:gridCol>
                <a:gridCol w="7195019">
                  <a:extLst>
                    <a:ext uri="{9D8B030D-6E8A-4147-A177-3AD203B41FA5}">
                      <a16:colId xmlns:a16="http://schemas.microsoft.com/office/drawing/2014/main" val="1993228264"/>
                    </a:ext>
                  </a:extLst>
                </a:gridCol>
              </a:tblGrid>
              <a:tr h="486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구매습관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중고차를 살 땐 플랫폼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보배드림 등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에서 시세 비교 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직접 연락하여 거래 시도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허위매물 및 사기에 민감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2956"/>
                  </a:ext>
                </a:extLst>
              </a:tr>
              <a:tr h="4676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사용습관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차량 등록 시 세차</a:t>
                      </a:r>
                      <a:r>
                        <a:rPr lang="en-US" altLang="ko-KR" sz="1400" dirty="0" smtClean="0"/>
                        <a:t>·</a:t>
                      </a:r>
                      <a:r>
                        <a:rPr lang="ko-KR" altLang="en-US" sz="1400" dirty="0" smtClean="0"/>
                        <a:t>사진 촬영</a:t>
                      </a:r>
                      <a:r>
                        <a:rPr lang="en-US" altLang="ko-KR" sz="1400" dirty="0" smtClean="0"/>
                        <a:t>·</a:t>
                      </a:r>
                      <a:r>
                        <a:rPr lang="ko-KR" altLang="en-US" sz="1400" dirty="0" err="1" smtClean="0"/>
                        <a:t>설명글</a:t>
                      </a:r>
                      <a:r>
                        <a:rPr lang="ko-KR" altLang="en-US" sz="1400" dirty="0" smtClean="0"/>
                        <a:t> 작성 등을 혼자 처리하며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복잡한 절차를 번거롭게 느낌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42630"/>
                  </a:ext>
                </a:extLst>
              </a:tr>
              <a:tr h="4676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소비패턴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수수료가 저렴하고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소유권 이전이 간편한 구조 선호</a:t>
                      </a:r>
                      <a:r>
                        <a:rPr lang="en-US" altLang="ko-KR" sz="1400" dirty="0" smtClean="0"/>
                        <a:t>. P2P </a:t>
                      </a:r>
                      <a:r>
                        <a:rPr lang="ko-KR" altLang="en-US" sz="1400" dirty="0" smtClean="0"/>
                        <a:t>직거래에 관심 많음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76268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정보 수집 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유튜브 자동차 채널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커뮤니티 후기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블로그 </a:t>
                      </a:r>
                      <a:r>
                        <a:rPr lang="ko-KR" altLang="en-US" sz="1400" dirty="0" err="1" smtClean="0"/>
                        <a:t>비교글</a:t>
                      </a:r>
                      <a:r>
                        <a:rPr lang="ko-KR" altLang="en-US" sz="1400" dirty="0" smtClean="0"/>
                        <a:t> 등을 통해 정보 탐색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자동차 커뮤니티 활동 활발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6832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78286"/>
              </p:ext>
            </p:extLst>
          </p:nvPr>
        </p:nvGraphicFramePr>
        <p:xfrm>
          <a:off x="7735534" y="5918275"/>
          <a:ext cx="8533661" cy="1940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642">
                  <a:extLst>
                    <a:ext uri="{9D8B030D-6E8A-4147-A177-3AD203B41FA5}">
                      <a16:colId xmlns:a16="http://schemas.microsoft.com/office/drawing/2014/main" val="704215240"/>
                    </a:ext>
                  </a:extLst>
                </a:gridCol>
                <a:gridCol w="7195019">
                  <a:extLst>
                    <a:ext uri="{9D8B030D-6E8A-4147-A177-3AD203B41FA5}">
                      <a16:colId xmlns:a16="http://schemas.microsoft.com/office/drawing/2014/main" val="1993228264"/>
                    </a:ext>
                  </a:extLst>
                </a:gridCol>
              </a:tblGrid>
              <a:tr h="486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목표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차량 거래 시 허위매물 없는 안전하고 신뢰할 수 있는 플랫폼을 원함</a:t>
                      </a:r>
                      <a:r>
                        <a:rPr lang="en-US" altLang="ko-KR" sz="1400" b="0" dirty="0" smtClean="0"/>
                        <a:t>. NFT </a:t>
                      </a:r>
                      <a:r>
                        <a:rPr lang="ko-KR" altLang="en-US" sz="1400" b="0" dirty="0" smtClean="0"/>
                        <a:t>기반 소유권 시스템에 흥미 가짐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2956"/>
                  </a:ext>
                </a:extLst>
              </a:tr>
              <a:tr h="4676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욕구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실시간 거래 내역 기록</a:t>
                      </a:r>
                      <a:r>
                        <a:rPr lang="en-US" altLang="ko-KR" sz="1400" b="0" dirty="0" smtClean="0"/>
                        <a:t>, NFT </a:t>
                      </a:r>
                      <a:r>
                        <a:rPr lang="ko-KR" altLang="en-US" sz="1400" b="0" dirty="0" smtClean="0"/>
                        <a:t>소유권 증명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실물 인증</a:t>
                      </a:r>
                      <a:r>
                        <a:rPr lang="en-US" altLang="ko-KR" sz="1400" b="0" dirty="0" smtClean="0"/>
                        <a:t>(NFC </a:t>
                      </a:r>
                      <a:r>
                        <a:rPr lang="ko-KR" altLang="en-US" sz="1400" b="0" dirty="0" smtClean="0"/>
                        <a:t>카드</a:t>
                      </a:r>
                      <a:r>
                        <a:rPr lang="en-US" altLang="ko-KR" sz="1400" b="0" dirty="0" smtClean="0"/>
                        <a:t>), </a:t>
                      </a:r>
                      <a:r>
                        <a:rPr lang="ko-KR" altLang="en-US" sz="1400" b="0" dirty="0" smtClean="0"/>
                        <a:t>간편한 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판매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이전 기능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42630"/>
                  </a:ext>
                </a:extLst>
              </a:tr>
              <a:tr h="4676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페인포인트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기존 플랫폼의 높은 수수료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복잡한 절차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개인 간 거래 시 사기 위험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거래 내역 </a:t>
                      </a:r>
                      <a:r>
                        <a:rPr lang="ko-KR" altLang="en-US" sz="1400" b="0" dirty="0" err="1" smtClean="0"/>
                        <a:t>불투명성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76268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불안 요소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상대방 신뢰도 부족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매물 정보의 진위 여부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차량 이력의 불확실성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683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45116" y="2295866"/>
            <a:ext cx="5939446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 smtClean="0"/>
              <a:t>허위 매물</a:t>
            </a:r>
            <a:r>
              <a:rPr lang="en-US" altLang="ko-KR" sz="1700" dirty="0" smtClean="0"/>
              <a:t>·</a:t>
            </a:r>
            <a:r>
              <a:rPr lang="ko-KR" altLang="en-US" sz="1700" dirty="0" smtClean="0"/>
              <a:t>사기 거래에 대한 불안감</a:t>
            </a:r>
            <a:r>
              <a:rPr lang="en-US" altLang="ko-KR" sz="17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700" dirty="0"/>
              <a:t>플랫폼 수수료가 높고</a:t>
            </a:r>
            <a:r>
              <a:rPr lang="en-US" altLang="ko-KR" sz="1700" dirty="0"/>
              <a:t>, </a:t>
            </a:r>
            <a:r>
              <a:rPr lang="ko-KR" altLang="en-US" sz="1700" dirty="0"/>
              <a:t>거래 후 소유권 이전 절차가 </a:t>
            </a:r>
            <a:r>
              <a:rPr lang="ko-KR" altLang="en-US" sz="1700" dirty="0" smtClean="0"/>
              <a:t>복잡함</a:t>
            </a:r>
            <a:endParaRPr lang="en-US" altLang="ko-KR" sz="1700" dirty="0" smtClean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차량 상태와 이력 조회가 어렵고 </a:t>
            </a:r>
            <a:r>
              <a:rPr lang="ko-KR" altLang="en-US" sz="1700" dirty="0" smtClean="0"/>
              <a:t>불투명함</a:t>
            </a:r>
            <a:endParaRPr lang="en-US" altLang="ko-KR" sz="1700" dirty="0" smtClean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직거래는 하고 싶지만 신뢰할 수 있는 시스템이 없음</a:t>
            </a:r>
            <a:endParaRPr lang="en-US" altLang="ko-KR" sz="1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5116" y="4680827"/>
            <a:ext cx="992644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거래 과정을 </a:t>
            </a:r>
            <a:r>
              <a:rPr lang="ko-KR" altLang="en-US" sz="1600" dirty="0" err="1"/>
              <a:t>블록체인</a:t>
            </a:r>
            <a:r>
              <a:rPr lang="ko-KR" altLang="en-US" sz="1600" dirty="0"/>
              <a:t> 기반 </a:t>
            </a:r>
            <a:r>
              <a:rPr lang="en-US" altLang="ko-KR" sz="1600" dirty="0"/>
              <a:t>NFT</a:t>
            </a:r>
            <a:r>
              <a:rPr lang="ko-KR" altLang="en-US" sz="1600" dirty="0"/>
              <a:t>로 기록하고</a:t>
            </a:r>
            <a:r>
              <a:rPr lang="en-US" altLang="ko-KR" sz="1600" dirty="0" smtClean="0"/>
              <a:t>, NFC </a:t>
            </a:r>
            <a:r>
              <a:rPr lang="ko-KR" altLang="en-US" sz="1600" dirty="0"/>
              <a:t>카드로 실물과 연동된 인증 수단 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앱에서 거래 요청 → </a:t>
            </a:r>
            <a:r>
              <a:rPr lang="ko-KR" altLang="en-US" sz="1600" dirty="0" err="1"/>
              <a:t>에스크로</a:t>
            </a:r>
            <a:r>
              <a:rPr lang="ko-KR" altLang="en-US" sz="1600" dirty="0"/>
              <a:t> 및 </a:t>
            </a:r>
            <a:r>
              <a:rPr lang="en-US" altLang="ko-KR" sz="1600" dirty="0"/>
              <a:t>NFT </a:t>
            </a:r>
            <a:r>
              <a:rPr lang="ko-KR" altLang="en-US" sz="1600" dirty="0"/>
              <a:t>이전 </a:t>
            </a:r>
            <a:r>
              <a:rPr lang="ko-KR" altLang="en-US" sz="1600" dirty="0" smtClean="0"/>
              <a:t>→소유권 </a:t>
            </a:r>
            <a:r>
              <a:rPr lang="ko-KR" altLang="en-US" sz="1600" dirty="0"/>
              <a:t>이전 대행사 연계 처리 </a:t>
            </a:r>
            <a:r>
              <a:rPr lang="ko-KR" altLang="en-US" sz="1600" dirty="0" smtClean="0"/>
              <a:t>구조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기존 중고차 </a:t>
            </a:r>
            <a:r>
              <a:rPr lang="ko-KR" altLang="en-US" sz="1600" dirty="0" smtClean="0"/>
              <a:t>플랫폼보다 </a:t>
            </a:r>
            <a:r>
              <a:rPr lang="ko-KR" altLang="en-US" sz="1600" dirty="0"/>
              <a:t>낮은 수수료와 빠른 거래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상대방의 신뢰도나 이력 정보까지 앱 내에서 확인 가능</a:t>
            </a:r>
            <a:endParaRPr lang="en-US" altLang="ko-KR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5116" y="7035011"/>
            <a:ext cx="992644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‘내 차는 내가 직접 관리하고 거래하고 </a:t>
            </a:r>
            <a:r>
              <a:rPr lang="ko-KR" altLang="en-US" sz="1600" dirty="0" err="1"/>
              <a:t>싶다’는</a:t>
            </a:r>
            <a:r>
              <a:rPr lang="ko-KR" altLang="en-US" sz="1600" dirty="0"/>
              <a:t> 주도적 </a:t>
            </a:r>
            <a:r>
              <a:rPr lang="ko-KR" altLang="en-US" sz="1600" dirty="0" smtClean="0"/>
              <a:t>성향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P2P </a:t>
            </a:r>
            <a:r>
              <a:rPr lang="ko-KR" altLang="en-US" sz="1600" dirty="0"/>
              <a:t>거래에 관심은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확실한 보호 장치를 </a:t>
            </a:r>
            <a:r>
              <a:rPr lang="ko-KR" altLang="en-US" sz="1600" dirty="0" smtClean="0"/>
              <a:t>원함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기술에 거부감은 없으나 너무 복잡한 구조는 </a:t>
            </a:r>
            <a:r>
              <a:rPr lang="ko-KR" altLang="en-US" sz="1600" dirty="0" smtClean="0"/>
              <a:t>기피함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차량 거래 이력</a:t>
            </a:r>
            <a:r>
              <a:rPr lang="en-US" altLang="ko-KR" sz="1600" dirty="0"/>
              <a:t>, </a:t>
            </a:r>
            <a:r>
              <a:rPr lang="ko-KR" altLang="en-US" sz="1600" dirty="0"/>
              <a:t>소유 증명서류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실물카드</a:t>
            </a:r>
            <a:r>
              <a:rPr lang="ko-KR" altLang="en-US" sz="1600" dirty="0"/>
              <a:t> 등 디지털</a:t>
            </a:r>
            <a:r>
              <a:rPr lang="en-US" altLang="ko-KR" sz="1600" dirty="0"/>
              <a:t>+</a:t>
            </a:r>
            <a:r>
              <a:rPr lang="ko-KR" altLang="en-US" sz="1600" dirty="0"/>
              <a:t>실물 통합된 </a:t>
            </a:r>
            <a:r>
              <a:rPr lang="en-US" altLang="ko-KR" sz="1600" dirty="0"/>
              <a:t>UX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긍정적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완전한 법적 소유권 이전은 앱에서 “</a:t>
            </a:r>
            <a:r>
              <a:rPr lang="ko-KR" altLang="en-US" sz="1600" dirty="0" err="1"/>
              <a:t>대행”되기를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기대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09489" y="2854006"/>
            <a:ext cx="56669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중고차 거래 시장에 허위매물</a:t>
            </a:r>
            <a:r>
              <a:rPr lang="en-US" altLang="ko-KR" sz="1600" dirty="0"/>
              <a:t>, </a:t>
            </a:r>
            <a:r>
              <a:rPr lang="ko-KR" altLang="en-US" sz="1600" dirty="0"/>
              <a:t>사기가 많다는 </a:t>
            </a:r>
            <a:r>
              <a:rPr lang="ko-KR" altLang="en-US" sz="1600" dirty="0" smtClean="0"/>
              <a:t>사실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소유권 이전 절차가 번거롭고 시간이 오래 걸린다는 </a:t>
            </a:r>
            <a:r>
              <a:rPr lang="ko-KR" altLang="en-US" sz="1600" dirty="0" smtClean="0"/>
              <a:t>경험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NFT, </a:t>
            </a:r>
            <a:r>
              <a:rPr lang="ko-KR" altLang="en-US" sz="1600" dirty="0" err="1"/>
              <a:t>블록체인</a:t>
            </a:r>
            <a:r>
              <a:rPr lang="ko-KR" altLang="en-US" sz="1600" dirty="0"/>
              <a:t> 같은 디지털 자산 개념은 들어본 적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기존 플랫폼은 수수료가 높고</a:t>
            </a:r>
            <a:r>
              <a:rPr lang="en-US" altLang="ko-KR" sz="1600" dirty="0"/>
              <a:t>, </a:t>
            </a:r>
            <a:r>
              <a:rPr lang="ko-KR" altLang="en-US" sz="1600" dirty="0"/>
              <a:t>신뢰 기반이 약하다는 </a:t>
            </a:r>
            <a:r>
              <a:rPr lang="ko-KR" altLang="en-US" sz="1600" dirty="0" smtClean="0"/>
              <a:t>느낌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커뮤니티</a:t>
            </a:r>
            <a:r>
              <a:rPr lang="en-US" altLang="ko-KR" sz="1600" dirty="0"/>
              <a:t>, </a:t>
            </a:r>
            <a:r>
              <a:rPr lang="ko-KR" altLang="en-US" sz="1600" dirty="0"/>
              <a:t>유튜브</a:t>
            </a:r>
            <a:r>
              <a:rPr lang="en-US" altLang="ko-KR" sz="1600" dirty="0"/>
              <a:t>, </a:t>
            </a:r>
            <a:r>
              <a:rPr lang="ko-KR" altLang="en-US" sz="1600" dirty="0"/>
              <a:t>블로그에서 차량 정보 및 시세 검색 가능</a:t>
            </a:r>
            <a:endParaRPr lang="en-US" altLang="ko-KR" sz="1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09489" y="5041324"/>
            <a:ext cx="60708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NFT</a:t>
            </a:r>
            <a:r>
              <a:rPr lang="ko-KR" altLang="en-US" sz="1600" dirty="0"/>
              <a:t>만으로는 실제 법적 소유권 이전이 불가능하다는 </a:t>
            </a:r>
            <a:r>
              <a:rPr lang="ko-KR" altLang="en-US" sz="1600" dirty="0" smtClean="0"/>
              <a:t>구조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거래 기록이 </a:t>
            </a:r>
            <a:r>
              <a:rPr lang="ko-KR" altLang="en-US" sz="1600" dirty="0" err="1"/>
              <a:t>블록체인에</a:t>
            </a:r>
            <a:r>
              <a:rPr lang="ko-KR" altLang="en-US" sz="1600" dirty="0"/>
              <a:t> 남고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이게 어떻게 투명성을 </a:t>
            </a:r>
            <a:r>
              <a:rPr lang="ko-KR" altLang="en-US" sz="1600" dirty="0" smtClean="0"/>
              <a:t>주는지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NFT</a:t>
            </a:r>
            <a:r>
              <a:rPr lang="ko-KR" altLang="en-US" sz="1600" dirty="0"/>
              <a:t>와 실물 차량</a:t>
            </a:r>
            <a:r>
              <a:rPr lang="en-US" altLang="ko-KR" sz="1600" dirty="0"/>
              <a:t>, NFC </a:t>
            </a:r>
            <a:r>
              <a:rPr lang="ko-KR" altLang="en-US" sz="1600" dirty="0"/>
              <a:t>카드가 실제로 어떻게 </a:t>
            </a:r>
            <a:r>
              <a:rPr lang="ko-KR" altLang="en-US" sz="1600" dirty="0" smtClean="0"/>
              <a:t>연결되는지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앱을 통해 자동화된 ‘소유권 이전 </a:t>
            </a:r>
            <a:r>
              <a:rPr lang="ko-KR" altLang="en-US" sz="1600" dirty="0" err="1"/>
              <a:t>대행’이</a:t>
            </a:r>
            <a:r>
              <a:rPr lang="ko-KR" altLang="en-US" sz="1600" dirty="0"/>
              <a:t> 실제로 어떤 </a:t>
            </a:r>
            <a:r>
              <a:rPr lang="ko-KR" altLang="en-US" sz="1600" dirty="0" smtClean="0"/>
              <a:t>방식인지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거래 상대방의 신뢰도를 어떻게 평가하고 확인할 수 있는지</a:t>
            </a:r>
            <a:endParaRPr lang="en-US" altLang="ko-KR" sz="1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09488" y="7238127"/>
            <a:ext cx="6822702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이 거래 방식이 진짜 안전한지 </a:t>
            </a:r>
            <a:r>
              <a:rPr lang="en-US" altLang="ko-KR" sz="1600" dirty="0"/>
              <a:t>/ </a:t>
            </a:r>
            <a:r>
              <a:rPr lang="ko-KR" altLang="en-US" sz="1600" dirty="0"/>
              <a:t>사기를 방지할 수 </a:t>
            </a:r>
            <a:r>
              <a:rPr lang="ko-KR" altLang="en-US" sz="1600" dirty="0" smtClean="0"/>
              <a:t>있는지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NFT</a:t>
            </a:r>
            <a:r>
              <a:rPr lang="ko-KR" altLang="en-US" sz="1600" dirty="0"/>
              <a:t>로 거래하면 법적으로 문제가 </a:t>
            </a:r>
            <a:r>
              <a:rPr lang="ko-KR" altLang="en-US" sz="1600" dirty="0" smtClean="0"/>
              <a:t>없는지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앱만 써도 소유권이 안전하게 이전되는지 → 중개 대행이 어떻게 </a:t>
            </a:r>
            <a:r>
              <a:rPr lang="ko-KR" altLang="en-US" sz="1600" dirty="0" smtClean="0"/>
              <a:t>되는지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거래 과정이 얼마나 간단하고 </a:t>
            </a:r>
            <a:r>
              <a:rPr lang="ko-KR" altLang="en-US" sz="1600" dirty="0" smtClean="0"/>
              <a:t>직관적인지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내가 실수 없이 거래를 잘 마칠 수 있을 만큼 친절한 시스템인지</a:t>
            </a:r>
            <a:endParaRPr lang="en-US" altLang="ko-KR" sz="1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512</Words>
  <Application>Microsoft Office PowerPoint</Application>
  <PresentationFormat>사용자 지정</PresentationFormat>
  <Paragraphs>61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러닝메이트 워크북</dc:title>
  <dc:subject>Presentation</dc:subject>
  <dc:creator>mangoboard.net_47904958</dc:creator>
  <cp:lastModifiedBy>user</cp:lastModifiedBy>
  <cp:revision>8</cp:revision>
  <dcterms:created xsi:type="dcterms:W3CDTF">2025-04-11T08:42:54Z</dcterms:created>
  <dcterms:modified xsi:type="dcterms:W3CDTF">2025-04-18T06:25:31Z</dcterms:modified>
</cp:coreProperties>
</file>