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8" r:id="rId2"/>
    <p:sldId id="269" r:id="rId3"/>
    <p:sldId id="270" r:id="rId4"/>
    <p:sldId id="271" r:id="rId5"/>
    <p:sldId id="272" r:id="rId6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2297" y="1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8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B742F0-5254-5A84-AF75-1E1031257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085" y="1938913"/>
            <a:ext cx="3674224" cy="2723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1CB060-3290-856A-5D9A-1C2FBB864C6F}"/>
              </a:ext>
            </a:extLst>
          </p:cNvPr>
          <p:cNvSpPr txBox="1"/>
          <p:nvPr/>
        </p:nvSpPr>
        <p:spPr>
          <a:xfrm>
            <a:off x="8135501" y="2617723"/>
            <a:ext cx="88447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2800" dirty="0"/>
              <a:t>온라인 검색을 통해 시공업체 비교 후 연락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/>
              <a:t>시공사례 이미지 및 견적자료를 꼼꼼히 확인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/>
              <a:t>빠른 일정 대응과 </a:t>
            </a:r>
            <a:r>
              <a:rPr lang="en-US" altLang="ko-KR" sz="2800" dirty="0"/>
              <a:t>A/S </a:t>
            </a:r>
            <a:r>
              <a:rPr lang="ko-KR" altLang="en-US" sz="2800" dirty="0"/>
              <a:t>가능 여부를 중요시</a:t>
            </a:r>
          </a:p>
          <a:p>
            <a:pPr>
              <a:buFont typeface="+mj-lt"/>
              <a:buAutoNum type="arabicPeriod"/>
            </a:pPr>
            <a:r>
              <a:rPr lang="ko-KR" altLang="en-US" sz="2800" dirty="0"/>
              <a:t>재시공이나 구조변경 가능성까지 고려한 선택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5258A79-9FE9-2D91-C15D-CEFF067B4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64" y="6267672"/>
            <a:ext cx="70159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30~40대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중후반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남성 비중이 높음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직업군은 스타트업 대표, 자영업자, 임대사업자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수도권 중심 소형 오피스 및 상가 공간 소유자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일정 규모 이상의 소득과 자산을 보유한 실수요자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0E9BA80-0CB3-9D21-C413-50F4B854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5501" y="6021450"/>
            <a:ext cx="762901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가성비’보다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‘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가심비’와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실용성을 추구함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깔끔하고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미니멀한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인테리어 감각을 선호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반복적인 공사 경험에서 신뢰 기반 업체 선호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공간 효율성과 브랜드 신뢰도를 중요하게 여김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D2CE84-9371-6167-20BB-8498C9F21922}"/>
              </a:ext>
            </a:extLst>
          </p:cNvPr>
          <p:cNvSpPr txBox="1"/>
          <p:nvPr/>
        </p:nvSpPr>
        <p:spPr>
          <a:xfrm>
            <a:off x="2261062" y="2143036"/>
            <a:ext cx="8778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기존 사무실 구조가 업무에 비효율적 </a:t>
            </a:r>
            <a:r>
              <a:rPr lang="en-US" altLang="ko-KR" sz="2000" dirty="0"/>
              <a:t>(</a:t>
            </a:r>
            <a:r>
              <a:rPr lang="ko-KR" altLang="en-US" sz="2000" dirty="0"/>
              <a:t>소음</a:t>
            </a:r>
            <a:r>
              <a:rPr lang="en-US" altLang="ko-KR" sz="2000" dirty="0"/>
              <a:t>, </a:t>
            </a:r>
            <a:r>
              <a:rPr lang="ko-KR" altLang="en-US" sz="2000" dirty="0"/>
              <a:t>동선</a:t>
            </a:r>
            <a:r>
              <a:rPr lang="en-US" altLang="ko-KR" sz="2000" dirty="0"/>
              <a:t>, </a:t>
            </a:r>
            <a:r>
              <a:rPr lang="ko-KR" altLang="en-US" sz="2000" dirty="0"/>
              <a:t>프라이버시 문제</a:t>
            </a:r>
            <a:r>
              <a:rPr lang="en-US" altLang="ko-KR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시공 업체마다 품질</a:t>
            </a:r>
            <a:r>
              <a:rPr lang="en-US" altLang="ko-KR" sz="2000" dirty="0"/>
              <a:t>, </a:t>
            </a:r>
            <a:r>
              <a:rPr lang="ko-KR" altLang="en-US" sz="2000" dirty="0"/>
              <a:t>일정</a:t>
            </a:r>
            <a:r>
              <a:rPr lang="en-US" altLang="ko-KR" sz="2000" dirty="0"/>
              <a:t>, A/S </a:t>
            </a:r>
            <a:r>
              <a:rPr lang="ko-KR" altLang="en-US" sz="2000" dirty="0"/>
              <a:t>차이 커서 믿고 맡기기 어려움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공사 후 구조 변경이나 재활용이 어려워 재시공 시 비용 부담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카페</a:t>
            </a:r>
            <a:r>
              <a:rPr lang="en-US" altLang="ko-KR" sz="2000" dirty="0"/>
              <a:t>·</a:t>
            </a:r>
            <a:r>
              <a:rPr lang="ko-KR" altLang="en-US" sz="2000" dirty="0"/>
              <a:t>학원 등 임대사업자는 매번 새로운 세입자 요구에 맞춰 구조 변경 필요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AAE067-05C6-1A21-5030-C8E064526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220" y="4528194"/>
            <a:ext cx="75777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빠르고 깔끔한 시공 + 감각적인 디자인 + 꼼꼼한 마감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분리형 구조나 재시공이 용이한 시스템 → 유연한 공간 변화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시공 전후 이미지 제공, 견적 투명성, 일정 약속 이행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친환경, 방염, 방음 기능 포함된 고급 자재 사용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2CEC18-1C6B-BFBC-2DE3-0138B2AE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062" y="6803110"/>
            <a:ext cx="722826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가격보다는 “신뢰와 전문성” 있는 시공사를 찾음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유튜브·블로그·인스타에서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실제 시공 사례를 많이 참고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 거래 유도 가능 (임대관리자, 본사 기획부 등)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실용성과 품질을 중시하면서도 ‘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감성’과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브랜드 스토리에 반응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7D1D3-93BB-4A97-1C6C-AE3E364277F5}"/>
              </a:ext>
            </a:extLst>
          </p:cNvPr>
          <p:cNvSpPr txBox="1"/>
          <p:nvPr/>
        </p:nvSpPr>
        <p:spPr>
          <a:xfrm>
            <a:off x="2826327" y="1876890"/>
            <a:ext cx="877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상가주</a:t>
            </a:r>
            <a:r>
              <a:rPr lang="en-US" altLang="ko-KR" dirty="0"/>
              <a:t>, </a:t>
            </a:r>
            <a:r>
              <a:rPr lang="ko-KR" altLang="en-US" dirty="0"/>
              <a:t>건물 임대사업자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D131F7-6E92-0FDC-6F4B-93FF40B0C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546" y="3358342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세입자 요구에 따라 매번 구조 변경 필요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시공사마다 일정 지연/품질 차이로 관리 부담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공사 후 철거 및 재시공 비용 누적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4633CF-9534-54BB-2578-6D6C93F9B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683" y="5503026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다회성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 가능한 모듈형 칸막이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빠른 공정, 신뢰 가능한 시공업체 확보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유지관리 용이성 + 임대가치 향상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429437C-9A09-02A0-04D7-7F7DA8A1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74" y="7830588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효율적 자산 운용과 임대수익 극대화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단가보단 “총 비용 효율성” 중시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 거래 선호, 계약서/보증 등 제도적 장치 중시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394DD-20CB-9A44-236C-7F893A777B75}"/>
              </a:ext>
            </a:extLst>
          </p:cNvPr>
          <p:cNvSpPr txBox="1"/>
          <p:nvPr/>
        </p:nvSpPr>
        <p:spPr>
          <a:xfrm>
            <a:off x="8013469" y="1860583"/>
            <a:ext cx="8844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세입자 </a:t>
            </a:r>
            <a:r>
              <a:rPr lang="en-US" altLang="ko-KR" dirty="0"/>
              <a:t>– </a:t>
            </a:r>
            <a:r>
              <a:rPr lang="ko-KR" altLang="en-US" dirty="0"/>
              <a:t>학원</a:t>
            </a:r>
            <a:r>
              <a:rPr lang="en-US" altLang="ko-KR" dirty="0"/>
              <a:t>, </a:t>
            </a:r>
            <a:r>
              <a:rPr lang="ko-KR" altLang="en-US" dirty="0"/>
              <a:t>카페</a:t>
            </a:r>
            <a:r>
              <a:rPr lang="en-US" altLang="ko-KR" dirty="0"/>
              <a:t>, </a:t>
            </a:r>
            <a:r>
              <a:rPr lang="ko-KR" altLang="en-US" dirty="0"/>
              <a:t>병원 운영자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A7032D7-4923-D8F5-3F18-27584B414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181" y="3358342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공간 구조가 비효율적 (소음, 동선, 프라이버시 부족)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시공 업체와 직접 소통이 어려워 커뮤니케이션 스트레스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기능성(방음/방수/디자인 등) 미흡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79026-94EE-235B-C18A-9A9A16120ECB}"/>
              </a:ext>
            </a:extLst>
          </p:cNvPr>
          <p:cNvSpPr txBox="1"/>
          <p:nvPr/>
        </p:nvSpPr>
        <p:spPr>
          <a:xfrm>
            <a:off x="6816278" y="5004399"/>
            <a:ext cx="8844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브랜드 이미지에 맞는 깔끔하고 실용적인 인테리어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맞춤형 공간 구성 및 빠른 입주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사후 </a:t>
            </a:r>
            <a:r>
              <a:rPr lang="en-US" altLang="ko-KR" dirty="0"/>
              <a:t>A/S</a:t>
            </a:r>
            <a:r>
              <a:rPr lang="ko-KR" altLang="en-US" dirty="0"/>
              <a:t>나 유지보수 대응 빠름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72F2E-90E9-ED53-B68B-DC75A06EDFAA}"/>
              </a:ext>
            </a:extLst>
          </p:cNvPr>
          <p:cNvSpPr txBox="1"/>
          <p:nvPr/>
        </p:nvSpPr>
        <p:spPr>
          <a:xfrm>
            <a:off x="7281473" y="7368923"/>
            <a:ext cx="8844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직접 공간을 활용해 매출과 직결되는 민감한 소비자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시공의 세부 디테일과 편의성에 민감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감성</a:t>
            </a:r>
            <a:r>
              <a:rPr lang="en-US" altLang="ko-KR" dirty="0"/>
              <a:t>·</a:t>
            </a:r>
            <a:r>
              <a:rPr lang="ko-KR" altLang="en-US" dirty="0"/>
              <a:t>기능</a:t>
            </a:r>
            <a:r>
              <a:rPr lang="en-US" altLang="ko-KR" dirty="0"/>
              <a:t>·</a:t>
            </a:r>
            <a:r>
              <a:rPr lang="ko-KR" altLang="en-US" dirty="0"/>
              <a:t>비용의 균형점을 중시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2468C-CB29-EA5E-5AFC-E070DC75B23D}"/>
              </a:ext>
            </a:extLst>
          </p:cNvPr>
          <p:cNvSpPr txBox="1"/>
          <p:nvPr/>
        </p:nvSpPr>
        <p:spPr>
          <a:xfrm>
            <a:off x="13133792" y="1908992"/>
            <a:ext cx="8844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실사용자 </a:t>
            </a:r>
            <a:r>
              <a:rPr lang="en-US" altLang="ko-KR" dirty="0"/>
              <a:t>– </a:t>
            </a:r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학원 수강생</a:t>
            </a:r>
            <a:r>
              <a:rPr lang="en-US" altLang="ko-KR" dirty="0"/>
              <a:t>, </a:t>
            </a:r>
            <a:r>
              <a:rPr lang="ko-KR" altLang="en-US" dirty="0"/>
              <a:t>매장 방문자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C8AEEE2C-B63D-C506-F2F1-ECEE2A640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350" y="3358342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방음 안 되는 회의실, 고객 프라이버시 부족, 답답한 공간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환기·채광·접근성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 환경적 불편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칸막이 디자인이 답답하거나 동선 불편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6B25EFBC-97EE-BDDE-5792-852EC9402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4532" y="5503026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쾌적하고 안전한 환경 (방음, 방수, 환기 등)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시각적으로 탁 트인 느낌과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개방감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목적에 맞는 공간 분리 (집중, 휴식, 상담 등)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71637EF6-B441-652A-A4BF-FEF8BC4E1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4533" y="7830588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직접 불편을 체감하는 입장 → 입소문·후기 등에 반응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공간이 서비스 만족도와 직결됨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공간의 첫인상과 지속 이용 경험 중시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9918B5-4124-94BA-A03D-3F495F64777A}"/>
              </a:ext>
            </a:extLst>
          </p:cNvPr>
          <p:cNvSpPr txBox="1"/>
          <p:nvPr/>
        </p:nvSpPr>
        <p:spPr>
          <a:xfrm>
            <a:off x="2826327" y="1827014"/>
            <a:ext cx="877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프랜차이즈 본사 인테리어 담당자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673AAB-73F9-147D-0284-10DCB80C1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07" y="3391592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전국 가맹점마다 동일 품질의 시공 유지가 어려움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일정 지연, 공정 미흡 등으로 가맹점 불만 증가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브랜드 이미지 훼손 우려 (지점별 인테리어 편차)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C81173-B958-5C96-6C5B-B8AB3CDF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301" y="5552901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표준화된 설계 및 시공 가이드 제공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시공사와의 안정적 계약 및 전국 대응 가능성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브랜드 컨셉에 맞는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고급감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실용성 확보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6D3393-1821-93EF-C229-8B9F9571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2" y="7930342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의사결정자, 계약자이며 장기적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품질·브랜드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관리 중시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비용보다는 ‘신뢰성과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일관성’을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더 중요시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외부 업체와의 커뮤니케이션 효율도 판단 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FC673-4E0F-5BC0-8441-69119B962A0D}"/>
              </a:ext>
            </a:extLst>
          </p:cNvPr>
          <p:cNvSpPr txBox="1"/>
          <p:nvPr/>
        </p:nvSpPr>
        <p:spPr>
          <a:xfrm>
            <a:off x="8961120" y="1875104"/>
            <a:ext cx="8844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매장 방문 고객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B132039-7A3C-4DA2-2209-37D14DAD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51" y="3391592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협소하거나 불편한 공간 구조 (예: 소음, 동선, 대기 공간 없음)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브랜드 분위기와 맞지 않는 인테리어로 신뢰감 저하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안전/위생/방음 등의 기본 환경 불만족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1CACEF34-D90F-397B-CBCE-1F71AA59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51" y="5586152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깔끔하고 기능적인 공간 경험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브랜드 이미지와 일관된 분위기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쾌적하고 편리한 동선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6BF3B76-26DB-445E-EC10-001EE5B8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451" y="7597833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직접 공간을 체험하며 브랜드 이미지 형성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시각적, 기능적 만족도에 따라 재방문 결정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SNS 후기나 입소문 유도 핵심 대상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297838-3A47-1A7B-BDD0-AC9B6B08EDA8}"/>
              </a:ext>
            </a:extLst>
          </p:cNvPr>
          <p:cNvSpPr txBox="1"/>
          <p:nvPr/>
        </p:nvSpPr>
        <p:spPr>
          <a:xfrm>
            <a:off x="2892830" y="1853124"/>
            <a:ext cx="877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계약권자</a:t>
            </a:r>
            <a:r>
              <a:rPr lang="en-US" altLang="ko-KR" dirty="0"/>
              <a:t>: </a:t>
            </a:r>
            <a:r>
              <a:rPr lang="ko-KR" altLang="en-US" dirty="0"/>
              <a:t>총무부</a:t>
            </a:r>
            <a:r>
              <a:rPr lang="en-US" altLang="ko-KR" dirty="0"/>
              <a:t>, </a:t>
            </a:r>
            <a:r>
              <a:rPr lang="ko-KR" altLang="en-US" dirty="0"/>
              <a:t>시설관리자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C0DA3E-7149-39EE-C991-CAA30500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2" y="3408218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입찰, 계약 등 복잡한 프로세스로 인해 검증된 시공업체 필요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민원 발생 시 책임소재 이슈 우려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내부 결재·보고용 문서와 증빙 절차에 대한 부담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708EB3-F83C-2F2C-3325-A27E581B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41" y="5436524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하자 없이 ‘기한 내 완료’ 및 보고자료 확보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정부/기관 기준에 맞는 친환경, 내화, 인증 자재 사용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공사 후 클레임 없이 ‘조용한 완료’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EE213E-F47F-697B-3212-CC1AB9298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655" y="7847217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절차 중심, 계약과 사후 클레임 발생 여부에 예민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정책이나 행정 논리로 공간을 판단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공사 성패는 "민원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유무"로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평가됨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46BE8-2431-E8E7-D181-04CC98F6FB54}"/>
              </a:ext>
            </a:extLst>
          </p:cNvPr>
          <p:cNvSpPr txBox="1"/>
          <p:nvPr/>
        </p:nvSpPr>
        <p:spPr>
          <a:xfrm>
            <a:off x="9659390" y="14826334"/>
            <a:ext cx="8844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실사용자</a:t>
            </a:r>
            <a:r>
              <a:rPr lang="en-US" altLang="ko-KR" dirty="0"/>
              <a:t>: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공무원</a:t>
            </a:r>
            <a:r>
              <a:rPr lang="en-US" altLang="ko-KR" dirty="0"/>
              <a:t>, </a:t>
            </a:r>
            <a:r>
              <a:rPr lang="ko-KR" altLang="en-US" dirty="0"/>
              <a:t>민원인 등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7E3BC5A-1675-1DED-3501-67DF587DA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844" y="3408218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방음 안 되는 교실, 공기 안 좋은 회의실, 더운 사무실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공간의 효율성과 쾌적함 부족 → 업무/학습 집중도 저하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불편함에 대한 민원 접수나 불만 쌓임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24ED61E-3195-6463-4481-C1DEECA2E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844" y="5320146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조용하고 깔끔한 환경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적절한 프라이버시와 사용 편의성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청결, 방음, 온도 등의 물리적 쾌적함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43A41CB-1FFC-76A8-24F6-5E5DED88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844" y="7614459"/>
            <a:ext cx="175561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의사결정권 없음, 피드백 전달도 제한적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단기 이용자일수록 직접 불편에 더 민감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 디테일(냄새, 소음 등)에 민감한 반응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922C2-4C20-5D6C-B560-53BA50C922F6}"/>
              </a:ext>
            </a:extLst>
          </p:cNvPr>
          <p:cNvSpPr txBox="1"/>
          <p:nvPr/>
        </p:nvSpPr>
        <p:spPr>
          <a:xfrm>
            <a:off x="8811333" y="1931824"/>
            <a:ext cx="928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실사용자</a:t>
            </a:r>
            <a:r>
              <a:rPr lang="en-US" altLang="ko-KR" dirty="0"/>
              <a:t>: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공무원</a:t>
            </a:r>
            <a:r>
              <a:rPr lang="en-US" altLang="ko-KR" dirty="0"/>
              <a:t>, </a:t>
            </a:r>
            <a:r>
              <a:rPr lang="ko-KR" altLang="en-US" dirty="0"/>
              <a:t>민원인 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742</Words>
  <Application>Microsoft Office PowerPoint</Application>
  <PresentationFormat>사용자 지정</PresentationFormat>
  <Paragraphs>100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러닝메이트 워크북</dc:title>
  <dc:subject>Presentation</dc:subject>
  <dc:creator>mangoboard.net_47904958</dc:creator>
  <cp:lastModifiedBy>jinyoung jung</cp:lastModifiedBy>
  <cp:revision>4</cp:revision>
  <dcterms:created xsi:type="dcterms:W3CDTF">2025-04-11T08:42:54Z</dcterms:created>
  <dcterms:modified xsi:type="dcterms:W3CDTF">2025-04-18T12:30:21Z</dcterms:modified>
</cp:coreProperties>
</file>