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7C9E69E-C2F1-4F39-8906-3A6FE56318A2}" type="datetimeFigureOut">
              <a:rPr lang="en-US" smtClean="0"/>
              <a:pPr/>
              <a:t>05-Aug-21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4A4305-3CA2-4BF0-BDDD-726744D7A31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E69E-C2F1-4F39-8906-3A6FE56318A2}" type="datetimeFigureOut">
              <a:rPr lang="en-US" smtClean="0"/>
              <a:pPr/>
              <a:t>05-Aug-21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A4305-3CA2-4BF0-BDDD-726744D7A3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E69E-C2F1-4F39-8906-3A6FE56318A2}" type="datetimeFigureOut">
              <a:rPr lang="en-US" smtClean="0"/>
              <a:pPr/>
              <a:t>05-Aug-21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A4305-3CA2-4BF0-BDDD-726744D7A3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7C9E69E-C2F1-4F39-8906-3A6FE56318A2}" type="datetimeFigureOut">
              <a:rPr lang="en-US" smtClean="0"/>
              <a:pPr/>
              <a:t>05-Aug-21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A4305-3CA2-4BF0-BDDD-726744D7A31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C9E69E-C2F1-4F39-8906-3A6FE56318A2}" type="datetimeFigureOut">
              <a:rPr lang="en-US" smtClean="0"/>
              <a:pPr/>
              <a:t>05-Aug-21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4A4305-3CA2-4BF0-BDDD-726744D7A3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C9E69E-C2F1-4F39-8906-3A6FE56318A2}" type="datetimeFigureOut">
              <a:rPr lang="en-US" smtClean="0"/>
              <a:pPr/>
              <a:t>05-Aug-21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A4305-3CA2-4BF0-BDDD-726744D7A31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7C9E69E-C2F1-4F39-8906-3A6FE56318A2}" type="datetimeFigureOut">
              <a:rPr lang="en-US" smtClean="0"/>
              <a:pPr/>
              <a:t>05-Aug-21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A4305-3CA2-4BF0-BDDD-726744D7A31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C9E69E-C2F1-4F39-8906-3A6FE56318A2}" type="datetimeFigureOut">
              <a:rPr lang="en-US" smtClean="0"/>
              <a:pPr/>
              <a:t>05-Aug-21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A4305-3CA2-4BF0-BDDD-726744D7A3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9E69E-C2F1-4F39-8906-3A6FE56318A2}" type="datetimeFigureOut">
              <a:rPr lang="en-US" smtClean="0"/>
              <a:pPr/>
              <a:t>05-Aug-21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A4305-3CA2-4BF0-BDDD-726744D7A3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C9E69E-C2F1-4F39-8906-3A6FE56318A2}" type="datetimeFigureOut">
              <a:rPr lang="en-US" smtClean="0"/>
              <a:pPr/>
              <a:t>05-Aug-21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A4305-3CA2-4BF0-BDDD-726744D7A31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C9E69E-C2F1-4F39-8906-3A6FE56318A2}" type="datetimeFigureOut">
              <a:rPr lang="en-US" smtClean="0"/>
              <a:pPr/>
              <a:t>05-Aug-21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4A4305-3CA2-4BF0-BDDD-726744D7A31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7C9E69E-C2F1-4F39-8906-3A6FE56318A2}" type="datetimeFigureOut">
              <a:rPr lang="en-US" smtClean="0"/>
              <a:pPr/>
              <a:t>05-Aug-21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4A4305-3CA2-4BF0-BDDD-726744D7A3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Kolkata_Suburban_Railway_st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990600"/>
          </a:xfrm>
        </p:spPr>
        <p:txBody>
          <a:bodyPr>
            <a:noAutofit/>
          </a:bodyPr>
          <a:lstStyle/>
          <a:p>
            <a:r>
              <a:rPr sz="3200" b="1" smtClean="0">
                <a:solidFill>
                  <a:srgbClr val="FFFF00"/>
                </a:solidFill>
                <a:latin typeface="Algerian" pitchFamily="82" charset="0"/>
              </a:rPr>
              <a:t>Starting </a:t>
            </a:r>
            <a:r>
              <a:rPr sz="3200" b="1" err="1" smtClean="0">
                <a:solidFill>
                  <a:srgbClr val="FFFF00"/>
                </a:solidFill>
                <a:latin typeface="Algerian" pitchFamily="82" charset="0"/>
              </a:rPr>
              <a:t>Dabbawala</a:t>
            </a:r>
            <a:r>
              <a:rPr sz="3200" b="1" smtClean="0">
                <a:solidFill>
                  <a:srgbClr val="FFFF00"/>
                </a:solidFill>
                <a:latin typeface="Algerian" pitchFamily="82" charset="0"/>
              </a:rPr>
              <a:t> service in Kolkata</a:t>
            </a:r>
            <a:endParaRPr sz="3200" b="1">
              <a:solidFill>
                <a:srgbClr val="FFFF00"/>
              </a:solidFill>
              <a:latin typeface="Algerian" pitchFamily="82" charset="0"/>
            </a:endParaRPr>
          </a:p>
        </p:txBody>
      </p:sp>
      <p:pic>
        <p:nvPicPr>
          <p:cNvPr id="4" name="Picture 3" descr="imageDabbawala.jpg"/>
          <p:cNvPicPr/>
          <p:nvPr/>
        </p:nvPicPr>
        <p:blipFill>
          <a:blip r:embed="rId2"/>
          <a:stretch>
            <a:fillRect/>
          </a:stretch>
        </p:blipFill>
        <p:spPr>
          <a:xfrm>
            <a:off x="1066800" y="3276600"/>
            <a:ext cx="7086600" cy="266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772400" cy="655638"/>
          </a:xfrm>
        </p:spPr>
        <p:txBody>
          <a:bodyPr>
            <a:noAutofit/>
          </a:bodyPr>
          <a:lstStyle/>
          <a:p>
            <a:r>
              <a:rPr lang="en-US" sz="3600" b="1" dirty="0" err="1" smtClean="0">
                <a:latin typeface="Bradley Hand ITC" pitchFamily="66" charset="0"/>
              </a:rPr>
              <a:t>FourSquare</a:t>
            </a:r>
            <a:r>
              <a:rPr lang="en-US" sz="3600" b="1" dirty="0" smtClean="0">
                <a:latin typeface="Bradley Hand ITC" pitchFamily="66" charset="0"/>
              </a:rPr>
              <a:t> API</a:t>
            </a:r>
            <a:endParaRPr lang="en-US" sz="3600" b="1" dirty="0">
              <a:latin typeface="Bradley Hand ITC" pitchFamily="66" charset="0"/>
            </a:endParaRPr>
          </a:p>
        </p:txBody>
      </p:sp>
      <p:sp>
        <p:nvSpPr>
          <p:cNvPr id="3" name="Content Placeholder 2"/>
          <p:cNvSpPr>
            <a:spLocks noGrp="1"/>
          </p:cNvSpPr>
          <p:nvPr>
            <p:ph sz="quarter" idx="1"/>
          </p:nvPr>
        </p:nvSpPr>
        <p:spPr/>
        <p:txBody>
          <a:bodyPr>
            <a:normAutofit lnSpcReduction="10000"/>
          </a:bodyPr>
          <a:lstStyle/>
          <a:p>
            <a:r>
              <a:rPr lang="en-US" dirty="0">
                <a:latin typeface="Bradley Hand ITC" pitchFamily="66" charset="0"/>
              </a:rPr>
              <a:t>Next step would be to find out all the venues around these </a:t>
            </a:r>
            <a:r>
              <a:rPr lang="en-US" dirty="0" smtClean="0">
                <a:latin typeface="Bradley Hand ITC" pitchFamily="66" charset="0"/>
              </a:rPr>
              <a:t>stations, for which ‘Explore’ functionality of Foursquare API is used.</a:t>
            </a:r>
          </a:p>
          <a:p>
            <a:r>
              <a:rPr lang="en-US" dirty="0" smtClean="0">
                <a:latin typeface="Bradley Hand ITC" pitchFamily="66" charset="0"/>
              </a:rPr>
              <a:t>We requested top 100 venues within 1.5 Km radius of each stations.</a:t>
            </a:r>
          </a:p>
          <a:p>
            <a:r>
              <a:rPr lang="en-US" dirty="0" smtClean="0">
                <a:latin typeface="Bradley Hand ITC" pitchFamily="66" charset="0"/>
              </a:rPr>
              <a:t>Total 882 venues are fetched,</a:t>
            </a:r>
            <a:r>
              <a:rPr lang="en-US" dirty="0">
                <a:latin typeface="Bradley Hand ITC" pitchFamily="66" charset="0"/>
              </a:rPr>
              <a:t> with </a:t>
            </a:r>
            <a:r>
              <a:rPr lang="en-US" dirty="0" smtClean="0">
                <a:latin typeface="Bradley Hand ITC" pitchFamily="66" charset="0"/>
              </a:rPr>
              <a:t>all Stations fetching less than 100 venues around it.</a:t>
            </a:r>
          </a:p>
          <a:p>
            <a:r>
              <a:rPr lang="en-US" dirty="0">
                <a:latin typeface="Bradley Hand ITC" pitchFamily="66" charset="0"/>
              </a:rPr>
              <a:t>This signifies that the result is all encompassing i.e., the result contains all possible venues within 1.5Km radius from each station that are present in Foursquare dataset.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228600"/>
          </a:xfrm>
        </p:spPr>
        <p:txBody>
          <a:bodyPr>
            <a:noAutofit/>
          </a:bodyPr>
          <a:lstStyle/>
          <a:p>
            <a:r>
              <a:rPr lang="en-US" sz="2400" b="1" dirty="0">
                <a:latin typeface="Algerian" pitchFamily="82" charset="0"/>
              </a:rPr>
              <a:t>Assumptions:</a:t>
            </a:r>
            <a:r>
              <a:rPr lang="en-US" sz="2400" dirty="0"/>
              <a:t/>
            </a:r>
            <a:br>
              <a:rPr lang="en-US" sz="2400" dirty="0"/>
            </a:br>
            <a:endParaRPr lang="en-US" sz="2400" dirty="0"/>
          </a:p>
        </p:txBody>
      </p:sp>
      <p:sp>
        <p:nvSpPr>
          <p:cNvPr id="3" name="Content Placeholder 2"/>
          <p:cNvSpPr>
            <a:spLocks noGrp="1"/>
          </p:cNvSpPr>
          <p:nvPr>
            <p:ph sz="quarter" idx="1"/>
          </p:nvPr>
        </p:nvSpPr>
        <p:spPr>
          <a:xfrm>
            <a:off x="457200" y="914400"/>
            <a:ext cx="8229600" cy="5211763"/>
          </a:xfrm>
        </p:spPr>
        <p:txBody>
          <a:bodyPr>
            <a:normAutofit fontScale="85000" lnSpcReduction="20000"/>
          </a:bodyPr>
          <a:lstStyle/>
          <a:p>
            <a:pPr>
              <a:buNone/>
            </a:pPr>
            <a:r>
              <a:rPr lang="en-US" dirty="0">
                <a:latin typeface="Bradley Hand ITC" pitchFamily="66" charset="0"/>
              </a:rPr>
              <a:t>Now in order to pin point on areas where the service need to </a:t>
            </a:r>
            <a:r>
              <a:rPr lang="en-US" dirty="0" smtClean="0">
                <a:latin typeface="Bradley Hand ITC" pitchFamily="66" charset="0"/>
              </a:rPr>
              <a:t>be targeted</a:t>
            </a:r>
            <a:r>
              <a:rPr lang="en-US" dirty="0">
                <a:latin typeface="Bradley Hand ITC" pitchFamily="66" charset="0"/>
              </a:rPr>
              <a:t>, we will make </a:t>
            </a:r>
            <a:r>
              <a:rPr lang="en-US" dirty="0" smtClean="0">
                <a:latin typeface="Bradley Hand ITC" pitchFamily="66" charset="0"/>
              </a:rPr>
              <a:t>two </a:t>
            </a:r>
            <a:r>
              <a:rPr lang="en-US" b="1" dirty="0" smtClean="0">
                <a:latin typeface="Bradley Hand ITC" pitchFamily="66" charset="0"/>
              </a:rPr>
              <a:t>assumptions</a:t>
            </a:r>
            <a:r>
              <a:rPr lang="en-US" dirty="0" smtClean="0">
                <a:latin typeface="Bradley Hand ITC" pitchFamily="66" charset="0"/>
              </a:rPr>
              <a:t>:</a:t>
            </a:r>
          </a:p>
          <a:p>
            <a:pPr marL="514350" lvl="0" indent="-514350">
              <a:buFont typeface="+mj-lt"/>
              <a:buAutoNum type="arabicPeriod"/>
            </a:pPr>
            <a:r>
              <a:rPr lang="en-US" dirty="0" smtClean="0">
                <a:latin typeface="Bradley Hand ITC" pitchFamily="66" charset="0"/>
              </a:rPr>
              <a:t>We </a:t>
            </a:r>
            <a:r>
              <a:rPr lang="en-US" dirty="0">
                <a:latin typeface="Bradley Hand ITC" pitchFamily="66" charset="0"/>
              </a:rPr>
              <a:t>will assume that </a:t>
            </a:r>
            <a:r>
              <a:rPr lang="en-US" dirty="0" err="1">
                <a:latin typeface="Bradley Hand ITC" pitchFamily="66" charset="0"/>
              </a:rPr>
              <a:t>Dabbawala</a:t>
            </a:r>
            <a:r>
              <a:rPr lang="en-US" dirty="0">
                <a:latin typeface="Bradley Hand ITC" pitchFamily="66" charset="0"/>
              </a:rPr>
              <a:t> service demand would be substantial at areas with high concentration of Office places, where people would need homemade food during their lunch time. These </a:t>
            </a:r>
            <a:r>
              <a:rPr lang="en-US" dirty="0" smtClean="0">
                <a:latin typeface="Bradley Hand ITC" pitchFamily="66" charset="0"/>
              </a:rPr>
              <a:t>are areas where </a:t>
            </a:r>
            <a:r>
              <a:rPr lang="en-US" dirty="0">
                <a:latin typeface="Bradley Hand ITC" pitchFamily="66" charset="0"/>
              </a:rPr>
              <a:t>due to high demand for food service, concentration of restaurants is also very high. Generally office </a:t>
            </a:r>
            <a:r>
              <a:rPr lang="en-US" dirty="0" smtClean="0">
                <a:latin typeface="Bradley Hand ITC" pitchFamily="66" charset="0"/>
              </a:rPr>
              <a:t>buildings </a:t>
            </a:r>
            <a:r>
              <a:rPr lang="en-US" dirty="0">
                <a:latin typeface="Bradley Hand ITC" pitchFamily="66" charset="0"/>
              </a:rPr>
              <a:t>are highly concentrated in commercial places which would have high concentration of Banks, ATMs and other Financial services. Therefore our target location would be areas with high concentration of Offices, Restaurants, Banks, ATM, and Other Financial services.</a:t>
            </a:r>
          </a:p>
          <a:p>
            <a:pPr marL="514350" lvl="0" indent="-514350">
              <a:buFont typeface="+mj-lt"/>
              <a:buAutoNum type="arabicPeriod"/>
            </a:pPr>
            <a:r>
              <a:rPr lang="en-US" dirty="0">
                <a:latin typeface="Bradley Hand ITC" pitchFamily="66" charset="0"/>
              </a:rPr>
              <a:t>Similarly we will assume that areas from where house wives could be recruited for cooking are residential areas. And residential area are places where concentration of residential apartments, parks, departmental stores(grocery stores in India), sweet shops (specially in case of city of Kolkata) are high.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58762"/>
          </a:xfrm>
        </p:spPr>
        <p:txBody>
          <a:bodyPr>
            <a:noAutofit/>
          </a:bodyPr>
          <a:lstStyle/>
          <a:p>
            <a:r>
              <a:rPr lang="en-US" sz="2800" b="1" dirty="0" smtClean="0">
                <a:latin typeface="Bradley Hand ITC" pitchFamily="66" charset="0"/>
                <a:ea typeface="+mn-ea"/>
                <a:cs typeface="+mn-cs"/>
              </a:rPr>
              <a:t/>
            </a:r>
            <a:br>
              <a:rPr lang="en-US" sz="2800" b="1" dirty="0" smtClean="0">
                <a:latin typeface="Bradley Hand ITC" pitchFamily="66" charset="0"/>
                <a:ea typeface="+mn-ea"/>
                <a:cs typeface="+mn-cs"/>
              </a:rPr>
            </a:br>
            <a:r>
              <a:rPr lang="en-US" sz="2800" b="1" dirty="0" smtClean="0">
                <a:latin typeface="Bradley Hand ITC" pitchFamily="66" charset="0"/>
                <a:ea typeface="+mn-ea"/>
                <a:cs typeface="+mn-cs"/>
              </a:rPr>
              <a:t>Visualizing</a:t>
            </a:r>
            <a:r>
              <a:rPr lang="en-US" sz="2800" b="1" dirty="0" smtClean="0"/>
              <a:t> </a:t>
            </a:r>
            <a:r>
              <a:rPr lang="en-US" sz="2800" b="1" dirty="0" smtClean="0">
                <a:latin typeface="Bradley Hand ITC" pitchFamily="66" charset="0"/>
                <a:ea typeface="+mn-ea"/>
                <a:cs typeface="+mn-cs"/>
              </a:rPr>
              <a:t>the area of high demand </a:t>
            </a:r>
            <a:r>
              <a:rPr lang="en-US" sz="2800" b="1" dirty="0" smtClean="0">
                <a:latin typeface="Bradley Hand ITC" pitchFamily="66" charset="0"/>
                <a:ea typeface="+mn-ea"/>
                <a:cs typeface="+mn-cs"/>
              </a:rPr>
              <a:t> of the service</a:t>
            </a:r>
            <a:endParaRPr lang="en-US" sz="2800" b="1" dirty="0">
              <a:latin typeface="Bradley Hand ITC" pitchFamily="66" charset="0"/>
              <a:ea typeface="+mn-ea"/>
              <a:cs typeface="+mn-cs"/>
            </a:endParaRPr>
          </a:p>
        </p:txBody>
      </p:sp>
      <p:sp>
        <p:nvSpPr>
          <p:cNvPr id="3" name="Content Placeholder 2"/>
          <p:cNvSpPr>
            <a:spLocks noGrp="1"/>
          </p:cNvSpPr>
          <p:nvPr>
            <p:ph sz="quarter" idx="1"/>
          </p:nvPr>
        </p:nvSpPr>
        <p:spPr>
          <a:xfrm>
            <a:off x="457200" y="914400"/>
            <a:ext cx="8229600" cy="5943600"/>
          </a:xfrm>
        </p:spPr>
        <p:txBody>
          <a:bodyPr>
            <a:normAutofit fontScale="70000" lnSpcReduction="20000"/>
          </a:bodyPr>
          <a:lstStyle/>
          <a:p>
            <a:pPr algn="just">
              <a:buNone/>
            </a:pPr>
            <a:r>
              <a:rPr lang="en-US" sz="2800" dirty="0">
                <a:latin typeface="Bradley Hand ITC" pitchFamily="66" charset="0"/>
              </a:rPr>
              <a:t>Categories from assumption 1 ,plotted on the map as red dots. Blue circles denotes the Stations and its nearby areas.</a:t>
            </a:r>
          </a:p>
          <a:p>
            <a:pPr algn="just">
              <a:buNone/>
            </a:pPr>
            <a:endParaRPr lang="en-US" sz="2800" dirty="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smtClean="0">
              <a:latin typeface="Bradley Hand ITC" pitchFamily="66" charset="0"/>
            </a:endParaRPr>
          </a:p>
          <a:p>
            <a:pPr algn="just">
              <a:buNone/>
            </a:pPr>
            <a:r>
              <a:rPr lang="en-US" sz="2800" dirty="0" smtClean="0">
                <a:latin typeface="Bradley Hand ITC" pitchFamily="66" charset="0"/>
              </a:rPr>
              <a:t>Stations </a:t>
            </a:r>
            <a:r>
              <a:rPr lang="en-US" sz="2800" dirty="0">
                <a:latin typeface="Bradley Hand ITC" pitchFamily="66" charset="0"/>
              </a:rPr>
              <a:t>around which the concentration of categories mentioned in Assumption 1 are high are as follow:</a:t>
            </a:r>
          </a:p>
          <a:p>
            <a:pPr algn="just">
              <a:buNone/>
            </a:pPr>
            <a:endParaRPr lang="en-US" sz="2800" dirty="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smtClean="0">
              <a:latin typeface="Bradley Hand ITC" pitchFamily="66" charset="0"/>
            </a:endParaRPr>
          </a:p>
          <a:p>
            <a:pPr algn="just">
              <a:buNone/>
            </a:pPr>
            <a:endParaRPr lang="en-US" sz="2800" dirty="0" smtClean="0">
              <a:latin typeface="Bradley Hand ITC" pitchFamily="66" charset="0"/>
            </a:endParaRPr>
          </a:p>
          <a:p>
            <a:pPr algn="just">
              <a:buNone/>
            </a:pPr>
            <a:r>
              <a:rPr lang="en-US" sz="2800" dirty="0" smtClean="0">
                <a:latin typeface="Bradley Hand ITC" pitchFamily="66" charset="0"/>
              </a:rPr>
              <a:t>These </a:t>
            </a:r>
            <a:r>
              <a:rPr lang="en-US" sz="2800" dirty="0" smtClean="0">
                <a:latin typeface="Bradley Hand ITC" pitchFamily="66" charset="0"/>
              </a:rPr>
              <a:t>are the stations around which demand for the service would be highest.</a:t>
            </a:r>
            <a:endParaRPr lang="en-US" sz="2800" dirty="0">
              <a:latin typeface="Bradley Hand ITC" pitchFamily="66" charset="0"/>
            </a:endParaRPr>
          </a:p>
          <a:p>
            <a:pPr algn="just">
              <a:buNone/>
            </a:pPr>
            <a:endParaRPr lang="en-US" sz="2000" dirty="0" smtClean="0"/>
          </a:p>
          <a:p>
            <a:pPr algn="just">
              <a:buNone/>
            </a:pPr>
            <a:endParaRPr lang="en-US" sz="2000" dirty="0" smtClean="0"/>
          </a:p>
          <a:p>
            <a:pPr algn="just">
              <a:buNone/>
            </a:pPr>
            <a:endParaRPr lang="en-US" sz="2000" dirty="0"/>
          </a:p>
        </p:txBody>
      </p:sp>
      <p:pic>
        <p:nvPicPr>
          <p:cNvPr id="4" name="Picture 3" descr="C:\Users\acer\OneDrive\Pictures\Screenshots\2021-07-24 (1).png"/>
          <p:cNvPicPr/>
          <p:nvPr/>
        </p:nvPicPr>
        <p:blipFill>
          <a:blip r:embed="rId2"/>
          <a:srcRect/>
          <a:stretch>
            <a:fillRect/>
          </a:stretch>
        </p:blipFill>
        <p:spPr bwMode="auto">
          <a:xfrm>
            <a:off x="990600" y="1219200"/>
            <a:ext cx="6019800" cy="1524000"/>
          </a:xfrm>
          <a:prstGeom prst="rect">
            <a:avLst/>
          </a:prstGeom>
          <a:noFill/>
          <a:ln w="9525">
            <a:noFill/>
            <a:miter lim="800000"/>
            <a:headEnd/>
            <a:tailEnd/>
          </a:ln>
        </p:spPr>
      </p:pic>
      <p:pic>
        <p:nvPicPr>
          <p:cNvPr id="5" name="Picture 4" descr="C:\Users\acer\OneDrive\Pictures\Screenshots\2021-07-25 (7).png"/>
          <p:cNvPicPr/>
          <p:nvPr/>
        </p:nvPicPr>
        <p:blipFill>
          <a:blip r:embed="rId3"/>
          <a:srcRect/>
          <a:stretch>
            <a:fillRect/>
          </a:stretch>
        </p:blipFill>
        <p:spPr bwMode="auto">
          <a:xfrm>
            <a:off x="762000" y="3429000"/>
            <a:ext cx="62484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smtClean="0">
                <a:latin typeface="Bradley Hand ITC" pitchFamily="66" charset="0"/>
              </a:rPr>
              <a:t>Visualizing</a:t>
            </a:r>
            <a:r>
              <a:rPr lang="en-US" sz="2800" b="1" dirty="0" smtClean="0"/>
              <a:t> </a:t>
            </a:r>
            <a:r>
              <a:rPr lang="en-US" sz="2800" b="1" dirty="0" smtClean="0">
                <a:latin typeface="Bradley Hand ITC" pitchFamily="66" charset="0"/>
              </a:rPr>
              <a:t>the area </a:t>
            </a:r>
            <a:r>
              <a:rPr lang="en-US" sz="2800" b="1" dirty="0" smtClean="0">
                <a:latin typeface="Bradley Hand ITC" pitchFamily="66" charset="0"/>
              </a:rPr>
              <a:t>from where cooks to be recruited</a:t>
            </a:r>
            <a:endParaRPr lang="en-US" sz="2800" dirty="0"/>
          </a:p>
        </p:txBody>
      </p:sp>
      <p:sp>
        <p:nvSpPr>
          <p:cNvPr id="3" name="Content Placeholder 2"/>
          <p:cNvSpPr>
            <a:spLocks noGrp="1"/>
          </p:cNvSpPr>
          <p:nvPr>
            <p:ph sz="quarter" idx="1"/>
          </p:nvPr>
        </p:nvSpPr>
        <p:spPr>
          <a:xfrm>
            <a:off x="381000" y="838200"/>
            <a:ext cx="8229600" cy="5562600"/>
          </a:xfrm>
        </p:spPr>
        <p:txBody>
          <a:bodyPr>
            <a:normAutofit fontScale="32500" lnSpcReduction="20000"/>
          </a:bodyPr>
          <a:lstStyle/>
          <a:p>
            <a:pPr>
              <a:buNone/>
            </a:pPr>
            <a:r>
              <a:rPr lang="en-US" sz="4600" dirty="0">
                <a:latin typeface="Bradley Hand ITC" pitchFamily="66" charset="0"/>
                <a:ea typeface="+mj-ea"/>
                <a:cs typeface="+mj-cs"/>
              </a:rPr>
              <a:t>Similarly we find the Stations around which the categories mentioned in the assumption 2 is high. These are plotted as green dots</a:t>
            </a:r>
            <a:r>
              <a:rPr lang="en-US" sz="4600" dirty="0" smtClean="0">
                <a:latin typeface="Bradley Hand ITC" pitchFamily="66" charset="0"/>
                <a:ea typeface="+mj-ea"/>
                <a:cs typeface="+mj-cs"/>
              </a:rPr>
              <a:t>.</a:t>
            </a: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5500" dirty="0" smtClean="0">
              <a:latin typeface="Bradley Hand ITC" pitchFamily="66" charset="0"/>
              <a:ea typeface="+mj-ea"/>
              <a:cs typeface="+mj-cs"/>
            </a:endParaRPr>
          </a:p>
          <a:p>
            <a:pPr>
              <a:buNone/>
            </a:pPr>
            <a:r>
              <a:rPr lang="en-US" sz="5500" dirty="0" smtClean="0">
                <a:latin typeface="Bradley Hand ITC" pitchFamily="66" charset="0"/>
                <a:ea typeface="+mj-ea"/>
                <a:cs typeface="+mj-cs"/>
              </a:rPr>
              <a:t>Stations </a:t>
            </a:r>
            <a:r>
              <a:rPr lang="en-US" sz="5500" dirty="0" smtClean="0">
                <a:latin typeface="Bradley Hand ITC" pitchFamily="66" charset="0"/>
                <a:ea typeface="+mj-ea"/>
                <a:cs typeface="+mj-cs"/>
              </a:rPr>
              <a:t>around which the concentration of categories mentioned in Assumption 2 are high are as follow</a:t>
            </a:r>
            <a:r>
              <a:rPr lang="en-US" sz="5500" dirty="0" smtClean="0">
                <a:latin typeface="Bradley Hand ITC" pitchFamily="66" charset="0"/>
                <a:ea typeface="+mj-ea"/>
                <a:cs typeface="+mj-cs"/>
              </a:rPr>
              <a:t>:</a:t>
            </a:r>
          </a:p>
          <a:p>
            <a:pPr>
              <a:buNone/>
            </a:pPr>
            <a:endParaRPr lang="en-US" sz="55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r>
              <a:rPr lang="en-US" sz="5500" dirty="0" smtClean="0">
                <a:latin typeface="Bradley Hand ITC" pitchFamily="66" charset="0"/>
                <a:ea typeface="+mj-ea"/>
                <a:cs typeface="+mj-cs"/>
              </a:rPr>
              <a:t>These </a:t>
            </a:r>
            <a:r>
              <a:rPr lang="en-US" sz="5500" dirty="0" smtClean="0">
                <a:latin typeface="Bradley Hand ITC" pitchFamily="66" charset="0"/>
                <a:ea typeface="+mj-ea"/>
                <a:cs typeface="+mj-cs"/>
              </a:rPr>
              <a:t>are the stations around  which cooks could be recruited.</a:t>
            </a:r>
            <a:endParaRPr lang="en-US" sz="5500" dirty="0" smtClean="0">
              <a:latin typeface="Bradley Hand ITC" pitchFamily="66" charset="0"/>
              <a:ea typeface="+mj-ea"/>
              <a:cs typeface="+mj-cs"/>
            </a:endParaRPr>
          </a:p>
          <a:p>
            <a:pPr>
              <a:buNone/>
            </a:pPr>
            <a:endParaRPr lang="en-US" sz="4000" dirty="0">
              <a:latin typeface="Bradley Hand ITC" pitchFamily="66" charset="0"/>
              <a:ea typeface="+mj-ea"/>
              <a:cs typeface="+mj-cs"/>
            </a:endParaRPr>
          </a:p>
          <a:p>
            <a:pPr>
              <a:buNone/>
            </a:pPr>
            <a:endParaRPr lang="en-US" sz="4000" dirty="0" smtClean="0">
              <a:latin typeface="Bradley Hand ITC" pitchFamily="66" charset="0"/>
              <a:ea typeface="+mj-ea"/>
              <a:cs typeface="+mj-cs"/>
            </a:endParaRPr>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a:p>
          <a:p>
            <a:pPr>
              <a:buNone/>
            </a:pPr>
            <a:endParaRPr lang="en-US" dirty="0"/>
          </a:p>
        </p:txBody>
      </p:sp>
      <p:pic>
        <p:nvPicPr>
          <p:cNvPr id="4" name="Picture 3" descr="C:\Users\acer\OneDrive\Pictures\Screenshots\2021-07-24 (5).png"/>
          <p:cNvPicPr/>
          <p:nvPr/>
        </p:nvPicPr>
        <p:blipFill>
          <a:blip r:embed="rId2"/>
          <a:srcRect/>
          <a:stretch>
            <a:fillRect/>
          </a:stretch>
        </p:blipFill>
        <p:spPr bwMode="auto">
          <a:xfrm>
            <a:off x="1066800" y="1524000"/>
            <a:ext cx="5486400" cy="1600200"/>
          </a:xfrm>
          <a:prstGeom prst="rect">
            <a:avLst/>
          </a:prstGeom>
          <a:noFill/>
          <a:ln w="9525">
            <a:noFill/>
            <a:miter lim="800000"/>
            <a:headEnd/>
            <a:tailEnd/>
          </a:ln>
        </p:spPr>
      </p:pic>
      <p:pic>
        <p:nvPicPr>
          <p:cNvPr id="5" name="Picture 4" descr="C:\Users\acer\AppData\Local\Microsoft\Windows\INetCache\Content.Word\2021-07-25 (8).png"/>
          <p:cNvPicPr/>
          <p:nvPr/>
        </p:nvPicPr>
        <p:blipFill>
          <a:blip r:embed="rId3"/>
          <a:srcRect/>
          <a:stretch>
            <a:fillRect/>
          </a:stretch>
        </p:blipFill>
        <p:spPr bwMode="auto">
          <a:xfrm>
            <a:off x="533400" y="4191000"/>
            <a:ext cx="6248400" cy="173390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latin typeface="Bradley Hand ITC" pitchFamily="66" charset="0"/>
              </a:rPr>
              <a:t>Target Station for the Business</a:t>
            </a:r>
            <a:endParaRPr lang="en-US" sz="2800" b="1" dirty="0">
              <a:latin typeface="Bradley Hand ITC" pitchFamily="66" charset="0"/>
            </a:endParaRPr>
          </a:p>
        </p:txBody>
      </p:sp>
      <p:sp>
        <p:nvSpPr>
          <p:cNvPr id="3" name="Content Placeholder 2"/>
          <p:cNvSpPr>
            <a:spLocks noGrp="1"/>
          </p:cNvSpPr>
          <p:nvPr>
            <p:ph sz="quarter" idx="1"/>
          </p:nvPr>
        </p:nvSpPr>
        <p:spPr>
          <a:xfrm>
            <a:off x="457200" y="762000"/>
            <a:ext cx="8229600" cy="5257800"/>
          </a:xfrm>
        </p:spPr>
        <p:txBody>
          <a:bodyPr>
            <a:normAutofit fontScale="25000" lnSpcReduction="20000"/>
          </a:bodyPr>
          <a:lstStyle/>
          <a:p>
            <a:pPr>
              <a:buNone/>
            </a:pPr>
            <a:r>
              <a:rPr lang="en-US" sz="8800" dirty="0" smtClean="0">
                <a:latin typeface="Bradley Hand ITC" pitchFamily="66" charset="0"/>
                <a:ea typeface="+mj-ea"/>
                <a:cs typeface="+mj-cs"/>
              </a:rPr>
              <a:t>We see that the location of service target as well as that of residential area is either </a:t>
            </a:r>
            <a:r>
              <a:rPr lang="en-US" sz="8800" b="1" dirty="0" smtClean="0">
                <a:latin typeface="Bradley Hand ITC" pitchFamily="66" charset="0"/>
                <a:ea typeface="+mj-ea"/>
                <a:cs typeface="+mj-cs"/>
              </a:rPr>
              <a:t>overlapping or very close to each other</a:t>
            </a:r>
            <a:r>
              <a:rPr lang="en-US" sz="8800" dirty="0" smtClean="0">
                <a:latin typeface="Bradley Hand ITC" pitchFamily="66" charset="0"/>
                <a:ea typeface="+mj-ea"/>
                <a:cs typeface="+mj-cs"/>
              </a:rPr>
              <a:t>, which is very optimal for the business as it would further squeeze the commutation cost.</a:t>
            </a:r>
          </a:p>
          <a:p>
            <a:pPr>
              <a:buNone/>
            </a:pPr>
            <a:r>
              <a:rPr lang="en-US" sz="8800" dirty="0" smtClean="0">
                <a:latin typeface="Bradley Hand ITC" pitchFamily="66" charset="0"/>
                <a:ea typeface="+mj-ea"/>
                <a:cs typeface="+mj-cs"/>
              </a:rPr>
              <a:t>Therefore </a:t>
            </a:r>
            <a:r>
              <a:rPr lang="en-US" sz="8800" dirty="0">
                <a:latin typeface="Bradley Hand ITC" pitchFamily="66" charset="0"/>
                <a:ea typeface="+mj-ea"/>
                <a:cs typeface="+mj-cs"/>
              </a:rPr>
              <a:t>in accordance with the above two graphs </a:t>
            </a:r>
            <a:r>
              <a:rPr lang="en-US" sz="8800" dirty="0" smtClean="0">
                <a:latin typeface="Bradley Hand ITC" pitchFamily="66" charset="0"/>
                <a:ea typeface="+mj-ea"/>
                <a:cs typeface="+mj-cs"/>
              </a:rPr>
              <a:t>the target Station for </a:t>
            </a:r>
            <a:r>
              <a:rPr lang="en-US" sz="8800" dirty="0">
                <a:latin typeface="Bradley Hand ITC" pitchFamily="66" charset="0"/>
                <a:ea typeface="+mj-ea"/>
                <a:cs typeface="+mj-cs"/>
              </a:rPr>
              <a:t>our business are as follow:</a:t>
            </a:r>
          </a:p>
          <a:p>
            <a:pPr>
              <a:buNone/>
            </a:pPr>
            <a:r>
              <a:rPr lang="en-US" sz="8800" b="1" dirty="0" smtClean="0">
                <a:latin typeface="Bradley Hand ITC" pitchFamily="66" charset="0"/>
                <a:ea typeface="+mj-ea"/>
                <a:cs typeface="+mj-cs"/>
              </a:rPr>
              <a:t>Name of the Stations of Importance:</a:t>
            </a:r>
          </a:p>
          <a:p>
            <a:r>
              <a:rPr lang="en-US" sz="8000" dirty="0" err="1" smtClean="0">
                <a:latin typeface="Bradley Hand ITC" pitchFamily="66" charset="0"/>
                <a:ea typeface="+mj-ea"/>
                <a:cs typeface="+mj-cs"/>
              </a:rPr>
              <a:t>Bidhannagar</a:t>
            </a:r>
            <a:r>
              <a:rPr lang="en-US" sz="8000" dirty="0" smtClean="0">
                <a:latin typeface="Bradley Hand ITC" pitchFamily="66" charset="0"/>
                <a:ea typeface="+mj-ea"/>
                <a:cs typeface="+mj-cs"/>
              </a:rPr>
              <a:t> </a:t>
            </a:r>
            <a:r>
              <a:rPr lang="en-US" sz="8000" dirty="0">
                <a:latin typeface="Bradley Hand ITC" pitchFamily="66" charset="0"/>
                <a:ea typeface="+mj-ea"/>
                <a:cs typeface="+mj-cs"/>
              </a:rPr>
              <a:t>Road</a:t>
            </a:r>
          </a:p>
          <a:p>
            <a:r>
              <a:rPr lang="en-US" sz="8000" dirty="0" err="1">
                <a:latin typeface="Bradley Hand ITC" pitchFamily="66" charset="0"/>
                <a:ea typeface="+mj-ea"/>
                <a:cs typeface="+mj-cs"/>
              </a:rPr>
              <a:t>Ballygunge</a:t>
            </a:r>
            <a:r>
              <a:rPr lang="en-US" sz="8000" dirty="0">
                <a:latin typeface="Bradley Hand ITC" pitchFamily="66" charset="0"/>
                <a:ea typeface="+mj-ea"/>
                <a:cs typeface="+mj-cs"/>
              </a:rPr>
              <a:t> Junction</a:t>
            </a:r>
          </a:p>
          <a:p>
            <a:r>
              <a:rPr lang="en-US" sz="8000" dirty="0" err="1">
                <a:latin typeface="Bradley Hand ITC" pitchFamily="66" charset="0"/>
                <a:ea typeface="+mj-ea"/>
                <a:cs typeface="+mj-cs"/>
              </a:rPr>
              <a:t>Benoy</a:t>
            </a:r>
            <a:r>
              <a:rPr lang="en-US" sz="8000" dirty="0">
                <a:latin typeface="Bradley Hand ITC" pitchFamily="66" charset="0"/>
                <a:ea typeface="+mj-ea"/>
                <a:cs typeface="+mj-cs"/>
              </a:rPr>
              <a:t> </a:t>
            </a:r>
            <a:r>
              <a:rPr lang="en-US" sz="8000" dirty="0" err="1">
                <a:latin typeface="Bradley Hand ITC" pitchFamily="66" charset="0"/>
                <a:ea typeface="+mj-ea"/>
                <a:cs typeface="+mj-cs"/>
              </a:rPr>
              <a:t>Badal</a:t>
            </a:r>
            <a:r>
              <a:rPr lang="en-US" sz="8000" dirty="0">
                <a:latin typeface="Bradley Hand ITC" pitchFamily="66" charset="0"/>
                <a:ea typeface="+mj-ea"/>
                <a:cs typeface="+mj-cs"/>
              </a:rPr>
              <a:t> </a:t>
            </a:r>
            <a:r>
              <a:rPr lang="en-US" sz="8000" dirty="0" err="1">
                <a:latin typeface="Bradley Hand ITC" pitchFamily="66" charset="0"/>
                <a:ea typeface="+mj-ea"/>
                <a:cs typeface="+mj-cs"/>
              </a:rPr>
              <a:t>Dinesh</a:t>
            </a:r>
            <a:r>
              <a:rPr lang="en-US" sz="8000" dirty="0">
                <a:latin typeface="Bradley Hand ITC" pitchFamily="66" charset="0"/>
                <a:ea typeface="+mj-ea"/>
                <a:cs typeface="+mj-cs"/>
              </a:rPr>
              <a:t> </a:t>
            </a:r>
            <a:r>
              <a:rPr lang="en-US" sz="8000" dirty="0" err="1">
                <a:latin typeface="Bradley Hand ITC" pitchFamily="66" charset="0"/>
                <a:ea typeface="+mj-ea"/>
                <a:cs typeface="+mj-cs"/>
              </a:rPr>
              <a:t>Bagh</a:t>
            </a:r>
            <a:endParaRPr lang="en-US" sz="8000" dirty="0">
              <a:latin typeface="Bradley Hand ITC" pitchFamily="66" charset="0"/>
              <a:ea typeface="+mj-ea"/>
              <a:cs typeface="+mj-cs"/>
            </a:endParaRPr>
          </a:p>
          <a:p>
            <a:r>
              <a:rPr lang="en-US" sz="8000" dirty="0">
                <a:latin typeface="Bradley Hand ITC" pitchFamily="66" charset="0"/>
                <a:ea typeface="+mj-ea"/>
                <a:cs typeface="+mj-cs"/>
              </a:rPr>
              <a:t>Eden Gardens</a:t>
            </a:r>
          </a:p>
          <a:p>
            <a:r>
              <a:rPr lang="en-US" sz="8000" dirty="0">
                <a:latin typeface="Bradley Hand ITC" pitchFamily="66" charset="0"/>
                <a:ea typeface="+mj-ea"/>
                <a:cs typeface="+mj-cs"/>
              </a:rPr>
              <a:t>Lake Gardens</a:t>
            </a:r>
          </a:p>
          <a:p>
            <a:r>
              <a:rPr lang="en-US" sz="8000" dirty="0">
                <a:latin typeface="Bradley Hand ITC" pitchFamily="66" charset="0"/>
                <a:ea typeface="+mj-ea"/>
                <a:cs typeface="+mj-cs"/>
              </a:rPr>
              <a:t>Park Circus</a:t>
            </a:r>
          </a:p>
          <a:p>
            <a:r>
              <a:rPr lang="en-US" sz="8000" dirty="0" err="1">
                <a:latin typeface="Bradley Hand ITC" pitchFamily="66" charset="0"/>
                <a:ea typeface="+mj-ea"/>
                <a:cs typeface="+mj-cs"/>
              </a:rPr>
              <a:t>Barasat</a:t>
            </a:r>
            <a:r>
              <a:rPr lang="en-US" sz="8000" dirty="0">
                <a:latin typeface="Bradley Hand ITC" pitchFamily="66" charset="0"/>
                <a:ea typeface="+mj-ea"/>
                <a:cs typeface="+mj-cs"/>
              </a:rPr>
              <a:t> Junction</a:t>
            </a:r>
          </a:p>
          <a:p>
            <a:r>
              <a:rPr lang="en-US" sz="8000" dirty="0" err="1">
                <a:latin typeface="Bradley Hand ITC" pitchFamily="66" charset="0"/>
                <a:ea typeface="+mj-ea"/>
                <a:cs typeface="+mj-cs"/>
              </a:rPr>
              <a:t>Padmapukur</a:t>
            </a:r>
            <a:endParaRPr lang="en-US" sz="8000" dirty="0">
              <a:latin typeface="Bradley Hand ITC" pitchFamily="66" charset="0"/>
              <a:ea typeface="+mj-ea"/>
              <a:cs typeface="+mj-cs"/>
            </a:endParaRPr>
          </a:p>
          <a:p>
            <a:r>
              <a:rPr lang="en-US" sz="8000" dirty="0" err="1">
                <a:latin typeface="Bradley Hand ITC" pitchFamily="66" charset="0"/>
                <a:ea typeface="+mj-ea"/>
                <a:cs typeface="+mj-cs"/>
              </a:rPr>
              <a:t>Deshapran</a:t>
            </a:r>
            <a:endParaRPr lang="en-US" sz="8000" dirty="0">
              <a:latin typeface="Bradley Hand ITC" pitchFamily="66" charset="0"/>
              <a:ea typeface="+mj-ea"/>
              <a:cs typeface="+mj-cs"/>
            </a:endParaRPr>
          </a:p>
          <a:p>
            <a:r>
              <a:rPr lang="en-US" sz="8000" dirty="0" err="1">
                <a:latin typeface="Bradley Hand ITC" pitchFamily="66" charset="0"/>
                <a:ea typeface="+mj-ea"/>
                <a:cs typeface="+mj-cs"/>
              </a:rPr>
              <a:t>Dhakuria</a:t>
            </a:r>
            <a:endParaRPr lang="en-US" sz="8000" dirty="0">
              <a:latin typeface="Bradley Hand ITC" pitchFamily="66" charset="0"/>
              <a:ea typeface="+mj-ea"/>
              <a:cs typeface="+mj-cs"/>
            </a:endParaRPr>
          </a:p>
          <a:p>
            <a:r>
              <a:rPr lang="en-US" sz="8000" dirty="0" err="1">
                <a:latin typeface="Bradley Hand ITC" pitchFamily="66" charset="0"/>
                <a:ea typeface="+mj-ea"/>
                <a:cs typeface="+mj-cs"/>
              </a:rPr>
              <a:t>Netra</a:t>
            </a:r>
            <a:endParaRPr lang="en-US" sz="8000" dirty="0">
              <a:latin typeface="Bradley Hand ITC" pitchFamily="66" charset="0"/>
              <a:ea typeface="+mj-ea"/>
              <a:cs typeface="+mj-cs"/>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304800"/>
          </a:xfrm>
        </p:spPr>
        <p:txBody>
          <a:bodyPr>
            <a:noAutofit/>
          </a:bodyPr>
          <a:lstStyle/>
          <a:p>
            <a:r>
              <a:rPr lang="en-US" sz="2400" b="1" dirty="0" smtClean="0">
                <a:latin typeface="Algerian" pitchFamily="82" charset="0"/>
              </a:rPr>
              <a:t>Machine Learning</a:t>
            </a:r>
            <a:r>
              <a:rPr lang="en-US" sz="2800" dirty="0"/>
              <a:t/>
            </a:r>
            <a:br>
              <a:rPr lang="en-US" sz="2800" dirty="0"/>
            </a:br>
            <a:endParaRPr lang="en-US" sz="2800" dirty="0"/>
          </a:p>
        </p:txBody>
      </p:sp>
      <p:sp>
        <p:nvSpPr>
          <p:cNvPr id="3" name="Content Placeholder 2"/>
          <p:cNvSpPr>
            <a:spLocks noGrp="1"/>
          </p:cNvSpPr>
          <p:nvPr>
            <p:ph sz="quarter" idx="1"/>
          </p:nvPr>
        </p:nvSpPr>
        <p:spPr>
          <a:xfrm>
            <a:off x="457200" y="762000"/>
            <a:ext cx="8229600" cy="5715000"/>
          </a:xfrm>
        </p:spPr>
        <p:txBody>
          <a:bodyPr>
            <a:normAutofit fontScale="25000" lnSpcReduction="20000"/>
          </a:bodyPr>
          <a:lstStyle/>
          <a:p>
            <a:pPr>
              <a:buNone/>
            </a:pPr>
            <a:r>
              <a:rPr lang="en-US" sz="7200" dirty="0">
                <a:latin typeface="Bradley Hand ITC" pitchFamily="66" charset="0"/>
                <a:ea typeface="+mj-ea"/>
                <a:cs typeface="+mj-cs"/>
              </a:rPr>
              <a:t>Now in order to have a better understanding of different areas, understand the scope of future growth and better planning of the business we would group all the stations in three clusters based on the venues that are found within 1.5km of its radius. </a:t>
            </a:r>
          </a:p>
          <a:p>
            <a:pPr>
              <a:buNone/>
            </a:pPr>
            <a:r>
              <a:rPr lang="en-US" sz="7200" dirty="0">
                <a:latin typeface="Bradley Hand ITC" pitchFamily="66" charset="0"/>
                <a:ea typeface="+mj-ea"/>
                <a:cs typeface="+mj-cs"/>
              </a:rPr>
              <a:t>We used one hot encoding and </a:t>
            </a:r>
            <a:r>
              <a:rPr lang="en-US" sz="7200" dirty="0" err="1" smtClean="0">
                <a:latin typeface="Bradley Hand ITC" pitchFamily="66" charset="0"/>
                <a:ea typeface="+mj-ea"/>
                <a:cs typeface="+mj-cs"/>
              </a:rPr>
              <a:t>KMean</a:t>
            </a:r>
            <a:r>
              <a:rPr lang="en-US" sz="7200" dirty="0" smtClean="0">
                <a:latin typeface="Bradley Hand ITC" pitchFamily="66" charset="0"/>
                <a:ea typeface="+mj-ea"/>
                <a:cs typeface="+mj-cs"/>
              </a:rPr>
              <a:t> </a:t>
            </a:r>
            <a:r>
              <a:rPr lang="en-US" sz="7200" dirty="0">
                <a:latin typeface="Bradley Hand ITC" pitchFamily="66" charset="0"/>
                <a:ea typeface="+mj-ea"/>
                <a:cs typeface="+mj-cs"/>
              </a:rPr>
              <a:t>algorithm to group the Stations into three clusters based on the Categories of Venues found in the 1.5Km </a:t>
            </a:r>
            <a:r>
              <a:rPr lang="en-US" sz="7200" dirty="0" smtClean="0">
                <a:latin typeface="Bradley Hand ITC" pitchFamily="66" charset="0"/>
                <a:ea typeface="+mj-ea"/>
                <a:cs typeface="+mj-cs"/>
              </a:rPr>
              <a:t>radius </a:t>
            </a:r>
            <a:r>
              <a:rPr lang="en-US" sz="7200" dirty="0">
                <a:latin typeface="Bradley Hand ITC" pitchFamily="66" charset="0"/>
                <a:ea typeface="+mj-ea"/>
                <a:cs typeface="+mj-cs"/>
              </a:rPr>
              <a:t>of each Station</a:t>
            </a:r>
            <a:r>
              <a:rPr lang="en-US" sz="7200" dirty="0" smtClean="0">
                <a:latin typeface="Bradley Hand ITC" pitchFamily="66" charset="0"/>
                <a:ea typeface="+mj-ea"/>
                <a:cs typeface="+mj-cs"/>
              </a:rPr>
              <a:t>.</a:t>
            </a:r>
          </a:p>
          <a:p>
            <a:pPr>
              <a:buNone/>
            </a:pPr>
            <a:endParaRPr lang="en-US" sz="2900" dirty="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a:latin typeface="Bradley Hand ITC" pitchFamily="66" charset="0"/>
              <a:ea typeface="+mj-ea"/>
              <a:cs typeface="+mj-cs"/>
            </a:endParaRPr>
          </a:p>
          <a:p>
            <a:pPr>
              <a:buNone/>
            </a:pPr>
            <a:endParaRPr lang="en-US" sz="2900" dirty="0" smtClean="0">
              <a:latin typeface="Bradley Hand ITC" pitchFamily="66" charset="0"/>
              <a:ea typeface="+mj-ea"/>
              <a:cs typeface="+mj-cs"/>
            </a:endParaRPr>
          </a:p>
          <a:p>
            <a:pPr>
              <a:buNone/>
            </a:pPr>
            <a:endParaRPr lang="en-US" sz="2900" dirty="0">
              <a:latin typeface="Bradley Hand ITC" pitchFamily="66" charset="0"/>
              <a:ea typeface="+mj-ea"/>
              <a:cs typeface="+mj-cs"/>
            </a:endParaRPr>
          </a:p>
          <a:p>
            <a:pPr algn="ctr">
              <a:buNone/>
            </a:pPr>
            <a:endParaRPr lang="en-US" sz="2900" dirty="0" smtClean="0">
              <a:latin typeface="Bradley Hand ITC" pitchFamily="66" charset="0"/>
              <a:ea typeface="+mj-ea"/>
              <a:cs typeface="+mj-cs"/>
            </a:endParaRPr>
          </a:p>
          <a:p>
            <a:pPr algn="ctr">
              <a:buNone/>
            </a:pPr>
            <a:endParaRPr lang="en-US" sz="2900" dirty="0" smtClean="0">
              <a:latin typeface="Bradley Hand ITC" pitchFamily="66" charset="0"/>
              <a:ea typeface="+mj-ea"/>
              <a:cs typeface="+mj-cs"/>
            </a:endParaRPr>
          </a:p>
          <a:p>
            <a:pPr algn="ctr">
              <a:buNone/>
            </a:pPr>
            <a:endParaRPr lang="en-US" sz="2900" dirty="0" smtClean="0">
              <a:latin typeface="Bradley Hand ITC" pitchFamily="66" charset="0"/>
              <a:ea typeface="+mj-ea"/>
              <a:cs typeface="+mj-cs"/>
            </a:endParaRPr>
          </a:p>
          <a:p>
            <a:pPr algn="ctr">
              <a:buNone/>
            </a:pPr>
            <a:endParaRPr lang="en-US" sz="3400" dirty="0" smtClean="0">
              <a:latin typeface="Bradley Hand ITC" pitchFamily="66" charset="0"/>
              <a:ea typeface="+mj-ea"/>
              <a:cs typeface="+mj-cs"/>
            </a:endParaRPr>
          </a:p>
          <a:p>
            <a:pPr algn="ctr">
              <a:buNone/>
            </a:pPr>
            <a:endParaRPr lang="en-US" sz="3400" dirty="0" smtClean="0">
              <a:latin typeface="Bradley Hand ITC" pitchFamily="66" charset="0"/>
              <a:ea typeface="+mj-ea"/>
              <a:cs typeface="+mj-cs"/>
            </a:endParaRPr>
          </a:p>
          <a:p>
            <a:pPr algn="ctr">
              <a:buNone/>
            </a:pPr>
            <a:endParaRPr lang="en-US" sz="7200" dirty="0" smtClean="0">
              <a:latin typeface="Bradley Hand ITC" pitchFamily="66" charset="0"/>
              <a:ea typeface="+mj-ea"/>
              <a:cs typeface="+mj-cs"/>
            </a:endParaRPr>
          </a:p>
          <a:p>
            <a:pPr algn="ctr">
              <a:buNone/>
            </a:pPr>
            <a:r>
              <a:rPr lang="en-US" sz="7200" dirty="0" smtClean="0">
                <a:latin typeface="Bradley Hand ITC" pitchFamily="66" charset="0"/>
                <a:ea typeface="+mj-ea"/>
                <a:cs typeface="+mj-cs"/>
              </a:rPr>
              <a:t>The </a:t>
            </a:r>
            <a:r>
              <a:rPr lang="en-US" sz="7200" dirty="0">
                <a:latin typeface="Bradley Hand ITC" pitchFamily="66" charset="0"/>
                <a:ea typeface="+mj-ea"/>
                <a:cs typeface="+mj-cs"/>
              </a:rPr>
              <a:t>large circles denotes the stations and their color denotes different clusters; the red dots are venues which implies high demand for the service and the green dots represent residential areas from where cooks could recruited. </a:t>
            </a:r>
            <a:r>
              <a:rPr lang="en-US" sz="7200" b="1" i="1" dirty="0"/>
              <a:t>[</a:t>
            </a:r>
            <a:r>
              <a:rPr lang="en-US" sz="7200" b="1" i="1" dirty="0">
                <a:solidFill>
                  <a:srgbClr val="FF0000"/>
                </a:solidFill>
              </a:rPr>
              <a:t>Cluster 0: Red circles</a:t>
            </a:r>
            <a:r>
              <a:rPr lang="en-US" sz="7200" b="1" i="1" dirty="0"/>
              <a:t>, </a:t>
            </a:r>
            <a:r>
              <a:rPr lang="en-US" sz="7200" b="1" i="1" dirty="0">
                <a:solidFill>
                  <a:schemeClr val="tx2">
                    <a:lumMod val="75000"/>
                  </a:schemeClr>
                </a:solidFill>
              </a:rPr>
              <a:t>Cluster 1: Blue Circles</a:t>
            </a:r>
            <a:r>
              <a:rPr lang="en-US" sz="7200" b="1" i="1" dirty="0"/>
              <a:t>, </a:t>
            </a:r>
            <a:r>
              <a:rPr lang="en-US" sz="7200" b="1" i="1" dirty="0">
                <a:solidFill>
                  <a:srgbClr val="00FF99"/>
                </a:solidFill>
              </a:rPr>
              <a:t>Cluster 2: Cyan Circles</a:t>
            </a:r>
            <a:r>
              <a:rPr lang="en-US" sz="7200" b="1" i="1" dirty="0"/>
              <a:t>]</a:t>
            </a:r>
          </a:p>
          <a:p>
            <a:pPr>
              <a:buNone/>
            </a:pPr>
            <a:endParaRPr lang="en-US" sz="1900" dirty="0"/>
          </a:p>
        </p:txBody>
      </p:sp>
      <p:pic>
        <p:nvPicPr>
          <p:cNvPr id="4" name="Picture 3" descr="C:\Users\acer\OneDrive\Pictures\Screenshots\2021-07-25.png"/>
          <p:cNvPicPr/>
          <p:nvPr/>
        </p:nvPicPr>
        <p:blipFill>
          <a:blip r:embed="rId2"/>
          <a:srcRect/>
          <a:stretch>
            <a:fillRect/>
          </a:stretch>
        </p:blipFill>
        <p:spPr bwMode="auto">
          <a:xfrm>
            <a:off x="1676400" y="2438400"/>
            <a:ext cx="6248400" cy="2971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63562"/>
          </a:xfrm>
        </p:spPr>
        <p:txBody>
          <a:bodyPr>
            <a:normAutofit fontScale="90000"/>
          </a:bodyPr>
          <a:lstStyle/>
          <a:p>
            <a:r>
              <a:rPr lang="en-US" sz="2700" b="1" dirty="0" smtClean="0">
                <a:latin typeface="Algerian" pitchFamily="82" charset="0"/>
              </a:rPr>
              <a:t>RESULT</a:t>
            </a:r>
            <a:r>
              <a:rPr lang="en-US" dirty="0"/>
              <a:t/>
            </a:r>
            <a:br>
              <a:rPr lang="en-US" dirty="0"/>
            </a:br>
            <a:endParaRPr lang="en-US" dirty="0"/>
          </a:p>
        </p:txBody>
      </p:sp>
      <p:sp>
        <p:nvSpPr>
          <p:cNvPr id="3" name="Content Placeholder 2"/>
          <p:cNvSpPr>
            <a:spLocks noGrp="1"/>
          </p:cNvSpPr>
          <p:nvPr>
            <p:ph sz="quarter" idx="1"/>
          </p:nvPr>
        </p:nvSpPr>
        <p:spPr>
          <a:xfrm>
            <a:off x="457200" y="914400"/>
            <a:ext cx="8229600" cy="5211763"/>
          </a:xfrm>
        </p:spPr>
        <p:txBody>
          <a:bodyPr>
            <a:normAutofit/>
          </a:bodyPr>
          <a:lstStyle/>
          <a:p>
            <a:pPr>
              <a:buNone/>
            </a:pPr>
            <a:r>
              <a:rPr lang="en-US" sz="1800" dirty="0">
                <a:latin typeface="Bradley Hand ITC" pitchFamily="66" charset="0"/>
                <a:ea typeface="+mj-ea"/>
                <a:cs typeface="+mj-cs"/>
              </a:rPr>
              <a:t>T</a:t>
            </a:r>
            <a:r>
              <a:rPr lang="en-US" sz="1800" dirty="0" smtClean="0">
                <a:latin typeface="Bradley Hand ITC" pitchFamily="66" charset="0"/>
                <a:ea typeface="+mj-ea"/>
                <a:cs typeface="+mj-cs"/>
              </a:rPr>
              <a:t>he </a:t>
            </a:r>
            <a:r>
              <a:rPr lang="en-US" sz="1800" dirty="0">
                <a:latin typeface="Bradley Hand ITC" pitchFamily="66" charset="0"/>
                <a:ea typeface="+mj-ea"/>
                <a:cs typeface="+mj-cs"/>
              </a:rPr>
              <a:t>concentration of red dots and green dots (signifying the target area for the service delivery and cook recruitment target areas) are high at Cluster 0 and Cluster 1. Also we find that all of our Stations of Importance falls in these two clusters. Thus the </a:t>
            </a:r>
            <a:r>
              <a:rPr lang="en-US" sz="1800" dirty="0" err="1">
                <a:latin typeface="Bradley Hand ITC" pitchFamily="66" charset="0"/>
                <a:ea typeface="+mj-ea"/>
                <a:cs typeface="+mj-cs"/>
              </a:rPr>
              <a:t>Dabbawala</a:t>
            </a:r>
            <a:r>
              <a:rPr lang="en-US" sz="1800" dirty="0">
                <a:latin typeface="Bradley Hand ITC" pitchFamily="66" charset="0"/>
                <a:ea typeface="+mj-ea"/>
                <a:cs typeface="+mj-cs"/>
              </a:rPr>
              <a:t> service can be targeted in Cluster 0 and Cluster 1. </a:t>
            </a:r>
          </a:p>
          <a:p>
            <a:pPr>
              <a:buNone/>
            </a:pPr>
            <a:r>
              <a:rPr lang="en-US" sz="1800" b="1" dirty="0" smtClean="0">
                <a:latin typeface="Bradley Hand ITC" pitchFamily="66" charset="0"/>
                <a:ea typeface="+mj-ea"/>
                <a:cs typeface="+mj-cs"/>
              </a:rPr>
              <a:t>Observation:</a:t>
            </a:r>
            <a:endParaRPr lang="en-US" sz="1800" b="1" dirty="0" smtClean="0">
              <a:latin typeface="Bradley Hand ITC" pitchFamily="66" charset="0"/>
              <a:ea typeface="+mj-ea"/>
              <a:cs typeface="+mj-cs"/>
            </a:endParaRPr>
          </a:p>
          <a:p>
            <a:r>
              <a:rPr lang="en-US" sz="1800" b="1" dirty="0">
                <a:latin typeface="Bradley Hand ITC" pitchFamily="66" charset="0"/>
                <a:ea typeface="+mj-ea"/>
                <a:cs typeface="+mj-cs"/>
              </a:rPr>
              <a:t>Cluster 0</a:t>
            </a:r>
            <a:r>
              <a:rPr lang="en-US" sz="1800" dirty="0">
                <a:latin typeface="Bradley Hand ITC" pitchFamily="66" charset="0"/>
                <a:ea typeface="+mj-ea"/>
                <a:cs typeface="+mj-cs"/>
              </a:rPr>
              <a:t>: Denoted by Red circles in above map </a:t>
            </a:r>
            <a:r>
              <a:rPr lang="en-US" sz="1800" dirty="0" smtClean="0">
                <a:latin typeface="Bradley Hand ITC" pitchFamily="66" charset="0"/>
                <a:ea typeface="+mj-ea"/>
                <a:cs typeface="+mj-cs"/>
              </a:rPr>
              <a:t>. It has areas </a:t>
            </a:r>
            <a:r>
              <a:rPr lang="en-US" sz="1800" dirty="0">
                <a:latin typeface="Bradley Hand ITC" pitchFamily="66" charset="0"/>
                <a:ea typeface="+mj-ea"/>
                <a:cs typeface="+mj-cs"/>
              </a:rPr>
              <a:t>with good demand for food as there are many Restaurants, cafes and food places. They also seem to have many clothing store, shopping malls and Movie Theaters.  Also as could be seen </a:t>
            </a:r>
            <a:r>
              <a:rPr lang="en-US" sz="1800" dirty="0" smtClean="0">
                <a:latin typeface="Bradley Hand ITC" pitchFamily="66" charset="0"/>
                <a:ea typeface="+mj-ea"/>
                <a:cs typeface="+mj-cs"/>
              </a:rPr>
              <a:t>in the previous map it </a:t>
            </a:r>
            <a:r>
              <a:rPr lang="en-US" sz="1800" dirty="0">
                <a:latin typeface="Bradley Hand ITC" pitchFamily="66" charset="0"/>
                <a:ea typeface="+mj-ea"/>
                <a:cs typeface="+mj-cs"/>
              </a:rPr>
              <a:t>has maximum numbers of red and green dots, making it very good locations for the business</a:t>
            </a:r>
            <a:r>
              <a:rPr lang="en-US" sz="1800" dirty="0" smtClean="0">
                <a:latin typeface="Bradley Hand ITC" pitchFamily="66" charset="0"/>
                <a:ea typeface="+mj-ea"/>
                <a:cs typeface="+mj-cs"/>
              </a:rPr>
              <a:t>.</a:t>
            </a:r>
          </a:p>
          <a:p>
            <a:r>
              <a:rPr lang="en-US" sz="1800" b="1" dirty="0">
                <a:latin typeface="Bradley Hand ITC" pitchFamily="66" charset="0"/>
                <a:ea typeface="+mj-ea"/>
                <a:cs typeface="+mj-cs"/>
              </a:rPr>
              <a:t>Cluster 1</a:t>
            </a:r>
            <a:r>
              <a:rPr lang="en-US" sz="1800" dirty="0">
                <a:latin typeface="Bradley Hand ITC" pitchFamily="66" charset="0"/>
                <a:ea typeface="+mj-ea"/>
                <a:cs typeface="+mj-cs"/>
              </a:rPr>
              <a:t>: Denoted by Blue circles in the map </a:t>
            </a:r>
            <a:r>
              <a:rPr lang="en-US" sz="1800" dirty="0" smtClean="0">
                <a:latin typeface="Bradley Hand ITC" pitchFamily="66" charset="0"/>
                <a:ea typeface="+mj-ea"/>
                <a:cs typeface="+mj-cs"/>
              </a:rPr>
              <a:t>.It </a:t>
            </a:r>
            <a:r>
              <a:rPr lang="en-US" sz="1800" dirty="0">
                <a:latin typeface="Bradley Hand ITC" pitchFamily="66" charset="0"/>
                <a:ea typeface="+mj-ea"/>
                <a:cs typeface="+mj-cs"/>
              </a:rPr>
              <a:t>also consists of areas with very high demand for food as it has mostly Restaurants, Hotels, Pubs and Nightclubs. </a:t>
            </a:r>
            <a:r>
              <a:rPr lang="en-US" sz="1800" dirty="0" smtClean="0">
                <a:latin typeface="Bradley Hand ITC" pitchFamily="66" charset="0"/>
                <a:ea typeface="+mj-ea"/>
                <a:cs typeface="+mj-cs"/>
              </a:rPr>
              <a:t>These </a:t>
            </a:r>
            <a:r>
              <a:rPr lang="en-US" sz="1800" dirty="0">
                <a:latin typeface="Bradley Hand ITC" pitchFamily="66" charset="0"/>
                <a:ea typeface="+mj-ea"/>
                <a:cs typeface="+mj-cs"/>
              </a:rPr>
              <a:t>areas also have high concentration of red and green dots making it good for the business</a:t>
            </a:r>
            <a:r>
              <a:rPr lang="en-US" sz="1800" dirty="0" smtClean="0">
                <a:latin typeface="Bradley Hand ITC" pitchFamily="66" charset="0"/>
                <a:ea typeface="+mj-ea"/>
                <a:cs typeface="+mj-cs"/>
              </a:rPr>
              <a:t>.</a:t>
            </a:r>
          </a:p>
          <a:p>
            <a:r>
              <a:rPr lang="en-US" sz="1800" b="1" dirty="0">
                <a:latin typeface="Bradley Hand ITC" pitchFamily="66" charset="0"/>
                <a:ea typeface="+mj-ea"/>
                <a:cs typeface="+mj-cs"/>
              </a:rPr>
              <a:t>Cluster 2</a:t>
            </a:r>
            <a:r>
              <a:rPr lang="en-US" sz="1800" dirty="0">
                <a:latin typeface="Bradley Hand ITC" pitchFamily="66" charset="0"/>
                <a:ea typeface="+mj-ea"/>
                <a:cs typeface="+mj-cs"/>
              </a:rPr>
              <a:t>: Denoted by Cyan circles in the map above.  They seem to be in the outskirts of Kolkata city and do not have much data to contribute.</a:t>
            </a:r>
          </a:p>
          <a:p>
            <a:endParaRPr lang="en-US" sz="1600" dirty="0"/>
          </a:p>
          <a:p>
            <a:endParaRPr lang="en-US" sz="1600"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500" b="1" dirty="0" smtClean="0">
                <a:latin typeface="Bradley Hand ITC" pitchFamily="66" charset="0"/>
              </a:rPr>
              <a:t>Stations of Importance along with </a:t>
            </a:r>
            <a:r>
              <a:rPr lang="en-US" sz="2500" b="1" dirty="0" err="1" smtClean="0">
                <a:latin typeface="Bradley Hand ITC" pitchFamily="66" charset="0"/>
              </a:rPr>
              <a:t>thir</a:t>
            </a:r>
            <a:r>
              <a:rPr lang="en-US" sz="2500" b="1" dirty="0" smtClean="0">
                <a:latin typeface="Bradley Hand ITC" pitchFamily="66" charset="0"/>
              </a:rPr>
              <a:t> </a:t>
            </a:r>
            <a:r>
              <a:rPr lang="en-US" sz="2500" b="1" dirty="0" smtClean="0">
                <a:latin typeface="Bradley Hand ITC" pitchFamily="66" charset="0"/>
              </a:rPr>
              <a:t>Line and Cluster:</a:t>
            </a:r>
            <a:endParaRPr lang="en-US" sz="2500" b="1" dirty="0">
              <a:latin typeface="Bradley Hand ITC" pitchFamily="66" charset="0"/>
            </a:endParaRPr>
          </a:p>
        </p:txBody>
      </p:sp>
      <p:sp>
        <p:nvSpPr>
          <p:cNvPr id="3" name="Content Placeholder 2"/>
          <p:cNvSpPr>
            <a:spLocks noGrp="1"/>
          </p:cNvSpPr>
          <p:nvPr>
            <p:ph sz="quarter" idx="1"/>
          </p:nvPr>
        </p:nvSpPr>
        <p:spPr>
          <a:xfrm>
            <a:off x="457200" y="914400"/>
            <a:ext cx="8229600" cy="4525963"/>
          </a:xfrm>
        </p:spPr>
        <p:txBody>
          <a:bodyPr/>
          <a:lstStyle/>
          <a:p>
            <a:pPr>
              <a:buNone/>
            </a:pPr>
            <a:r>
              <a:rPr lang="en-US" sz="1800" dirty="0" smtClean="0">
                <a:latin typeface="Bradley Hand ITC" pitchFamily="66" charset="0"/>
                <a:ea typeface="+mj-ea"/>
                <a:cs typeface="+mj-cs"/>
              </a:rPr>
              <a:t>We find the clusters and the Line where our Station of Importance falls:</a:t>
            </a:r>
          </a:p>
          <a:p>
            <a:pPr>
              <a:buNone/>
            </a:pPr>
            <a:endParaRPr lang="en-US" dirty="0"/>
          </a:p>
        </p:txBody>
      </p:sp>
      <p:graphicFrame>
        <p:nvGraphicFramePr>
          <p:cNvPr id="4" name="Table 3"/>
          <p:cNvGraphicFramePr>
            <a:graphicFrameLocks noGrp="1"/>
          </p:cNvGraphicFramePr>
          <p:nvPr/>
        </p:nvGraphicFramePr>
        <p:xfrm>
          <a:off x="1752600" y="1371600"/>
          <a:ext cx="4876800" cy="5024120"/>
        </p:xfrm>
        <a:graphic>
          <a:graphicData uri="http://schemas.openxmlformats.org/drawingml/2006/table">
            <a:tbl>
              <a:tblPr firstRow="1" bandRow="1">
                <a:tableStyleId>{5C22544A-7EE6-4342-B048-85BDC9FD1C3A}</a:tableStyleId>
              </a:tblPr>
              <a:tblGrid>
                <a:gridCol w="1625600"/>
                <a:gridCol w="1625600"/>
                <a:gridCol w="1625600"/>
              </a:tblGrid>
              <a:tr h="292100">
                <a:tc>
                  <a:txBody>
                    <a:bodyPr/>
                    <a:lstStyle/>
                    <a:p>
                      <a:pPr marL="0" marR="0">
                        <a:lnSpc>
                          <a:spcPct val="115000"/>
                        </a:lnSpc>
                        <a:spcBef>
                          <a:spcPts val="0"/>
                        </a:spcBef>
                        <a:spcAft>
                          <a:spcPts val="0"/>
                        </a:spcAft>
                      </a:pPr>
                      <a:r>
                        <a:rPr lang="en-US" sz="1600" b="1" kern="1200" dirty="0">
                          <a:solidFill>
                            <a:schemeClr val="tx1"/>
                          </a:solidFill>
                          <a:latin typeface="Algerian" pitchFamily="82" charset="0"/>
                          <a:ea typeface="+mj-ea"/>
                          <a:cs typeface="+mj-cs"/>
                        </a:rPr>
                        <a:t>Station Name</a:t>
                      </a:r>
                    </a:p>
                  </a:txBody>
                  <a:tcPr marL="68580" marR="68580" marT="0" marB="0" anchor="b"/>
                </a:tc>
                <a:tc>
                  <a:txBody>
                    <a:bodyPr/>
                    <a:lstStyle/>
                    <a:p>
                      <a:pPr marL="0" marR="0">
                        <a:lnSpc>
                          <a:spcPct val="115000"/>
                        </a:lnSpc>
                        <a:spcBef>
                          <a:spcPts val="0"/>
                        </a:spcBef>
                        <a:spcAft>
                          <a:spcPts val="0"/>
                        </a:spcAft>
                      </a:pPr>
                      <a:r>
                        <a:rPr lang="en-US" sz="1600" b="1" kern="1200" dirty="0">
                          <a:solidFill>
                            <a:schemeClr val="tx1"/>
                          </a:solidFill>
                          <a:latin typeface="Algerian" pitchFamily="82" charset="0"/>
                          <a:ea typeface="+mj-ea"/>
                          <a:cs typeface="+mj-cs"/>
                        </a:rPr>
                        <a:t>Line</a:t>
                      </a:r>
                    </a:p>
                  </a:txBody>
                  <a:tcPr marL="68580" marR="68580" marT="0" marB="0" anchor="b"/>
                </a:tc>
                <a:tc>
                  <a:txBody>
                    <a:bodyPr/>
                    <a:lstStyle/>
                    <a:p>
                      <a:pPr marL="0" marR="0">
                        <a:lnSpc>
                          <a:spcPct val="115000"/>
                        </a:lnSpc>
                        <a:spcBef>
                          <a:spcPts val="0"/>
                        </a:spcBef>
                        <a:spcAft>
                          <a:spcPts val="0"/>
                        </a:spcAft>
                      </a:pPr>
                      <a:r>
                        <a:rPr lang="en-US" sz="1600" b="1" kern="1200" dirty="0">
                          <a:solidFill>
                            <a:schemeClr val="tx1"/>
                          </a:solidFill>
                          <a:latin typeface="Algerian" pitchFamily="82" charset="0"/>
                          <a:ea typeface="+mj-ea"/>
                          <a:cs typeface="+mj-cs"/>
                        </a:rPr>
                        <a:t>Cluster</a:t>
                      </a:r>
                    </a:p>
                  </a:txBody>
                  <a:tcPr marL="68580" marR="68580" marT="0" marB="0"/>
                </a:tc>
              </a:tr>
              <a:tr h="292100">
                <a:tc>
                  <a:txBody>
                    <a:bodyPr/>
                    <a:lstStyle/>
                    <a:p>
                      <a:pPr marL="0" marR="0">
                        <a:lnSpc>
                          <a:spcPct val="115000"/>
                        </a:lnSpc>
                        <a:spcBef>
                          <a:spcPts val="0"/>
                        </a:spcBef>
                        <a:spcAft>
                          <a:spcPts val="0"/>
                        </a:spcAft>
                      </a:pPr>
                      <a:r>
                        <a:rPr lang="en-US" sz="1800" b="1" kern="1200" dirty="0" err="1">
                          <a:solidFill>
                            <a:schemeClr val="tx1"/>
                          </a:solidFill>
                          <a:latin typeface="Bradley Hand ITC" pitchFamily="66" charset="0"/>
                          <a:ea typeface="+mj-ea"/>
                          <a:cs typeface="+mj-cs"/>
                        </a:rPr>
                        <a:t>Bidhannagar</a:t>
                      </a:r>
                      <a:r>
                        <a:rPr lang="en-US" sz="1800" b="1" kern="1200" dirty="0">
                          <a:solidFill>
                            <a:schemeClr val="tx1"/>
                          </a:solidFill>
                          <a:latin typeface="Bradley Hand ITC" pitchFamily="66" charset="0"/>
                          <a:ea typeface="+mj-ea"/>
                          <a:cs typeface="+mj-cs"/>
                        </a:rPr>
                        <a:t> Road</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Chord link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0</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dirty="0" err="1">
                          <a:solidFill>
                            <a:schemeClr val="tx1"/>
                          </a:solidFill>
                          <a:latin typeface="Bradley Hand ITC" pitchFamily="66" charset="0"/>
                          <a:ea typeface="+mj-ea"/>
                          <a:cs typeface="+mj-cs"/>
                        </a:rPr>
                        <a:t>Ballygunge</a:t>
                      </a:r>
                      <a:r>
                        <a:rPr lang="en-US" sz="1800" b="1" kern="1200" dirty="0">
                          <a:solidFill>
                            <a:schemeClr val="tx1"/>
                          </a:solidFill>
                          <a:latin typeface="Bradley Hand ITC" pitchFamily="66" charset="0"/>
                          <a:ea typeface="+mj-ea"/>
                          <a:cs typeface="+mj-cs"/>
                        </a:rPr>
                        <a:t> Junction</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Circular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0</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dirty="0" err="1">
                          <a:solidFill>
                            <a:schemeClr val="tx1"/>
                          </a:solidFill>
                          <a:latin typeface="Bradley Hand ITC" pitchFamily="66" charset="0"/>
                          <a:ea typeface="+mj-ea"/>
                          <a:cs typeface="+mj-cs"/>
                        </a:rPr>
                        <a:t>Benoy</a:t>
                      </a:r>
                      <a:r>
                        <a:rPr lang="en-US" sz="1800" b="1" kern="1200" dirty="0">
                          <a:solidFill>
                            <a:schemeClr val="tx1"/>
                          </a:solidFill>
                          <a:latin typeface="Bradley Hand ITC" pitchFamily="66" charset="0"/>
                          <a:ea typeface="+mj-ea"/>
                          <a:cs typeface="+mj-cs"/>
                        </a:rPr>
                        <a:t> </a:t>
                      </a:r>
                      <a:r>
                        <a:rPr lang="en-US" sz="1800" b="1" kern="1200" dirty="0" err="1">
                          <a:solidFill>
                            <a:schemeClr val="tx1"/>
                          </a:solidFill>
                          <a:latin typeface="Bradley Hand ITC" pitchFamily="66" charset="0"/>
                          <a:ea typeface="+mj-ea"/>
                          <a:cs typeface="+mj-cs"/>
                        </a:rPr>
                        <a:t>Badal</a:t>
                      </a:r>
                      <a:r>
                        <a:rPr lang="en-US" sz="1800" b="1" kern="1200" dirty="0">
                          <a:solidFill>
                            <a:schemeClr val="tx1"/>
                          </a:solidFill>
                          <a:latin typeface="Bradley Hand ITC" pitchFamily="66" charset="0"/>
                          <a:ea typeface="+mj-ea"/>
                          <a:cs typeface="+mj-cs"/>
                        </a:rPr>
                        <a:t> </a:t>
                      </a:r>
                      <a:r>
                        <a:rPr lang="en-US" sz="1800" b="1" kern="1200" dirty="0" err="1">
                          <a:solidFill>
                            <a:schemeClr val="tx1"/>
                          </a:solidFill>
                          <a:latin typeface="Bradley Hand ITC" pitchFamily="66" charset="0"/>
                          <a:ea typeface="+mj-ea"/>
                          <a:cs typeface="+mj-cs"/>
                        </a:rPr>
                        <a:t>Dinesh</a:t>
                      </a:r>
                      <a:r>
                        <a:rPr lang="en-US" sz="1800" b="1" kern="1200" dirty="0">
                          <a:solidFill>
                            <a:schemeClr val="tx1"/>
                          </a:solidFill>
                          <a:latin typeface="Bradley Hand ITC" pitchFamily="66" charset="0"/>
                          <a:ea typeface="+mj-ea"/>
                          <a:cs typeface="+mj-cs"/>
                        </a:rPr>
                        <a:t> </a:t>
                      </a:r>
                      <a:r>
                        <a:rPr lang="en-US" sz="1800" b="1" kern="1200" dirty="0" err="1">
                          <a:solidFill>
                            <a:schemeClr val="tx1"/>
                          </a:solidFill>
                          <a:latin typeface="Bradley Hand ITC" pitchFamily="66" charset="0"/>
                          <a:ea typeface="+mj-ea"/>
                          <a:cs typeface="+mj-cs"/>
                        </a:rPr>
                        <a:t>Bagh</a:t>
                      </a:r>
                      <a:endParaRPr lang="en-US" sz="1800" b="1" kern="1200" dirty="0">
                        <a:solidFill>
                          <a:schemeClr val="tx1"/>
                        </a:solidFill>
                        <a:latin typeface="Bradley Hand ITC" pitchFamily="66" charset="0"/>
                        <a:ea typeface="+mj-ea"/>
                        <a:cs typeface="+mj-cs"/>
                      </a:endParaRPr>
                    </a:p>
                  </a:txBody>
                  <a:tcPr marL="68580" marR="68580" marT="0" marB="0" anchor="b"/>
                </a:tc>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Circular Line</a:t>
                      </a: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0</a:t>
                      </a:r>
                      <a:endParaRPr lang="en-US" sz="1600" dirty="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Eden Gardens</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Circular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1</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Lake Gardens</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Circular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0</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Park Circus</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Circular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0</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Barasat Junction</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Eastern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2</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Padmapukur</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Eastern Line</a:t>
                      </a: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1</a:t>
                      </a:r>
                      <a:endParaRPr lang="en-US" sz="160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Deshapran</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Eastern Line</a:t>
                      </a: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0</a:t>
                      </a:r>
                      <a:endParaRPr lang="en-US" sz="1600" dirty="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a:solidFill>
                            <a:schemeClr val="tx1"/>
                          </a:solidFill>
                          <a:latin typeface="Bradley Hand ITC" pitchFamily="66" charset="0"/>
                          <a:ea typeface="+mj-ea"/>
                          <a:cs typeface="+mj-cs"/>
                        </a:rPr>
                        <a:t>Dhakuria</a:t>
                      </a: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South Lines</a:t>
                      </a: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0</a:t>
                      </a:r>
                      <a:endParaRPr lang="en-US" sz="1600" dirty="0">
                        <a:latin typeface="Calibri"/>
                        <a:ea typeface="Calibri"/>
                        <a:cs typeface="Times New Roman"/>
                      </a:endParaRPr>
                    </a:p>
                  </a:txBody>
                  <a:tcPr marL="68580" marR="68580" marT="0" marB="0"/>
                </a:tc>
              </a:tr>
              <a:tr h="292100">
                <a:tc>
                  <a:txBody>
                    <a:bodyPr/>
                    <a:lstStyle/>
                    <a:p>
                      <a:pPr marL="0" marR="0">
                        <a:lnSpc>
                          <a:spcPct val="115000"/>
                        </a:lnSpc>
                        <a:spcBef>
                          <a:spcPts val="0"/>
                        </a:spcBef>
                        <a:spcAft>
                          <a:spcPts val="0"/>
                        </a:spcAft>
                      </a:pPr>
                      <a:r>
                        <a:rPr lang="en-US" sz="1800" b="1" kern="1200" dirty="0" err="1">
                          <a:solidFill>
                            <a:schemeClr val="tx1"/>
                          </a:solidFill>
                          <a:latin typeface="Bradley Hand ITC" pitchFamily="66" charset="0"/>
                          <a:ea typeface="+mj-ea"/>
                          <a:cs typeface="+mj-cs"/>
                        </a:rPr>
                        <a:t>Netra</a:t>
                      </a:r>
                      <a:endParaRPr lang="en-US" sz="1800" b="1" kern="1200" dirty="0">
                        <a:solidFill>
                          <a:schemeClr val="tx1"/>
                        </a:solidFill>
                        <a:latin typeface="Bradley Hand ITC" pitchFamily="66" charset="0"/>
                        <a:ea typeface="+mj-ea"/>
                        <a:cs typeface="+mj-cs"/>
                      </a:endParaRPr>
                    </a:p>
                  </a:txBody>
                  <a:tcPr marL="68580" marR="68580" marT="0" marB="0" anchor="b"/>
                </a:tc>
                <a:tc>
                  <a:txBody>
                    <a:bodyPr/>
                    <a:lstStyle/>
                    <a:p>
                      <a:pPr marL="0" marR="0">
                        <a:lnSpc>
                          <a:spcPct val="115000"/>
                        </a:lnSpc>
                        <a:spcBef>
                          <a:spcPts val="0"/>
                        </a:spcBef>
                        <a:spcAft>
                          <a:spcPts val="0"/>
                        </a:spcAft>
                      </a:pPr>
                      <a:r>
                        <a:rPr lang="en-US" sz="1800" b="1" kern="1200" dirty="0">
                          <a:solidFill>
                            <a:schemeClr val="tx1"/>
                          </a:solidFill>
                          <a:latin typeface="Bradley Hand ITC" pitchFamily="66" charset="0"/>
                          <a:ea typeface="+mj-ea"/>
                          <a:cs typeface="+mj-cs"/>
                        </a:rPr>
                        <a:t>South Lines</a:t>
                      </a: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0</a:t>
                      </a:r>
                      <a:endParaRPr lang="en-US" sz="1600" dirty="0">
                        <a:latin typeface="Calibri"/>
                        <a:ea typeface="Calibri"/>
                        <a:cs typeface="Times New Roman"/>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700" b="1" dirty="0" smtClean="0">
                <a:latin typeface="Algerian" pitchFamily="82" charset="0"/>
              </a:rPr>
              <a:t>RECOMMENDATION</a:t>
            </a:r>
            <a:r>
              <a:rPr lang="en-US" sz="2800" b="1" dirty="0">
                <a:latin typeface="Algerian" pitchFamily="82" charset="0"/>
              </a:rPr>
              <a:t/>
            </a:r>
            <a:br>
              <a:rPr lang="en-US" sz="2800" b="1" dirty="0">
                <a:latin typeface="Algerian" pitchFamily="82" charset="0"/>
              </a:rPr>
            </a:br>
            <a:endParaRPr lang="en-US" sz="2800" b="1" dirty="0">
              <a:latin typeface="Algerian" pitchFamily="82" charset="0"/>
            </a:endParaRPr>
          </a:p>
        </p:txBody>
      </p:sp>
      <p:sp>
        <p:nvSpPr>
          <p:cNvPr id="3" name="Content Placeholder 2"/>
          <p:cNvSpPr>
            <a:spLocks noGrp="1"/>
          </p:cNvSpPr>
          <p:nvPr>
            <p:ph sz="quarter" idx="1"/>
          </p:nvPr>
        </p:nvSpPr>
        <p:spPr/>
        <p:txBody>
          <a:bodyPr>
            <a:normAutofit/>
          </a:bodyPr>
          <a:lstStyle/>
          <a:p>
            <a:r>
              <a:rPr lang="en-US" sz="2400" dirty="0">
                <a:latin typeface="Bradley Hand ITC" pitchFamily="66" charset="0"/>
                <a:ea typeface="+mj-ea"/>
                <a:cs typeface="+mj-cs"/>
              </a:rPr>
              <a:t>It is recommended that </a:t>
            </a:r>
            <a:r>
              <a:rPr lang="en-US" sz="2400" b="1" dirty="0">
                <a:latin typeface="Bradley Hand ITC" pitchFamily="66" charset="0"/>
                <a:ea typeface="+mj-ea"/>
                <a:cs typeface="+mj-cs"/>
              </a:rPr>
              <a:t>initially</a:t>
            </a:r>
            <a:r>
              <a:rPr lang="en-US" sz="2400" dirty="0">
                <a:latin typeface="Bradley Hand ITC" pitchFamily="66" charset="0"/>
                <a:ea typeface="+mj-ea"/>
                <a:cs typeface="+mj-cs"/>
              </a:rPr>
              <a:t> business of </a:t>
            </a:r>
            <a:r>
              <a:rPr lang="en-US" sz="2400" dirty="0" err="1">
                <a:latin typeface="Bradley Hand ITC" pitchFamily="66" charset="0"/>
                <a:ea typeface="+mj-ea"/>
                <a:cs typeface="+mj-cs"/>
              </a:rPr>
              <a:t>Dabawala</a:t>
            </a:r>
            <a:r>
              <a:rPr lang="en-US" sz="2400" dirty="0">
                <a:latin typeface="Bradley Hand ITC" pitchFamily="66" charset="0"/>
                <a:ea typeface="+mj-ea"/>
                <a:cs typeface="+mj-cs"/>
              </a:rPr>
              <a:t> service be targeted at those stations in </a:t>
            </a:r>
            <a:r>
              <a:rPr lang="en-US" sz="2400" b="1" dirty="0">
                <a:latin typeface="Bradley Hand ITC" pitchFamily="66" charset="0"/>
                <a:ea typeface="+mj-ea"/>
                <a:cs typeface="+mj-cs"/>
              </a:rPr>
              <a:t>Cluster 0 and Cluster 1 which falls in ‘Circular Line’. </a:t>
            </a:r>
            <a:endParaRPr lang="en-US" sz="2400" b="1" dirty="0" smtClean="0">
              <a:latin typeface="Bradley Hand ITC" pitchFamily="66" charset="0"/>
              <a:ea typeface="+mj-ea"/>
              <a:cs typeface="+mj-cs"/>
            </a:endParaRPr>
          </a:p>
          <a:p>
            <a:r>
              <a:rPr lang="en-US" sz="2400" dirty="0" smtClean="0">
                <a:latin typeface="Bradley Hand ITC" pitchFamily="66" charset="0"/>
                <a:ea typeface="+mj-ea"/>
                <a:cs typeface="+mj-cs"/>
              </a:rPr>
              <a:t>Therefore </a:t>
            </a:r>
            <a:r>
              <a:rPr lang="en-US" sz="2400" dirty="0">
                <a:latin typeface="Bradley Hand ITC" pitchFamily="66" charset="0"/>
                <a:ea typeface="+mj-ea"/>
                <a:cs typeface="+mj-cs"/>
              </a:rPr>
              <a:t>Aggressive advertisement be targeted in Stations </a:t>
            </a:r>
            <a:r>
              <a:rPr lang="en-US" sz="2400" b="1" dirty="0">
                <a:latin typeface="Bradley Hand ITC" pitchFamily="66" charset="0"/>
                <a:ea typeface="+mj-ea"/>
                <a:cs typeface="+mj-cs"/>
              </a:rPr>
              <a:t>of </a:t>
            </a:r>
            <a:r>
              <a:rPr lang="en-US" sz="2400" b="1" dirty="0" err="1">
                <a:latin typeface="Bradley Hand ITC" pitchFamily="66" charset="0"/>
                <a:ea typeface="+mj-ea"/>
                <a:cs typeface="+mj-cs"/>
              </a:rPr>
              <a:t>Binoy</a:t>
            </a:r>
            <a:r>
              <a:rPr lang="en-US" sz="2400" b="1" dirty="0">
                <a:latin typeface="Bradley Hand ITC" pitchFamily="66" charset="0"/>
                <a:ea typeface="+mj-ea"/>
                <a:cs typeface="+mj-cs"/>
              </a:rPr>
              <a:t> </a:t>
            </a:r>
            <a:r>
              <a:rPr lang="en-US" sz="2400" b="1" dirty="0" err="1">
                <a:latin typeface="Bradley Hand ITC" pitchFamily="66" charset="0"/>
                <a:ea typeface="+mj-ea"/>
                <a:cs typeface="+mj-cs"/>
              </a:rPr>
              <a:t>Badal</a:t>
            </a:r>
            <a:r>
              <a:rPr lang="en-US" sz="2400" b="1" dirty="0">
                <a:latin typeface="Bradley Hand ITC" pitchFamily="66" charset="0"/>
                <a:ea typeface="+mj-ea"/>
                <a:cs typeface="+mj-cs"/>
              </a:rPr>
              <a:t> </a:t>
            </a:r>
            <a:r>
              <a:rPr lang="en-US" sz="2400" b="1" dirty="0" err="1">
                <a:latin typeface="Bradley Hand ITC" pitchFamily="66" charset="0"/>
                <a:ea typeface="+mj-ea"/>
                <a:cs typeface="+mj-cs"/>
              </a:rPr>
              <a:t>Dinesh</a:t>
            </a:r>
            <a:r>
              <a:rPr lang="en-US" sz="2400" b="1" dirty="0">
                <a:latin typeface="Bradley Hand ITC" pitchFamily="66" charset="0"/>
                <a:ea typeface="+mj-ea"/>
                <a:cs typeface="+mj-cs"/>
              </a:rPr>
              <a:t> </a:t>
            </a:r>
            <a:r>
              <a:rPr lang="en-US" sz="2400" b="1" dirty="0" err="1">
                <a:latin typeface="Bradley Hand ITC" pitchFamily="66" charset="0"/>
                <a:ea typeface="+mj-ea"/>
                <a:cs typeface="+mj-cs"/>
              </a:rPr>
              <a:t>Bagh</a:t>
            </a:r>
            <a:r>
              <a:rPr lang="en-US" sz="2400" b="1" dirty="0">
                <a:latin typeface="Bradley Hand ITC" pitchFamily="66" charset="0"/>
                <a:ea typeface="+mj-ea"/>
                <a:cs typeface="+mj-cs"/>
              </a:rPr>
              <a:t>, Lake Gardens, Park Circus, Eden Garden and </a:t>
            </a:r>
            <a:r>
              <a:rPr lang="en-US" sz="2400" b="1" dirty="0" err="1">
                <a:latin typeface="Bradley Hand ITC" pitchFamily="66" charset="0"/>
                <a:ea typeface="+mj-ea"/>
                <a:cs typeface="+mj-cs"/>
              </a:rPr>
              <a:t>Ballygynj</a:t>
            </a:r>
            <a:r>
              <a:rPr lang="en-US" sz="2400" b="1" dirty="0">
                <a:latin typeface="Bradley Hand ITC" pitchFamily="66" charset="0"/>
                <a:ea typeface="+mj-ea"/>
                <a:cs typeface="+mj-cs"/>
              </a:rPr>
              <a:t> Junction</a:t>
            </a:r>
            <a:r>
              <a:rPr lang="en-US" sz="2400" b="1" dirty="0" smtClean="0">
                <a:latin typeface="Bradley Hand ITC" pitchFamily="66" charset="0"/>
                <a:ea typeface="+mj-ea"/>
                <a:cs typeface="+mj-cs"/>
              </a:rPr>
              <a:t>.</a:t>
            </a:r>
          </a:p>
          <a:p>
            <a:r>
              <a:rPr lang="en-US" sz="2400" dirty="0" smtClean="0">
                <a:latin typeface="Bradley Hand ITC" pitchFamily="66" charset="0"/>
                <a:ea typeface="+mj-ea"/>
                <a:cs typeface="+mj-cs"/>
              </a:rPr>
              <a:t> </a:t>
            </a:r>
            <a:r>
              <a:rPr lang="en-US" sz="2400" b="1" dirty="0">
                <a:latin typeface="Bradley Hand ITC" pitchFamily="66" charset="0"/>
                <a:ea typeface="+mj-ea"/>
                <a:cs typeface="+mj-cs"/>
              </a:rPr>
              <a:t>For future growth </a:t>
            </a:r>
            <a:r>
              <a:rPr lang="en-US" sz="2400" dirty="0">
                <a:latin typeface="Bradley Hand ITC" pitchFamily="66" charset="0"/>
                <a:ea typeface="+mj-ea"/>
                <a:cs typeface="+mj-cs"/>
              </a:rPr>
              <a:t>of the network, </a:t>
            </a:r>
            <a:r>
              <a:rPr lang="en-US" sz="2400" b="1" dirty="0">
                <a:latin typeface="Bradley Hand ITC" pitchFamily="66" charset="0"/>
                <a:ea typeface="+mj-ea"/>
                <a:cs typeface="+mj-cs"/>
              </a:rPr>
              <a:t>more stations from Circular Line </a:t>
            </a:r>
            <a:r>
              <a:rPr lang="en-US" sz="2400" dirty="0">
                <a:latin typeface="Bradley Hand ITC" pitchFamily="66" charset="0"/>
                <a:ea typeface="+mj-ea"/>
                <a:cs typeface="+mj-cs"/>
              </a:rPr>
              <a:t>in Cluster 0 and Cluster 1 could be targeted</a:t>
            </a:r>
            <a:r>
              <a:rPr lang="en-US" sz="2400" dirty="0" smtClean="0">
                <a:latin typeface="Bradley Hand ITC" pitchFamily="66" charset="0"/>
                <a:ea typeface="+mj-ea"/>
                <a:cs typeface="+mj-cs"/>
              </a:rPr>
              <a:t>.</a:t>
            </a:r>
          </a:p>
          <a:p>
            <a:r>
              <a:rPr lang="en-US" sz="2400" dirty="0" smtClean="0">
                <a:latin typeface="Bradley Hand ITC" pitchFamily="66" charset="0"/>
                <a:ea typeface="+mj-ea"/>
                <a:cs typeface="+mj-cs"/>
              </a:rPr>
              <a:t> </a:t>
            </a:r>
            <a:r>
              <a:rPr lang="en-US" sz="2400" dirty="0">
                <a:latin typeface="Bradley Hand ITC" pitchFamily="66" charset="0"/>
                <a:ea typeface="+mj-ea"/>
                <a:cs typeface="+mj-cs"/>
              </a:rPr>
              <a:t>Eventually Stations in Cluster 0 and Cluster 1 in Lines like Eastern Line and South Line could be targeted.</a:t>
            </a:r>
            <a:endParaRPr lang="en-US" sz="2400" dirty="0">
              <a:latin typeface="Bradley Hand ITC" pitchFamily="66" charset="0"/>
              <a:ea typeface="+mj-ea"/>
              <a:cs typeface="+mj-cs"/>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066800"/>
          </a:xfrm>
        </p:spPr>
        <p:txBody>
          <a:bodyPr>
            <a:normAutofit/>
          </a:bodyPr>
          <a:lstStyle/>
          <a:p>
            <a:r>
              <a:rPr lang="en-US" sz="2400" b="1" dirty="0" smtClean="0">
                <a:latin typeface="Algerian" pitchFamily="82" charset="0"/>
              </a:rPr>
              <a:t>CONCLUSION</a:t>
            </a:r>
            <a:r>
              <a:rPr lang="en-US" sz="2800" b="1" dirty="0">
                <a:latin typeface="Algerian" pitchFamily="82" charset="0"/>
              </a:rPr>
              <a:t/>
            </a:r>
            <a:br>
              <a:rPr lang="en-US" sz="2800" b="1" dirty="0">
                <a:latin typeface="Algerian" pitchFamily="82" charset="0"/>
              </a:rPr>
            </a:br>
            <a:endParaRPr lang="en-US" sz="2800" b="1" dirty="0">
              <a:latin typeface="Algerian" pitchFamily="82" charset="0"/>
            </a:endParaRPr>
          </a:p>
        </p:txBody>
      </p:sp>
      <p:sp>
        <p:nvSpPr>
          <p:cNvPr id="3" name="Content Placeholder 2"/>
          <p:cNvSpPr>
            <a:spLocks noGrp="1"/>
          </p:cNvSpPr>
          <p:nvPr>
            <p:ph sz="quarter" idx="1"/>
          </p:nvPr>
        </p:nvSpPr>
        <p:spPr>
          <a:xfrm>
            <a:off x="457200" y="1143000"/>
            <a:ext cx="8229600" cy="5029200"/>
          </a:xfrm>
        </p:spPr>
        <p:txBody>
          <a:bodyPr>
            <a:normAutofit fontScale="40000" lnSpcReduction="20000"/>
          </a:bodyPr>
          <a:lstStyle/>
          <a:p>
            <a:r>
              <a:rPr lang="en-US" sz="5500" dirty="0">
                <a:latin typeface="Bradley Hand ITC" pitchFamily="66" charset="0"/>
                <a:ea typeface="+mj-ea"/>
                <a:cs typeface="+mj-cs"/>
              </a:rPr>
              <a:t>We find that the area where the service would have the highest demand are not very far from each other and are mostly concentrated around stations in Circular Line. </a:t>
            </a:r>
            <a:endParaRPr lang="en-US" sz="5500" dirty="0" smtClean="0">
              <a:latin typeface="Bradley Hand ITC" pitchFamily="66" charset="0"/>
              <a:ea typeface="+mj-ea"/>
              <a:cs typeface="+mj-cs"/>
            </a:endParaRPr>
          </a:p>
          <a:p>
            <a:r>
              <a:rPr lang="en-US" sz="5500" dirty="0" smtClean="0">
                <a:latin typeface="Bradley Hand ITC" pitchFamily="66" charset="0"/>
                <a:ea typeface="+mj-ea"/>
                <a:cs typeface="+mj-cs"/>
              </a:rPr>
              <a:t>Also </a:t>
            </a:r>
            <a:r>
              <a:rPr lang="en-US" sz="5500" dirty="0">
                <a:latin typeface="Bradley Hand ITC" pitchFamily="66" charset="0"/>
                <a:ea typeface="+mj-ea"/>
                <a:cs typeface="+mj-cs"/>
              </a:rPr>
              <a:t>Stations along this very Circular Line has many residential area which are potential ground to recruit cooks. This is the best case scenario for starting this business. </a:t>
            </a:r>
            <a:endParaRPr lang="en-US" sz="5500" dirty="0" smtClean="0">
              <a:latin typeface="Bradley Hand ITC" pitchFamily="66" charset="0"/>
              <a:ea typeface="+mj-ea"/>
              <a:cs typeface="+mj-cs"/>
            </a:endParaRPr>
          </a:p>
          <a:p>
            <a:r>
              <a:rPr lang="en-US" sz="5500" dirty="0" smtClean="0">
                <a:latin typeface="Bradley Hand ITC" pitchFamily="66" charset="0"/>
                <a:ea typeface="+mj-ea"/>
                <a:cs typeface="+mj-cs"/>
              </a:rPr>
              <a:t>Also </a:t>
            </a:r>
            <a:r>
              <a:rPr lang="en-US" sz="5500" dirty="0" err="1">
                <a:latin typeface="Bradley Hand ITC" pitchFamily="66" charset="0"/>
                <a:ea typeface="+mj-ea"/>
                <a:cs typeface="+mj-cs"/>
              </a:rPr>
              <a:t>Dabbawala</a:t>
            </a:r>
            <a:r>
              <a:rPr lang="en-US" sz="5500" dirty="0">
                <a:latin typeface="Bradley Hand ITC" pitchFamily="66" charset="0"/>
                <a:ea typeface="+mj-ea"/>
                <a:cs typeface="+mj-cs"/>
              </a:rPr>
              <a:t> service has great prospect in the city of Kolkata due to many reasons like good </a:t>
            </a:r>
            <a:r>
              <a:rPr lang="en-US" sz="5500" dirty="0" err="1">
                <a:latin typeface="Bradley Hand ITC" pitchFamily="66" charset="0"/>
                <a:ea typeface="+mj-ea"/>
                <a:cs typeface="+mj-cs"/>
              </a:rPr>
              <a:t>intracity</a:t>
            </a:r>
            <a:r>
              <a:rPr lang="en-US" sz="5500" dirty="0">
                <a:latin typeface="Bradley Hand ITC" pitchFamily="66" charset="0"/>
                <a:ea typeface="+mj-ea"/>
                <a:cs typeface="+mj-cs"/>
              </a:rPr>
              <a:t> train connectivity, huge demand for quality food </a:t>
            </a:r>
            <a:r>
              <a:rPr lang="en-US" sz="5500" dirty="0" smtClean="0">
                <a:latin typeface="Bradley Hand ITC" pitchFamily="66" charset="0"/>
                <a:ea typeface="+mj-ea"/>
                <a:cs typeface="+mj-cs"/>
              </a:rPr>
              <a:t>.</a:t>
            </a:r>
          </a:p>
          <a:p>
            <a:r>
              <a:rPr lang="en-US" sz="5500" dirty="0" smtClean="0">
                <a:latin typeface="Bradley Hand ITC" pitchFamily="66" charset="0"/>
                <a:ea typeface="+mj-ea"/>
                <a:cs typeface="+mj-cs"/>
              </a:rPr>
              <a:t>It provides an </a:t>
            </a:r>
            <a:r>
              <a:rPr lang="en-US" sz="5500" dirty="0">
                <a:latin typeface="Bradley Hand ITC" pitchFamily="66" charset="0"/>
                <a:ea typeface="+mj-ea"/>
                <a:cs typeface="+mj-cs"/>
              </a:rPr>
              <a:t>opportunity for many women to rightfully become a part of the work </a:t>
            </a:r>
            <a:r>
              <a:rPr lang="en-US" sz="5500" dirty="0" smtClean="0">
                <a:latin typeface="Bradley Hand ITC" pitchFamily="66" charset="0"/>
                <a:ea typeface="+mj-ea"/>
                <a:cs typeface="+mj-cs"/>
              </a:rPr>
              <a:t>force, </a:t>
            </a:r>
            <a:r>
              <a:rPr lang="en-US" sz="5500" dirty="0">
                <a:latin typeface="Bradley Hand ITC" pitchFamily="66" charset="0"/>
                <a:ea typeface="+mj-ea"/>
                <a:cs typeface="+mj-cs"/>
              </a:rPr>
              <a:t>cooking the same quality food that they already cook for their own family.  </a:t>
            </a:r>
            <a:endParaRPr lang="en-US" sz="5500" dirty="0" smtClean="0">
              <a:latin typeface="Bradley Hand ITC" pitchFamily="66" charset="0"/>
              <a:ea typeface="+mj-ea"/>
              <a:cs typeface="+mj-cs"/>
            </a:endParaRPr>
          </a:p>
          <a:p>
            <a:r>
              <a:rPr lang="en-US" sz="5500" dirty="0" smtClean="0">
                <a:latin typeface="Bradley Hand ITC" pitchFamily="66" charset="0"/>
                <a:ea typeface="+mj-ea"/>
                <a:cs typeface="+mj-cs"/>
              </a:rPr>
              <a:t>This Service could </a:t>
            </a:r>
            <a:r>
              <a:rPr lang="en-US" sz="5500" dirty="0">
                <a:latin typeface="Bradley Hand ITC" pitchFamily="66" charset="0"/>
                <a:ea typeface="+mj-ea"/>
                <a:cs typeface="+mj-cs"/>
              </a:rPr>
              <a:t>be a good competition for online delivery services. </a:t>
            </a:r>
            <a:r>
              <a:rPr lang="en-US" sz="5500" dirty="0">
                <a:latin typeface="Bradley Hand ITC" pitchFamily="66" charset="0"/>
                <a:ea typeface="+mj-ea"/>
                <a:cs typeface="+mj-cs"/>
              </a:rPr>
              <a:t>Although the </a:t>
            </a:r>
            <a:r>
              <a:rPr lang="en-US" sz="5500" dirty="0" err="1">
                <a:latin typeface="Bradley Hand ITC" pitchFamily="66" charset="0"/>
                <a:ea typeface="+mj-ea"/>
                <a:cs typeface="+mj-cs"/>
              </a:rPr>
              <a:t>Dabbawala</a:t>
            </a:r>
            <a:r>
              <a:rPr lang="en-US" sz="5500" dirty="0">
                <a:latin typeface="Bradley Hand ITC" pitchFamily="66" charset="0"/>
                <a:ea typeface="+mj-ea"/>
                <a:cs typeface="+mj-cs"/>
              </a:rPr>
              <a:t> service would mostly be a niche service catering mostly to men and women who would need a regular lunch service with guaranteed good quality.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457200"/>
          </a:xfrm>
        </p:spPr>
        <p:txBody>
          <a:bodyPr>
            <a:noAutofit/>
          </a:bodyPr>
          <a:lstStyle/>
          <a:p>
            <a:r>
              <a:rPr lang="en-US" sz="2400" b="1" dirty="0" smtClean="0">
                <a:latin typeface="Algerian" pitchFamily="82" charset="0"/>
              </a:rPr>
              <a:t>About </a:t>
            </a:r>
            <a:r>
              <a:rPr lang="en-US" sz="2400" b="1" dirty="0" err="1" smtClean="0">
                <a:latin typeface="Algerian" pitchFamily="82" charset="0"/>
              </a:rPr>
              <a:t>Dabbawala</a:t>
            </a:r>
            <a:r>
              <a:rPr lang="en-US" sz="2400" b="1" dirty="0" smtClean="0">
                <a:latin typeface="Algerian" pitchFamily="82" charset="0"/>
              </a:rPr>
              <a:t> service</a:t>
            </a:r>
            <a:r>
              <a:rPr lang="en-US" sz="2400" dirty="0"/>
              <a:t/>
            </a:r>
            <a:br>
              <a:rPr lang="en-US" sz="2400" dirty="0"/>
            </a:br>
            <a:endParaRPr lang="en-US" sz="2400" dirty="0"/>
          </a:p>
        </p:txBody>
      </p:sp>
      <p:sp>
        <p:nvSpPr>
          <p:cNvPr id="3" name="Content Placeholder 2"/>
          <p:cNvSpPr>
            <a:spLocks noGrp="1"/>
          </p:cNvSpPr>
          <p:nvPr>
            <p:ph sz="quarter" idx="1"/>
          </p:nvPr>
        </p:nvSpPr>
        <p:spPr>
          <a:xfrm>
            <a:off x="381000" y="1219200"/>
            <a:ext cx="8229600" cy="4525963"/>
          </a:xfrm>
        </p:spPr>
        <p:txBody>
          <a:bodyPr>
            <a:normAutofit fontScale="25000" lnSpcReduction="20000"/>
          </a:bodyPr>
          <a:lstStyle/>
          <a:p>
            <a:r>
              <a:rPr lang="en-US" sz="8800" dirty="0" smtClean="0">
                <a:latin typeface="Bradley Hand ITC" pitchFamily="66" charset="0"/>
              </a:rPr>
              <a:t>It has been a Topic </a:t>
            </a:r>
            <a:r>
              <a:rPr lang="en-US" sz="8800" dirty="0" smtClean="0">
                <a:latin typeface="Bradley Hand ITC" pitchFamily="66" charset="0"/>
              </a:rPr>
              <a:t>of many research </a:t>
            </a:r>
            <a:r>
              <a:rPr lang="en-US" sz="8800" dirty="0" smtClean="0">
                <a:latin typeface="Bradley Hand ITC" pitchFamily="66" charset="0"/>
              </a:rPr>
              <a:t>papers. Even </a:t>
            </a:r>
            <a:r>
              <a:rPr lang="en-US" sz="8800" dirty="0" smtClean="0">
                <a:latin typeface="Bradley Hand ITC" pitchFamily="66" charset="0"/>
              </a:rPr>
              <a:t>Harvard Business School added the case study The </a:t>
            </a:r>
            <a:r>
              <a:rPr lang="en-US" sz="8800" dirty="0" err="1" smtClean="0">
                <a:latin typeface="Bradley Hand ITC" pitchFamily="66" charset="0"/>
              </a:rPr>
              <a:t>Dabbawala</a:t>
            </a:r>
            <a:r>
              <a:rPr lang="en-US" sz="8800" dirty="0" smtClean="0">
                <a:latin typeface="Bradley Hand ITC" pitchFamily="66" charset="0"/>
              </a:rPr>
              <a:t> System: On-Time Delivery, Every Time to their compendium for its high level of service with a low-cost and simple operating system. </a:t>
            </a:r>
          </a:p>
          <a:p>
            <a:r>
              <a:rPr lang="en-US" sz="8800" b="1" dirty="0" err="1" smtClean="0">
                <a:latin typeface="Bradley Hand ITC" pitchFamily="66" charset="0"/>
              </a:rPr>
              <a:t>Dabba</a:t>
            </a:r>
            <a:r>
              <a:rPr lang="en-US" sz="8800" b="1" dirty="0" smtClean="0">
                <a:latin typeface="Bradley Hand ITC" pitchFamily="66" charset="0"/>
              </a:rPr>
              <a:t> </a:t>
            </a:r>
            <a:r>
              <a:rPr lang="en-US" sz="8800" b="1" dirty="0" smtClean="0">
                <a:latin typeface="Bradley Hand ITC" pitchFamily="66" charset="0"/>
              </a:rPr>
              <a:t>means Tiffin/Lunch Box </a:t>
            </a:r>
            <a:r>
              <a:rPr lang="en-US" sz="8800" dirty="0" smtClean="0">
                <a:latin typeface="Bradley Hand ITC" pitchFamily="66" charset="0"/>
              </a:rPr>
              <a:t>in local language</a:t>
            </a:r>
          </a:p>
          <a:p>
            <a:r>
              <a:rPr lang="en-US" sz="8800" dirty="0" smtClean="0">
                <a:latin typeface="Bradley Hand ITC" pitchFamily="66" charset="0"/>
              </a:rPr>
              <a:t>It is a famous Tiffin </a:t>
            </a:r>
            <a:r>
              <a:rPr lang="en-US" sz="8800" dirty="0">
                <a:latin typeface="Bradley Hand ITC" pitchFamily="66" charset="0"/>
              </a:rPr>
              <a:t>delivery service of </a:t>
            </a:r>
            <a:r>
              <a:rPr lang="en-US" sz="8800" dirty="0" smtClean="0">
                <a:latin typeface="Bradley Hand ITC" pitchFamily="66" charset="0"/>
              </a:rPr>
              <a:t>Mumbai</a:t>
            </a:r>
          </a:p>
          <a:p>
            <a:r>
              <a:rPr lang="en-US" sz="8800" b="1" dirty="0" smtClean="0">
                <a:latin typeface="Bradley Hand ITC" pitchFamily="66" charset="0"/>
              </a:rPr>
              <a:t>Home cooked fresh meal</a:t>
            </a:r>
            <a:r>
              <a:rPr lang="en-US" sz="8800" dirty="0" smtClean="0">
                <a:latin typeface="Bradley Hand ITC" pitchFamily="66" charset="0"/>
              </a:rPr>
              <a:t>.</a:t>
            </a:r>
          </a:p>
          <a:p>
            <a:r>
              <a:rPr lang="en-US" sz="8800" b="1" dirty="0" smtClean="0">
                <a:latin typeface="Bradley Hand ITC" pitchFamily="66" charset="0"/>
              </a:rPr>
              <a:t>House </a:t>
            </a:r>
            <a:r>
              <a:rPr lang="en-US" sz="8800" b="1" dirty="0" smtClean="0">
                <a:latin typeface="Bradley Hand ITC" pitchFamily="66" charset="0"/>
              </a:rPr>
              <a:t>wives </a:t>
            </a:r>
            <a:r>
              <a:rPr lang="en-US" sz="8800" dirty="0" smtClean="0">
                <a:latin typeface="Bradley Hand ITC" pitchFamily="66" charset="0"/>
              </a:rPr>
              <a:t>cook for their family and the </a:t>
            </a:r>
            <a:r>
              <a:rPr lang="en-US" sz="8800" b="1" dirty="0" smtClean="0">
                <a:latin typeface="Bradley Hand ITC" pitchFamily="66" charset="0"/>
              </a:rPr>
              <a:t>same food</a:t>
            </a:r>
            <a:r>
              <a:rPr lang="en-US" sz="8800" dirty="0" smtClean="0">
                <a:latin typeface="Bradley Hand ITC" pitchFamily="66" charset="0"/>
              </a:rPr>
              <a:t> is served in Tiffin</a:t>
            </a:r>
            <a:r>
              <a:rPr lang="en-US" sz="8800" dirty="0" smtClean="0">
                <a:latin typeface="Bradley Hand ITC" pitchFamily="66" charset="0"/>
              </a:rPr>
              <a:t>.</a:t>
            </a:r>
          </a:p>
          <a:p>
            <a:r>
              <a:rPr lang="en-US" sz="8800" b="1" dirty="0" smtClean="0">
                <a:latin typeface="Bradley Hand ITC" pitchFamily="66" charset="0"/>
              </a:rPr>
              <a:t>No mass scale cooking</a:t>
            </a:r>
            <a:r>
              <a:rPr lang="en-US" sz="8800" dirty="0" smtClean="0">
                <a:latin typeface="Bradley Hand ITC" pitchFamily="66" charset="0"/>
              </a:rPr>
              <a:t>.</a:t>
            </a:r>
          </a:p>
          <a:p>
            <a:r>
              <a:rPr lang="en-US" sz="8800" b="1" dirty="0" smtClean="0">
                <a:latin typeface="Bradley Hand ITC" pitchFamily="66" charset="0"/>
              </a:rPr>
              <a:t>Quality </a:t>
            </a:r>
            <a:r>
              <a:rPr lang="en-US" sz="8800" b="1" dirty="0" smtClean="0">
                <a:latin typeface="Bradley Hand ITC" pitchFamily="66" charset="0"/>
              </a:rPr>
              <a:t>food </a:t>
            </a:r>
            <a:r>
              <a:rPr lang="en-US" sz="8800" dirty="0" smtClean="0">
                <a:latin typeface="Bradley Hand ITC" pitchFamily="66" charset="0"/>
              </a:rPr>
              <a:t>made with utmost care.</a:t>
            </a:r>
          </a:p>
          <a:p>
            <a:r>
              <a:rPr lang="en-US" sz="8800" b="1" dirty="0" smtClean="0">
                <a:latin typeface="Bradley Hand ITC" pitchFamily="66" charset="0"/>
              </a:rPr>
              <a:t>Very low cost</a:t>
            </a:r>
            <a:r>
              <a:rPr lang="en-US" sz="8800" dirty="0" smtClean="0">
                <a:latin typeface="Bradley Hand ITC" pitchFamily="66" charset="0"/>
              </a:rPr>
              <a:t>.</a:t>
            </a:r>
          </a:p>
          <a:p>
            <a:r>
              <a:rPr lang="en-US" sz="8800" dirty="0" smtClean="0">
                <a:latin typeface="Bradley Hand ITC" pitchFamily="66" charset="0"/>
              </a:rPr>
              <a:t>The </a:t>
            </a:r>
            <a:r>
              <a:rPr lang="en-US" sz="8800" b="1" dirty="0" err="1" smtClean="0">
                <a:latin typeface="Bradley Hand ITC" pitchFamily="66" charset="0"/>
              </a:rPr>
              <a:t>Dabbawalas</a:t>
            </a:r>
            <a:r>
              <a:rPr lang="en-US" sz="8800" dirty="0" smtClean="0">
                <a:latin typeface="Bradley Hand ITC" pitchFamily="66" charset="0"/>
              </a:rPr>
              <a:t> are the one who collect the </a:t>
            </a:r>
            <a:r>
              <a:rPr lang="en-US" sz="8800" dirty="0" err="1" smtClean="0">
                <a:latin typeface="Bradley Hand ITC" pitchFamily="66" charset="0"/>
              </a:rPr>
              <a:t>Dabbas</a:t>
            </a:r>
            <a:r>
              <a:rPr lang="en-US" sz="8800" dirty="0" smtClean="0">
                <a:latin typeface="Bradley Hand ITC" pitchFamily="66" charset="0"/>
              </a:rPr>
              <a:t>/Tiffin from the cook’s home and delivers them to the office places.</a:t>
            </a:r>
          </a:p>
          <a:p>
            <a:endParaRPr lang="en-US" dirty="0" smtClean="0">
              <a:latin typeface="Bradley Hand ITC" pitchFamily="66" charset="0"/>
            </a:endParaRPr>
          </a:p>
          <a:p>
            <a:pPr>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latin typeface="Algerian" pitchFamily="82" charset="0"/>
              </a:rPr>
              <a:t>Thank You</a:t>
            </a:r>
            <a:endParaRPr lang="en-US"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31838"/>
          </a:xfrm>
        </p:spPr>
        <p:txBody>
          <a:bodyPr>
            <a:normAutofit/>
          </a:bodyPr>
          <a:lstStyle/>
          <a:p>
            <a:r>
              <a:rPr lang="en-US" sz="2400" dirty="0" err="1" smtClean="0">
                <a:latin typeface="Algerian" pitchFamily="82" charset="0"/>
              </a:rPr>
              <a:t>Dabbawalas</a:t>
            </a:r>
            <a:endParaRPr lang="en-US" sz="2400" dirty="0">
              <a:latin typeface="Algerian" pitchFamily="82" charset="0"/>
            </a:endParaRPr>
          </a:p>
        </p:txBody>
      </p:sp>
      <p:sp>
        <p:nvSpPr>
          <p:cNvPr id="3" name="Content Placeholder 2"/>
          <p:cNvSpPr>
            <a:spLocks noGrp="1"/>
          </p:cNvSpPr>
          <p:nvPr>
            <p:ph sz="quarter" idx="1"/>
          </p:nvPr>
        </p:nvSpPr>
        <p:spPr>
          <a:xfrm>
            <a:off x="457200" y="1219200"/>
            <a:ext cx="8229600" cy="5029200"/>
          </a:xfrm>
        </p:spPr>
        <p:txBody>
          <a:bodyPr>
            <a:normAutofit fontScale="25000" lnSpcReduction="20000"/>
          </a:bodyPr>
          <a:lstStyle/>
          <a:p>
            <a:r>
              <a:rPr lang="en-US" sz="11200" dirty="0" smtClean="0">
                <a:latin typeface="Bradley Hand ITC" pitchFamily="66" charset="0"/>
              </a:rPr>
              <a:t>They </a:t>
            </a:r>
            <a:r>
              <a:rPr lang="en-US" sz="11200" dirty="0">
                <a:latin typeface="Bradley Hand ITC" pitchFamily="66" charset="0"/>
              </a:rPr>
              <a:t>almost always </a:t>
            </a:r>
            <a:r>
              <a:rPr lang="en-US" sz="11200" b="1" dirty="0">
                <a:latin typeface="Bradley Hand ITC" pitchFamily="66" charset="0"/>
              </a:rPr>
              <a:t>commute through train</a:t>
            </a:r>
            <a:r>
              <a:rPr lang="en-US" sz="11200" dirty="0">
                <a:latin typeface="Bradley Hand ITC" pitchFamily="66" charset="0"/>
              </a:rPr>
              <a:t>.</a:t>
            </a:r>
          </a:p>
          <a:p>
            <a:r>
              <a:rPr lang="en-US" sz="11200" dirty="0">
                <a:latin typeface="Bradley Hand ITC" pitchFamily="66" charset="0"/>
              </a:rPr>
              <a:t>Trains are </a:t>
            </a:r>
            <a:r>
              <a:rPr lang="en-US" sz="11200" b="1" dirty="0">
                <a:latin typeface="Bradley Hand ITC" pitchFamily="66" charset="0"/>
              </a:rPr>
              <a:t>the cheapest mode of communication </a:t>
            </a:r>
            <a:r>
              <a:rPr lang="en-US" sz="11200" dirty="0">
                <a:latin typeface="Bradley Hand ITC" pitchFamily="66" charset="0"/>
              </a:rPr>
              <a:t>in India.</a:t>
            </a:r>
          </a:p>
          <a:p>
            <a:r>
              <a:rPr lang="en-US" sz="11200" dirty="0">
                <a:latin typeface="Bradley Hand ITC" pitchFamily="66" charset="0"/>
              </a:rPr>
              <a:t>Network of </a:t>
            </a:r>
            <a:r>
              <a:rPr lang="en-US" sz="11200" dirty="0" err="1">
                <a:latin typeface="Bradley Hand ITC" pitchFamily="66" charset="0"/>
              </a:rPr>
              <a:t>Dabbawalas</a:t>
            </a:r>
            <a:r>
              <a:rPr lang="en-US" sz="11200" dirty="0">
                <a:latin typeface="Bradley Hand ITC" pitchFamily="66" charset="0"/>
              </a:rPr>
              <a:t> operates in sync to deliver the </a:t>
            </a:r>
            <a:r>
              <a:rPr lang="en-US" sz="11200" dirty="0" err="1">
                <a:latin typeface="Bradley Hand ITC" pitchFamily="66" charset="0"/>
              </a:rPr>
              <a:t>dabbas</a:t>
            </a:r>
            <a:r>
              <a:rPr lang="en-US" sz="11200" dirty="0">
                <a:latin typeface="Bradley Hand ITC" pitchFamily="66" charset="0"/>
              </a:rPr>
              <a:t> to the destiny on time.</a:t>
            </a:r>
          </a:p>
          <a:p>
            <a:r>
              <a:rPr lang="en-US" sz="11200" dirty="0">
                <a:latin typeface="Bradley Hand ITC" pitchFamily="66" charset="0"/>
              </a:rPr>
              <a:t>They operates according to train timings.</a:t>
            </a:r>
          </a:p>
          <a:p>
            <a:r>
              <a:rPr lang="en-US" sz="11200" dirty="0">
                <a:latin typeface="Bradley Hand ITC" pitchFamily="66" charset="0"/>
              </a:rPr>
              <a:t>Exchanges of the </a:t>
            </a:r>
            <a:r>
              <a:rPr lang="en-US" sz="11200" dirty="0" err="1">
                <a:latin typeface="Bradley Hand ITC" pitchFamily="66" charset="0"/>
              </a:rPr>
              <a:t>tiffin</a:t>
            </a:r>
            <a:r>
              <a:rPr lang="en-US" sz="11200" dirty="0">
                <a:latin typeface="Bradley Hand ITC" pitchFamily="66" charset="0"/>
              </a:rPr>
              <a:t> from one </a:t>
            </a:r>
            <a:r>
              <a:rPr lang="en-US" sz="11200" dirty="0" err="1">
                <a:latin typeface="Bradley Hand ITC" pitchFamily="66" charset="0"/>
              </a:rPr>
              <a:t>dabbawala</a:t>
            </a:r>
            <a:r>
              <a:rPr lang="en-US" sz="11200" dirty="0">
                <a:latin typeface="Bradley Hand ITC" pitchFamily="66" charset="0"/>
              </a:rPr>
              <a:t> to the other happens </a:t>
            </a:r>
            <a:r>
              <a:rPr lang="en-US" sz="11200" dirty="0" smtClean="0">
                <a:latin typeface="Bradley Hand ITC" pitchFamily="66" charset="0"/>
              </a:rPr>
              <a:t>in the </a:t>
            </a:r>
            <a:r>
              <a:rPr lang="en-US" sz="11200" dirty="0">
                <a:latin typeface="Bradley Hand ITC" pitchFamily="66" charset="0"/>
              </a:rPr>
              <a:t>train stations.</a:t>
            </a:r>
          </a:p>
          <a:p>
            <a:r>
              <a:rPr lang="en-US" sz="11200" dirty="0">
                <a:latin typeface="Bradley Hand ITC" pitchFamily="66" charset="0"/>
              </a:rPr>
              <a:t>Simple </a:t>
            </a:r>
            <a:r>
              <a:rPr lang="en-US" sz="11200" b="1" dirty="0">
                <a:latin typeface="Bradley Hand ITC" pitchFamily="66" charset="0"/>
              </a:rPr>
              <a:t>color coded stickers  </a:t>
            </a:r>
            <a:r>
              <a:rPr lang="en-US" sz="11200" dirty="0">
                <a:latin typeface="Bradley Hand ITC" pitchFamily="66" charset="0"/>
              </a:rPr>
              <a:t>are used to distinguish the destination station and delivery point. </a:t>
            </a:r>
            <a:endParaRPr lang="en-US" sz="11200" dirty="0" smtClean="0">
              <a:latin typeface="Bradley Hand ITC" pitchFamily="66" charset="0"/>
            </a:endParaRPr>
          </a:p>
          <a:p>
            <a:r>
              <a:rPr lang="en-US" sz="11200" dirty="0" smtClean="0">
                <a:latin typeface="Bradley Hand ITC" pitchFamily="66" charset="0"/>
              </a:rPr>
              <a:t>The </a:t>
            </a:r>
            <a:r>
              <a:rPr lang="en-US" sz="11200" b="1" dirty="0" smtClean="0">
                <a:latin typeface="Bradley Hand ITC" pitchFamily="66" charset="0"/>
              </a:rPr>
              <a:t>destinations are not very far from the stations </a:t>
            </a:r>
            <a:r>
              <a:rPr lang="en-US" sz="11200" dirty="0" smtClean="0">
                <a:latin typeface="Bradley Hand ITC" pitchFamily="66" charset="0"/>
              </a:rPr>
              <a:t>as the </a:t>
            </a:r>
            <a:r>
              <a:rPr lang="en-US" sz="11200" dirty="0" err="1" smtClean="0">
                <a:latin typeface="Bradley Hand ITC" pitchFamily="66" charset="0"/>
              </a:rPr>
              <a:t>dabbawalas</a:t>
            </a:r>
            <a:r>
              <a:rPr lang="en-US" sz="11200" dirty="0" smtClean="0">
                <a:latin typeface="Bradley Hand ITC" pitchFamily="66" charset="0"/>
              </a:rPr>
              <a:t> would cover the distance by walking or by </a:t>
            </a:r>
            <a:r>
              <a:rPr lang="en-US" sz="11200" dirty="0" err="1" smtClean="0">
                <a:latin typeface="Bradley Hand ITC" pitchFamily="66" charset="0"/>
              </a:rPr>
              <a:t>bycycles</a:t>
            </a:r>
            <a:r>
              <a:rPr lang="en-US" sz="11200" dirty="0" smtClean="0">
                <a:latin typeface="Bradley Hand ITC" pitchFamily="66" charset="0"/>
              </a:rPr>
              <a:t>.</a:t>
            </a:r>
            <a:endParaRPr lang="en-US" sz="11200" dirty="0">
              <a:latin typeface="Bradley Hand ITC" pitchFamily="66" charset="0"/>
            </a:endParaRP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31838"/>
          </a:xfrm>
        </p:spPr>
        <p:txBody>
          <a:bodyPr>
            <a:normAutofit/>
          </a:bodyPr>
          <a:lstStyle/>
          <a:p>
            <a:r>
              <a:rPr lang="en-US" sz="2400" b="1" dirty="0">
                <a:latin typeface="Algerian" pitchFamily="82" charset="0"/>
              </a:rPr>
              <a:t>Business Problem:</a:t>
            </a:r>
            <a:endParaRPr lang="en-US" sz="2400" dirty="0">
              <a:latin typeface="Algerian" pitchFamily="82" charset="0"/>
            </a:endParaRPr>
          </a:p>
        </p:txBody>
      </p:sp>
      <p:sp>
        <p:nvSpPr>
          <p:cNvPr id="3" name="Content Placeholder 2"/>
          <p:cNvSpPr>
            <a:spLocks noGrp="1"/>
          </p:cNvSpPr>
          <p:nvPr>
            <p:ph sz="quarter" idx="1"/>
          </p:nvPr>
        </p:nvSpPr>
        <p:spPr>
          <a:xfrm>
            <a:off x="457200" y="1447800"/>
            <a:ext cx="8229600" cy="4876800"/>
          </a:xfrm>
        </p:spPr>
        <p:txBody>
          <a:bodyPr>
            <a:noAutofit/>
          </a:bodyPr>
          <a:lstStyle/>
          <a:p>
            <a:pPr>
              <a:buNone/>
            </a:pPr>
            <a:r>
              <a:rPr lang="en-US" sz="2400" dirty="0">
                <a:latin typeface="Bradley Hand ITC" pitchFamily="66" charset="0"/>
              </a:rPr>
              <a:t>Despite the popularity of the service </a:t>
            </a:r>
            <a:r>
              <a:rPr lang="en-US" sz="2400" dirty="0" smtClean="0">
                <a:latin typeface="Bradley Hand ITC" pitchFamily="66" charset="0"/>
              </a:rPr>
              <a:t>in Mumbai, it </a:t>
            </a:r>
            <a:r>
              <a:rPr lang="en-US" sz="2400" dirty="0">
                <a:latin typeface="Bradley Hand ITC" pitchFamily="66" charset="0"/>
              </a:rPr>
              <a:t>is not replicated </a:t>
            </a:r>
            <a:r>
              <a:rPr lang="en-US" sz="2400" dirty="0" smtClean="0">
                <a:latin typeface="Bradley Hand ITC" pitchFamily="66" charset="0"/>
              </a:rPr>
              <a:t>in other </a:t>
            </a:r>
            <a:r>
              <a:rPr lang="en-US" sz="2400" dirty="0">
                <a:latin typeface="Bradley Hand ITC" pitchFamily="66" charset="0"/>
              </a:rPr>
              <a:t>cities like </a:t>
            </a:r>
            <a:r>
              <a:rPr lang="en-US" sz="2400" b="1" dirty="0">
                <a:latin typeface="Bradley Hand ITC" pitchFamily="66" charset="0"/>
              </a:rPr>
              <a:t>Kolkata</a:t>
            </a:r>
            <a:r>
              <a:rPr lang="en-US" sz="2400" dirty="0">
                <a:latin typeface="Bradley Hand ITC" pitchFamily="66" charset="0"/>
              </a:rPr>
              <a:t>. </a:t>
            </a:r>
            <a:endParaRPr lang="en-US" sz="2400" dirty="0" smtClean="0">
              <a:latin typeface="Bradley Hand ITC" pitchFamily="66" charset="0"/>
            </a:endParaRPr>
          </a:p>
          <a:p>
            <a:r>
              <a:rPr lang="en-US" sz="2400" dirty="0" smtClean="0">
                <a:latin typeface="Bradley Hand ITC" pitchFamily="66" charset="0"/>
              </a:rPr>
              <a:t>Kolkata too like Mumbai has </a:t>
            </a:r>
            <a:r>
              <a:rPr lang="en-US" sz="2400" b="1" dirty="0" smtClean="0">
                <a:latin typeface="Bradley Hand ITC" pitchFamily="66" charset="0"/>
              </a:rPr>
              <a:t>very </a:t>
            </a:r>
            <a:r>
              <a:rPr lang="en-US" sz="2400" b="1" dirty="0">
                <a:latin typeface="Bradley Hand ITC" pitchFamily="66" charset="0"/>
              </a:rPr>
              <a:t>good local train </a:t>
            </a:r>
            <a:r>
              <a:rPr lang="en-US" sz="2400" b="1" dirty="0" smtClean="0">
                <a:latin typeface="Bradley Hand ITC" pitchFamily="66" charset="0"/>
              </a:rPr>
              <a:t>connectivity</a:t>
            </a:r>
          </a:p>
          <a:p>
            <a:r>
              <a:rPr lang="en-US" sz="2400" dirty="0" smtClean="0">
                <a:latin typeface="Bradley Hand ITC" pitchFamily="66" charset="0"/>
              </a:rPr>
              <a:t> </a:t>
            </a:r>
            <a:r>
              <a:rPr lang="en-US" sz="2400" dirty="0">
                <a:latin typeface="Bradley Hand ITC" pitchFamily="66" charset="0"/>
              </a:rPr>
              <a:t>A</a:t>
            </a:r>
            <a:r>
              <a:rPr lang="en-US" sz="2400" dirty="0" smtClean="0">
                <a:latin typeface="Bradley Hand ITC" pitchFamily="66" charset="0"/>
              </a:rPr>
              <a:t> </a:t>
            </a:r>
            <a:r>
              <a:rPr lang="en-US" sz="2400" dirty="0">
                <a:latin typeface="Bradley Hand ITC" pitchFamily="66" charset="0"/>
              </a:rPr>
              <a:t>huge </a:t>
            </a:r>
            <a:r>
              <a:rPr lang="en-US" sz="2400" b="1" dirty="0">
                <a:latin typeface="Bradley Hand ITC" pitchFamily="66" charset="0"/>
              </a:rPr>
              <a:t>demand for food </a:t>
            </a:r>
            <a:r>
              <a:rPr lang="en-US" sz="2400" b="1" dirty="0" smtClean="0">
                <a:latin typeface="Bradley Hand ITC" pitchFamily="66" charset="0"/>
              </a:rPr>
              <a:t>service</a:t>
            </a:r>
          </a:p>
          <a:p>
            <a:r>
              <a:rPr lang="en-US" sz="2400" dirty="0" smtClean="0">
                <a:latin typeface="Bradley Hand ITC" pitchFamily="66" charset="0"/>
              </a:rPr>
              <a:t> Many </a:t>
            </a:r>
            <a:r>
              <a:rPr lang="en-US" sz="2400" b="1" dirty="0">
                <a:latin typeface="Bradley Hand ITC" pitchFamily="66" charset="0"/>
              </a:rPr>
              <a:t>semi skilled persons </a:t>
            </a:r>
            <a:r>
              <a:rPr lang="en-US" sz="2400" dirty="0">
                <a:latin typeface="Bradley Hand ITC" pitchFamily="66" charset="0"/>
              </a:rPr>
              <a:t>looking for employment. </a:t>
            </a:r>
            <a:endParaRPr lang="en-US" sz="2400" dirty="0" smtClean="0">
              <a:latin typeface="Bradley Hand ITC" pitchFamily="66" charset="0"/>
            </a:endParaRPr>
          </a:p>
          <a:p>
            <a:endParaRPr lang="en-US" sz="2400" dirty="0" smtClean="0">
              <a:latin typeface="Bradley Hand ITC" pitchFamily="66" charset="0"/>
            </a:endParaRPr>
          </a:p>
          <a:p>
            <a:pPr>
              <a:buNone/>
            </a:pPr>
            <a:r>
              <a:rPr lang="en-US" sz="2400" b="1" dirty="0" smtClean="0">
                <a:latin typeface="Colonna MT" pitchFamily="82" charset="0"/>
              </a:rPr>
              <a:t>     The </a:t>
            </a:r>
            <a:r>
              <a:rPr lang="en-US" sz="2400" b="1" dirty="0" err="1">
                <a:latin typeface="Colonna MT" pitchFamily="82" charset="0"/>
              </a:rPr>
              <a:t>Dabba</a:t>
            </a:r>
            <a:r>
              <a:rPr lang="en-US" sz="2400" b="1" dirty="0">
                <a:latin typeface="Colonna MT" pitchFamily="82" charset="0"/>
              </a:rPr>
              <a:t> service is known for very little investment required to </a:t>
            </a:r>
            <a:r>
              <a:rPr lang="en-US" sz="2400" b="1" dirty="0" smtClean="0">
                <a:latin typeface="Colonna MT" pitchFamily="82" charset="0"/>
              </a:rPr>
              <a:t>kick start</a:t>
            </a:r>
            <a:r>
              <a:rPr lang="en-US" sz="2400" b="1" dirty="0">
                <a:latin typeface="Colonna MT" pitchFamily="82" charset="0"/>
              </a:rPr>
              <a:t>. </a:t>
            </a:r>
            <a:r>
              <a:rPr lang="en-US" sz="2400" b="1" dirty="0" smtClean="0">
                <a:latin typeface="Colonna MT" pitchFamily="82" charset="0"/>
              </a:rPr>
              <a:t>Now </a:t>
            </a:r>
            <a:r>
              <a:rPr lang="en-US" sz="2400" b="1" dirty="0">
                <a:latin typeface="Colonna MT" pitchFamily="82" charset="0"/>
              </a:rPr>
              <a:t>if someone wants to start a </a:t>
            </a:r>
            <a:r>
              <a:rPr lang="en-US" sz="2400" b="1" dirty="0" err="1">
                <a:latin typeface="Colonna MT" pitchFamily="82" charset="0"/>
              </a:rPr>
              <a:t>Dabba</a:t>
            </a:r>
            <a:r>
              <a:rPr lang="en-US" sz="2400" b="1" dirty="0">
                <a:latin typeface="Colonna MT" pitchFamily="82" charset="0"/>
              </a:rPr>
              <a:t> service in the city of Kolkata with minimum investment, where should he/she start with? Which are the location where the advertisement for the service be targeted?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609600"/>
          </a:xfrm>
        </p:spPr>
        <p:txBody>
          <a:bodyPr>
            <a:normAutofit/>
          </a:bodyPr>
          <a:lstStyle/>
          <a:p>
            <a:r>
              <a:rPr lang="en-US" sz="2400" b="1" dirty="0">
                <a:latin typeface="Algerian" pitchFamily="82" charset="0"/>
              </a:rPr>
              <a:t>Audience:</a:t>
            </a:r>
            <a:endParaRPr lang="en-US" sz="2400" dirty="0">
              <a:latin typeface="Algerian" pitchFamily="82" charset="0"/>
            </a:endParaRPr>
          </a:p>
        </p:txBody>
      </p:sp>
      <p:sp>
        <p:nvSpPr>
          <p:cNvPr id="3" name="Content Placeholder 2"/>
          <p:cNvSpPr>
            <a:spLocks noGrp="1"/>
          </p:cNvSpPr>
          <p:nvPr>
            <p:ph sz="quarter" idx="1"/>
          </p:nvPr>
        </p:nvSpPr>
        <p:spPr/>
        <p:txBody>
          <a:bodyPr>
            <a:normAutofit fontScale="92500" lnSpcReduction="10000"/>
          </a:bodyPr>
          <a:lstStyle/>
          <a:p>
            <a:pPr lvl="0"/>
            <a:r>
              <a:rPr lang="en-US" dirty="0">
                <a:latin typeface="Bradley Hand ITC" pitchFamily="66" charset="0"/>
              </a:rPr>
              <a:t>Individuals looking for a </a:t>
            </a:r>
            <a:r>
              <a:rPr lang="en-US" b="1" dirty="0">
                <a:latin typeface="Bradley Hand ITC" pitchFamily="66" charset="0"/>
              </a:rPr>
              <a:t>social entrepreneurship </a:t>
            </a:r>
            <a:r>
              <a:rPr lang="en-US" dirty="0">
                <a:latin typeface="Bradley Hand ITC" pitchFamily="66" charset="0"/>
              </a:rPr>
              <a:t>opportunity with minimum investment and good social benefits. </a:t>
            </a:r>
          </a:p>
          <a:p>
            <a:pPr lvl="0"/>
            <a:r>
              <a:rPr lang="en-US" b="1" dirty="0">
                <a:latin typeface="Bradley Hand ITC" pitchFamily="66" charset="0"/>
              </a:rPr>
              <a:t>House holders </a:t>
            </a:r>
            <a:r>
              <a:rPr lang="en-US" dirty="0">
                <a:latin typeface="Bradley Hand ITC" pitchFamily="66" charset="0"/>
              </a:rPr>
              <a:t>looking for opportunities to earn money cooking same food that they already cook for their own family.</a:t>
            </a:r>
          </a:p>
          <a:p>
            <a:pPr lvl="0"/>
            <a:r>
              <a:rPr lang="en-US" b="1" dirty="0">
                <a:latin typeface="Bradley Hand ITC" pitchFamily="66" charset="0"/>
              </a:rPr>
              <a:t>Semi skilled people </a:t>
            </a:r>
            <a:r>
              <a:rPr lang="en-US" dirty="0">
                <a:latin typeface="Bradley Hand ITC" pitchFamily="66" charset="0"/>
              </a:rPr>
              <a:t>looking for job in cities can earn decent money through delivery service. </a:t>
            </a:r>
          </a:p>
          <a:p>
            <a:pPr lvl="0"/>
            <a:r>
              <a:rPr lang="en-US" b="1" dirty="0">
                <a:latin typeface="Bradley Hand ITC" pitchFamily="66" charset="0"/>
              </a:rPr>
              <a:t>Government and NGOs </a:t>
            </a:r>
            <a:r>
              <a:rPr lang="en-US" dirty="0">
                <a:latin typeface="Bradley Hand ITC" pitchFamily="66" charset="0"/>
              </a:rPr>
              <a:t>can also invest in such a service as it provides immense opportunity for women to be included in work force of the country and thus giving a boost to the country’s GDP.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normAutofit fontScale="90000"/>
          </a:bodyPr>
          <a:lstStyle/>
          <a:p>
            <a:r>
              <a:rPr lang="en-US" sz="2700" b="1" dirty="0" smtClean="0">
                <a:latin typeface="Algerian" pitchFamily="82" charset="0"/>
              </a:rPr>
              <a:t>DATA</a:t>
            </a:r>
            <a:r>
              <a:rPr lang="en-US" dirty="0"/>
              <a:t/>
            </a:r>
            <a:br>
              <a:rPr lang="en-US" dirty="0"/>
            </a:br>
            <a:endParaRPr lang="en-US" dirty="0"/>
          </a:p>
        </p:txBody>
      </p:sp>
      <p:sp>
        <p:nvSpPr>
          <p:cNvPr id="3" name="Content Placeholder 2"/>
          <p:cNvSpPr>
            <a:spLocks noGrp="1"/>
          </p:cNvSpPr>
          <p:nvPr>
            <p:ph sz="quarter" idx="1"/>
          </p:nvPr>
        </p:nvSpPr>
        <p:spPr>
          <a:xfrm>
            <a:off x="381000" y="1219200"/>
            <a:ext cx="8229600" cy="4525963"/>
          </a:xfrm>
        </p:spPr>
        <p:txBody>
          <a:bodyPr>
            <a:normAutofit lnSpcReduction="10000"/>
          </a:bodyPr>
          <a:lstStyle/>
          <a:p>
            <a:pPr>
              <a:buNone/>
            </a:pPr>
            <a:r>
              <a:rPr lang="en-US" b="1" dirty="0">
                <a:latin typeface="Bradley Hand ITC" pitchFamily="66" charset="0"/>
              </a:rPr>
              <a:t>Data Source</a:t>
            </a:r>
            <a:r>
              <a:rPr lang="en-US" b="1" dirty="0" smtClean="0">
                <a:latin typeface="Bradley Hand ITC" pitchFamily="66" charset="0"/>
              </a:rPr>
              <a:t>:</a:t>
            </a:r>
          </a:p>
          <a:p>
            <a:pPr lvl="0"/>
            <a:r>
              <a:rPr lang="en-US" dirty="0">
                <a:latin typeface="Bradley Hand ITC" pitchFamily="66" charset="0"/>
              </a:rPr>
              <a:t>Wikipedia Page on list of Kolkata suburban railway stations </a:t>
            </a:r>
          </a:p>
          <a:p>
            <a:pPr lvl="0"/>
            <a:r>
              <a:rPr lang="en-US" dirty="0" err="1">
                <a:latin typeface="Bradley Hand ITC" pitchFamily="66" charset="0"/>
              </a:rPr>
              <a:t>FourSquare</a:t>
            </a:r>
            <a:r>
              <a:rPr lang="en-US" dirty="0">
                <a:latin typeface="Bradley Hand ITC" pitchFamily="66" charset="0"/>
              </a:rPr>
              <a:t> Location data.</a:t>
            </a:r>
          </a:p>
          <a:p>
            <a:pPr>
              <a:buNone/>
            </a:pPr>
            <a:r>
              <a:rPr lang="en-US" b="1" dirty="0">
                <a:latin typeface="Bradley Hand ITC" pitchFamily="66" charset="0"/>
              </a:rPr>
              <a:t>How Data will be used</a:t>
            </a:r>
            <a:r>
              <a:rPr lang="en-US" b="1" dirty="0" smtClean="0">
                <a:latin typeface="Bradley Hand ITC" pitchFamily="66" charset="0"/>
              </a:rPr>
              <a:t>:</a:t>
            </a:r>
          </a:p>
          <a:p>
            <a:r>
              <a:rPr lang="en-US" dirty="0" smtClean="0">
                <a:latin typeface="Bradley Hand ITC" pitchFamily="66" charset="0"/>
              </a:rPr>
              <a:t>Web scrapping </a:t>
            </a:r>
            <a:r>
              <a:rPr lang="en-US" dirty="0">
                <a:latin typeface="Bradley Hand ITC" pitchFamily="66" charset="0"/>
              </a:rPr>
              <a:t>W</a:t>
            </a:r>
            <a:r>
              <a:rPr lang="en-US" dirty="0" smtClean="0">
                <a:latin typeface="Bradley Hand ITC" pitchFamily="66" charset="0"/>
              </a:rPr>
              <a:t>ikipedia page to find Train Stations within the vicinity of </a:t>
            </a:r>
            <a:r>
              <a:rPr lang="en-US" dirty="0">
                <a:latin typeface="Bradley Hand ITC" pitchFamily="66" charset="0"/>
              </a:rPr>
              <a:t>K</a:t>
            </a:r>
            <a:r>
              <a:rPr lang="en-US" dirty="0" smtClean="0">
                <a:latin typeface="Bradley Hand ITC" pitchFamily="66" charset="0"/>
              </a:rPr>
              <a:t>olkata</a:t>
            </a:r>
          </a:p>
          <a:p>
            <a:r>
              <a:rPr lang="en-US" dirty="0" smtClean="0">
                <a:latin typeface="Bradley Hand ITC" pitchFamily="66" charset="0"/>
              </a:rPr>
              <a:t>Use foursquare to find venues around each station in order to demarked Stations around which the demand for the service would be high and also find areas from which the cooks to be recruited.</a:t>
            </a:r>
            <a:endParaRPr lang="en-US" dirty="0">
              <a:latin typeface="Bradley Hand ITC"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15962"/>
          </a:xfrm>
        </p:spPr>
        <p:txBody>
          <a:bodyPr>
            <a:noAutofit/>
          </a:bodyPr>
          <a:lstStyle/>
          <a:p>
            <a:r>
              <a:rPr lang="en-US" sz="2400" b="1" dirty="0" smtClean="0">
                <a:latin typeface="Algerian" pitchFamily="82" charset="0"/>
              </a:rPr>
              <a:t>METHODOLOGY</a:t>
            </a:r>
            <a:r>
              <a:rPr lang="en-US" sz="2400" dirty="0">
                <a:latin typeface="Algerian" pitchFamily="82" charset="0"/>
              </a:rPr>
              <a:t/>
            </a:r>
            <a:br>
              <a:rPr lang="en-US" sz="2400" dirty="0">
                <a:latin typeface="Algerian" pitchFamily="82" charset="0"/>
              </a:rPr>
            </a:br>
            <a:endParaRPr lang="en-US" sz="2400" dirty="0">
              <a:latin typeface="Algerian" pitchFamily="82" charset="0"/>
            </a:endParaRPr>
          </a:p>
        </p:txBody>
      </p:sp>
      <p:sp>
        <p:nvSpPr>
          <p:cNvPr id="3" name="Content Placeholder 2"/>
          <p:cNvSpPr>
            <a:spLocks noGrp="1"/>
          </p:cNvSpPr>
          <p:nvPr>
            <p:ph sz="quarter" idx="1"/>
          </p:nvPr>
        </p:nvSpPr>
        <p:spPr/>
        <p:txBody>
          <a:bodyPr>
            <a:normAutofit/>
          </a:bodyPr>
          <a:lstStyle/>
          <a:p>
            <a:pPr>
              <a:buNone/>
            </a:pPr>
            <a:r>
              <a:rPr lang="en-US" b="1" dirty="0" smtClean="0">
                <a:latin typeface="Bradley Hand ITC" pitchFamily="66" charset="0"/>
              </a:rPr>
              <a:t>Exploratory </a:t>
            </a:r>
            <a:r>
              <a:rPr lang="en-US" b="1" dirty="0">
                <a:latin typeface="Bradley Hand ITC" pitchFamily="66" charset="0"/>
              </a:rPr>
              <a:t>data analysis</a:t>
            </a:r>
            <a:r>
              <a:rPr lang="en-US" b="1" dirty="0" smtClean="0">
                <a:latin typeface="Bradley Hand ITC" pitchFamily="66" charset="0"/>
              </a:rPr>
              <a:t>:</a:t>
            </a:r>
          </a:p>
          <a:p>
            <a:r>
              <a:rPr lang="en-US" dirty="0">
                <a:latin typeface="Bradley Hand ITC" pitchFamily="66" charset="0"/>
              </a:rPr>
              <a:t>Web scrap stations list from </a:t>
            </a:r>
            <a:r>
              <a:rPr lang="en-US" dirty="0" err="1">
                <a:latin typeface="Bradley Hand ITC" pitchFamily="66" charset="0"/>
              </a:rPr>
              <a:t>wikipedia</a:t>
            </a:r>
            <a:r>
              <a:rPr lang="en-US" dirty="0">
                <a:latin typeface="Bradley Hand ITC" pitchFamily="66" charset="0"/>
              </a:rPr>
              <a:t> page </a:t>
            </a:r>
            <a:r>
              <a:rPr lang="en-US" sz="1100" dirty="0" smtClean="0">
                <a:latin typeface="Bradley Hand ITC" pitchFamily="66" charset="0"/>
              </a:rPr>
              <a:t>(</a:t>
            </a:r>
            <a:r>
              <a:rPr lang="en-US" sz="1100" u="sng" dirty="0">
                <a:latin typeface="Bradley Hand ITC" pitchFamily="66" charset="0"/>
                <a:hlinkClick r:id="rId2"/>
              </a:rPr>
              <a:t>https://en.wikipedia.org/wiki/List_of_Kolkata_Suburban_Railway_stations</a:t>
            </a:r>
            <a:r>
              <a:rPr lang="en-US" sz="1100" dirty="0">
                <a:latin typeface="Bradley Hand ITC" pitchFamily="66" charset="0"/>
              </a:rPr>
              <a:t>)</a:t>
            </a:r>
          </a:p>
          <a:p>
            <a:r>
              <a:rPr lang="en-US" dirty="0" smtClean="0">
                <a:latin typeface="Bradley Hand ITC" pitchFamily="66" charset="0"/>
              </a:rPr>
              <a:t>Finding coordinates of each station using </a:t>
            </a:r>
            <a:r>
              <a:rPr lang="en-US" dirty="0" err="1" smtClean="0">
                <a:latin typeface="Bradley Hand ITC" pitchFamily="66" charset="0"/>
              </a:rPr>
              <a:t>geopy</a:t>
            </a:r>
            <a:endParaRPr lang="en-US" dirty="0" smtClean="0">
              <a:latin typeface="Bradley Hand ITC" pitchFamily="66" charset="0"/>
            </a:endParaRPr>
          </a:p>
          <a:p>
            <a:r>
              <a:rPr lang="en-US" dirty="0" smtClean="0">
                <a:latin typeface="Bradley Hand ITC" pitchFamily="66" charset="0"/>
              </a:rPr>
              <a:t>Out of 411 stations in the list, no latitude-longitude result were obtained for 62 stations, hence these 62 rows are dropped.</a:t>
            </a:r>
          </a:p>
          <a:p>
            <a:r>
              <a:rPr lang="en-US" dirty="0" smtClean="0">
                <a:latin typeface="Bradley Hand ITC" pitchFamily="66" charset="0"/>
              </a:rPr>
              <a:t>We plot the stations on the map </a:t>
            </a:r>
            <a:r>
              <a:rPr lang="en-US" dirty="0" smtClean="0">
                <a:latin typeface="Bradley Hand ITC" pitchFamily="66" charset="0"/>
              </a:rPr>
              <a:t>(next </a:t>
            </a:r>
            <a:r>
              <a:rPr lang="en-US" dirty="0" smtClean="0">
                <a:latin typeface="Bradley Hand ITC" pitchFamily="66" charset="0"/>
              </a:rPr>
              <a:t>slide). </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4267200"/>
            <a:ext cx="6400800" cy="381000"/>
          </a:xfrm>
        </p:spPr>
        <p:txBody>
          <a:bodyPr>
            <a:noAutofit/>
          </a:bodyPr>
          <a:lstStyle/>
          <a:p>
            <a:r>
              <a:rPr lang="en-US" sz="1600" b="1" dirty="0" smtClean="0">
                <a:latin typeface="+mj-lt"/>
              </a:rPr>
              <a:t>The </a:t>
            </a:r>
            <a:r>
              <a:rPr lang="en-US" sz="1600" b="1" dirty="0">
                <a:latin typeface="+mj-lt"/>
              </a:rPr>
              <a:t>dots represents Train Stations and the color of the dot represent the Train Line.</a:t>
            </a:r>
          </a:p>
        </p:txBody>
      </p:sp>
      <p:sp>
        <p:nvSpPr>
          <p:cNvPr id="2" name="Title 1"/>
          <p:cNvSpPr>
            <a:spLocks noGrp="1"/>
          </p:cNvSpPr>
          <p:nvPr>
            <p:ph type="ctrTitle"/>
          </p:nvPr>
        </p:nvSpPr>
        <p:spPr/>
        <p:txBody>
          <a:bodyPr/>
          <a:lstStyle/>
          <a:p>
            <a:endParaRPr lang="en-US" dirty="0"/>
          </a:p>
        </p:txBody>
      </p:sp>
      <p:pic>
        <p:nvPicPr>
          <p:cNvPr id="4" name="Picture 3" descr="C:\Users\acer\OneDrive\Pictures\Screenshots\2021-07-23.png"/>
          <p:cNvPicPr/>
          <p:nvPr/>
        </p:nvPicPr>
        <p:blipFill>
          <a:blip r:embed="rId2"/>
          <a:srcRect/>
          <a:stretch>
            <a:fillRect/>
          </a:stretch>
        </p:blipFill>
        <p:spPr bwMode="auto">
          <a:xfrm>
            <a:off x="0" y="1066800"/>
            <a:ext cx="9144000" cy="3200400"/>
          </a:xfrm>
          <a:prstGeom prst="rect">
            <a:avLst/>
          </a:prstGeom>
          <a:noFill/>
          <a:ln w="9525">
            <a:noFill/>
            <a:miter lim="800000"/>
            <a:headEnd/>
            <a:tailEnd/>
          </a:ln>
        </p:spPr>
      </p:pic>
      <p:sp>
        <p:nvSpPr>
          <p:cNvPr id="5" name="TextBox 4"/>
          <p:cNvSpPr txBox="1"/>
          <p:nvPr/>
        </p:nvSpPr>
        <p:spPr>
          <a:xfrm>
            <a:off x="457200" y="381000"/>
            <a:ext cx="6096000" cy="400110"/>
          </a:xfrm>
          <a:prstGeom prst="rect">
            <a:avLst/>
          </a:prstGeom>
          <a:noFill/>
        </p:spPr>
        <p:txBody>
          <a:bodyPr wrap="square" rtlCol="0">
            <a:spAutoFit/>
          </a:bodyPr>
          <a:lstStyle/>
          <a:p>
            <a:r>
              <a:rPr lang="en-US" sz="2000" b="1" dirty="0" smtClean="0">
                <a:latin typeface="Bradley Hand ITC" pitchFamily="66" charset="0"/>
              </a:rPr>
              <a:t>Map showing Kolkata sub-urban Railway Stations </a:t>
            </a:r>
            <a:endParaRPr lang="en-US" sz="2000" b="1" dirty="0">
              <a:latin typeface="Bradley Hand ITC" pitchFamily="66" charset="0"/>
            </a:endParaRPr>
          </a:p>
        </p:txBody>
      </p:sp>
      <p:sp>
        <p:nvSpPr>
          <p:cNvPr id="6" name="TextBox 5"/>
          <p:cNvSpPr txBox="1"/>
          <p:nvPr/>
        </p:nvSpPr>
        <p:spPr>
          <a:xfrm>
            <a:off x="762000" y="5029200"/>
            <a:ext cx="7543800" cy="1200329"/>
          </a:xfrm>
          <a:prstGeom prst="rect">
            <a:avLst/>
          </a:prstGeom>
          <a:noFill/>
        </p:spPr>
        <p:txBody>
          <a:bodyPr wrap="square" rtlCol="0">
            <a:spAutoFit/>
          </a:bodyPr>
          <a:lstStyle/>
          <a:p>
            <a:r>
              <a:rPr lang="en-US" sz="2400" dirty="0">
                <a:latin typeface="Bradley Hand ITC" pitchFamily="66" charset="0"/>
              </a:rPr>
              <a:t>W</a:t>
            </a:r>
            <a:r>
              <a:rPr lang="en-US" sz="2400" dirty="0" smtClean="0">
                <a:latin typeface="Bradley Hand ITC" pitchFamily="66" charset="0"/>
              </a:rPr>
              <a:t>e found that the list we obtained has all stations in the state of West Bengal rather than only the list of train stations inside Kolkata.</a:t>
            </a:r>
            <a:endParaRPr lang="en-US" sz="2400" dirty="0">
              <a:latin typeface="Bradley Hand ITC"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334962"/>
          </a:xfrm>
        </p:spPr>
        <p:txBody>
          <a:bodyPr>
            <a:noAutofit/>
          </a:bodyPr>
          <a:lstStyle/>
          <a:p>
            <a:r>
              <a:rPr lang="en-US" sz="2000" b="1" dirty="0" smtClean="0">
                <a:latin typeface="Bradley Hand ITC" pitchFamily="66" charset="0"/>
              </a:rPr>
              <a:t>Finding Railway Stations inside and in the nearby outskirts of  Kolkata</a:t>
            </a:r>
            <a:endParaRPr lang="en-US" sz="2000" b="1" dirty="0">
              <a:latin typeface="Bradley Hand ITC" pitchFamily="66" charset="0"/>
            </a:endParaRPr>
          </a:p>
        </p:txBody>
      </p:sp>
      <p:sp>
        <p:nvSpPr>
          <p:cNvPr id="3" name="Content Placeholder 2"/>
          <p:cNvSpPr>
            <a:spLocks noGrp="1"/>
          </p:cNvSpPr>
          <p:nvPr>
            <p:ph sz="quarter" idx="1"/>
          </p:nvPr>
        </p:nvSpPr>
        <p:spPr>
          <a:xfrm>
            <a:off x="304800" y="990600"/>
            <a:ext cx="8229600" cy="5181600"/>
          </a:xfrm>
        </p:spPr>
        <p:txBody>
          <a:bodyPr>
            <a:normAutofit fontScale="62500" lnSpcReduction="20000"/>
          </a:bodyPr>
          <a:lstStyle/>
          <a:p>
            <a:r>
              <a:rPr lang="en-US" sz="3400" dirty="0" smtClean="0">
                <a:latin typeface="Bradley Hand ITC" pitchFamily="66" charset="0"/>
              </a:rPr>
              <a:t>In order to find list of Stations inside the Kolkata city and its nearby outskirts, </a:t>
            </a:r>
            <a:r>
              <a:rPr lang="en-US" sz="3400" dirty="0">
                <a:latin typeface="Bradley Hand ITC" pitchFamily="66" charset="0"/>
              </a:rPr>
              <a:t>we selected four Train Stations at the extreme boundaries in four directions of the Kolkata city from the map and then we selected all the stations that falls within that boundary in the following </a:t>
            </a:r>
            <a:r>
              <a:rPr lang="en-US" sz="3400" dirty="0" smtClean="0">
                <a:latin typeface="Bradley Hand ITC" pitchFamily="66" charset="0"/>
              </a:rPr>
              <a:t>manner:</a:t>
            </a:r>
          </a:p>
          <a:p>
            <a:pPr>
              <a:buNone/>
            </a:pPr>
            <a:endParaRPr lang="en-US" sz="2800" dirty="0" smtClean="0">
              <a:latin typeface="Bradley Hand ITC" pitchFamily="66" charset="0"/>
            </a:endParaRPr>
          </a:p>
          <a:p>
            <a:pPr>
              <a:buNone/>
            </a:pPr>
            <a:endParaRPr lang="en-US" sz="2800" dirty="0">
              <a:latin typeface="Bradley Hand ITC" pitchFamily="66" charset="0"/>
            </a:endParaRPr>
          </a:p>
          <a:p>
            <a:pPr>
              <a:buNone/>
            </a:pPr>
            <a:endParaRPr lang="en-US" sz="2800" dirty="0" smtClean="0">
              <a:latin typeface="Bradley Hand ITC" pitchFamily="66" charset="0"/>
            </a:endParaRPr>
          </a:p>
          <a:p>
            <a:pPr>
              <a:buNone/>
            </a:pPr>
            <a:endParaRPr lang="en-US" sz="2800" dirty="0">
              <a:latin typeface="Bradley Hand ITC" pitchFamily="66" charset="0"/>
            </a:endParaRPr>
          </a:p>
          <a:p>
            <a:pPr>
              <a:buNone/>
            </a:pPr>
            <a:endParaRPr lang="en-US" sz="2800" dirty="0" smtClean="0">
              <a:latin typeface="Bradley Hand ITC" pitchFamily="66" charset="0"/>
            </a:endParaRPr>
          </a:p>
          <a:p>
            <a:endParaRPr lang="en-US" sz="2800" dirty="0" smtClean="0">
              <a:latin typeface="Bradley Hand ITC" pitchFamily="66" charset="0"/>
            </a:endParaRPr>
          </a:p>
          <a:p>
            <a:endParaRPr lang="en-US" sz="2800" dirty="0">
              <a:latin typeface="Bradley Hand ITC" pitchFamily="66" charset="0"/>
            </a:endParaRPr>
          </a:p>
          <a:p>
            <a:endParaRPr lang="en-US" sz="2800" dirty="0" smtClean="0">
              <a:latin typeface="Bradley Hand ITC" pitchFamily="66" charset="0"/>
            </a:endParaRPr>
          </a:p>
          <a:p>
            <a:endParaRPr lang="en-US" sz="2800" dirty="0">
              <a:latin typeface="Bradley Hand ITC" pitchFamily="66" charset="0"/>
            </a:endParaRPr>
          </a:p>
          <a:p>
            <a:endParaRPr lang="en-US" sz="2800" dirty="0" smtClean="0">
              <a:latin typeface="Bradley Hand ITC" pitchFamily="66" charset="0"/>
            </a:endParaRPr>
          </a:p>
          <a:p>
            <a:r>
              <a:rPr lang="en-US" sz="2800" dirty="0" smtClean="0">
                <a:latin typeface="Bradley Hand ITC" pitchFamily="66" charset="0"/>
              </a:rPr>
              <a:t>With </a:t>
            </a:r>
            <a:r>
              <a:rPr lang="en-US" sz="2800" dirty="0">
                <a:latin typeface="Bradley Hand ITC" pitchFamily="66" charset="0"/>
              </a:rPr>
              <a:t>this we are left with 65 stations, within the city of Kolkata and its outskirts.</a:t>
            </a:r>
          </a:p>
          <a:p>
            <a:pPr>
              <a:buNone/>
            </a:pPr>
            <a:endParaRPr lang="en-US" dirty="0"/>
          </a:p>
        </p:txBody>
      </p:sp>
      <p:graphicFrame>
        <p:nvGraphicFramePr>
          <p:cNvPr id="4" name="Table 3"/>
          <p:cNvGraphicFramePr>
            <a:graphicFrameLocks noGrp="1"/>
          </p:cNvGraphicFramePr>
          <p:nvPr/>
        </p:nvGraphicFramePr>
        <p:xfrm>
          <a:off x="838200" y="2438400"/>
          <a:ext cx="7696200" cy="2651189"/>
        </p:xfrm>
        <a:graphic>
          <a:graphicData uri="http://schemas.openxmlformats.org/drawingml/2006/table">
            <a:tbl>
              <a:tblPr firstRow="1" bandRow="1">
                <a:tableStyleId>{5C22544A-7EE6-4342-B048-85BDC9FD1C3A}</a:tableStyleId>
              </a:tblPr>
              <a:tblGrid>
                <a:gridCol w="2565400"/>
                <a:gridCol w="2565400"/>
                <a:gridCol w="2565400"/>
              </a:tblGrid>
              <a:tr h="430813">
                <a:tc>
                  <a:txBody>
                    <a:bodyPr/>
                    <a:lstStyle/>
                    <a:p>
                      <a:pPr marL="0" marR="0">
                        <a:lnSpc>
                          <a:spcPct val="115000"/>
                        </a:lnSpc>
                        <a:spcBef>
                          <a:spcPts val="0"/>
                        </a:spcBef>
                        <a:spcAft>
                          <a:spcPts val="0"/>
                        </a:spcAft>
                      </a:pPr>
                      <a:r>
                        <a:rPr lang="en-US" sz="1400" b="1" dirty="0">
                          <a:solidFill>
                            <a:srgbClr val="202122"/>
                          </a:solidFill>
                          <a:latin typeface="Arial"/>
                          <a:ea typeface="Calibri"/>
                          <a:cs typeface="Times New Roman"/>
                        </a:rPr>
                        <a:t>Boundary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solidFill>
                            <a:srgbClr val="202122"/>
                          </a:solidFill>
                          <a:latin typeface="Arial"/>
                          <a:ea typeface="Calibri"/>
                          <a:cs typeface="Times New Roman"/>
                        </a:rPr>
                        <a:t>Station at the extreme Boundary</a:t>
                      </a:r>
                      <a:endParaRPr lang="en-US" sz="1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solidFill>
                            <a:srgbClr val="202122"/>
                          </a:solidFill>
                          <a:latin typeface="Arial"/>
                          <a:ea typeface="Calibri"/>
                          <a:cs typeface="Times New Roman"/>
                        </a:rPr>
                        <a:t>Logic</a:t>
                      </a:r>
                      <a:endParaRPr lang="en-US" sz="1400" dirty="0">
                        <a:latin typeface="Calibri"/>
                        <a:ea typeface="Calibri"/>
                        <a:cs typeface="Times New Roman"/>
                      </a:endParaRPr>
                    </a:p>
                  </a:txBody>
                  <a:tcPr marL="68580" marR="68580" marT="0" marB="0"/>
                </a:tc>
              </a:tr>
              <a:tr h="432080">
                <a:tc>
                  <a:txBody>
                    <a:bodyPr/>
                    <a:lstStyle/>
                    <a:p>
                      <a:pPr marL="0" marR="0">
                        <a:lnSpc>
                          <a:spcPct val="115000"/>
                        </a:lnSpc>
                        <a:spcBef>
                          <a:spcPts val="0"/>
                        </a:spcBef>
                        <a:spcAft>
                          <a:spcPts val="0"/>
                        </a:spcAft>
                      </a:pPr>
                      <a:r>
                        <a:rPr lang="en-US" sz="1400" b="1" dirty="0">
                          <a:solidFill>
                            <a:srgbClr val="000000"/>
                          </a:solidFill>
                          <a:latin typeface="+mn-lt"/>
                          <a:ea typeface="Calibri"/>
                          <a:cs typeface="Times New Roman"/>
                        </a:rPr>
                        <a:t>South</a:t>
                      </a:r>
                      <a:endParaRPr lang="en-US" sz="1400" b="1" dirty="0">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Sonarpur Junction</a:t>
                      </a:r>
                      <a:endParaRPr lang="en-US" sz="1400" b="1">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Latitude should be &gt;= Latitude of Sonarpur Junction</a:t>
                      </a:r>
                      <a:endParaRPr lang="en-US" sz="1400" b="1">
                        <a:latin typeface="+mn-lt"/>
                        <a:ea typeface="Calibri"/>
                        <a:cs typeface="Times New Roman"/>
                      </a:endParaRPr>
                    </a:p>
                  </a:txBody>
                  <a:tcPr marL="68580" marR="68580" marT="0" marB="0"/>
                </a:tc>
              </a:tr>
              <a:tr h="432080">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North</a:t>
                      </a:r>
                      <a:endParaRPr lang="en-US" sz="1400" b="1">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solidFill>
                            <a:srgbClr val="000000"/>
                          </a:solidFill>
                          <a:latin typeface="+mn-lt"/>
                          <a:ea typeface="Calibri"/>
                          <a:cs typeface="Times New Roman"/>
                        </a:rPr>
                        <a:t>New </a:t>
                      </a:r>
                      <a:r>
                        <a:rPr lang="en-US" sz="1400" b="1" dirty="0" err="1">
                          <a:solidFill>
                            <a:srgbClr val="000000"/>
                          </a:solidFill>
                          <a:latin typeface="+mn-lt"/>
                          <a:ea typeface="Calibri"/>
                          <a:cs typeface="Times New Roman"/>
                        </a:rPr>
                        <a:t>Barrackpore</a:t>
                      </a:r>
                      <a:endParaRPr lang="en-US" sz="1400" b="1" dirty="0">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solidFill>
                            <a:srgbClr val="000000"/>
                          </a:solidFill>
                          <a:latin typeface="+mn-lt"/>
                          <a:ea typeface="Calibri"/>
                          <a:cs typeface="Times New Roman"/>
                        </a:rPr>
                        <a:t>Latitude should be &lt;= Latitude of New </a:t>
                      </a:r>
                      <a:r>
                        <a:rPr lang="en-US" sz="1400" b="1" dirty="0" err="1">
                          <a:solidFill>
                            <a:srgbClr val="000000"/>
                          </a:solidFill>
                          <a:latin typeface="+mn-lt"/>
                          <a:ea typeface="Calibri"/>
                          <a:cs typeface="Times New Roman"/>
                        </a:rPr>
                        <a:t>Barrackpore</a:t>
                      </a:r>
                      <a:endParaRPr lang="en-US" sz="1400" b="1" dirty="0">
                        <a:latin typeface="+mn-lt"/>
                        <a:ea typeface="Calibri"/>
                        <a:cs typeface="Times New Roman"/>
                      </a:endParaRPr>
                    </a:p>
                  </a:txBody>
                  <a:tcPr marL="68580" marR="68580" marT="0" marB="0"/>
                </a:tc>
              </a:tr>
              <a:tr h="654658">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West</a:t>
                      </a:r>
                      <a:endParaRPr lang="en-US" sz="1400" b="1">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err="1">
                          <a:solidFill>
                            <a:srgbClr val="000000"/>
                          </a:solidFill>
                          <a:latin typeface="+mn-lt"/>
                          <a:ea typeface="Calibri"/>
                          <a:cs typeface="Times New Roman"/>
                        </a:rPr>
                        <a:t>Santragachi</a:t>
                      </a:r>
                      <a:r>
                        <a:rPr lang="en-US" sz="1400" b="1" dirty="0">
                          <a:solidFill>
                            <a:srgbClr val="000000"/>
                          </a:solidFill>
                          <a:latin typeface="+mn-lt"/>
                          <a:ea typeface="Calibri"/>
                          <a:cs typeface="Times New Roman"/>
                        </a:rPr>
                        <a:t> Junction</a:t>
                      </a:r>
                      <a:endParaRPr lang="en-US" sz="1400" b="1" dirty="0">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Longitude should be &gt;= Longitude of Santragachi Junction</a:t>
                      </a:r>
                      <a:endParaRPr lang="en-US" sz="1400" b="1">
                        <a:latin typeface="+mn-lt"/>
                        <a:ea typeface="Calibri"/>
                        <a:cs typeface="Times New Roman"/>
                      </a:endParaRPr>
                    </a:p>
                  </a:txBody>
                  <a:tcPr marL="68580" marR="68580" marT="0" marB="0"/>
                </a:tc>
              </a:tr>
              <a:tr h="432080">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East</a:t>
                      </a:r>
                      <a:endParaRPr lang="en-US" sz="1400" b="1">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a:solidFill>
                            <a:srgbClr val="000000"/>
                          </a:solidFill>
                          <a:latin typeface="+mn-lt"/>
                          <a:ea typeface="Calibri"/>
                          <a:cs typeface="Times New Roman"/>
                        </a:rPr>
                        <a:t>Barasat Junction</a:t>
                      </a:r>
                      <a:endParaRPr lang="en-US" sz="1400" b="1">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1" dirty="0">
                          <a:solidFill>
                            <a:srgbClr val="000000"/>
                          </a:solidFill>
                          <a:latin typeface="+mn-lt"/>
                          <a:ea typeface="Calibri"/>
                          <a:cs typeface="Times New Roman"/>
                        </a:rPr>
                        <a:t>Longitude should be &lt;= Longitude of </a:t>
                      </a:r>
                      <a:r>
                        <a:rPr lang="en-US" sz="1400" b="1" dirty="0" err="1">
                          <a:solidFill>
                            <a:srgbClr val="000000"/>
                          </a:solidFill>
                          <a:latin typeface="+mn-lt"/>
                          <a:ea typeface="Calibri"/>
                          <a:cs typeface="Times New Roman"/>
                        </a:rPr>
                        <a:t>Barasat</a:t>
                      </a:r>
                      <a:r>
                        <a:rPr lang="en-US" sz="1400" b="1" dirty="0">
                          <a:solidFill>
                            <a:srgbClr val="000000"/>
                          </a:solidFill>
                          <a:latin typeface="+mn-lt"/>
                          <a:ea typeface="Calibri"/>
                          <a:cs typeface="Times New Roman"/>
                        </a:rPr>
                        <a:t> Junction</a:t>
                      </a:r>
                      <a:endParaRPr lang="en-US" sz="1400" b="1" dirty="0">
                        <a:latin typeface="+mn-lt"/>
                        <a:ea typeface="Calibri"/>
                        <a:cs typeface="Times New Roman"/>
                      </a:endParaRPr>
                    </a:p>
                  </a:txBody>
                  <a:tcPr marL="68580" marR="68580" marT="0" marB="0"/>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625</TotalTime>
  <Words>1782</Words>
  <Application>Microsoft Office PowerPoint</Application>
  <PresentationFormat>On-screen Show (4:3)</PresentationFormat>
  <Paragraphs>234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Starting Dabbawala service in Kolkata</vt:lpstr>
      <vt:lpstr>About Dabbawala service </vt:lpstr>
      <vt:lpstr>Dabbawalas</vt:lpstr>
      <vt:lpstr>Business Problem:</vt:lpstr>
      <vt:lpstr>Audience:</vt:lpstr>
      <vt:lpstr>DATA </vt:lpstr>
      <vt:lpstr>METHODOLOGY </vt:lpstr>
      <vt:lpstr>Slide 8</vt:lpstr>
      <vt:lpstr>Finding Railway Stations inside and in the nearby outskirts of  Kolkata</vt:lpstr>
      <vt:lpstr>FourSquare API</vt:lpstr>
      <vt:lpstr>Assumptions: </vt:lpstr>
      <vt:lpstr> Visualizing the area of high demand  of the service</vt:lpstr>
      <vt:lpstr>Visualizing the area from where cooks to be recruited</vt:lpstr>
      <vt:lpstr>Target Station for the Business</vt:lpstr>
      <vt:lpstr>Machine Learning </vt:lpstr>
      <vt:lpstr>RESULT </vt:lpstr>
      <vt:lpstr>Stations of Importance along with thir Line and Cluster:</vt:lpstr>
      <vt:lpstr>RECOMMENDATION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Dabbawala service in Kolkata</dc:title>
  <dc:creator>acer</dc:creator>
  <cp:lastModifiedBy>acer</cp:lastModifiedBy>
  <cp:revision>38</cp:revision>
  <dcterms:created xsi:type="dcterms:W3CDTF">2021-08-04T06:44:53Z</dcterms:created>
  <dcterms:modified xsi:type="dcterms:W3CDTF">2021-08-05T05:54:50Z</dcterms:modified>
</cp:coreProperties>
</file>