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hanya .s.nair" initials="c." lastIdx="1" clrIdx="0">
    <p:extLst>
      <p:ext uri="{19B8F6BF-5375-455C-9EA6-DF929625EA0E}">
        <p15:presenceInfo xmlns:p15="http://schemas.microsoft.com/office/powerpoint/2012/main" userId="1627b8e32ea804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86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1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6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7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2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7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8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8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FB249-1288-468F-80D8-902E63758FE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E8456A-2523-41D5-A92C-5308C9C2F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96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ownloads\energy-usage-2010.x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0DD3-0B61-1336-C815-D7F546FFB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Leveraging Machine Learning for Energy Usage in Chicago: Insights from the 2010 Data</a:t>
            </a:r>
            <a:endParaRPr lang="en-IN" sz="40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4548C-2D29-DEAD-4A66-B02DF7831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: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Chaithanya.S.Nair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Batch:D24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 of Presentation:18/10/2024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: DSML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4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86678-DA5A-C0B1-E9B6-49CD122AF042}"/>
              </a:ext>
            </a:extLst>
          </p:cNvPr>
          <p:cNvSpPr txBox="1"/>
          <p:nvPr/>
        </p:nvSpPr>
        <p:spPr>
          <a:xfrm>
            <a:off x="4853354" y="54864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Conclusion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EBE44-185B-0763-3C98-A45504EEBD4A}"/>
              </a:ext>
            </a:extLst>
          </p:cNvPr>
          <p:cNvSpPr txBox="1"/>
          <p:nvPr/>
        </p:nvSpPr>
        <p:spPr>
          <a:xfrm>
            <a:off x="633047" y="1322363"/>
            <a:ext cx="104100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Summary of Findings</a:t>
            </a:r>
            <a:r>
              <a:rPr lang="en-IN" sz="2000" dirty="0"/>
              <a:t>: </a:t>
            </a:r>
            <a:r>
              <a:rPr lang="en-US" sz="2000" dirty="0"/>
              <a:t>The analysis of energy consumption in Chicago highlighted significant patterns and trends, emphasizing the influence of building characteristics, occupancy rates, and seasonal variations on energy usage.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rgbClr val="FF0000"/>
                </a:solidFill>
              </a:rPr>
              <a:t>2.   Model Performance</a:t>
            </a:r>
            <a:r>
              <a:rPr lang="en-IN" sz="2000" dirty="0"/>
              <a:t>: </a:t>
            </a:r>
            <a:r>
              <a:rPr lang="en-US" sz="2000" dirty="0"/>
              <a:t>The Gradient Boosting Regressor emerged as the most accurate model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Key features : </a:t>
            </a:r>
            <a:r>
              <a:rPr lang="en-US" sz="2000" dirty="0"/>
              <a:t>such as </a:t>
            </a:r>
            <a:r>
              <a:rPr lang="en-US" sz="2000" b="1" dirty="0"/>
              <a:t>Gross Floor Area</a:t>
            </a:r>
            <a:r>
              <a:rPr lang="en-US" sz="2000" dirty="0"/>
              <a:t> and </a:t>
            </a:r>
            <a:r>
              <a:rPr lang="en-US" sz="2000" b="1" dirty="0"/>
              <a:t>Building Type</a:t>
            </a:r>
            <a:r>
              <a:rPr lang="en-US" sz="2000" dirty="0"/>
              <a:t> were identified as critical determinants of energy consumption, providing valuable insights for urban planning and energy efficiency initiatives.</a:t>
            </a:r>
          </a:p>
          <a:p>
            <a:pPr marL="342900" indent="-342900">
              <a:buAutoNum type="arabicPeriod" startAt="3"/>
            </a:pPr>
            <a:endParaRPr lang="en-US" sz="2000" dirty="0"/>
          </a:p>
          <a:p>
            <a:endParaRPr lang="en-US" sz="2000" dirty="0"/>
          </a:p>
          <a:p>
            <a:r>
              <a:rPr lang="en-IN" sz="2000" b="1" dirty="0">
                <a:solidFill>
                  <a:srgbClr val="FF0000"/>
                </a:solidFill>
              </a:rPr>
              <a:t>4.  Implications for Policy-Making</a:t>
            </a:r>
            <a:r>
              <a:rPr lang="en-IN" sz="2000" dirty="0"/>
              <a:t>: </a:t>
            </a:r>
            <a:r>
              <a:rPr lang="en-US" sz="2000" dirty="0"/>
              <a:t>Insights from the project can guide city planners and policymakers in implementing targeted energy efficiency measures, retrofitting strategies for older buildings, and promoting sustainable practices in urban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29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C9D8-B208-40EB-CFAB-6DE06474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Future work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672017-B5E7-49AA-55DA-0082A328C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368" y="2201028"/>
            <a:ext cx="88558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additional datasets (e.g., climate data, demographic information).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real-time energy prediction system to aid in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advanced machine learning techniques to enhance predictive accuracy. </a:t>
            </a:r>
          </a:p>
        </p:txBody>
      </p:sp>
    </p:spTree>
    <p:extLst>
      <p:ext uri="{BB962C8B-B14F-4D97-AF65-F5344CB8AC3E}">
        <p14:creationId xmlns:p14="http://schemas.microsoft.com/office/powerpoint/2010/main" val="3816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A085-71A1-055D-FA48-338B5CE9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10" y="2424332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2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61358-325D-AFAA-2FB2-5C2EEC64D867}"/>
              </a:ext>
            </a:extLst>
          </p:cNvPr>
          <p:cNvSpPr txBox="1"/>
          <p:nvPr/>
        </p:nvSpPr>
        <p:spPr>
          <a:xfrm>
            <a:off x="696733" y="2859091"/>
            <a:ext cx="107985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Objective</a:t>
            </a:r>
            <a:r>
              <a:rPr lang="en-US" sz="2400" b="1" dirty="0"/>
              <a:t> :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</a:t>
            </a:r>
            <a:r>
              <a:rPr lang="en-US" sz="2800" b="1" dirty="0"/>
              <a:t>A</a:t>
            </a:r>
            <a:r>
              <a:rPr lang="en-US" sz="2800" dirty="0"/>
              <a:t>nalyzing Chicago's energy usage in 2010 using </a:t>
            </a:r>
          </a:p>
          <a:p>
            <a:pPr algn="ctr"/>
            <a:r>
              <a:rPr lang="en-US" sz="2800" dirty="0"/>
              <a:t>machine learning techniques to derive insights and predict future trends.</a:t>
            </a:r>
            <a:endParaRPr lang="en-IN" sz="2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CFC53-7AD1-42CF-718D-B2E7C441E4A4}"/>
              </a:ext>
            </a:extLst>
          </p:cNvPr>
          <p:cNvSpPr txBox="1"/>
          <p:nvPr/>
        </p:nvSpPr>
        <p:spPr>
          <a:xfrm>
            <a:off x="3581153" y="1292442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711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3C16A-576B-6778-CC5E-49E846018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0277" y="548181"/>
            <a:ext cx="1069144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Energy Efficiency  </a:t>
            </a:r>
            <a:r>
              <a:rPr lang="en-US" sz="20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Helps reduce energy waste and lower costs for residents and businesses.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Environmental Impact </a:t>
            </a:r>
            <a:r>
              <a:rPr lang="en-US" sz="20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Reduces the city’s carbon footprint by targeting high-consumption areas.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Policy-Making and Urban Planning</a:t>
            </a:r>
            <a:r>
              <a:rPr lang="en-US" sz="20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Data-driven policies and infrastructure development for energy-   efficient growth.</a:t>
            </a:r>
          </a:p>
          <a:p>
            <a:pPr marL="457200" lvl="1"/>
            <a:endParaRPr lang="en-US" sz="20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Predicting Future Demand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Enables planning for future energy needs and infrastructure upgrades.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5.Economic Benefits </a:t>
            </a:r>
            <a:r>
              <a:rPr lang="en-US" sz="2000" b="1" dirty="0"/>
              <a:t>: </a:t>
            </a:r>
            <a:r>
              <a:rPr lang="en-US" sz="2000" dirty="0">
                <a:solidFill>
                  <a:schemeClr val="tx1"/>
                </a:solidFill>
              </a:rPr>
              <a:t>Reduces energy costs, fosters job creation in renewable sectors.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6</a:t>
            </a:r>
            <a:r>
              <a:rPr lang="en-US" sz="2000" b="1" dirty="0"/>
              <a:t>.</a:t>
            </a:r>
            <a:r>
              <a:rPr lang="en-US" sz="2000" b="1" dirty="0">
                <a:solidFill>
                  <a:srgbClr val="FF0000"/>
                </a:solidFill>
              </a:rPr>
              <a:t>Resilience and Risk Management 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Prepares the city for extreme weather events, ensuring reliable energy supply.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7. Social Equity : </a:t>
            </a:r>
            <a:r>
              <a:rPr lang="en-US" sz="2000" dirty="0">
                <a:solidFill>
                  <a:schemeClr val="tx1"/>
                </a:solidFill>
              </a:rPr>
              <a:t>Ensures affordable energy access across all communities, reducing energy burdens.</a:t>
            </a:r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ADF2A-9041-6535-6E71-AAFB47D9B72B}"/>
              </a:ext>
            </a:extLst>
          </p:cNvPr>
          <p:cNvSpPr txBox="1"/>
          <p:nvPr/>
        </p:nvSpPr>
        <p:spPr>
          <a:xfrm>
            <a:off x="1443866" y="0"/>
            <a:ext cx="87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Why Energy Consumption Analysis is Critical for Cities like Chicago?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7124ED-D31E-4EBD-05BA-07844A866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1666" y="1428899"/>
            <a:ext cx="1014866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Chicago Energy Usage 2010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Data.world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action="ppaction://hlinkfile"/>
              </a:rPr>
              <a:t>https://data.world/cityofchicago/energy-usage-2010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There are 72 columns . Key columns  are :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      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kWh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      2.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3.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Area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4.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Heating 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5.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Cooling 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6.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Occupied Units Percentage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7.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 Floor Area (Buildings)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8.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9.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Use Intensity (EUI)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10.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Total kWh consumption.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C8CD5-37A2-78D1-622C-CB8EAA37EBC5}"/>
              </a:ext>
            </a:extLst>
          </p:cNvPr>
          <p:cNvSpPr txBox="1"/>
          <p:nvPr/>
        </p:nvSpPr>
        <p:spPr>
          <a:xfrm>
            <a:off x="5064369" y="689317"/>
            <a:ext cx="270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20175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EBE-5541-B2E6-F503-0376FCE87F60}"/>
              </a:ext>
            </a:extLst>
          </p:cNvPr>
          <p:cNvSpPr txBox="1"/>
          <p:nvPr/>
        </p:nvSpPr>
        <p:spPr>
          <a:xfrm>
            <a:off x="804841" y="492370"/>
            <a:ext cx="1058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FF0000"/>
                </a:solidFill>
              </a:rPr>
              <a:t>1.Exploratory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8112-9EC0-3D66-82DF-478B7E47A43B}"/>
              </a:ext>
            </a:extLst>
          </p:cNvPr>
          <p:cNvSpPr txBox="1"/>
          <p:nvPr/>
        </p:nvSpPr>
        <p:spPr>
          <a:xfrm>
            <a:off x="1041010" y="1730326"/>
            <a:ext cx="8961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Step 1 </a:t>
            </a:r>
            <a:r>
              <a:rPr lang="en-IN" dirty="0"/>
              <a:t>: </a:t>
            </a:r>
            <a:r>
              <a:rPr lang="en-IN" b="1" dirty="0"/>
              <a:t>Data preprocessing  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                 a) Examine the dataset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b)  Finding missing value &amp; Handling(Imputation)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                                              c)  Remove duplicates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d) outliers Handling  - IQR method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e) Checking skewness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Step 2 :Visualization </a:t>
            </a:r>
            <a:r>
              <a:rPr lang="en-IN" dirty="0"/>
              <a:t>:  Bar plot ,box plot , scatter plot, Pair plot, Kernel Density Distribution,  Heat map, Line plot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</a:t>
            </a:r>
          </a:p>
          <a:p>
            <a:r>
              <a:rPr lang="en-IN" dirty="0"/>
              <a:t>                  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1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0C99919-D7DA-940A-D591-C09E62904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92" y="1519484"/>
            <a:ext cx="96555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Energy Usage in Larger Buildings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Building Age Influences Energy Efficiency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Seasonal Variations in Energy Consumption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Residential vs. Commercial Energy Usage: Commercial buildings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Community Areas with High Consumption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Occupancy Rate and Energy Use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Natural Gas vs. Electricity Usage: Natural Gas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Energy Use Intensity (EUI) Distribution: large commercial buildings showing the highest energy intensity.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B742-7943-6959-1026-39414600650E}"/>
              </a:ext>
            </a:extLst>
          </p:cNvPr>
          <p:cNvSpPr txBox="1"/>
          <p:nvPr/>
        </p:nvSpPr>
        <p:spPr>
          <a:xfrm>
            <a:off x="679492" y="407963"/>
            <a:ext cx="576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Some initial findings from the data analysis: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2AEE05-6990-EEF6-15F9-6F8CFBC57FDF}"/>
              </a:ext>
            </a:extLst>
          </p:cNvPr>
          <p:cNvSpPr txBox="1"/>
          <p:nvPr/>
        </p:nvSpPr>
        <p:spPr>
          <a:xfrm>
            <a:off x="2546252" y="562708"/>
            <a:ext cx="488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2.Feature Selection 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A0A6A-7A8D-2C83-9D97-CF8C5FC62B88}"/>
              </a:ext>
            </a:extLst>
          </p:cNvPr>
          <p:cNvSpPr txBox="1"/>
          <p:nvPr/>
        </p:nvSpPr>
        <p:spPr>
          <a:xfrm>
            <a:off x="1463041" y="1209039"/>
            <a:ext cx="74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Select K best and 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rated feature was energy consumption on month July(KWH JULY 2010)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B2659-F91E-1B4B-C140-A8E66AE8600D}"/>
              </a:ext>
            </a:extLst>
          </p:cNvPr>
          <p:cNvSpPr txBox="1"/>
          <p:nvPr/>
        </p:nvSpPr>
        <p:spPr>
          <a:xfrm>
            <a:off x="3245174" y="30448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6E4B2-2DE7-21D2-41EC-B3862A861735}"/>
              </a:ext>
            </a:extLst>
          </p:cNvPr>
          <p:cNvSpPr txBox="1"/>
          <p:nvPr/>
        </p:nvSpPr>
        <p:spPr>
          <a:xfrm>
            <a:off x="1941343" y="2878972"/>
            <a:ext cx="6527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k-NN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MLP Regressor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99BF2-A5C4-AB18-7C9E-AB23FA7D1E23}"/>
              </a:ext>
            </a:extLst>
          </p:cNvPr>
          <p:cNvSpPr txBox="1"/>
          <p:nvPr/>
        </p:nvSpPr>
        <p:spPr>
          <a:xfrm>
            <a:off x="2800575" y="2044005"/>
            <a:ext cx="611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3.Machine Learning Models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1C544-9A0E-5029-D49C-D7A462E497C0}"/>
              </a:ext>
            </a:extLst>
          </p:cNvPr>
          <p:cNvSpPr txBox="1"/>
          <p:nvPr/>
        </p:nvSpPr>
        <p:spPr>
          <a:xfrm>
            <a:off x="3165230" y="476406"/>
            <a:ext cx="398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5.Model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90893-A986-99EC-9A38-228596446656}"/>
              </a:ext>
            </a:extLst>
          </p:cNvPr>
          <p:cNvSpPr txBox="1"/>
          <p:nvPr/>
        </p:nvSpPr>
        <p:spPr>
          <a:xfrm>
            <a:off x="1547446" y="1434905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Metrics Used:</a:t>
            </a:r>
            <a:r>
              <a:rPr lang="en-US" dirty="0"/>
              <a:t> R², RMSE, MSE,MAE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Comparison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D86A1B-D56C-3EE8-E248-B3ACC313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3325"/>
              </p:ext>
            </p:extLst>
          </p:nvPr>
        </p:nvGraphicFramePr>
        <p:xfrm>
          <a:off x="1181688" y="2256189"/>
          <a:ext cx="7216726" cy="2011680"/>
        </p:xfrm>
        <a:graphic>
          <a:graphicData uri="http://schemas.openxmlformats.org/drawingml/2006/table">
            <a:tbl>
              <a:tblPr/>
              <a:tblGrid>
                <a:gridCol w="2209646">
                  <a:extLst>
                    <a:ext uri="{9D8B030D-6E8A-4147-A177-3AD203B41FA5}">
                      <a16:colId xmlns:a16="http://schemas.microsoft.com/office/drawing/2014/main" val="3802220501"/>
                    </a:ext>
                  </a:extLst>
                </a:gridCol>
                <a:gridCol w="2503540">
                  <a:extLst>
                    <a:ext uri="{9D8B030D-6E8A-4147-A177-3AD203B41FA5}">
                      <a16:colId xmlns:a16="http://schemas.microsoft.com/office/drawing/2014/main" val="2022702560"/>
                    </a:ext>
                  </a:extLst>
                </a:gridCol>
                <a:gridCol w="2503540">
                  <a:extLst>
                    <a:ext uri="{9D8B030D-6E8A-4147-A177-3AD203B41FA5}">
                      <a16:colId xmlns:a16="http://schemas.microsoft.com/office/drawing/2014/main" val="3305078200"/>
                    </a:ext>
                  </a:extLst>
                </a:gridCol>
              </a:tblGrid>
              <a:tr h="349118">
                <a:tc>
                  <a:txBody>
                    <a:bodyPr/>
                    <a:lstStyle/>
                    <a:p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218074"/>
                  </a:ext>
                </a:extLst>
              </a:tr>
              <a:tr h="610957">
                <a:tc>
                  <a:txBody>
                    <a:bodyPr/>
                    <a:lstStyle/>
                    <a:p>
                      <a:r>
                        <a:rPr lang="en-IN"/>
                        <a:t>Gradient Boosting Regressor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2,415.00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61342"/>
                  </a:ext>
                </a:extLst>
              </a:tr>
              <a:tr h="349118">
                <a:tc>
                  <a:txBody>
                    <a:bodyPr/>
                    <a:lstStyle/>
                    <a:p>
                      <a:r>
                        <a:rPr lang="en-IN"/>
                        <a:t>Random Forest Regressor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3,234.71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336862"/>
                  </a:ext>
                </a:extLst>
              </a:tr>
              <a:tr h="349118">
                <a:tc>
                  <a:txBody>
                    <a:bodyPr/>
                    <a:lstStyle/>
                    <a:p>
                      <a:r>
                        <a:rPr lang="en-IN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1.40e-07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930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1CE100-7F8E-BD30-90BC-B93FC349BA2C}"/>
              </a:ext>
            </a:extLst>
          </p:cNvPr>
          <p:cNvSpPr txBox="1"/>
          <p:nvPr/>
        </p:nvSpPr>
        <p:spPr>
          <a:xfrm>
            <a:off x="1104315" y="4684431"/>
            <a:ext cx="737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Best Performing Model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b="1" dirty="0"/>
              <a:t>Gradient Boosting Regressor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R² Score:</a:t>
            </a:r>
            <a:r>
              <a:rPr lang="en-IN" dirty="0"/>
              <a:t> 0.9963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RMSE:</a:t>
            </a:r>
            <a:r>
              <a:rPr lang="en-IN" dirty="0"/>
              <a:t> 2,415 kWh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92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3BF6E-3766-D159-C41A-04DF2C5D7859}"/>
              </a:ext>
            </a:extLst>
          </p:cNvPr>
          <p:cNvSpPr txBox="1"/>
          <p:nvPr/>
        </p:nvSpPr>
        <p:spPr>
          <a:xfrm>
            <a:off x="2686930" y="228599"/>
            <a:ext cx="533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sng" dirty="0">
                <a:solidFill>
                  <a:srgbClr val="FF0000"/>
                </a:solidFill>
                <a:effectLst/>
                <a:latin typeface="system-ui"/>
              </a:rPr>
              <a:t>6.Hyperparameter Tuning </a:t>
            </a:r>
            <a:endParaRPr lang="en-IN" sz="3600" b="1" i="0" dirty="0">
              <a:solidFill>
                <a:srgbClr val="FF0000"/>
              </a:solidFill>
              <a:effectLst/>
              <a:latin typeface="system-ui"/>
            </a:endParaRPr>
          </a:p>
          <a:p>
            <a:pPr algn="ctr"/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ED4A28-BC7B-3601-FD7F-04BF86B1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DC5A5-3C0B-493E-8497-B4388BF14E15}"/>
              </a:ext>
            </a:extLst>
          </p:cNvPr>
          <p:cNvSpPr txBox="1"/>
          <p:nvPr/>
        </p:nvSpPr>
        <p:spPr>
          <a:xfrm>
            <a:off x="2039815" y="982231"/>
            <a:ext cx="7465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Randomized Search CV</a:t>
            </a:r>
            <a:r>
              <a:rPr lang="en-US" sz="2000" b="1" dirty="0"/>
              <a:t>    was used for hyperparameter tuning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D3B37-2A03-83A1-015A-F4DA142964E7}"/>
              </a:ext>
            </a:extLst>
          </p:cNvPr>
          <p:cNvSpPr txBox="1"/>
          <p:nvPr/>
        </p:nvSpPr>
        <p:spPr>
          <a:xfrm>
            <a:off x="553328" y="1767006"/>
            <a:ext cx="104382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u="sng" dirty="0">
                <a:solidFill>
                  <a:srgbClr val="FF0000"/>
                </a:solidFill>
              </a:rPr>
              <a:t>Linear Regression</a:t>
            </a:r>
            <a:r>
              <a:rPr lang="en-IN" dirty="0"/>
              <a:t>:  </a:t>
            </a:r>
            <a:r>
              <a:rPr lang="en-IN" b="1" dirty="0">
                <a:latin typeface="Arial Narrow" panose="020B0606020202030204" pitchFamily="34" charset="0"/>
              </a:rPr>
              <a:t>Fit intercept-True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                                                     </a:t>
            </a:r>
            <a:r>
              <a:rPr lang="en-IN" b="1" dirty="0" err="1">
                <a:latin typeface="Arial Narrow" panose="020B0606020202030204" pitchFamily="34" charset="0"/>
              </a:rPr>
              <a:t>Copy_X</a:t>
            </a:r>
            <a:r>
              <a:rPr lang="en-IN" b="1" dirty="0">
                <a:latin typeface="Arial Narrow" panose="020B0606020202030204" pitchFamily="34" charset="0"/>
              </a:rPr>
              <a:t> –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Improved interpretability with minimal tuning required.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Linear Regression maintained simplicity and interpretability with optimal parameters</a:t>
            </a:r>
            <a:endParaRPr lang="en-IN" b="1" dirty="0">
              <a:latin typeface="Arial Narrow" panose="020B0606020202030204" pitchFamily="34" charset="0"/>
            </a:endParaRPr>
          </a:p>
          <a:p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solidFill>
                  <a:srgbClr val="FF0000"/>
                </a:solidFill>
              </a:rPr>
              <a:t>2.   </a:t>
            </a:r>
            <a:r>
              <a:rPr lang="en-IN" sz="2400" u="sng" dirty="0">
                <a:solidFill>
                  <a:srgbClr val="FF0000"/>
                </a:solidFill>
              </a:rPr>
              <a:t>Gradient Boosting </a:t>
            </a:r>
            <a:r>
              <a:rPr lang="en-IN" dirty="0"/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tuning, model achieved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 of 0.9963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of 2,415 kWh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Tuning significantly improved the performance of Gradient Boosting,   making it the best model for predicting energy usage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</a:rPr>
              <a:t>                               </a:t>
            </a:r>
            <a:r>
              <a:rPr lang="en-IN" b="1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 estimators: 100                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                                      minimum samples split: 2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                                      minimum samples leaf: 2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                                      maximum depth: 5</a:t>
            </a:r>
          </a:p>
          <a:p>
            <a:r>
              <a:rPr lang="en-US" altLang="en-US" b="1" dirty="0">
                <a:latin typeface="var(--jp-code-font-family)"/>
              </a:rPr>
              <a:t>                  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learning rate: 0.1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22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</TotalTime>
  <Words>805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system-ui</vt:lpstr>
      <vt:lpstr>var(--jp-code-font-family)</vt:lpstr>
      <vt:lpstr>Wingdings</vt:lpstr>
      <vt:lpstr>Celestial</vt:lpstr>
      <vt:lpstr>Leveraging Machine Learning for Energy Usage in Chicago: Insights from the 2010 Data</vt:lpstr>
      <vt:lpstr>PowerPoint Presentation</vt:lpstr>
      <vt:lpstr>Energy Efficiency  : Helps reduce energy waste and lower costs for residents and businesses.  Environmental Impact : Reduces the city’s carbon footprint by targeting high-consumption areas.  Policy-Making and Urban Planning: Data-driven policies and infrastructure development for energy-   efficient growth.  Predicting Future Demand: Enables planning for future energy needs and infrastructure upgrades.  5.Economic Benefits : Reduces energy costs, fosters job creation in renewable sectors.  6.Resilience and Risk Management : Prepares the city for extreme weather events, ensuring reliable energy supply.  7. Social Equity : Ensures affordable energy access across all communities, reducing energy burdens. </vt:lpstr>
      <vt:lpstr>   Dataset: Chicago Energy Usage 2010     Source:  Data.world  - https://data.world/cityofchicago/energy-usage-2010  Features: There are 72 columns . Key columns  are :                                                   1.Total kWh                                                  2.Building Type                                                  3.Community Area                                                  4.Heating Type                                                  5.Cooling Type                                                  6.Occupied Units Percentage                                                  7.Gross Floor Area (Buildings)                                                  8.Building Age                                                  9.Energy Use Intensity (EUI)                                                 10.Total Therms    Target Variable:  Total kWh consumption.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chaithanya .s.nair</dc:creator>
  <cp:lastModifiedBy>chaithanya .s.nair</cp:lastModifiedBy>
  <cp:revision>1</cp:revision>
  <dcterms:created xsi:type="dcterms:W3CDTF">2024-10-17T09:20:50Z</dcterms:created>
  <dcterms:modified xsi:type="dcterms:W3CDTF">2024-10-17T11:52:01Z</dcterms:modified>
</cp:coreProperties>
</file>