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F38149-8FB1-40D9-8C1F-B002F92E56E3}">
  <a:tblStyle styleId="{E5F38149-8FB1-40D9-8C1F-B002F92E5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2a7a61bc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2a7a61bc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2a7a61bc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2a7a61bc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2a7a61bc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2a7a61bc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2a7a61bcb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2a7a61bcb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2a7a61bc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2a7a61bc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2a7a61bc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2a7a61bc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a7a61bc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a7a61bc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a7a61bc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2a7a61bc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a7a61bc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2a7a61bc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2a7a61bc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2a7a61bc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a7a61bc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2a7a61bc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e88c83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9e88c83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2a7a61bc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2a7a61bc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2a7a61bc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2a7a61bc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7.jpg"/><Relationship Id="rId13" Type="http://schemas.openxmlformats.org/officeDocument/2006/relationships/image" Target="../media/image12.jp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1.jpg"/><Relationship Id="rId7" Type="http://schemas.openxmlformats.org/officeDocument/2006/relationships/image" Target="../media/image17.jpg"/><Relationship Id="rId8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jp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20.jpg"/><Relationship Id="rId9" Type="http://schemas.openxmlformats.org/officeDocument/2006/relationships/image" Target="../media/image16.pn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9.jp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3150" y="719225"/>
            <a:ext cx="5808600" cy="17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Meme Analysis And Classification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247375"/>
            <a:ext cx="43527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Dharmin Shah (dharminu@usc.edu)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Naiya Shah (naiyahim@usc.edu)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12231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Classify on the basis of both Content and Template 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23559" l="0" r="0" t="0"/>
          <a:stretch/>
        </p:blipFill>
        <p:spPr>
          <a:xfrm>
            <a:off x="1820550" y="2320425"/>
            <a:ext cx="2455375" cy="240622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2"/>
          <p:cNvSpPr/>
          <p:nvPr/>
        </p:nvSpPr>
        <p:spPr>
          <a:xfrm>
            <a:off x="4722100" y="3148075"/>
            <a:ext cx="3222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5267425" y="2609300"/>
            <a:ext cx="38253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[Meme_Template_Label,  Content_Label]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[Surpised_pickachu, Student_Life]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Accuracy of combined features : 0.85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1297500" y="1170950"/>
            <a:ext cx="74652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Accuracy metric= Correctly predicted class/ Total Input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Template based classification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Accuracy = 0.97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Text based classification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Accuracy = 0.87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Combined classification accuracy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Accuracy = 0.85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 And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1297500" y="1170950"/>
            <a:ext cx="74652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Not every meme will follow a Fixed Template.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such cases it is important to understand the sentiment conveyed by the image and not just composition information.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     	LABEL = Stress  or Depression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Cannot predict upvotes on the basis of just meme features, need user related data as well.</a:t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475" y="2236275"/>
            <a:ext cx="1965851" cy="1965851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 And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1297500" y="1170950"/>
            <a:ext cx="74652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Structure of memes-  </a:t>
            </a:r>
            <a:r>
              <a:rPr b="1" lang="en" sz="1500"/>
              <a:t>positions and color of image and text are fixed for each template. Hence, c</a:t>
            </a:r>
            <a:r>
              <a:rPr b="1" lang="en" sz="1500"/>
              <a:t>omposition information can be used to classify memes on the basis of template.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There are common words used within a fixed template as well which can be used to classify memes into different templates.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Contextual Information of the sentences used in the meme using </a:t>
            </a:r>
            <a:r>
              <a:rPr b="1" lang="en" sz="1500"/>
              <a:t>word2vec</a:t>
            </a:r>
            <a:r>
              <a:rPr b="1" lang="en" sz="1500"/>
              <a:t>  or BERT might be helpful to predict the sentiment of the meme along with the visual understanding of image using CNN.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1297500" y="1170950"/>
            <a:ext cx="74652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 emotion of the meme- humour, sarcasm, offensive, and motivation</a:t>
            </a:r>
            <a:r>
              <a:rPr lang="en" sz="1500"/>
              <a:t>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Try to predict upvotes by using both social network information related to users as well as these features of meme.  (Content Based recommendation)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Convolutional Neural Network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Classify memes based on the context depicted  by visuals of the image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Improve OCR output  to avoid partial text retrieval problems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579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PROBLEM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26788" y="898825"/>
            <a:ext cx="8439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                      </a:t>
            </a:r>
            <a:r>
              <a:rPr b="1" lang="en" sz="1400" u="sng"/>
              <a:t>    </a:t>
            </a:r>
            <a:r>
              <a:rPr b="1" lang="en" sz="1400"/>
              <a:t>               </a:t>
            </a:r>
            <a:endParaRPr b="1" sz="7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Analysing meme data to classify memes into categories by identifying importan</a:t>
            </a:r>
            <a:r>
              <a:rPr b="1" lang="en" sz="1500">
                <a:solidFill>
                  <a:srgbClr val="FFFFFF"/>
                </a:solidFill>
              </a:rPr>
              <a:t>t   </a:t>
            </a:r>
            <a:r>
              <a:rPr b="1" lang="en" sz="1500">
                <a:solidFill>
                  <a:srgbClr val="FFFFFF"/>
                </a:solidFill>
              </a:rPr>
              <a:t>features. 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2" name="Google Shape;142;p14"/>
          <p:cNvSpPr/>
          <p:nvPr/>
        </p:nvSpPr>
        <p:spPr>
          <a:xfrm>
            <a:off x="566950" y="2548275"/>
            <a:ext cx="2461200" cy="228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33" y="3381767"/>
            <a:ext cx="994590" cy="59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393" y="2659677"/>
            <a:ext cx="995569" cy="59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9081" y="3314767"/>
            <a:ext cx="994601" cy="59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9881" y="4085431"/>
            <a:ext cx="994586" cy="61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3510600" y="2452225"/>
            <a:ext cx="2461200" cy="245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6454250" y="2537275"/>
            <a:ext cx="2305200" cy="2368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7880" y="2659680"/>
            <a:ext cx="668220" cy="75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7923" y="3602037"/>
            <a:ext cx="668231" cy="71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1588" y="3752059"/>
            <a:ext cx="786225" cy="71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49514" y="2696935"/>
            <a:ext cx="853035" cy="61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37051" y="3461701"/>
            <a:ext cx="786225" cy="52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38300" y="3424325"/>
            <a:ext cx="756466" cy="5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32786" y="4104969"/>
            <a:ext cx="898014" cy="569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/>
          <p:nvPr/>
        </p:nvSpPr>
        <p:spPr>
          <a:xfrm>
            <a:off x="309875" y="2007775"/>
            <a:ext cx="8680800" cy="30243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1255600" y="2186425"/>
            <a:ext cx="1083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199250" y="2131700"/>
            <a:ext cx="1083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039838" y="2186425"/>
            <a:ext cx="1083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926650" y="114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Internet memes have revolutionized the way we incorporate humor into communication over the recent years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50" y="2175300"/>
            <a:ext cx="3669150" cy="21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4688500" y="4452775"/>
            <a:ext cx="3979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Entertainment Sources</a:t>
            </a:r>
            <a:endParaRPr b="1"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385125" y="2131325"/>
            <a:ext cx="1115400" cy="10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9" name="Google Shape;169;p15"/>
          <p:cNvSpPr/>
          <p:nvPr/>
        </p:nvSpPr>
        <p:spPr>
          <a:xfrm>
            <a:off x="6623125" y="2131325"/>
            <a:ext cx="1139400" cy="10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6623113" y="3292050"/>
            <a:ext cx="1139400" cy="10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p15"/>
          <p:cNvSpPr/>
          <p:nvPr/>
        </p:nvSpPr>
        <p:spPr>
          <a:xfrm>
            <a:off x="5394367" y="3292050"/>
            <a:ext cx="1115400" cy="10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2" name="Google Shape;172;p15"/>
          <p:cNvSpPr txBox="1"/>
          <p:nvPr/>
        </p:nvSpPr>
        <p:spPr>
          <a:xfrm>
            <a:off x="5527625" y="2068950"/>
            <a:ext cx="83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Music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875" y="3660675"/>
            <a:ext cx="700875" cy="37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5527625" y="3296500"/>
            <a:ext cx="83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Movies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000" y="3904250"/>
            <a:ext cx="503006" cy="3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875" y="2427763"/>
            <a:ext cx="406114" cy="3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3200" y="2707583"/>
            <a:ext cx="700876" cy="34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9775" y="2374350"/>
            <a:ext cx="406100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8975" y="2585092"/>
            <a:ext cx="503001" cy="50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6571738" y="2068957"/>
            <a:ext cx="1393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Articles/New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748975" y="3279100"/>
            <a:ext cx="887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Memes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97425" y="3609950"/>
            <a:ext cx="406100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1325" y="3769990"/>
            <a:ext cx="503000" cy="50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148775" y="34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LEVEL APPROACH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148775" y="1568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38" y="1568125"/>
            <a:ext cx="4389438" cy="31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/>
          <p:nvPr/>
        </p:nvSpPr>
        <p:spPr>
          <a:xfrm>
            <a:off x="929550" y="1650501"/>
            <a:ext cx="2962200" cy="675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CLASSIFICATION</a:t>
            </a:r>
            <a:endParaRPr b="1" sz="1900"/>
          </a:p>
        </p:txBody>
      </p:sp>
      <p:sp>
        <p:nvSpPr>
          <p:cNvPr id="192" name="Google Shape;192;p16"/>
          <p:cNvSpPr/>
          <p:nvPr/>
        </p:nvSpPr>
        <p:spPr>
          <a:xfrm>
            <a:off x="929550" y="2503575"/>
            <a:ext cx="2962200" cy="206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3" name="Google Shape;193;p16"/>
          <p:cNvSpPr txBox="1"/>
          <p:nvPr/>
        </p:nvSpPr>
        <p:spPr>
          <a:xfrm>
            <a:off x="1016300" y="2962150"/>
            <a:ext cx="2602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Text  (Content)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Image (Template)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1297500" y="400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1459575" y="956850"/>
            <a:ext cx="7038900" cy="1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Web Scraping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 reddit memes- content based memes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Meme generator- template based memes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Train/ Test data Ratio: 80:20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1729025" y="4686125"/>
            <a:ext cx="23682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Templates and count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01" name="Google Shape;201;p17"/>
          <p:cNvGraphicFramePr/>
          <p:nvPr/>
        </p:nvGraphicFramePr>
        <p:xfrm>
          <a:off x="1547163" y="284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{E5F38149-8FB1-40D9-8C1F-B002F92E56E3}</a:tableStyleId>
              </a:tblPr>
              <a:tblGrid>
                <a:gridCol w="2393200"/>
                <a:gridCol w="5618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awkward_moment_sealion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bad_luck_brian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distracted_boyfriend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hackerman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hackerman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pikachu_o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5836850" y="4686125"/>
            <a:ext cx="2368200" cy="38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Content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 and count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17"/>
          <p:cNvGraphicFramePr/>
          <p:nvPr/>
        </p:nvGraphicFramePr>
        <p:xfrm>
          <a:off x="5543450" y="284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{E5F38149-8FB1-40D9-8C1F-B002F92E56E3}</a:tableStyleId>
              </a:tblPr>
              <a:tblGrid>
                <a:gridCol w="2393200"/>
                <a:gridCol w="5618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Student life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COVID-19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Depression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Climate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Election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TV Show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111600" y="35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2028775" y="942600"/>
            <a:ext cx="53241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Step1. Classification Based on Template (Visual Data)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10" name="Google Shape;210;p18"/>
          <p:cNvSpPr/>
          <p:nvPr/>
        </p:nvSpPr>
        <p:spPr>
          <a:xfrm>
            <a:off x="483375" y="1704150"/>
            <a:ext cx="23424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Radial Colour Histogram of the image.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Color + Composition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Information</a:t>
            </a:r>
            <a:endParaRPr b="1"/>
          </a:p>
        </p:txBody>
      </p:sp>
      <p:sp>
        <p:nvSpPr>
          <p:cNvPr id="211" name="Google Shape;211;p18"/>
          <p:cNvSpPr/>
          <p:nvPr/>
        </p:nvSpPr>
        <p:spPr>
          <a:xfrm>
            <a:off x="3055558" y="2057859"/>
            <a:ext cx="5097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3795025" y="1704150"/>
            <a:ext cx="17916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Convert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RGB To HSV</a:t>
            </a:r>
            <a:endParaRPr b="1"/>
          </a:p>
        </p:txBody>
      </p:sp>
      <p:sp>
        <p:nvSpPr>
          <p:cNvPr id="213" name="Google Shape;213;p18"/>
          <p:cNvSpPr/>
          <p:nvPr/>
        </p:nvSpPr>
        <p:spPr>
          <a:xfrm>
            <a:off x="5924871" y="2057859"/>
            <a:ext cx="509700" cy="321600"/>
          </a:xfrm>
          <a:prstGeom prst="rightArrow">
            <a:avLst>
              <a:gd fmla="val 50000" name="adj1"/>
              <a:gd fmla="val 548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772799" y="1654950"/>
            <a:ext cx="1965000" cy="11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Log transformation of pixel counts to help focus on the little differences</a:t>
            </a:r>
            <a:endParaRPr b="1" sz="1100"/>
          </a:p>
        </p:txBody>
      </p:sp>
      <p:sp>
        <p:nvSpPr>
          <p:cNvPr id="215" name="Google Shape;215;p18"/>
          <p:cNvSpPr/>
          <p:nvPr/>
        </p:nvSpPr>
        <p:spPr>
          <a:xfrm rot="5400000">
            <a:off x="7488305" y="2994343"/>
            <a:ext cx="534000" cy="321600"/>
          </a:xfrm>
          <a:prstGeom prst="rightArrow">
            <a:avLst>
              <a:gd fmla="val 50000" name="adj1"/>
              <a:gd fmla="val 548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772799" y="3641675"/>
            <a:ext cx="1965000" cy="11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8 bins per channel (instead of 3)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2048 features (instead of 108)</a:t>
            </a:r>
            <a:endParaRPr b="1" sz="1000"/>
          </a:p>
        </p:txBody>
      </p:sp>
      <p:sp>
        <p:nvSpPr>
          <p:cNvPr id="217" name="Google Shape;217;p18"/>
          <p:cNvSpPr/>
          <p:nvPr/>
        </p:nvSpPr>
        <p:spPr>
          <a:xfrm rot="10800000">
            <a:off x="5804621" y="4044584"/>
            <a:ext cx="509700" cy="321600"/>
          </a:xfrm>
          <a:prstGeom prst="rightArrow">
            <a:avLst>
              <a:gd fmla="val 50000" name="adj1"/>
              <a:gd fmla="val 548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3589499" y="3641675"/>
            <a:ext cx="1965000" cy="11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TRAINING</a:t>
            </a:r>
            <a:endParaRPr b="1" sz="12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SVM(Features, Labels)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Linear Support Vector Machine</a:t>
            </a:r>
            <a:endParaRPr b="1" sz="1200"/>
          </a:p>
        </p:txBody>
      </p:sp>
      <p:sp>
        <p:nvSpPr>
          <p:cNvPr id="219" name="Google Shape;219;p18"/>
          <p:cNvSpPr/>
          <p:nvPr/>
        </p:nvSpPr>
        <p:spPr>
          <a:xfrm rot="10800000">
            <a:off x="2829671" y="3986309"/>
            <a:ext cx="509700" cy="321600"/>
          </a:xfrm>
          <a:prstGeom prst="rightArrow">
            <a:avLst>
              <a:gd fmla="val 50000" name="adj1"/>
              <a:gd fmla="val 548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614549" y="3583400"/>
            <a:ext cx="1965000" cy="11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TESTING</a:t>
            </a:r>
            <a:endParaRPr b="1" sz="120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Predicts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Meme Template Labels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Accuracy = 0.97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1297500" y="4191675"/>
            <a:ext cx="70389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^ 3 ⇒ 512 bins per segment (8 bins per channel)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8 segments * 512  = 4096 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00" y="332113"/>
            <a:ext cx="7236699" cy="38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1325125" y="1629350"/>
            <a:ext cx="70389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Run Optical Character Recognition on the image to extract text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Output from Tesseract OCR: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1539600" y="1078950"/>
            <a:ext cx="5813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2. Classification Based on the Content (Textual Data)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550" y="2726675"/>
            <a:ext cx="3073776" cy="20186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100" y="2726683"/>
            <a:ext cx="2354759" cy="206251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0"/>
          <p:cNvSpPr/>
          <p:nvPr/>
        </p:nvSpPr>
        <p:spPr>
          <a:xfrm>
            <a:off x="4200807" y="3580647"/>
            <a:ext cx="5418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1297500" y="127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Clean the input: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Remove extra/ non alphabetic characters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Keep only valid english characters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Stopwords removal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[Me doesnt do any assignment Professor youre failing the class]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Merge all text data from the same classes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Extract text features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Compute TF-IDF feature vector for train and test data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Feed input to Supervised Machine Learning Algorithm- Naive Bayes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Predict class of the testing data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ACCURACY: 0.87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