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98" r:id="rId27"/>
    <p:sldId id="299" r:id="rId28"/>
    <p:sldId id="295" r:id="rId29"/>
    <p:sldId id="296" r:id="rId30"/>
    <p:sldId id="297" r:id="rId31"/>
    <p:sldId id="300" r:id="rId32"/>
    <p:sldId id="301" r:id="rId33"/>
    <p:sldId id="302" r:id="rId34"/>
    <p:sldId id="272" r:id="rId35"/>
    <p:sldId id="27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98"/>
            <p14:sldId id="299"/>
            <p14:sldId id="295"/>
            <p14:sldId id="296"/>
            <p14:sldId id="297"/>
            <p14:sldId id="300"/>
            <p14:sldId id="301"/>
            <p14:sldId id="302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4" d="100"/>
          <a:sy n="94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介绍虚化通过</a:t>
            </a:r>
            <a:r>
              <a:rPr lang="en-US" altLang="zh-CN" dirty="0"/>
              <a:t>IL2CPP</a:t>
            </a:r>
            <a:r>
              <a:rPr lang="zh-CN" altLang="en-US" dirty="0"/>
              <a:t>引起性能问题的原因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12" y="4825777"/>
            <a:ext cx="7191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pPr marL="0" indent="0">
              <a:buNone/>
            </a:pPr>
            <a:r>
              <a:rPr lang="zh-CN" altLang="en-US" dirty="0"/>
              <a:t>数值陷阱</a:t>
            </a:r>
            <a:endParaRPr lang="en-US" altLang="zh-CN" dirty="0"/>
          </a:p>
          <a:p>
            <a:r>
              <a:rPr lang="zh-CN" altLang="en-US" dirty="0"/>
              <a:t>装箱与拆箱过程都基于值的拷贝，有时可能引起混淆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39" y="4778375"/>
            <a:ext cx="295275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28" y="4873625"/>
            <a:ext cx="5991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01557"/>
              </p:ext>
            </p:extLst>
          </p:nvPr>
        </p:nvGraphicFramePr>
        <p:xfrm>
          <a:off x="838200" y="1509824"/>
          <a:ext cx="10515600" cy="493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7">
                  <a:extLst>
                    <a:ext uri="{9D8B030D-6E8A-4147-A177-3AD203B41FA5}">
                      <a16:colId xmlns:a16="http://schemas.microsoft.com/office/drawing/2014/main" val="755397465"/>
                    </a:ext>
                  </a:extLst>
                </a:gridCol>
                <a:gridCol w="3912781">
                  <a:extLst>
                    <a:ext uri="{9D8B030D-6E8A-4147-A177-3AD203B41FA5}">
                      <a16:colId xmlns:a16="http://schemas.microsoft.com/office/drawing/2014/main" val="3639024029"/>
                    </a:ext>
                  </a:extLst>
                </a:gridCol>
                <a:gridCol w="5250712">
                  <a:extLst>
                    <a:ext uri="{9D8B030D-6E8A-4147-A177-3AD203B41FA5}">
                      <a16:colId xmlns:a16="http://schemas.microsoft.com/office/drawing/2014/main" val="2102390700"/>
                    </a:ext>
                  </a:extLst>
                </a:gridCol>
              </a:tblGrid>
              <a:tr h="4933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90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197" y="3315623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Obj.Foo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5148" y="2162095"/>
            <a:ext cx="340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call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9657" y="4494171"/>
            <a:ext cx="3712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callvirt</a:t>
            </a:r>
            <a:r>
              <a:rPr lang="en-US" altLang="zh-CN" dirty="0"/>
              <a:t>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88643" y="2162095"/>
            <a:ext cx="4171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ObjClass_Foo_Mxxxxx</a:t>
            </a:r>
            <a:r>
              <a:rPr lang="en-US" altLang="zh-CN" dirty="0"/>
              <a:t>(…)        [</a:t>
            </a:r>
            <a:r>
              <a:rPr lang="zh-CN" altLang="en-US" dirty="0"/>
              <a:t>直接调用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16418" y="3684600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VirtActionInvoker0::Invoke(…) [</a:t>
            </a:r>
            <a:r>
              <a:rPr lang="zh-CN" altLang="en-US" dirty="0"/>
              <a:t>经由生成的对象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16418" y="4861203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Il2cpp::</a:t>
            </a:r>
            <a:r>
              <a:rPr lang="en-US" altLang="zh-CN" dirty="0" err="1"/>
              <a:t>vm</a:t>
            </a:r>
            <a:r>
              <a:rPr lang="en-US" altLang="zh-CN" dirty="0"/>
              <a:t>::Runtime::</a:t>
            </a:r>
            <a:r>
              <a:rPr lang="en-US" altLang="zh-CN" dirty="0" err="1"/>
              <a:t>GetVirtualInvokeData</a:t>
            </a:r>
            <a:r>
              <a:rPr lang="en-US" altLang="zh-CN" dirty="0"/>
              <a:t>(…)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8743" y="5694975"/>
            <a:ext cx="26511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VTable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6" idx="2"/>
          </p:cNvCxnSpPr>
          <p:nvPr/>
        </p:nvCxnSpPr>
        <p:spPr>
          <a:xfrm flipV="1">
            <a:off x="2084590" y="2531427"/>
            <a:ext cx="2011505" cy="96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084590" y="3500289"/>
            <a:ext cx="2011505" cy="9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>
          <a:xfrm>
            <a:off x="5797041" y="2346761"/>
            <a:ext cx="791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8" idx="2"/>
          </p:cNvCxnSpPr>
          <p:nvPr/>
        </p:nvCxnSpPr>
        <p:spPr>
          <a:xfrm flipV="1">
            <a:off x="4096095" y="2531427"/>
            <a:ext cx="4578216" cy="196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>
          <a:xfrm>
            <a:off x="10759978" y="2346761"/>
            <a:ext cx="1169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5952533" y="4053932"/>
            <a:ext cx="1543420" cy="62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8674311" y="4053932"/>
            <a:ext cx="0" cy="80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>
            <a:off x="8674311" y="5230535"/>
            <a:ext cx="0" cy="46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</p:cNvCxnSpPr>
          <p:nvPr/>
        </p:nvCxnSpPr>
        <p:spPr>
          <a:xfrm>
            <a:off x="9999878" y="5879641"/>
            <a:ext cx="192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6712"/>
            <a:ext cx="10515600" cy="4351338"/>
          </a:xfrm>
        </p:spPr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编译器生成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r>
              <a:rPr lang="zh-CN" altLang="en-US" dirty="0"/>
              <a:t>的条件</a:t>
            </a:r>
            <a:endParaRPr lang="en-US" altLang="zh-CN" dirty="0"/>
          </a:p>
          <a:p>
            <a:pPr lvl="1"/>
            <a:r>
              <a:rPr lang="zh-CN" altLang="en-US" dirty="0"/>
              <a:t>类方法（静态方法）调用</a:t>
            </a:r>
            <a:endParaRPr lang="en-US" altLang="zh-CN" dirty="0"/>
          </a:p>
          <a:p>
            <a:pPr lvl="1"/>
            <a:r>
              <a:rPr lang="zh-CN" altLang="en-US" dirty="0"/>
              <a:t>结构的方法调用</a:t>
            </a:r>
            <a:endParaRPr lang="en-US" altLang="zh-CN" dirty="0"/>
          </a:p>
          <a:p>
            <a:pPr lvl="1"/>
            <a:r>
              <a:rPr lang="zh-CN" altLang="en-US" dirty="0"/>
              <a:t>在重写的方法中调用基类被重写的方法（使用</a:t>
            </a:r>
            <a:r>
              <a:rPr lang="en-US" altLang="zh-CN" dirty="0" err="1"/>
              <a:t>callvirt</a:t>
            </a:r>
            <a:r>
              <a:rPr lang="zh-CN" altLang="en-US" dirty="0"/>
              <a:t>会引发递归调用）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编译器不生成</a:t>
            </a:r>
            <a:r>
              <a:rPr lang="en-US" altLang="zh-CN" dirty="0"/>
              <a:t>Invoker</a:t>
            </a:r>
            <a:r>
              <a:rPr lang="zh-CN" altLang="en-US" dirty="0"/>
              <a:t>及虚调用的条件</a:t>
            </a:r>
            <a:endParaRPr lang="en-US" altLang="zh-CN" dirty="0"/>
          </a:p>
          <a:p>
            <a:pPr lvl="1"/>
            <a:r>
              <a:rPr lang="en-US" altLang="zh-CN" dirty="0"/>
              <a:t>IL</a:t>
            </a:r>
            <a:r>
              <a:rPr lang="zh-CN" altLang="en-US" dirty="0"/>
              <a:t>代码调用方式为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调用的方法通过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调用的实例，其声明类型通过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0" y="4605874"/>
            <a:ext cx="38290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0" y="5807296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b="1" dirty="0"/>
              <a:t>考虑</a:t>
            </a:r>
            <a:r>
              <a:rPr lang="zh-CN" altLang="en-US" dirty="0"/>
              <a:t>使用静态方法替换单例类的实例方法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修饰符修饰不会被派生的类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修饰符修饰不会被重写的方法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0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r>
              <a:rPr lang="zh-CN" altLang="en-US" dirty="0"/>
              <a:t>对象大小</a:t>
            </a:r>
            <a:endParaRPr lang="en-US" altLang="zh-CN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本身是一个较大的对象。其中包含如下字段：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存在预分配。对于</a:t>
            </a:r>
            <a:r>
              <a:rPr lang="en-US" altLang="zh-CN" sz="2200" dirty="0"/>
              <a:t>Unity</a:t>
            </a:r>
            <a:r>
              <a:rPr lang="zh-CN" altLang="en-US" sz="2200" dirty="0"/>
              <a:t>，</a:t>
            </a:r>
            <a:r>
              <a:rPr lang="en-US" altLang="zh-CN" sz="2200" dirty="0"/>
              <a:t>Dictionary</a:t>
            </a:r>
            <a:r>
              <a:rPr lang="zh-CN" altLang="en-US" sz="2200" dirty="0"/>
              <a:t>最少分配两个对象；</a:t>
            </a:r>
            <a:r>
              <a:rPr lang="en-US" altLang="zh-CN" sz="2200" dirty="0" err="1"/>
              <a:t>.Net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Fx</a:t>
            </a:r>
            <a:r>
              <a:rPr lang="zh-CN" altLang="en-US" sz="2200" dirty="0"/>
              <a:t>则为</a:t>
            </a:r>
            <a:r>
              <a:rPr lang="en-US" altLang="zh-CN" sz="2200" dirty="0"/>
              <a:t>3</a:t>
            </a:r>
            <a:r>
              <a:rPr lang="zh-CN" altLang="en-US" sz="2200" dirty="0"/>
              <a:t>个。这些预分配会体现在上列数组对象中。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综上，当元素较少时应当考虑是否使用其他集合对象作为替代。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21" y="2607856"/>
            <a:ext cx="32575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18" y="2665080"/>
            <a:ext cx="4038600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815" y="4118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22218" y="40012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Fx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</a:t>
            </a:r>
            <a:r>
              <a:rPr lang="zh-CN" altLang="en-US" dirty="0"/>
              <a:t>性能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Contains</a:t>
            </a:r>
            <a:r>
              <a:rPr lang="zh-CN" altLang="en-US" dirty="0"/>
              <a:t>方法使用</a:t>
            </a:r>
            <a:r>
              <a:rPr lang="en-US" altLang="zh-CN" dirty="0"/>
              <a:t>Equals</a:t>
            </a:r>
            <a:r>
              <a:rPr lang="zh-CN" altLang="en-US" dirty="0"/>
              <a:t>方法进行比较。</a:t>
            </a:r>
            <a:r>
              <a:rPr lang="zh-CN" altLang="en-US" b="1" dirty="0"/>
              <a:t>应当</a:t>
            </a:r>
            <a:r>
              <a:rPr lang="zh-CN" altLang="en-US" dirty="0"/>
              <a:t>为结构实现</a:t>
            </a:r>
            <a:r>
              <a:rPr lang="en-US" altLang="zh-CN" dirty="0" err="1"/>
              <a:t>IEqualable</a:t>
            </a:r>
            <a:r>
              <a:rPr lang="zh-CN" altLang="en-US" dirty="0"/>
              <a:t>接口并实现</a:t>
            </a:r>
            <a:r>
              <a:rPr lang="en-US" altLang="zh-CN" dirty="0"/>
              <a:t>Equals</a:t>
            </a:r>
            <a:r>
              <a:rPr lang="zh-CN" altLang="en-US" dirty="0"/>
              <a:t>方法，既可回避性能较差的默认比较方法，亦可回避装箱。下为在长度</a:t>
            </a:r>
            <a:r>
              <a:rPr lang="en-US" altLang="zh-CN" dirty="0"/>
              <a:t>1000</a:t>
            </a:r>
            <a:r>
              <a:rPr lang="zh-CN" altLang="en-US" dirty="0"/>
              <a:t>的列表中进行</a:t>
            </a:r>
            <a:r>
              <a:rPr lang="en-US" altLang="zh-CN" dirty="0"/>
              <a:t>100,000,000</a:t>
            </a:r>
            <a:r>
              <a:rPr lang="zh-CN" altLang="en-US" dirty="0"/>
              <a:t>次</a:t>
            </a:r>
            <a:r>
              <a:rPr lang="en-US" altLang="zh-CN" dirty="0"/>
              <a:t>Contains</a:t>
            </a:r>
            <a:r>
              <a:rPr lang="zh-CN" altLang="en-US" dirty="0"/>
              <a:t>操作的性能比较：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93" y="3363119"/>
            <a:ext cx="61817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2" y="3639344"/>
            <a:ext cx="22669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2" y="4928080"/>
            <a:ext cx="32289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93" y="5171522"/>
            <a:ext cx="5314950" cy="771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627199" y="4001294"/>
            <a:ext cx="1812794" cy="1913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564411" y="5452509"/>
            <a:ext cx="809625" cy="2095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2427767" y="4413176"/>
            <a:ext cx="166577" cy="4546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77"/>
            <a:ext cx="10515600" cy="5021743"/>
          </a:xfrm>
        </p:spPr>
        <p:txBody>
          <a:bodyPr/>
          <a:lstStyle/>
          <a:p>
            <a:r>
              <a:rPr lang="zh-CN" altLang="en-US" dirty="0"/>
              <a:t>字典检索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对一个以值类型作为键值的字典添加</a:t>
            </a:r>
            <a:r>
              <a:rPr lang="en-US" altLang="zh-CN" dirty="0"/>
              <a:t>1000</a:t>
            </a:r>
            <a:r>
              <a:rPr lang="zh-CN" altLang="en-US" dirty="0"/>
              <a:t>个元素并进行</a:t>
            </a:r>
            <a:r>
              <a:rPr lang="en-US" altLang="zh-CN" dirty="0"/>
              <a:t>100,000,000</a:t>
            </a:r>
            <a:r>
              <a:rPr lang="zh-CN" altLang="en-US" dirty="0"/>
              <a:t>次检索，性能分析结果如下：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除重写</a:t>
            </a:r>
            <a:r>
              <a:rPr lang="en-US" altLang="zh-CN" dirty="0"/>
              <a:t>Equals</a:t>
            </a:r>
            <a:r>
              <a:rPr lang="zh-CN" altLang="en-US" dirty="0"/>
              <a:t>之外，重写一个较快的</a:t>
            </a:r>
            <a:r>
              <a:rPr lang="en-US" altLang="zh-CN" dirty="0" err="1"/>
              <a:t>GetHashCode</a:t>
            </a:r>
            <a:r>
              <a:rPr lang="zh-CN" altLang="en-US" dirty="0"/>
              <a:t>方法显然亦能有效提升性能。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对于无法修改的值类型（如枚举），可以在其构造函数中传入一个</a:t>
            </a:r>
            <a:r>
              <a:rPr lang="en-US" altLang="zh-CN" dirty="0" err="1"/>
              <a:t>IEqualityComparer</a:t>
            </a:r>
            <a:r>
              <a:rPr lang="en-US" altLang="zh-CN" dirty="0"/>
              <a:t>&lt;T&gt;</a:t>
            </a:r>
            <a:r>
              <a:rPr lang="zh-CN" altLang="en-US" dirty="0"/>
              <a:t>对象修改对象比较方法。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2762250"/>
            <a:ext cx="7048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2" y="456181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191"/>
            <a:ext cx="10515600" cy="166185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不要</a:t>
            </a:r>
            <a:r>
              <a:rPr lang="zh-CN" altLang="en-US" dirty="0"/>
              <a:t>指定不必要的析构方法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拥有析构函数的对象构造时会被加入析构列表中。该列表中的对象会在其不可达之后的第一次</a:t>
            </a:r>
            <a:r>
              <a:rPr lang="en-US" altLang="zh-CN" dirty="0"/>
              <a:t>GC</a:t>
            </a:r>
            <a:r>
              <a:rPr lang="zh-CN" altLang="en-US" dirty="0"/>
              <a:t>完成后执行析构函数，再后一次</a:t>
            </a:r>
            <a:r>
              <a:rPr lang="en-US" altLang="zh-CN" dirty="0"/>
              <a:t>GC</a:t>
            </a:r>
            <a:r>
              <a:rPr lang="zh-CN" altLang="en-US" dirty="0"/>
              <a:t>才会被回收。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假定</a:t>
            </a:r>
            <a:r>
              <a:rPr lang="en-US" altLang="zh-CN" dirty="0"/>
              <a:t>F</a:t>
            </a:r>
            <a:r>
              <a:rPr lang="zh-CN" altLang="en-US" dirty="0"/>
              <a:t>为一个拥有析构器的对象，其生命周期如下</a:t>
            </a:r>
            <a:endParaRPr lang="en-US" altLang="zh-CN" dirty="0"/>
          </a:p>
        </p:txBody>
      </p:sp>
      <p:sp>
        <p:nvSpPr>
          <p:cNvPr id="82" name="文本框 81"/>
          <p:cNvSpPr txBox="1"/>
          <p:nvPr/>
        </p:nvSpPr>
        <p:spPr>
          <a:xfrm>
            <a:off x="482173" y="392341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69349" y="46038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F-List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4703" y="528437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F-Reachable</a:t>
            </a:r>
          </a:p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061495" y="34152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构建</a:t>
            </a: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24404"/>
              </p:ext>
            </p:extLst>
          </p:nvPr>
        </p:nvGraphicFramePr>
        <p:xfrm>
          <a:off x="1791969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9246"/>
              </p:ext>
            </p:extLst>
          </p:nvPr>
        </p:nvGraphicFramePr>
        <p:xfrm>
          <a:off x="1791969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10726"/>
              </p:ext>
            </p:extLst>
          </p:nvPr>
        </p:nvGraphicFramePr>
        <p:xfrm>
          <a:off x="1791969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1766542" y="5914947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zh-CN" altLang="en-US" sz="1400" dirty="0"/>
              <a:t>拥有析构方法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添加到</a:t>
            </a:r>
            <a:r>
              <a:rPr lang="en-US" altLang="zh-CN" sz="1400" dirty="0"/>
              <a:t>F-List</a:t>
            </a:r>
            <a:endParaRPr lang="zh-CN" altLang="en-US" sz="14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336338" y="341520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首次回收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2659"/>
              </p:ext>
            </p:extLst>
          </p:nvPr>
        </p:nvGraphicFramePr>
        <p:xfrm>
          <a:off x="4297644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28970"/>
              </p:ext>
            </p:extLst>
          </p:nvPr>
        </p:nvGraphicFramePr>
        <p:xfrm>
          <a:off x="4297644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90461"/>
              </p:ext>
            </p:extLst>
          </p:nvPr>
        </p:nvGraphicFramePr>
        <p:xfrm>
          <a:off x="4297644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7" name="箭头: 下 96"/>
          <p:cNvSpPr/>
          <p:nvPr/>
        </p:nvSpPr>
        <p:spPr>
          <a:xfrm>
            <a:off x="2370852" y="4380690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下 97"/>
          <p:cNvSpPr/>
          <p:nvPr/>
        </p:nvSpPr>
        <p:spPr>
          <a:xfrm>
            <a:off x="4865894" y="5125138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3667885" y="5914947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从</a:t>
            </a:r>
            <a:r>
              <a:rPr lang="en-US" altLang="zh-CN" sz="1400" dirty="0"/>
              <a:t>F-List</a:t>
            </a:r>
            <a:r>
              <a:rPr lang="zh-CN" altLang="en-US" sz="1400" dirty="0"/>
              <a:t>中移到</a:t>
            </a:r>
            <a:r>
              <a:rPr lang="en-US" altLang="zh-CN" sz="1400" dirty="0"/>
              <a:t>FRQ</a:t>
            </a:r>
            <a:r>
              <a:rPr lang="zh-CN" altLang="en-US" sz="1400" dirty="0"/>
              <a:t>中，不回收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119607" y="3416610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…F</a:t>
            </a:r>
            <a:r>
              <a:rPr lang="zh-CN" altLang="en-US" dirty="0"/>
              <a:t>废弃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684936" y="341606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…GC</a:t>
            </a:r>
            <a:r>
              <a:rPr lang="zh-CN" altLang="en-US" dirty="0"/>
              <a:t>完成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2929"/>
              </p:ext>
            </p:extLst>
          </p:nvPr>
        </p:nvGraphicFramePr>
        <p:xfrm>
          <a:off x="7010221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75569"/>
              </p:ext>
            </p:extLst>
          </p:nvPr>
        </p:nvGraphicFramePr>
        <p:xfrm>
          <a:off x="7010221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6486"/>
              </p:ext>
            </p:extLst>
          </p:nvPr>
        </p:nvGraphicFramePr>
        <p:xfrm>
          <a:off x="7010221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6415729" y="591494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FRQ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调用析构方法，从</a:t>
            </a:r>
            <a:r>
              <a:rPr lang="en-US" altLang="zh-CN" sz="1400" dirty="0"/>
              <a:t>FRQ</a:t>
            </a:r>
            <a:r>
              <a:rPr lang="zh-CN" altLang="en-US" sz="1400" dirty="0"/>
              <a:t>中移除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306212" y="3415206"/>
            <a:ext cx="12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</a:t>
            </a:r>
            <a:r>
              <a:rPr lang="zh-CN" altLang="en-US" dirty="0"/>
              <a:t>下次</a:t>
            </a:r>
            <a:r>
              <a:rPr lang="en-US" altLang="zh-CN" dirty="0"/>
              <a:t>GC…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771344" y="341520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第二次回收</a:t>
            </a: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4688"/>
              </p:ext>
            </p:extLst>
          </p:nvPr>
        </p:nvGraphicFramePr>
        <p:xfrm>
          <a:off x="9848067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73317"/>
              </p:ext>
            </p:extLst>
          </p:nvPr>
        </p:nvGraphicFramePr>
        <p:xfrm>
          <a:off x="9848067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55568"/>
              </p:ext>
            </p:extLst>
          </p:nvPr>
        </p:nvGraphicFramePr>
        <p:xfrm>
          <a:off x="9848067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14" name="文本框 113"/>
          <p:cNvSpPr txBox="1"/>
          <p:nvPr/>
        </p:nvSpPr>
        <p:spPr>
          <a:xfrm>
            <a:off x="9877142" y="591494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不在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被回收</a:t>
            </a:r>
          </a:p>
        </p:txBody>
      </p:sp>
    </p:spTree>
    <p:extLst>
      <p:ext uri="{BB962C8B-B14F-4D97-AF65-F5344CB8AC3E}">
        <p14:creationId xmlns:p14="http://schemas.microsoft.com/office/powerpoint/2010/main" val="51806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应当</a:t>
            </a:r>
            <a:r>
              <a:rPr lang="zh-CN" altLang="en-US" dirty="0"/>
              <a:t>使用框架提供的委托，而非为每个需求自订委托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框架提供了</a:t>
            </a:r>
            <a:r>
              <a:rPr lang="en-US" altLang="zh-CN" dirty="0"/>
              <a:t>32</a:t>
            </a:r>
            <a:r>
              <a:rPr lang="zh-CN" altLang="en-US" dirty="0"/>
              <a:t>个可用的泛型委托：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Action(T), Action(T1, T2), … , Action(T1, T2, …, T16)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(T, </a:t>
            </a:r>
            <a:r>
              <a:rPr lang="en-US" altLang="zh-CN" dirty="0" err="1"/>
              <a:t>TResult</a:t>
            </a:r>
            <a:r>
              <a:rPr lang="en-US" altLang="zh-CN" dirty="0"/>
              <a:t>), </a:t>
            </a:r>
            <a:r>
              <a:rPr lang="en-US" altLang="zh-CN" dirty="0" err="1"/>
              <a:t>Func</a:t>
            </a:r>
            <a:r>
              <a:rPr lang="en-US" altLang="zh-CN" dirty="0"/>
              <a:t>(T1, T2 , </a:t>
            </a:r>
            <a:r>
              <a:rPr lang="en-US" altLang="zh-CN" dirty="0" err="1"/>
              <a:t>TResult</a:t>
            </a:r>
            <a:r>
              <a:rPr lang="en-US" altLang="zh-CN" dirty="0"/>
              <a:t>), … , </a:t>
            </a:r>
            <a:r>
              <a:rPr lang="en-US" altLang="zh-CN" dirty="0" err="1"/>
              <a:t>Func</a:t>
            </a:r>
            <a:r>
              <a:rPr lang="en-US" altLang="zh-CN" dirty="0"/>
              <a:t>(T1, T2, …, T16 , </a:t>
            </a:r>
            <a:r>
              <a:rPr lang="en-US" altLang="zh-CN" dirty="0" err="1"/>
              <a:t>TResult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总是使用自定义的委托存在如下问题：</a:t>
            </a:r>
            <a:endParaRPr lang="en-US" altLang="zh-CN" dirty="0"/>
          </a:p>
          <a:p>
            <a:pPr lvl="1"/>
            <a:r>
              <a:rPr lang="zh-CN" altLang="en-US" dirty="0"/>
              <a:t>会很快出现大量定义相同的不同委托类型出现</a:t>
            </a:r>
            <a:endParaRPr lang="en-US" altLang="zh-CN" dirty="0"/>
          </a:p>
          <a:p>
            <a:pPr lvl="1"/>
            <a:r>
              <a:rPr lang="zh-CN" altLang="en-US" dirty="0"/>
              <a:t>即便委托定义相同，类型不兼容。使用委托的地方可能不得不为相同定义的不同委托进行定制</a:t>
            </a:r>
            <a:endParaRPr lang="en-US" altLang="zh-CN" dirty="0"/>
          </a:p>
          <a:p>
            <a:pPr lvl="1"/>
            <a:r>
              <a:rPr lang="zh-CN" altLang="en-US" dirty="0"/>
              <a:t>无谓浪费元数据空间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1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不要</a:t>
            </a:r>
            <a:r>
              <a:rPr lang="zh-CN" altLang="en-US" dirty="0"/>
              <a:t>在基类的构造函数中调用虚方法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派生类重写的方法可能依赖于在派生类的构造函数，而实例化派生类时，基类的构造函数</a:t>
            </a:r>
            <a:r>
              <a:rPr lang="zh-CN" altLang="en-US" b="1" dirty="0"/>
              <a:t>一定</a:t>
            </a:r>
            <a:r>
              <a:rPr lang="zh-CN" altLang="en-US" dirty="0"/>
              <a:t>早于派生类的构造函数调用。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ReSharper</a:t>
            </a:r>
            <a:r>
              <a:rPr lang="zh-CN" altLang="en-US" dirty="0"/>
              <a:t>会对这种情况做出提醒，而</a:t>
            </a:r>
            <a:r>
              <a:rPr lang="en-US" altLang="zh-CN" dirty="0"/>
              <a:t>VisualStudio</a:t>
            </a:r>
            <a:r>
              <a:rPr lang="zh-CN" altLang="en-US" dirty="0"/>
              <a:t>自身不会。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3074913"/>
            <a:ext cx="3724275" cy="204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5" y="3074913"/>
            <a:ext cx="6248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3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2314</Words>
  <Application>Microsoft Office PowerPoint</Application>
  <PresentationFormat>宽屏</PresentationFormat>
  <Paragraphs>344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.SFNSText-Regular</vt:lpstr>
      <vt:lpstr>等线</vt:lpstr>
      <vt:lpstr>等线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实践优化/去除虚化</vt:lpstr>
      <vt:lpstr>实践优化/去除虚化</vt:lpstr>
      <vt:lpstr>实践优化/去除虚化</vt:lpstr>
      <vt:lpstr>实践优化/集合</vt:lpstr>
      <vt:lpstr>实践优化/集合</vt:lpstr>
      <vt:lpstr>实践优化/集合</vt:lpstr>
      <vt:lpstr>实践优化/其他</vt:lpstr>
      <vt:lpstr>实践优化/其他</vt:lpstr>
      <vt:lpstr>实践优化/其他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114</cp:revision>
  <dcterms:created xsi:type="dcterms:W3CDTF">2016-08-29T15:38:36Z</dcterms:created>
  <dcterms:modified xsi:type="dcterms:W3CDTF">2016-09-23T13:36:20Z</dcterms:modified>
</cp:coreProperties>
</file>