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82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3" r:id="rId14"/>
    <p:sldId id="284" r:id="rId15"/>
    <p:sldId id="285" r:id="rId16"/>
    <p:sldId id="286" r:id="rId17"/>
    <p:sldId id="268" r:id="rId18"/>
    <p:sldId id="287" r:id="rId19"/>
    <p:sldId id="288" r:id="rId20"/>
    <p:sldId id="289" r:id="rId21"/>
    <p:sldId id="290" r:id="rId22"/>
    <p:sldId id="270" r:id="rId23"/>
    <p:sldId id="271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72" r:id="rId32"/>
    <p:sldId id="273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6C342A-E89D-4800-8B52-E8A012532235}">
          <p14:sldIdLst>
            <p14:sldId id="256"/>
            <p14:sldId id="257"/>
          </p14:sldIdLst>
        </p14:section>
        <p14:section name="谱系" id="{2319F9BE-330F-4C54-8D60-987583D933AE}">
          <p14:sldIdLst>
            <p14:sldId id="258"/>
            <p14:sldId id="259"/>
          </p14:sldIdLst>
        </p14:section>
        <p14:section name="基本概念" id="{47CE2733-6465-4CD2-8CED-CF5B96FB5CE4}">
          <p14:sldIdLst>
            <p14:sldId id="282"/>
          </p14:sldIdLst>
        </p14:section>
        <p14:section name="编码规范" id="{42D523BC-DB75-4AD9-848D-13BB52FBE842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</p14:sldIdLst>
        </p14:section>
        <p14:section name="文档" id="{739FF715-4AAF-447B-83CC-F89327BBC877}">
          <p14:sldIdLst>
            <p14:sldId id="284"/>
            <p14:sldId id="285"/>
            <p14:sldId id="286"/>
          </p14:sldIdLst>
        </p14:section>
        <p14:section name="Improve" id="{63586D0E-74B0-4E05-8C39-AD32F21FC163}">
          <p14:sldIdLst>
            <p14:sldId id="268"/>
            <p14:sldId id="287"/>
            <p14:sldId id="288"/>
            <p14:sldId id="289"/>
            <p14:sldId id="290"/>
            <p14:sldId id="270"/>
            <p14:sldId id="271"/>
          </p14:sldIdLst>
        </p14:section>
        <p14:section name="结构" id="{E16B2259-F403-4B6F-B37A-B9770CF75B65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IL2CPP" id="{BB8C9B9F-1750-40E7-BCF0-60C1CF09C249}">
          <p14:sldIdLst>
            <p14:sldId id="266"/>
          </p14:sldIdLst>
        </p14:section>
        <p14:section name="Reading" id="{2164BE1F-9596-4205-916D-4161BC549F4D}">
          <p14:sldIdLst>
            <p14:sldId id="272"/>
          </p14:sldIdLst>
        </p14:section>
        <p14:section name="fin" id="{28EBF061-8A1A-4145-B230-C8FE87153507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79015" autoAdjust="0"/>
  </p:normalViewPr>
  <p:slideViewPr>
    <p:cSldViewPr snapToGrid="0">
      <p:cViewPr varScale="1">
        <p:scale>
          <a:sx n="90" d="100"/>
          <a:sy n="90" d="100"/>
        </p:scale>
        <p:origin x="12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03866-47D6-44FE-896C-8F2599A7172C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8CEAB-7FDD-43B8-9E4A-F5DBC8CC7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94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后者为主要原因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8CEAB-7FDD-43B8-9E4A-F5DBC8CC704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440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04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10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62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07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09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12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31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06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71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2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12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运行机制与最佳实践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snakeliu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02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枚举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要</a:t>
            </a:r>
            <a:r>
              <a:rPr lang="zh-CN" altLang="en-US" dirty="0"/>
              <a:t>使用名词单数命名普通枚举，使用名词复数命名位枚举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取决于一个枚举能表示多少种状态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添加</a:t>
            </a:r>
            <a:r>
              <a:rPr lang="en-US" altLang="zh-CN" dirty="0" err="1"/>
              <a:t>Enum</a:t>
            </a:r>
            <a:r>
              <a:rPr lang="zh-CN" altLang="en-US" dirty="0"/>
              <a:t>后缀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为枚举值添加前缀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C++</a:t>
            </a:r>
            <a:r>
              <a:rPr lang="zh-CN" altLang="en-US" dirty="0"/>
              <a:t>的枚举值可能不通过枚举作用域访问，所以有使用前缀的必要；</a:t>
            </a:r>
            <a:r>
              <a:rPr lang="en-US" altLang="zh-CN" dirty="0" err="1"/>
              <a:t>.Net</a:t>
            </a:r>
            <a:r>
              <a:rPr lang="zh-CN" altLang="en-US" dirty="0"/>
              <a:t>语言不存在这种可能性，枚举值的定义只在枚举作用域内部有意义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10379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成员与参数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要</a:t>
            </a:r>
            <a:r>
              <a:rPr lang="zh-CN" altLang="en-US" dirty="0"/>
              <a:t>使用动词词组为方法命名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使用名词词组为属性与字段命名</a:t>
            </a:r>
            <a:endParaRPr lang="en-US" altLang="zh-CN" dirty="0"/>
          </a:p>
          <a:p>
            <a:pPr lvl="1"/>
            <a:r>
              <a:rPr lang="zh-CN" altLang="en-US" b="1" dirty="0"/>
              <a:t>不要</a:t>
            </a:r>
            <a:r>
              <a:rPr lang="zh-CN" altLang="en-US" dirty="0"/>
              <a:t>使用</a:t>
            </a:r>
            <a:r>
              <a:rPr lang="en-US" altLang="zh-CN" dirty="0"/>
              <a:t>Get/Set</a:t>
            </a:r>
            <a:r>
              <a:rPr lang="zh-CN" altLang="en-US" dirty="0"/>
              <a:t>之类的前缀。属性自身暗示了这些语义</a:t>
            </a:r>
            <a:endParaRPr lang="en-US" altLang="zh-CN" dirty="0"/>
          </a:p>
          <a:p>
            <a:pPr lvl="1"/>
            <a:r>
              <a:rPr lang="zh-CN" altLang="en-US" b="1" dirty="0"/>
              <a:t>要</a:t>
            </a:r>
            <a:r>
              <a:rPr lang="zh-CN" altLang="en-US" dirty="0"/>
              <a:t>使用肯定性的短语来命名</a:t>
            </a:r>
            <a:r>
              <a:rPr lang="en-US" altLang="zh-CN" dirty="0"/>
              <a:t>bool</a:t>
            </a:r>
            <a:r>
              <a:rPr lang="zh-CN" altLang="en-US" dirty="0"/>
              <a:t>类型的属性。必要时可以使用</a:t>
            </a:r>
            <a:r>
              <a:rPr lang="en-US" altLang="zh-CN" dirty="0"/>
              <a:t>Is</a:t>
            </a:r>
            <a:r>
              <a:rPr lang="zh-CN" altLang="en-US" dirty="0"/>
              <a:t>，</a:t>
            </a:r>
            <a:r>
              <a:rPr lang="en-US" altLang="zh-CN" dirty="0"/>
              <a:t>Can</a:t>
            </a:r>
            <a:r>
              <a:rPr lang="zh-CN" altLang="en-US" dirty="0"/>
              <a:t>，</a:t>
            </a:r>
            <a:r>
              <a:rPr lang="en-US" altLang="zh-CN" dirty="0"/>
              <a:t>Has</a:t>
            </a:r>
            <a:r>
              <a:rPr lang="zh-CN" altLang="en-US" dirty="0"/>
              <a:t>等前缀</a:t>
            </a:r>
            <a:endParaRPr lang="en-US" altLang="zh-CN" dirty="0"/>
          </a:p>
          <a:p>
            <a:pPr lvl="1"/>
            <a:r>
              <a:rPr lang="zh-CN" altLang="en-US" dirty="0"/>
              <a:t>如果不知道某个属性该使用什么名字，考虑使用它返回的类型的名字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使用动词词组为事件命名</a:t>
            </a:r>
            <a:endParaRPr lang="en-US" altLang="zh-CN" dirty="0"/>
          </a:p>
          <a:p>
            <a:pPr lvl="1"/>
            <a:r>
              <a:rPr lang="zh-CN" altLang="en-US" b="1" dirty="0"/>
              <a:t>要</a:t>
            </a:r>
            <a:r>
              <a:rPr lang="zh-CN" altLang="en-US" dirty="0"/>
              <a:t>使用时态区分事件触发的时机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</a:t>
            </a:r>
            <a:r>
              <a:rPr lang="en-US" altLang="zh-CN" dirty="0" err="1"/>
              <a:t>camelCasing</a:t>
            </a:r>
            <a:r>
              <a:rPr lang="zh-CN" altLang="en-US" dirty="0"/>
              <a:t>为参数命名</a:t>
            </a:r>
            <a:endParaRPr lang="en-US" altLang="zh-CN" dirty="0"/>
          </a:p>
          <a:p>
            <a:pPr lvl="1"/>
            <a:r>
              <a:rPr lang="zh-CN" altLang="en-US"/>
              <a:t>虽然参数名字也应当是名字词组，但是</a:t>
            </a:r>
            <a:r>
              <a:rPr lang="zh-CN" altLang="en-US" b="1"/>
              <a:t>不应</a:t>
            </a:r>
            <a:r>
              <a:rPr lang="zh-CN" altLang="en-US"/>
              <a:t>与类型名字有关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3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r>
              <a:rPr lang="en-US" altLang="zh-CN" dirty="0" err="1"/>
              <a:t>ReSharper</a:t>
            </a:r>
            <a:r>
              <a:rPr lang="zh-CN" altLang="en-US" dirty="0"/>
              <a:t>保证代码质量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166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通过配合使用</a:t>
            </a:r>
            <a:r>
              <a:rPr lang="en-US" altLang="zh-CN" dirty="0" err="1"/>
              <a:t>Alt+PageUp</a:t>
            </a:r>
            <a:r>
              <a:rPr lang="en-US" altLang="zh-CN" dirty="0"/>
              <a:t>/</a:t>
            </a:r>
            <a:r>
              <a:rPr lang="en-US" altLang="zh-CN" dirty="0" err="1"/>
              <a:t>PageDown</a:t>
            </a:r>
            <a:r>
              <a:rPr lang="zh-CN" altLang="en-US" dirty="0"/>
              <a:t>快捷键和</a:t>
            </a:r>
            <a:r>
              <a:rPr lang="en-US" altLang="zh-CN" dirty="0" err="1"/>
              <a:t>Alt+Enter</a:t>
            </a:r>
            <a:r>
              <a:rPr lang="zh-CN" altLang="en-US" dirty="0"/>
              <a:t>快捷键，即可逐个检视和修复问题</a:t>
            </a:r>
            <a:endParaRPr lang="en-US" altLang="zh-CN" dirty="0"/>
          </a:p>
          <a:p>
            <a:r>
              <a:rPr lang="zh-CN" altLang="en-US" dirty="0"/>
              <a:t>除了编码规范，亦可检查其他潜在问题，在其领域内比</a:t>
            </a:r>
            <a:r>
              <a:rPr lang="en-US" altLang="zh-CN" dirty="0" err="1"/>
              <a:t>Coverity</a:t>
            </a:r>
            <a:r>
              <a:rPr lang="zh-CN" altLang="en-US" dirty="0"/>
              <a:t>更为专业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9086887" y="2722615"/>
            <a:ext cx="1032542" cy="1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62" y="2193616"/>
            <a:ext cx="6143625" cy="147637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206337" y="2846903"/>
            <a:ext cx="1038687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快速修复菜单</a:t>
            </a:r>
          </a:p>
        </p:txBody>
      </p:sp>
      <p:cxnSp>
        <p:nvCxnSpPr>
          <p:cNvPr id="21" name="直接连接符 20"/>
          <p:cNvCxnSpPr>
            <a:stCxn id="20" idx="3"/>
          </p:cNvCxnSpPr>
          <p:nvPr/>
        </p:nvCxnSpPr>
        <p:spPr>
          <a:xfrm>
            <a:off x="2245024" y="2971191"/>
            <a:ext cx="698238" cy="204186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637647" y="4244997"/>
            <a:ext cx="1038687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问题发生点</a:t>
            </a:r>
          </a:p>
        </p:txBody>
      </p:sp>
      <p:cxnSp>
        <p:nvCxnSpPr>
          <p:cNvPr id="23" name="直接连接符 22"/>
          <p:cNvCxnSpPr>
            <a:endCxn id="22" idx="0"/>
          </p:cNvCxnSpPr>
          <p:nvPr/>
        </p:nvCxnSpPr>
        <p:spPr>
          <a:xfrm>
            <a:off x="5156990" y="3073284"/>
            <a:ext cx="1" cy="1171713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0119429" y="2598328"/>
            <a:ext cx="1038687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问题布局</a:t>
            </a:r>
          </a:p>
        </p:txBody>
      </p:sp>
    </p:spTree>
    <p:extLst>
      <p:ext uri="{BB962C8B-B14F-4D97-AF65-F5344CB8AC3E}">
        <p14:creationId xmlns:p14="http://schemas.microsoft.com/office/powerpoint/2010/main" val="2292470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r>
              <a:rPr lang="en-US" altLang="zh-CN" dirty="0" err="1"/>
              <a:t>ReSharper</a:t>
            </a:r>
            <a:r>
              <a:rPr lang="zh-CN" altLang="en-US" dirty="0"/>
              <a:t>保证代码质量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3373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修改命名规范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通过</a:t>
            </a:r>
            <a:r>
              <a:rPr lang="en-US" altLang="zh-CN" dirty="0" err="1"/>
              <a:t>ReSharper</a:t>
            </a:r>
            <a:r>
              <a:rPr lang="en-US" altLang="zh-CN" dirty="0"/>
              <a:t>-&gt;Options</a:t>
            </a:r>
            <a:r>
              <a:rPr lang="zh-CN" altLang="en-US" dirty="0"/>
              <a:t>菜单项打开配置面板；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选择相关语言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sz="2000" dirty="0" err="1"/>
              <a:t>Resharper</a:t>
            </a:r>
            <a:r>
              <a:rPr lang="zh-CN" altLang="en-US" sz="2000" dirty="0"/>
              <a:t>将</a:t>
            </a:r>
            <a:r>
              <a:rPr lang="en-US" altLang="zh-CN" sz="2000" dirty="0" err="1"/>
              <a:t>PascalCasing</a:t>
            </a:r>
            <a:r>
              <a:rPr lang="zh-CN" altLang="en-US" sz="2000" dirty="0"/>
              <a:t>称为</a:t>
            </a:r>
            <a:r>
              <a:rPr lang="en-US" altLang="zh-CN" sz="2000" dirty="0" err="1"/>
              <a:t>UpperCamelCase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930" y="1742166"/>
            <a:ext cx="5965026" cy="451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55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</a:t>
            </a:r>
            <a:r>
              <a:rPr lang="en-US" altLang="zh-CN" dirty="0"/>
              <a:t>/</a:t>
            </a:r>
            <a:r>
              <a:rPr lang="zh-CN" altLang="en-US" dirty="0"/>
              <a:t>建立</a:t>
            </a:r>
            <a:r>
              <a:rPr lang="en-US" altLang="zh-CN" dirty="0"/>
              <a:t>XML</a:t>
            </a:r>
            <a:r>
              <a:rPr lang="zh-CN" altLang="en-US" dirty="0"/>
              <a:t>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应当</a:t>
            </a:r>
            <a:r>
              <a:rPr lang="zh-CN" altLang="en-US" dirty="0"/>
              <a:t>为需要被调用的类型和方法定义</a:t>
            </a:r>
            <a:r>
              <a:rPr lang="en-US" altLang="zh-CN" dirty="0"/>
              <a:t>XML</a:t>
            </a:r>
            <a:r>
              <a:rPr lang="zh-CN" altLang="en-US" dirty="0"/>
              <a:t>注释。</a:t>
            </a:r>
            <a:r>
              <a:rPr lang="en-US" altLang="zh-CN" dirty="0"/>
              <a:t>VisualStudio</a:t>
            </a:r>
            <a:r>
              <a:rPr lang="zh-CN" altLang="en-US" dirty="0"/>
              <a:t>会使用</a:t>
            </a:r>
            <a:r>
              <a:rPr lang="en-US" altLang="zh-CN" dirty="0"/>
              <a:t>XML</a:t>
            </a:r>
            <a:r>
              <a:rPr lang="zh-CN" altLang="en-US" dirty="0"/>
              <a:t>注释用于只能感知，</a:t>
            </a:r>
            <a:r>
              <a:rPr lang="en-US" altLang="zh-CN" dirty="0"/>
              <a:t>XML</a:t>
            </a:r>
            <a:r>
              <a:rPr lang="zh-CN" altLang="en-US" dirty="0"/>
              <a:t>注释也能很方便的用于文档。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XML</a:t>
            </a:r>
            <a:r>
              <a:rPr lang="zh-CN" altLang="en-US" dirty="0"/>
              <a:t>注释是以</a:t>
            </a:r>
            <a:r>
              <a:rPr lang="en-US" altLang="zh-CN" dirty="0"/>
              <a:t>///</a:t>
            </a:r>
            <a:r>
              <a:rPr lang="zh-CN" altLang="en-US" dirty="0"/>
              <a:t>开头以注释方式存在的</a:t>
            </a:r>
            <a:r>
              <a:rPr lang="en-US" altLang="zh-CN" dirty="0"/>
              <a:t>XML</a:t>
            </a:r>
            <a:r>
              <a:rPr lang="zh-CN" altLang="en-US" dirty="0"/>
              <a:t>文档，定义在注释目标的开头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VisualStudio</a:t>
            </a:r>
            <a:r>
              <a:rPr lang="zh-CN" altLang="en-US" dirty="0"/>
              <a:t>中，在注释目标之前输入</a:t>
            </a:r>
            <a:r>
              <a:rPr lang="en-US" altLang="zh-CN" dirty="0"/>
              <a:t>///</a:t>
            </a:r>
            <a:r>
              <a:rPr lang="zh-CN" altLang="en-US" dirty="0"/>
              <a:t>可以生成默认的</a:t>
            </a:r>
            <a:r>
              <a:rPr lang="en-US" altLang="zh-CN" dirty="0"/>
              <a:t>XML</a:t>
            </a:r>
            <a:r>
              <a:rPr lang="zh-CN" altLang="en-US" dirty="0"/>
              <a:t>注释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470" y="4779685"/>
            <a:ext cx="68008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6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</a:t>
            </a:r>
            <a:r>
              <a:rPr lang="en-US" altLang="zh-CN" dirty="0"/>
              <a:t>/</a:t>
            </a:r>
            <a:r>
              <a:rPr lang="zh-CN" altLang="en-US" dirty="0"/>
              <a:t>常见标签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summay</a:t>
            </a:r>
            <a:endParaRPr lang="en-US" altLang="zh-CN" dirty="0"/>
          </a:p>
          <a:p>
            <a:r>
              <a:rPr lang="en-US" altLang="zh-CN" dirty="0" err="1"/>
              <a:t>params</a:t>
            </a:r>
            <a:endParaRPr lang="en-US" altLang="zh-CN" dirty="0"/>
          </a:p>
          <a:p>
            <a:r>
              <a:rPr lang="en-US" altLang="zh-CN" dirty="0"/>
              <a:t>returns</a:t>
            </a:r>
          </a:p>
          <a:p>
            <a:r>
              <a:rPr lang="en-US" altLang="zh-CN" dirty="0" err="1"/>
              <a:t>typeparam</a:t>
            </a:r>
            <a:endParaRPr lang="en-US" altLang="zh-CN" dirty="0"/>
          </a:p>
          <a:p>
            <a:r>
              <a:rPr lang="en-US" altLang="zh-CN" dirty="0"/>
              <a:t>exception</a:t>
            </a:r>
          </a:p>
          <a:p>
            <a:r>
              <a:rPr lang="en-US" altLang="zh-CN" dirty="0"/>
              <a:t>code</a:t>
            </a:r>
          </a:p>
          <a:p>
            <a:r>
              <a:rPr lang="en-US" altLang="zh-CN" dirty="0"/>
              <a:t>example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200" dirty="0"/>
              <a:t>完整的</a:t>
            </a:r>
            <a:r>
              <a:rPr lang="en-US" altLang="zh-CN" sz="2200" dirty="0"/>
              <a:t>XML</a:t>
            </a:r>
            <a:r>
              <a:rPr lang="zh-CN" altLang="en-US" sz="2200" dirty="0"/>
              <a:t>注释列表参考 </a:t>
            </a:r>
            <a:r>
              <a:rPr lang="en-US" altLang="zh-CN" sz="2200" dirty="0"/>
              <a:t>https://msdn.microsoft.com/zh-cn/library/5ast78ax.aspx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147219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r>
              <a:rPr lang="en-US" altLang="zh-CN" dirty="0"/>
              <a:t>Sandcastle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019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使用</a:t>
            </a:r>
            <a:r>
              <a:rPr lang="en-US" altLang="zh-CN" sz="2400" dirty="0" err="1"/>
              <a:t>SandCastle</a:t>
            </a:r>
            <a:r>
              <a:rPr lang="zh-CN" altLang="en-US" sz="2400" dirty="0"/>
              <a:t>工具可以通过</a:t>
            </a:r>
            <a:r>
              <a:rPr lang="en-US" altLang="zh-CN" sz="2400" dirty="0"/>
              <a:t>XML</a:t>
            </a:r>
            <a:r>
              <a:rPr lang="zh-CN" altLang="en-US" sz="2400" dirty="0"/>
              <a:t>注释生成项目文档。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在项目属性中勾选</a:t>
            </a:r>
            <a:r>
              <a:rPr lang="en-US" altLang="zh-CN" sz="2400" dirty="0"/>
              <a:t>”</a:t>
            </a:r>
            <a:r>
              <a:rPr lang="zh-CN" altLang="en-US" sz="2400" dirty="0"/>
              <a:t>生成</a:t>
            </a:r>
            <a:r>
              <a:rPr lang="en-US" altLang="zh-CN" sz="2400" dirty="0"/>
              <a:t>XML</a:t>
            </a:r>
            <a:r>
              <a:rPr lang="zh-CN" altLang="en-US" sz="2400" dirty="0"/>
              <a:t>文档文件</a:t>
            </a:r>
            <a:r>
              <a:rPr lang="en-US" altLang="zh-CN" sz="2400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生成项目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通过</a:t>
            </a:r>
            <a:r>
              <a:rPr lang="en-US" altLang="zh-CN" sz="2400" dirty="0"/>
              <a:t>VisualStudio</a:t>
            </a:r>
            <a:r>
              <a:rPr lang="zh-CN" altLang="en-US" sz="2400" dirty="0"/>
              <a:t>新建</a:t>
            </a:r>
            <a:r>
              <a:rPr lang="en-US" altLang="zh-CN" sz="2400" dirty="0" err="1"/>
              <a:t>SandCastle</a:t>
            </a:r>
            <a:r>
              <a:rPr lang="zh-CN" altLang="en-US" sz="2400" dirty="0"/>
              <a:t>文档项目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将先前生成的</a:t>
            </a:r>
            <a:r>
              <a:rPr lang="en-US" altLang="zh-CN" sz="2400" dirty="0"/>
              <a:t>XML</a:t>
            </a:r>
            <a:r>
              <a:rPr lang="zh-CN" altLang="en-US" sz="2400" dirty="0"/>
              <a:t>文件添加到文档项目中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酌情修改文档项目属性与文档模版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生成文档项目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5" y="219676"/>
            <a:ext cx="3898900" cy="8082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412" y="1530159"/>
            <a:ext cx="2600325" cy="2752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149" y="4821237"/>
            <a:ext cx="5276850" cy="2752725"/>
          </a:xfrm>
          <a:prstGeom prst="rect">
            <a:avLst/>
          </a:prstGeom>
        </p:spPr>
      </p:pic>
      <p:sp>
        <p:nvSpPr>
          <p:cNvPr id="7" name="箭头: 下 6"/>
          <p:cNvSpPr/>
          <p:nvPr/>
        </p:nvSpPr>
        <p:spPr>
          <a:xfrm>
            <a:off x="9410700" y="1027906"/>
            <a:ext cx="368300" cy="5022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/>
          <p:cNvSpPr/>
          <p:nvPr/>
        </p:nvSpPr>
        <p:spPr>
          <a:xfrm>
            <a:off x="9369424" y="4282884"/>
            <a:ext cx="368300" cy="5022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730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64" y="2395744"/>
            <a:ext cx="8534839" cy="48008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5350" y="16051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何为装箱？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在希望使用堆对象的环境下试图使用栈对象，运行时会将栈对象拷贝到堆中并封装以供使用，这就是装箱。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34302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装箱的性能问题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装箱生成</a:t>
            </a:r>
            <a:r>
              <a:rPr lang="en-US" altLang="zh-CN" dirty="0"/>
              <a:t>box</a:t>
            </a:r>
            <a:r>
              <a:rPr lang="zh-CN" altLang="en-US" dirty="0"/>
              <a:t>指令，需要在托管堆分配内存并将栈上的值类型对象复制到堆上，该操作较慢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装箱生成的堆对象通常不会长时间保留，会造成较频繁的</a:t>
            </a:r>
            <a:r>
              <a:rPr lang="en-US" altLang="zh-CN" dirty="0"/>
              <a:t>GC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964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58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如何判断装箱？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IL</a:t>
            </a:r>
            <a:r>
              <a:rPr lang="zh-CN" altLang="en-US" sz="2400" dirty="0"/>
              <a:t>指令</a:t>
            </a:r>
            <a:r>
              <a:rPr lang="en-US" altLang="zh-CN" sz="2400" dirty="0"/>
              <a:t>box</a:t>
            </a:r>
            <a:r>
              <a:rPr lang="zh-CN" altLang="en-US" sz="2400" dirty="0"/>
              <a:t>被用于对值类型进行装箱。通过反编译获得</a:t>
            </a:r>
            <a:r>
              <a:rPr lang="en-US" altLang="zh-CN" sz="2400" dirty="0"/>
              <a:t>IL</a:t>
            </a:r>
            <a:r>
              <a:rPr lang="zh-CN" altLang="en-US" sz="2400" dirty="0"/>
              <a:t>代码，可以轻易分辨装箱的情况。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与之类似，装箱的逆操作拆箱也可以通过</a:t>
            </a:r>
            <a:r>
              <a:rPr lang="en-US" altLang="zh-CN" sz="2400" dirty="0"/>
              <a:t>unbox</a:t>
            </a:r>
            <a:r>
              <a:rPr lang="zh-CN" altLang="en-US" sz="2400" dirty="0"/>
              <a:t>指令识别。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部分情况下没有</a:t>
            </a:r>
            <a:r>
              <a:rPr lang="en-US" altLang="zh-CN" sz="2400" dirty="0"/>
              <a:t>box</a:t>
            </a:r>
            <a:r>
              <a:rPr lang="zh-CN" altLang="en-US" sz="2400" dirty="0"/>
              <a:t>指令也可能装箱，后文详述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087" y="3127633"/>
            <a:ext cx="1352550" cy="419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462" y="3075245"/>
            <a:ext cx="5286375" cy="523875"/>
          </a:xfrm>
          <a:prstGeom prst="rect">
            <a:avLst/>
          </a:prstGeom>
        </p:spPr>
      </p:pic>
      <p:sp>
        <p:nvSpPr>
          <p:cNvPr id="6" name="箭头: 右 5"/>
          <p:cNvSpPr/>
          <p:nvPr/>
        </p:nvSpPr>
        <p:spPr>
          <a:xfrm>
            <a:off x="4756655" y="4644270"/>
            <a:ext cx="1626782" cy="255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420" y="4338518"/>
            <a:ext cx="3419475" cy="866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197" y="4505207"/>
            <a:ext cx="3209925" cy="533400"/>
          </a:xfrm>
          <a:prstGeom prst="rect">
            <a:avLst/>
          </a:prstGeom>
        </p:spPr>
      </p:pic>
      <p:sp>
        <p:nvSpPr>
          <p:cNvPr id="10" name="箭头: 右 9"/>
          <p:cNvSpPr/>
          <p:nvPr/>
        </p:nvSpPr>
        <p:spPr>
          <a:xfrm>
            <a:off x="2842158" y="3209547"/>
            <a:ext cx="1626782" cy="255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24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  <a:endParaRPr lang="en-US" altLang="zh-CN" dirty="0"/>
          </a:p>
          <a:p>
            <a:r>
              <a:rPr lang="en-US" altLang="zh-CN" dirty="0" err="1"/>
              <a:t>.Net</a:t>
            </a:r>
            <a:r>
              <a:rPr lang="zh-CN" altLang="en-US" dirty="0"/>
              <a:t>应用程序集结构</a:t>
            </a:r>
            <a:endParaRPr lang="en-US" altLang="zh-CN" dirty="0"/>
          </a:p>
          <a:p>
            <a:pPr lvl="1"/>
            <a:r>
              <a:rPr lang="zh-CN" altLang="en-US" dirty="0"/>
              <a:t>磁盘平面结构</a:t>
            </a:r>
            <a:endParaRPr lang="en-US" altLang="zh-CN" dirty="0"/>
          </a:p>
          <a:p>
            <a:pPr lvl="1"/>
            <a:r>
              <a:rPr lang="zh-CN" altLang="en-US" dirty="0"/>
              <a:t>内存结构</a:t>
            </a:r>
            <a:endParaRPr lang="en-US" altLang="zh-CN" dirty="0"/>
          </a:p>
          <a:p>
            <a:r>
              <a:rPr lang="en-US" altLang="zh-CN" dirty="0"/>
              <a:t>IL2CPP</a:t>
            </a:r>
            <a:r>
              <a:rPr lang="zh-CN" altLang="en-US" dirty="0"/>
              <a:t>概览</a:t>
            </a:r>
            <a:endParaRPr lang="en-US" altLang="zh-CN" dirty="0"/>
          </a:p>
          <a:p>
            <a:r>
              <a:rPr lang="zh-CN" altLang="en-US" dirty="0"/>
              <a:t>实践优化</a:t>
            </a:r>
          </a:p>
        </p:txBody>
      </p:sp>
    </p:spTree>
    <p:extLst>
      <p:ext uri="{BB962C8B-B14F-4D97-AF65-F5344CB8AC3E}">
        <p14:creationId xmlns:p14="http://schemas.microsoft.com/office/powerpoint/2010/main" val="2703389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何时发生装箱？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如前所属，装箱发生在期望使用堆类型但却使用了值类型的时候。如下情况可能导致装箱：</a:t>
            </a:r>
            <a:endParaRPr lang="en-US" altLang="zh-CN" sz="2400" dirty="0"/>
          </a:p>
          <a:p>
            <a:r>
              <a:rPr lang="zh-CN" altLang="en-US" sz="2400" dirty="0"/>
              <a:t>将值类型值赋予</a:t>
            </a:r>
            <a:r>
              <a:rPr lang="en-US" altLang="zh-CN" sz="2400" dirty="0"/>
              <a:t>object</a:t>
            </a:r>
            <a:r>
              <a:rPr lang="zh-CN" altLang="en-US" sz="2400" dirty="0"/>
              <a:t>类型对象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zh-CN" altLang="en-US" dirty="0"/>
              <a:t>尝试通过泛化类型或方法避免装箱。</a:t>
            </a:r>
            <a:endParaRPr lang="en-US" altLang="zh-CN" dirty="0"/>
          </a:p>
          <a:p>
            <a:pPr marL="914400" lvl="2" indent="0">
              <a:buNone/>
            </a:pP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71938"/>
            <a:ext cx="4267200" cy="2105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675" y="4071938"/>
            <a:ext cx="4048125" cy="2105025"/>
          </a:xfrm>
          <a:prstGeom prst="rect">
            <a:avLst/>
          </a:prstGeom>
        </p:spPr>
      </p:pic>
      <p:sp>
        <p:nvSpPr>
          <p:cNvPr id="9" name="箭头: 右 8"/>
          <p:cNvSpPr/>
          <p:nvPr/>
        </p:nvSpPr>
        <p:spPr>
          <a:xfrm>
            <a:off x="5291137" y="4959867"/>
            <a:ext cx="1828800" cy="329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450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调用结构体未重写的</a:t>
            </a:r>
            <a:r>
              <a:rPr lang="en-US" altLang="zh-CN" dirty="0"/>
              <a:t>Object</a:t>
            </a:r>
            <a:r>
              <a:rPr lang="zh-CN" altLang="en-US" dirty="0"/>
              <a:t>类型方法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constrained</a:t>
            </a:r>
            <a:r>
              <a:rPr lang="zh-CN" altLang="en-US" dirty="0"/>
              <a:t>指令暗示了装箱操作。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当该指令类型操作数为值类型，其后的</a:t>
            </a:r>
            <a:r>
              <a:rPr lang="en-US" altLang="zh-CN" dirty="0" err="1"/>
              <a:t>callvirt</a:t>
            </a:r>
            <a:r>
              <a:rPr lang="zh-CN" altLang="en-US" dirty="0"/>
              <a:t>调用的方法如果未被值类型实现，则值类型需要先装箱再尝试调用。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因此，</a:t>
            </a:r>
            <a:r>
              <a:rPr lang="zh-CN" altLang="en-US" b="1" dirty="0"/>
              <a:t>应当</a:t>
            </a:r>
            <a:r>
              <a:rPr lang="zh-CN" altLang="en-US" dirty="0"/>
              <a:t>为值类型实现</a:t>
            </a:r>
            <a:r>
              <a:rPr lang="en-US" altLang="zh-CN" dirty="0"/>
              <a:t>Object</a:t>
            </a:r>
            <a:r>
              <a:rPr lang="zh-CN" altLang="en-US" dirty="0"/>
              <a:t>的虚方法：</a:t>
            </a:r>
            <a:r>
              <a:rPr lang="en-US" altLang="zh-CN" dirty="0" err="1"/>
              <a:t>ToString</a:t>
            </a:r>
            <a:r>
              <a:rPr lang="en-US" altLang="zh-CN" dirty="0"/>
              <a:t>, </a:t>
            </a:r>
            <a:r>
              <a:rPr lang="en-US" altLang="zh-CN" dirty="0" err="1"/>
              <a:t>GetHashCode</a:t>
            </a:r>
            <a:r>
              <a:rPr lang="en-US" altLang="zh-CN" dirty="0"/>
              <a:t>, Equals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9238"/>
            <a:ext cx="3019425" cy="1743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621" y="2595450"/>
            <a:ext cx="5267325" cy="695325"/>
          </a:xfrm>
          <a:prstGeom prst="rect">
            <a:avLst/>
          </a:prstGeom>
        </p:spPr>
      </p:pic>
      <p:sp>
        <p:nvSpPr>
          <p:cNvPr id="6" name="箭头: 右 5"/>
          <p:cNvSpPr/>
          <p:nvPr/>
        </p:nvSpPr>
        <p:spPr>
          <a:xfrm>
            <a:off x="3985437" y="2820838"/>
            <a:ext cx="1871330" cy="244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4549" y="6124245"/>
            <a:ext cx="1184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constrained</a:t>
            </a:r>
            <a:r>
              <a:rPr lang="zh-CN" altLang="en-US" dirty="0"/>
              <a:t>完整行为参见：</a:t>
            </a:r>
            <a:r>
              <a:rPr lang="en-US" altLang="zh-CN" dirty="0"/>
              <a:t>https://msdn.microsoft.com/zh-cn/library/system.reflection.emit.opcodes.constrained.aspx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668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缓存</a:t>
            </a:r>
            <a:r>
              <a:rPr lang="en-US" altLang="zh-CN" dirty="0" err="1"/>
              <a:t>MemberInfo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反射性能低下主要有三个原因：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EEClass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检索慢于编译器生成的地址代换，检索到的数据需要生成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MemberInfo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对象，访问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MemberInfo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对象需要动态绑定。使用反射式缓存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MemberInfo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，前两个问题都能迎刃而解</a:t>
            </a:r>
          </a:p>
          <a:p>
            <a:r>
              <a:rPr lang="zh-CN" altLang="en-US" dirty="0"/>
              <a:t>为集合预分配容量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集合拥有积极扩张的内存分配策略，预估集合容量并进行预分配非但有助于减少重分配次数，而且通常能够节约内存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重写</a:t>
            </a:r>
            <a:r>
              <a:rPr lang="en-US" altLang="zh-CN" dirty="0"/>
              <a:t>Equals</a:t>
            </a:r>
            <a:r>
              <a:rPr lang="zh-CN" altLang="en-US" dirty="0"/>
              <a:t>方法和</a:t>
            </a:r>
            <a:r>
              <a:rPr lang="en-US" altLang="zh-CN" dirty="0" err="1"/>
              <a:t>GetHashCode</a:t>
            </a:r>
            <a:r>
              <a:rPr lang="zh-CN" altLang="en-US" dirty="0"/>
              <a:t>方法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引用类型的上述方法默认实现使用反射</a:t>
            </a:r>
            <a:r>
              <a:rPr lang="zh-CN" altLang="en-US" dirty="0"/>
              <a:t>坚持建立文档化注释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VisualStudio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Resharper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，对类与方法的描述都来自文档化注释。</a:t>
            </a:r>
            <a:endParaRPr lang="en-US" altLang="zh-CN" dirty="0"/>
          </a:p>
          <a:p>
            <a:r>
              <a:rPr lang="zh-CN" altLang="en-US" dirty="0"/>
              <a:t>较小的集合不应使用有键集合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有键集合需要额外的空间。举例来说，一个空的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Dictionary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也会消耗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字节的空间。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017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枚举类型不宜作为键使用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枚举是值类型，而且你无法重写它的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GetHashCode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谨慎传递结构体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别忘了结构体是值类型哦。使用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ref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传递作为参数的结构体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使用枚举而非常量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枚举明确地指出了其内容的约束，且拥有更完备的工具支持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慎重对待闭包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状态的延续站在内存的肩膀上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编译重复使用的正则表达式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将字符串编译为自动机往往要比匹配消耗更多时间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buNone/>
            </a:pPr>
            <a:endPara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926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磁盘结构</a:t>
            </a:r>
            <a:r>
              <a:rPr lang="en-US" altLang="zh-CN" dirty="0"/>
              <a:t>/</a:t>
            </a:r>
            <a:r>
              <a:rPr lang="zh-CN" altLang="en-US" dirty="0"/>
              <a:t>数据流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 **</a:t>
            </a:r>
            <a:r>
              <a:rPr lang="en-US" altLang="zh-CN" dirty="0"/>
              <a:t>#~/#-** 	</a:t>
            </a:r>
            <a:r>
              <a:rPr lang="zh-CN" altLang="en-US" dirty="0"/>
              <a:t>元数据库</a:t>
            </a:r>
            <a:endParaRPr lang="en-US" altLang="zh-CN" dirty="0"/>
          </a:p>
          <a:p>
            <a:r>
              <a:rPr lang="en-US" altLang="zh-CN" dirty="0"/>
              <a:t> **#Strings**  	</a:t>
            </a:r>
            <a:r>
              <a:rPr lang="zh-CN" altLang="en-US" dirty="0"/>
              <a:t>元数据表中使用的字符串池。</a:t>
            </a:r>
          </a:p>
          <a:p>
            <a:r>
              <a:rPr lang="en-US" altLang="zh-CN" dirty="0"/>
              <a:t> **#US**       	</a:t>
            </a:r>
            <a:r>
              <a:rPr lang="zh-CN" altLang="en-US" dirty="0"/>
              <a:t>用户字符串池。</a:t>
            </a:r>
          </a:p>
          <a:p>
            <a:r>
              <a:rPr lang="en-US" altLang="zh-CN" dirty="0"/>
              <a:t> **#Blob**     	</a:t>
            </a:r>
            <a:r>
              <a:rPr lang="zh-CN" altLang="en-US" dirty="0"/>
              <a:t>无模式数据。</a:t>
            </a:r>
            <a:endParaRPr lang="en-US" altLang="zh-CN" dirty="0"/>
          </a:p>
          <a:p>
            <a:r>
              <a:rPr lang="en-US" altLang="zh-CN" dirty="0"/>
              <a:t> **#GUID**     	</a:t>
            </a:r>
            <a:r>
              <a:rPr lang="zh-CN" altLang="en-US" dirty="0"/>
              <a:t>包含元数据使用的全局唯一</a:t>
            </a:r>
            <a:r>
              <a:rPr lang="en-US" altLang="zh-CN" dirty="0"/>
              <a:t>id</a:t>
            </a:r>
            <a:r>
              <a:rPr lang="zh-CN" altLang="en-US" dirty="0"/>
              <a:t>信息。</a:t>
            </a:r>
          </a:p>
        </p:txBody>
      </p:sp>
    </p:spTree>
    <p:extLst>
      <p:ext uri="{BB962C8B-B14F-4D97-AF65-F5344CB8AC3E}">
        <p14:creationId xmlns:p14="http://schemas.microsoft.com/office/powerpoint/2010/main" val="3143806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4A69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zh-CN" altLang="en-US" dirty="0"/>
              <a:t>磁盘结构</a:t>
            </a:r>
            <a:r>
              <a:rPr lang="en-US" altLang="zh-CN" dirty="0"/>
              <a:t>/</a:t>
            </a:r>
            <a:r>
              <a:rPr lang="zh-CN" altLang="en-US" dirty="0"/>
              <a:t>元数据表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元数据以关系数据库形式相互联系</a:t>
            </a:r>
            <a:endParaRPr lang="en-US" altLang="zh-CN" sz="2000" dirty="0"/>
          </a:p>
          <a:p>
            <a:r>
              <a:rPr lang="zh-CN" altLang="en-US" sz="2000" dirty="0"/>
              <a:t>位于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程序</a:t>
            </a:r>
            <a:r>
              <a:rPr lang="en-US" altLang="zh-CN" sz="2000" dirty="0"/>
              <a:t>PE</a:t>
            </a:r>
            <a:r>
              <a:rPr lang="zh-CN" altLang="en-US" sz="2000" dirty="0"/>
              <a:t>文件的</a:t>
            </a:r>
            <a:r>
              <a:rPr lang="en-US" altLang="zh-CN" sz="2000" dirty="0"/>
              <a:t>#~</a:t>
            </a:r>
            <a:r>
              <a:rPr lang="zh-CN" altLang="en-US" sz="2000" dirty="0"/>
              <a:t>或</a:t>
            </a:r>
            <a:r>
              <a:rPr lang="en-US" altLang="zh-CN" sz="2000" dirty="0"/>
              <a:t>#-</a:t>
            </a:r>
            <a:r>
              <a:rPr lang="zh-CN" altLang="en-US" sz="2000" dirty="0"/>
              <a:t>流中</a:t>
            </a:r>
            <a:endParaRPr lang="en-US" altLang="zh-CN" sz="2000" dirty="0"/>
          </a:p>
          <a:p>
            <a:r>
              <a:rPr lang="zh-CN" altLang="en-US" sz="2000" dirty="0"/>
              <a:t>最多由</a:t>
            </a:r>
            <a:r>
              <a:rPr lang="en-US" altLang="zh-CN" sz="2000" dirty="0"/>
              <a:t>45</a:t>
            </a:r>
            <a:r>
              <a:rPr lang="zh-CN" altLang="en-US" sz="2000" dirty="0"/>
              <a:t>个表组成。一个</a:t>
            </a:r>
            <a:r>
              <a:rPr lang="en-US" altLang="zh-CN" sz="2000" dirty="0"/>
              <a:t>64</a:t>
            </a:r>
            <a:r>
              <a:rPr lang="zh-CN" altLang="en-US" sz="2000" dirty="0"/>
              <a:t>位的位图被用于标记某个表是否存在</a:t>
            </a:r>
            <a:endParaRPr lang="en-US" altLang="zh-CN" sz="2000" dirty="0"/>
          </a:p>
          <a:p>
            <a:r>
              <a:rPr lang="zh-CN" altLang="en-US" sz="2000" dirty="0"/>
              <a:t>表的划分尽可能细碎，因此具有很好的复用性</a:t>
            </a:r>
            <a:endParaRPr 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88" y="989045"/>
            <a:ext cx="4388433" cy="523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30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磁盘结构</a:t>
            </a:r>
            <a:r>
              <a:rPr lang="en-US" altLang="zh-CN" dirty="0"/>
              <a:t>/</a:t>
            </a:r>
            <a:r>
              <a:rPr lang="zh-CN" altLang="en-US" dirty="0"/>
              <a:t>代码片段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6545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Method</a:t>
            </a:r>
            <a:r>
              <a:rPr lang="zh-CN" altLang="en-US" sz="2400" dirty="0"/>
              <a:t>表中描述一个指向代码片段头部的</a:t>
            </a:r>
            <a:r>
              <a:rPr lang="en-US" altLang="zh-CN" sz="2400" dirty="0"/>
              <a:t>RVA</a:t>
            </a:r>
            <a:r>
              <a:rPr lang="zh-CN" altLang="en-US" sz="2400" dirty="0"/>
              <a:t>，由此定义方法体</a:t>
            </a:r>
            <a:endParaRPr lang="en-US" altLang="zh-CN" sz="2400" dirty="0"/>
          </a:p>
          <a:p>
            <a:r>
              <a:rPr lang="zh-CN" altLang="en-US" sz="2400" dirty="0"/>
              <a:t>依据方法体长度和需要的特性，视情况使用</a:t>
            </a:r>
            <a:r>
              <a:rPr lang="en-US" altLang="zh-CN" sz="2400" dirty="0"/>
              <a:t>Tiny</a:t>
            </a:r>
            <a:r>
              <a:rPr lang="zh-CN" altLang="en-US" sz="2400" dirty="0"/>
              <a:t>头或者</a:t>
            </a:r>
            <a:r>
              <a:rPr lang="en-US" altLang="zh-CN" sz="2400" dirty="0"/>
              <a:t>Fat</a:t>
            </a:r>
            <a:r>
              <a:rPr lang="zh-CN" altLang="en-US" sz="2400" dirty="0"/>
              <a:t>头</a:t>
            </a:r>
            <a:endParaRPr lang="en-US" altLang="zh-CN" sz="2400" dirty="0"/>
          </a:p>
          <a:p>
            <a:r>
              <a:rPr lang="zh-CN" altLang="en-US" sz="2400" dirty="0"/>
              <a:t>需要注意，反编译出的</a:t>
            </a:r>
            <a:r>
              <a:rPr lang="en-US" altLang="zh-CN" sz="2400" dirty="0"/>
              <a:t>IL</a:t>
            </a:r>
            <a:r>
              <a:rPr lang="zh-CN" altLang="en-US" sz="2400" dirty="0"/>
              <a:t>代码当中方法的属性位于元数据表，异常处理块位于</a:t>
            </a:r>
            <a:r>
              <a:rPr lang="en-US" altLang="zh-CN" sz="2400" dirty="0"/>
              <a:t>SHE</a:t>
            </a:r>
            <a:r>
              <a:rPr lang="zh-CN" altLang="en-US" sz="2400" dirty="0"/>
              <a:t>段，其分布与磁盘分布不同</a:t>
            </a:r>
          </a:p>
        </p:txBody>
      </p:sp>
      <p:sp>
        <p:nvSpPr>
          <p:cNvPr id="4" name="矩形 3"/>
          <p:cNvSpPr/>
          <p:nvPr/>
        </p:nvSpPr>
        <p:spPr>
          <a:xfrm>
            <a:off x="6542843" y="776620"/>
            <a:ext cx="2059619" cy="412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TinyHead</a:t>
            </a:r>
            <a:r>
              <a:rPr lang="en-US" altLang="zh-CN" dirty="0">
                <a:solidFill>
                  <a:schemeClr val="tx1"/>
                </a:solidFill>
              </a:rPr>
              <a:t>(1byte)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42842" y="1189608"/>
            <a:ext cx="2059619" cy="1971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Method Body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83336" y="769182"/>
            <a:ext cx="2059619" cy="81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FatHead</a:t>
            </a:r>
            <a:r>
              <a:rPr lang="en-US" altLang="zh-CN" dirty="0">
                <a:solidFill>
                  <a:schemeClr val="tx1"/>
                </a:solidFill>
              </a:rPr>
              <a:t>(2byte)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83335" y="1580225"/>
            <a:ext cx="2059619" cy="81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Max Stack(2byte)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83335" y="2391268"/>
            <a:ext cx="2059619" cy="81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Code Length(4byte)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83334" y="3202311"/>
            <a:ext cx="2059619" cy="81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Variable Signature(4byte)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83333" y="4013354"/>
            <a:ext cx="2059619" cy="1277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Method Body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083333" y="5291092"/>
            <a:ext cx="2059619" cy="885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SEH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89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内存结构</a:t>
            </a:r>
            <a:r>
              <a:rPr lang="en-US" altLang="zh-CN" dirty="0"/>
              <a:t>/</a:t>
            </a:r>
            <a:r>
              <a:rPr lang="zh-CN" altLang="en-US" dirty="0"/>
              <a:t>分布与同步块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45" y="2252846"/>
            <a:ext cx="6792273" cy="231489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521" y="4872334"/>
            <a:ext cx="1448002" cy="104789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161400" y="4567744"/>
            <a:ext cx="1421367" cy="304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Last </a:t>
            </a:r>
            <a:r>
              <a:rPr lang="en-US" altLang="zh-CN" sz="1000" dirty="0" err="1">
                <a:solidFill>
                  <a:schemeClr val="tx1"/>
                </a:solidFill>
              </a:rPr>
              <a:t>SyncBlk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61400" y="5902474"/>
            <a:ext cx="1421367" cy="304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Next </a:t>
            </a:r>
            <a:r>
              <a:rPr lang="en-US" altLang="zh-CN" sz="1000" dirty="0" err="1">
                <a:solidFill>
                  <a:schemeClr val="tx1"/>
                </a:solidFill>
              </a:rPr>
              <a:t>SyncBlk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连接符: 肘形 8"/>
          <p:cNvCxnSpPr>
            <a:endCxn id="5" idx="1"/>
          </p:cNvCxnSpPr>
          <p:nvPr/>
        </p:nvCxnSpPr>
        <p:spPr>
          <a:xfrm>
            <a:off x="5406501" y="4500979"/>
            <a:ext cx="2746020" cy="895303"/>
          </a:xfrm>
          <a:prstGeom prst="bentConnector3">
            <a:avLst>
              <a:gd name="adj1" fmla="val 21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921406" y="1926456"/>
            <a:ext cx="0" cy="426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519693" y="1670073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reference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6457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内存结构</a:t>
            </a:r>
            <a:r>
              <a:rPr lang="en-US" altLang="zh-CN" dirty="0"/>
              <a:t>/</a:t>
            </a:r>
            <a:r>
              <a:rPr lang="zh-CN" altLang="en-US" dirty="0"/>
              <a:t>方法表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276" y="1492441"/>
            <a:ext cx="2363761" cy="5002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96" y="1778922"/>
            <a:ext cx="4906060" cy="3038899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2276669" y="2514282"/>
            <a:ext cx="43200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69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内存结构</a:t>
            </a:r>
            <a:r>
              <a:rPr lang="en-US" altLang="zh-CN" dirty="0"/>
              <a:t>/</a:t>
            </a:r>
            <a:r>
              <a:rPr lang="en-US" altLang="zh-CN" dirty="0" err="1"/>
              <a:t>EEClass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7808"/>
            <a:ext cx="6630325" cy="4296375"/>
          </a:xfrm>
        </p:spPr>
      </p:pic>
    </p:spTree>
    <p:extLst>
      <p:ext uri="{BB962C8B-B14F-4D97-AF65-F5344CB8AC3E}">
        <p14:creationId xmlns:p14="http://schemas.microsoft.com/office/powerpoint/2010/main" val="216909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04022" y="189569"/>
            <a:ext cx="5127031" cy="167660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04022" y="1631074"/>
            <a:ext cx="5127029" cy="3785419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.Net</a:t>
            </a:r>
            <a:r>
              <a:rPr lang="en-US" altLang="zh-CN" dirty="0"/>
              <a:t> Framework</a:t>
            </a:r>
          </a:p>
          <a:p>
            <a:pPr marL="457200" lvl="1" indent="0">
              <a:buNone/>
            </a:pPr>
            <a:r>
              <a:rPr lang="zh-CN" altLang="en-US" sz="1600" dirty="0">
                <a:latin typeface="+mn-ea"/>
              </a:rPr>
              <a:t>微软建立与维护。最完备且广泛使用的平台</a:t>
            </a:r>
            <a:endParaRPr lang="en-US" altLang="zh-CN" sz="1600" dirty="0">
              <a:latin typeface="+mn-ea"/>
            </a:endParaRPr>
          </a:p>
          <a:p>
            <a:r>
              <a:rPr lang="en-US" altLang="zh-CN" dirty="0" err="1"/>
              <a:t>CoreCLR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600" dirty="0"/>
              <a:t>微软</a:t>
            </a:r>
            <a:r>
              <a:rPr lang="en-US" altLang="zh-CN" sz="1600" dirty="0" err="1"/>
              <a:t>.Net</a:t>
            </a:r>
            <a:r>
              <a:rPr lang="zh-CN" altLang="en-US" sz="1600" dirty="0"/>
              <a:t>的开源版本。主要由微软维护</a:t>
            </a:r>
            <a:endParaRPr lang="en-US" altLang="zh-CN" sz="1600" dirty="0"/>
          </a:p>
          <a:p>
            <a:r>
              <a:rPr lang="en-US" altLang="zh-CN" dirty="0"/>
              <a:t>Mono</a:t>
            </a:r>
          </a:p>
          <a:p>
            <a:pPr marL="457200" lvl="1" indent="0">
              <a:buNone/>
            </a:pPr>
            <a:r>
              <a:rPr lang="en-US" altLang="zh-CN" sz="1600" dirty="0" err="1"/>
              <a:t>Ximian</a:t>
            </a:r>
            <a:r>
              <a:rPr lang="zh-CN" altLang="en-US" sz="1600" dirty="0"/>
              <a:t>建立，后随该公司加入</a:t>
            </a:r>
            <a:r>
              <a:rPr lang="en-US" altLang="zh-CN" sz="1600" dirty="0"/>
              <a:t>Novell</a:t>
            </a:r>
            <a:r>
              <a:rPr lang="zh-CN" altLang="en-US" sz="1600" dirty="0"/>
              <a:t>。</a:t>
            </a:r>
            <a:r>
              <a:rPr lang="en-US" altLang="zh-CN" sz="1600" dirty="0"/>
              <a:t>Novell</a:t>
            </a:r>
            <a:r>
              <a:rPr lang="zh-CN" altLang="en-US" sz="1600" dirty="0"/>
              <a:t>被收购后由</a:t>
            </a:r>
            <a:r>
              <a:rPr lang="en-US" altLang="zh-CN" sz="1600" dirty="0" err="1"/>
              <a:t>Xamarin</a:t>
            </a:r>
            <a:r>
              <a:rPr lang="zh-CN" altLang="en-US" sz="1600" dirty="0"/>
              <a:t>维护</a:t>
            </a:r>
            <a:endParaRPr lang="en-US" altLang="zh-CN" sz="1600" dirty="0"/>
          </a:p>
          <a:p>
            <a:r>
              <a:rPr lang="en-US" altLang="zh-CN" dirty="0"/>
              <a:t>Mono(Unity3D)</a:t>
            </a:r>
          </a:p>
          <a:p>
            <a:r>
              <a:rPr lang="en-US" altLang="zh-CN" dirty="0"/>
              <a:t>IL2CPP(Unity3D)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296" y="189569"/>
            <a:ext cx="6887536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15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IL2CPP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IL2CPP</a:t>
            </a:r>
            <a:r>
              <a:rPr lang="zh-CN" altLang="en-US" dirty="0"/>
              <a:t>分别处理字段和方法：实例字段和类字段被生成到相同</a:t>
            </a:r>
            <a:r>
              <a:rPr lang="en-US" altLang="zh-CN" dirty="0"/>
              <a:t>.h</a:t>
            </a:r>
            <a:r>
              <a:rPr lang="zh-CN" altLang="en-US" dirty="0"/>
              <a:t>文件的不同结构中，方法被生成到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r>
              <a:rPr lang="zh-CN" altLang="en-US" dirty="0"/>
              <a:t>文件中</a:t>
            </a:r>
            <a:endParaRPr lang="en-US" altLang="zh-CN" dirty="0"/>
          </a:p>
          <a:p>
            <a:r>
              <a:rPr lang="en-US" altLang="zh-CN" dirty="0"/>
              <a:t>IL2CPP</a:t>
            </a:r>
            <a:r>
              <a:rPr lang="zh-CN" altLang="en-US" dirty="0"/>
              <a:t>对</a:t>
            </a:r>
            <a:r>
              <a:rPr lang="en-US" altLang="zh-CN" dirty="0"/>
              <a:t>IL</a:t>
            </a:r>
            <a:r>
              <a:rPr lang="zh-CN" altLang="en-US" dirty="0"/>
              <a:t>的翻译近乎直译。</a:t>
            </a:r>
            <a:r>
              <a:rPr lang="en-US" altLang="zh-CN" dirty="0" err="1"/>
              <a:t>.Net</a:t>
            </a:r>
            <a:r>
              <a:rPr lang="zh-CN" altLang="en-US" dirty="0"/>
              <a:t>编译器的质量直接影响</a:t>
            </a:r>
            <a:r>
              <a:rPr lang="en-US" altLang="zh-CN" dirty="0"/>
              <a:t>IL2CPP</a:t>
            </a:r>
            <a:r>
              <a:rPr lang="zh-CN" altLang="en-US" dirty="0"/>
              <a:t>最终生成的结果</a:t>
            </a:r>
            <a:endParaRPr lang="en-US" altLang="zh-CN" dirty="0"/>
          </a:p>
          <a:p>
            <a:r>
              <a:rPr lang="en-US" altLang="zh-CN" dirty="0"/>
              <a:t>IL2CPP</a:t>
            </a:r>
            <a:r>
              <a:rPr lang="zh-CN" altLang="en-US" dirty="0"/>
              <a:t>会为虚调用生成对象，通过支持库</a:t>
            </a:r>
            <a:r>
              <a:rPr lang="en-US" altLang="zh-CN" dirty="0"/>
              <a:t>libil2cpp</a:t>
            </a:r>
            <a:r>
              <a:rPr lang="zh-CN" altLang="en-US" dirty="0"/>
              <a:t>方法调用。虚调用会受到一定的优化，有时</a:t>
            </a:r>
            <a:r>
              <a:rPr lang="en-US" altLang="zh-CN" dirty="0" err="1"/>
              <a:t>callvirt</a:t>
            </a:r>
            <a:r>
              <a:rPr lang="zh-CN" altLang="en-US" dirty="0"/>
              <a:t>指令并不对真的被翻译为虚调用的形式</a:t>
            </a:r>
            <a:endParaRPr lang="en-US" altLang="zh-CN" dirty="0"/>
          </a:p>
          <a:p>
            <a:r>
              <a:rPr lang="en-US" altLang="zh-CN" dirty="0"/>
              <a:t>FCL</a:t>
            </a:r>
            <a:r>
              <a:rPr lang="zh-CN" altLang="en-US" dirty="0"/>
              <a:t>使用和</a:t>
            </a:r>
            <a:r>
              <a:rPr lang="en-US" altLang="zh-CN" dirty="0"/>
              <a:t>Mono</a:t>
            </a:r>
            <a:r>
              <a:rPr lang="zh-CN" altLang="en-US" dirty="0"/>
              <a:t>一样的代码，经由</a:t>
            </a:r>
            <a:r>
              <a:rPr lang="en-US" altLang="zh-CN" dirty="0"/>
              <a:t>IL2CPP</a:t>
            </a:r>
            <a:r>
              <a:rPr lang="zh-CN" altLang="en-US" dirty="0"/>
              <a:t>编译器翻译而成。虽然损失了潜在的优化，然而确保了代码的一致性</a:t>
            </a:r>
          </a:p>
        </p:txBody>
      </p:sp>
    </p:spTree>
    <p:extLst>
      <p:ext uri="{BB962C8B-B14F-4D97-AF65-F5344CB8AC3E}">
        <p14:creationId xmlns:p14="http://schemas.microsoft.com/office/powerpoint/2010/main" val="1747156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书籍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CLR via C#</a:t>
            </a:r>
          </a:p>
          <a:p>
            <a:pPr lvl="1"/>
            <a:r>
              <a:rPr lang="en-US" altLang="zh-CN" sz="2000" dirty="0" err="1"/>
              <a:t>.Net</a:t>
            </a:r>
            <a:r>
              <a:rPr lang="zh-CN" altLang="en-US" sz="2000" dirty="0"/>
              <a:t>社区最享盛名的书籍之一。阅读较为容易，学习曲线平缓，对平台认知提升显著</a:t>
            </a:r>
            <a:endParaRPr lang="en-US" altLang="zh-CN" sz="2000" dirty="0"/>
          </a:p>
          <a:p>
            <a:pPr lvl="1"/>
            <a:r>
              <a:rPr lang="zh-CN" altLang="en-US" sz="2000" dirty="0"/>
              <a:t>有中文版，翻译品质优秀</a:t>
            </a:r>
            <a:endParaRPr lang="en-US" altLang="zh-CN" sz="2000" dirty="0"/>
          </a:p>
          <a:p>
            <a:r>
              <a:rPr lang="en-US" altLang="zh-CN" dirty="0"/>
              <a:t>Advanced </a:t>
            </a:r>
            <a:r>
              <a:rPr lang="en-US" altLang="zh-CN" dirty="0" err="1"/>
              <a:t>.Net</a:t>
            </a:r>
            <a:r>
              <a:rPr lang="en-US" altLang="zh-CN" dirty="0"/>
              <a:t> Debugging</a:t>
            </a:r>
          </a:p>
          <a:p>
            <a:pPr lvl="1"/>
            <a:r>
              <a:rPr lang="zh-CN" altLang="en-US" sz="2000" dirty="0"/>
              <a:t>系统介绍了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程序的调试方法，同时对程序的内存结构和执行引擎行为作了若干介绍</a:t>
            </a:r>
            <a:endParaRPr lang="en-US" altLang="zh-CN" sz="2000" dirty="0"/>
          </a:p>
          <a:p>
            <a:pPr lvl="1"/>
            <a:r>
              <a:rPr lang="zh-CN" altLang="en-US" sz="2000" dirty="0"/>
              <a:t>较老版本有中文版，翻译品质一般</a:t>
            </a:r>
            <a:endParaRPr lang="en-US" altLang="zh-CN" sz="2000" dirty="0"/>
          </a:p>
          <a:p>
            <a:r>
              <a:rPr lang="en-US" altLang="zh-CN" dirty="0"/>
              <a:t>Expert </a:t>
            </a:r>
            <a:r>
              <a:rPr lang="en-US" altLang="zh-CN" dirty="0" err="1"/>
              <a:t>.Net</a:t>
            </a:r>
            <a:r>
              <a:rPr lang="en-US" altLang="zh-CN" dirty="0"/>
              <a:t> 2.0 IL Assembler</a:t>
            </a:r>
          </a:p>
          <a:p>
            <a:pPr lvl="1"/>
            <a:r>
              <a:rPr lang="zh-CN" altLang="en-US" sz="2000" dirty="0"/>
              <a:t>比较难得的详细介绍</a:t>
            </a:r>
            <a:r>
              <a:rPr lang="en-US" altLang="zh-CN" sz="2000" dirty="0"/>
              <a:t>IL</a:t>
            </a:r>
            <a:r>
              <a:rPr lang="zh-CN" altLang="en-US" sz="2000" dirty="0"/>
              <a:t>与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程序平面结构的书籍</a:t>
            </a:r>
            <a:endParaRPr lang="en-US" altLang="zh-CN" sz="2000" dirty="0"/>
          </a:p>
          <a:p>
            <a:pPr lvl="1"/>
            <a:r>
              <a:rPr lang="zh-CN" altLang="en-US" sz="2000" dirty="0"/>
              <a:t>内容较老，所幸其核心内容近年间未发生变化</a:t>
            </a:r>
            <a:endParaRPr lang="en-US" altLang="zh-CN" sz="2000" dirty="0"/>
          </a:p>
          <a:p>
            <a:pPr lvl="1"/>
            <a:r>
              <a:rPr lang="zh-CN" altLang="en-US" sz="2000" dirty="0"/>
              <a:t>有中文版，翻译品质一般</a:t>
            </a:r>
            <a:endParaRPr lang="en-US" altLang="zh-CN" sz="2000" dirty="0"/>
          </a:p>
          <a:p>
            <a:r>
              <a:rPr lang="en-US" altLang="zh-CN" dirty="0"/>
              <a:t>Pro </a:t>
            </a:r>
            <a:r>
              <a:rPr lang="en-US" altLang="zh-CN" dirty="0" err="1"/>
              <a:t>.Net</a:t>
            </a:r>
            <a:r>
              <a:rPr lang="en-US" altLang="zh-CN" dirty="0"/>
              <a:t> Performance</a:t>
            </a:r>
          </a:p>
          <a:p>
            <a:pPr lvl="1"/>
            <a:r>
              <a:rPr lang="zh-CN" altLang="en-US" sz="2000" dirty="0"/>
              <a:t>对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平台执行引擎做了详细的描述，适合想要深入了解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执行引擎的同学</a:t>
            </a:r>
            <a:endParaRPr lang="en-US" altLang="zh-CN" sz="2000" dirty="0"/>
          </a:p>
          <a:p>
            <a:pPr lvl="1"/>
            <a:r>
              <a:rPr lang="zh-CN" altLang="en-US" sz="2000" dirty="0"/>
              <a:t>需要较多周边知识</a:t>
            </a:r>
            <a:endParaRPr lang="en-US" altLang="zh-CN" sz="2000" dirty="0"/>
          </a:p>
          <a:p>
            <a:pPr lvl="1"/>
            <a:r>
              <a:rPr lang="zh-CN" altLang="en-US" sz="2000" dirty="0"/>
              <a:t>无中文版</a:t>
            </a:r>
            <a:endParaRPr lang="en-US" altLang="zh-CN" sz="20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535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96158" y="182106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27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507083"/>
              </p:ext>
            </p:extLst>
          </p:nvPr>
        </p:nvGraphicFramePr>
        <p:xfrm>
          <a:off x="838200" y="2126774"/>
          <a:ext cx="10515600" cy="374904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2546795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5928439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2108379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800695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1759954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89016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RyuJIT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Mono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Mono(Unity3D)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Mono AOT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effectLst/>
                        </a:rPr>
                        <a:t>(U3D)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IL2CPP</a:t>
                      </a:r>
                    </a:p>
                  </a:txBody>
                  <a:tcPr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362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是否</a:t>
                      </a:r>
                      <a:r>
                        <a:rPr lang="en-US">
                          <a:effectLst/>
                        </a:rPr>
                        <a:t>JIT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028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输出类型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Native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C++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267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运行时版本</a:t>
                      </a:r>
                      <a:r>
                        <a:rPr lang="en-US" altLang="zh-CN">
                          <a:effectLst/>
                        </a:rPr>
                        <a:t>(</a:t>
                      </a:r>
                      <a:r>
                        <a:rPr lang="zh-CN" altLang="en-US">
                          <a:effectLst/>
                        </a:rPr>
                        <a:t>相对于</a:t>
                      </a:r>
                      <a:r>
                        <a:rPr lang="en-US" altLang="zh-CN">
                          <a:effectLst/>
                        </a:rPr>
                        <a:t>CLR)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633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GC</a:t>
                      </a:r>
                      <a:r>
                        <a:rPr lang="zh-CN" altLang="en-US">
                          <a:effectLst/>
                        </a:rPr>
                        <a:t>类型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 Gens GC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(gen0, 1: Marked-Compact, STW; gen2: Marked-Sweep)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SGen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(gen0:Copying; gen1:Marked-Sweep)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93806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652609" y="3244334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 err="1">
                <a:solidFill>
                  <a:srgbClr val="FFFFFF"/>
                </a:solidFill>
                <a:effectLst/>
                <a:latin typeface=".SFNSText-Regular"/>
              </a:rPr>
              <a:t>RyuJIT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28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690688"/>
            <a:ext cx="5247367" cy="4614932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Common Language Infrastructure (CLI)</a:t>
            </a:r>
          </a:p>
          <a:p>
            <a:pPr marL="457200" lvl="1" indent="0">
              <a:buNone/>
            </a:pPr>
            <a:r>
              <a:rPr lang="en-US" altLang="zh-CN" dirty="0" err="1"/>
              <a:t>.</a:t>
            </a:r>
            <a:r>
              <a:rPr lang="en-US" altLang="zh-CN" sz="2000" dirty="0" err="1"/>
              <a:t>Net</a:t>
            </a:r>
            <a:r>
              <a:rPr lang="zh-CN" altLang="en-US" sz="2000" dirty="0"/>
              <a:t>运行时平台正式名称。</a:t>
            </a:r>
            <a:r>
              <a:rPr lang="en-US" altLang="zh-CN" sz="2000" dirty="0"/>
              <a:t>CLR</a:t>
            </a:r>
            <a:r>
              <a:rPr lang="zh-CN" altLang="en-US" sz="2000" dirty="0"/>
              <a:t>是微软自家的</a:t>
            </a:r>
            <a:r>
              <a:rPr lang="en-US" altLang="zh-CN" sz="2000" dirty="0"/>
              <a:t>CLI</a:t>
            </a:r>
            <a:r>
              <a:rPr lang="zh-CN" altLang="en-US" sz="2000" dirty="0"/>
              <a:t>实现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en-US" altLang="zh-CN" sz="2000" dirty="0"/>
              <a:t>Common Type System (CTS)</a:t>
            </a:r>
          </a:p>
          <a:p>
            <a:pPr marL="914400" lvl="2" indent="0">
              <a:buNone/>
            </a:pPr>
            <a:r>
              <a:rPr lang="zh-CN" altLang="en-US" sz="1600" dirty="0"/>
              <a:t>所有</a:t>
            </a:r>
            <a:r>
              <a:rPr lang="en-US" altLang="zh-CN" sz="1600" dirty="0" err="1"/>
              <a:t>.Net</a:t>
            </a:r>
            <a:r>
              <a:rPr lang="zh-CN" altLang="en-US" sz="1600" dirty="0"/>
              <a:t>语言公用的类型规范</a:t>
            </a:r>
            <a:endParaRPr lang="en-US" altLang="zh-CN" sz="1600" dirty="0"/>
          </a:p>
          <a:p>
            <a:pPr lvl="1"/>
            <a:r>
              <a:rPr lang="en-US" altLang="zh-CN" sz="2000" dirty="0"/>
              <a:t>Metadata</a:t>
            </a:r>
          </a:p>
          <a:p>
            <a:pPr lvl="1"/>
            <a:r>
              <a:rPr lang="en-US" altLang="zh-CN" sz="2000" dirty="0"/>
              <a:t>Common Intermediate Language (CIL)</a:t>
            </a:r>
          </a:p>
          <a:p>
            <a:pPr lvl="1"/>
            <a:r>
              <a:rPr lang="en-US" altLang="zh-CN" sz="2000" dirty="0"/>
              <a:t>Virtual </a:t>
            </a:r>
            <a:r>
              <a:rPr lang="en-US" altLang="zh-CN" sz="2000" dirty="0" err="1"/>
              <a:t>Excute</a:t>
            </a:r>
            <a:r>
              <a:rPr lang="en-US" altLang="zh-CN" sz="2000" dirty="0"/>
              <a:t> System (VES)</a:t>
            </a:r>
          </a:p>
          <a:p>
            <a:pPr marL="914400" lvl="2" indent="0">
              <a:buNone/>
            </a:pPr>
            <a:r>
              <a:rPr lang="zh-CN" altLang="en-US" sz="1600" dirty="0"/>
              <a:t>虚拟执行系统。</a:t>
            </a:r>
            <a:r>
              <a:rPr lang="en-US" altLang="zh-CN" sz="1600" dirty="0"/>
              <a:t>IL</a:t>
            </a:r>
            <a:r>
              <a:rPr lang="zh-CN" altLang="en-US" sz="1600" dirty="0"/>
              <a:t>的运行时解析，</a:t>
            </a:r>
            <a:r>
              <a:rPr lang="en-US" altLang="zh-CN" sz="1600" dirty="0"/>
              <a:t>GC</a:t>
            </a:r>
            <a:r>
              <a:rPr lang="zh-CN" altLang="en-US" sz="1600" dirty="0"/>
              <a:t>与分配等设施均为</a:t>
            </a:r>
            <a:r>
              <a:rPr lang="en-US" altLang="zh-CN" sz="1600" dirty="0"/>
              <a:t>VES</a:t>
            </a:r>
            <a:r>
              <a:rPr lang="zh-CN" altLang="en-US" sz="1600" dirty="0"/>
              <a:t>提供</a:t>
            </a:r>
            <a:endParaRPr lang="en-US" altLang="zh-CN" sz="1600" dirty="0"/>
          </a:p>
          <a:p>
            <a:pPr lvl="1"/>
            <a:r>
              <a:rPr lang="en-US" altLang="zh-CN" sz="2000" dirty="0"/>
              <a:t>Framework Class Library (FCL)</a:t>
            </a:r>
          </a:p>
          <a:p>
            <a:pPr marL="914400" lvl="2" indent="0">
              <a:buNone/>
            </a:pPr>
            <a:r>
              <a:rPr lang="zh-CN" altLang="en-US" sz="1600" dirty="0"/>
              <a:t>框架提供的类库的统称。其中语言必须的类库部分被称为</a:t>
            </a:r>
            <a:r>
              <a:rPr lang="en-US" altLang="zh-CN" sz="1600" dirty="0"/>
              <a:t>Basic Class Library (BCL)</a:t>
            </a:r>
          </a:p>
          <a:p>
            <a:pPr marL="914400" lvl="2" indent="0">
              <a:buNone/>
            </a:pPr>
            <a:endParaRPr lang="en-US" altLang="zh-CN" sz="1600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566" y="260347"/>
            <a:ext cx="5851820" cy="633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8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约定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在微软官方的命名规范中，仅有两种命名约定被使用：</a:t>
            </a:r>
            <a:endParaRPr lang="en-US" altLang="zh-CN" dirty="0"/>
          </a:p>
          <a:p>
            <a:r>
              <a:rPr lang="en-US" altLang="zh-CN" dirty="0" err="1"/>
              <a:t>PascalCasing</a:t>
            </a:r>
            <a:endParaRPr lang="en-US" altLang="zh-CN" dirty="0"/>
          </a:p>
          <a:p>
            <a:pPr lvl="1"/>
            <a:r>
              <a:rPr lang="zh-CN" altLang="en-US" dirty="0"/>
              <a:t>每个单词首字母大写</a:t>
            </a:r>
            <a:endParaRPr lang="en-US" altLang="zh-CN" dirty="0"/>
          </a:p>
          <a:p>
            <a:pPr lvl="1"/>
            <a:r>
              <a:rPr lang="zh-CN" altLang="en-US" dirty="0"/>
              <a:t>适用于方法参数以外的大多数情景</a:t>
            </a:r>
            <a:endParaRPr lang="en-US" altLang="zh-CN" dirty="0"/>
          </a:p>
          <a:p>
            <a:r>
              <a:rPr lang="en-US" altLang="zh-CN" dirty="0" err="1"/>
              <a:t>camelCasing</a:t>
            </a:r>
            <a:endParaRPr lang="en-US" altLang="zh-CN" dirty="0"/>
          </a:p>
          <a:p>
            <a:pPr lvl="1"/>
            <a:r>
              <a:rPr lang="zh-CN" altLang="en-US" dirty="0"/>
              <a:t>第一个单词首字母小写</a:t>
            </a:r>
            <a:endParaRPr lang="en-US" altLang="zh-CN" dirty="0"/>
          </a:p>
          <a:p>
            <a:pPr lvl="1"/>
            <a:r>
              <a:rPr lang="zh-CN" altLang="en-US" dirty="0"/>
              <a:t>仅适用于参数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379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约定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缩写词</a:t>
            </a:r>
            <a:endParaRPr lang="en-US" altLang="zh-CN" dirty="0"/>
          </a:p>
          <a:p>
            <a:pPr lvl="1"/>
            <a:r>
              <a:rPr lang="zh-CN" altLang="en-US" dirty="0"/>
              <a:t>双字母的缩写词，两个字母均大写，除非作为</a:t>
            </a:r>
            <a:r>
              <a:rPr lang="en-US" altLang="zh-CN" dirty="0" err="1"/>
              <a:t>camelCasing</a:t>
            </a:r>
            <a:r>
              <a:rPr lang="zh-CN" altLang="en-US" dirty="0"/>
              <a:t>的首字母</a:t>
            </a:r>
            <a:endParaRPr lang="en-US" altLang="zh-CN" dirty="0"/>
          </a:p>
          <a:p>
            <a:pPr lvl="1"/>
            <a:r>
              <a:rPr lang="zh-CN" altLang="en-US" dirty="0"/>
              <a:t>多字母缩写词，按照普通单词一样处理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使用大小写区分命名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部分语言不支持大小写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只使用大写字母命名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使用匈牙利命名法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IDE</a:t>
            </a:r>
            <a:r>
              <a:rPr lang="zh-CN" altLang="en-US" dirty="0"/>
              <a:t>能够帮你识别类型，何况</a:t>
            </a:r>
            <a:r>
              <a:rPr lang="en-US" altLang="zh-CN" dirty="0"/>
              <a:t>OOP</a:t>
            </a:r>
            <a:r>
              <a:rPr lang="zh-CN" altLang="en-US" dirty="0"/>
              <a:t>变量生存周期不会太长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22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程序集与名字空间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程序集的命名通常遵循如下模式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&lt;Org&gt;.&lt;Component&gt;.</a:t>
            </a:r>
            <a:r>
              <a:rPr lang="en-US" altLang="zh-CN" dirty="0" err="1"/>
              <a:t>dll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名字空间的命名通常遵循如下模式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&lt;Org&gt;.(&lt;Product&gt;|&lt;Technology&gt;)[.&lt;Feature&gt;][.&lt;</a:t>
            </a:r>
            <a:r>
              <a:rPr lang="en-US" altLang="zh-CN" dirty="0" err="1"/>
              <a:t>Subnamespace</a:t>
            </a:r>
            <a:r>
              <a:rPr lang="en-US" altLang="zh-CN" dirty="0"/>
              <a:t>&gt;]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使用命名空间，而非为类型添加前缀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使用相同的名字命名名字空间和其中的类型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45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类型与泛型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要</a:t>
            </a:r>
            <a:r>
              <a:rPr lang="zh-CN" altLang="en-US" dirty="0"/>
              <a:t>使用名词词组为类型命名</a:t>
            </a:r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使用前缀，除了接口应当使用字母</a:t>
            </a:r>
            <a:r>
              <a:rPr lang="en-US" altLang="zh-CN" dirty="0"/>
              <a:t>I</a:t>
            </a:r>
            <a:r>
              <a:rPr lang="zh-CN" altLang="en-US" dirty="0"/>
              <a:t>作为前缀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类的名字应当反映其使用情景而非层次结构。尤其组织、项目等名字不应当作为类型名字的前缀使用，因为这本来应当是名字空间的职责。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使用字母</a:t>
            </a:r>
            <a:r>
              <a:rPr lang="en-US" altLang="zh-CN" dirty="0"/>
              <a:t>I</a:t>
            </a:r>
            <a:r>
              <a:rPr lang="zh-CN" altLang="en-US" dirty="0"/>
              <a:t>作为接口的前缀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当一个类是某个接口的标准实现时，两者的名字应当只相差一个前缀</a:t>
            </a:r>
            <a:r>
              <a:rPr lang="en-US" altLang="zh-CN" dirty="0"/>
              <a:t>I</a:t>
            </a:r>
          </a:p>
          <a:p>
            <a:r>
              <a:rPr lang="zh-CN" altLang="en-US" b="1" dirty="0"/>
              <a:t>要</a:t>
            </a:r>
            <a:r>
              <a:rPr lang="zh-CN" altLang="en-US" dirty="0"/>
              <a:t>使用描述性的名字命名泛型参数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然而如果只有一个泛型参数，通常直接使用字母</a:t>
            </a:r>
            <a:r>
              <a:rPr lang="en-US" altLang="zh-CN" dirty="0"/>
              <a:t>T</a:t>
            </a:r>
            <a:r>
              <a:rPr lang="zh-CN" altLang="en-US" dirty="0"/>
              <a:t>命名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为泛型参数使用前缀</a:t>
            </a:r>
            <a:r>
              <a:rPr lang="en-US" altLang="zh-CN" dirty="0"/>
              <a:t>T</a:t>
            </a:r>
            <a:endParaRPr lang="en-US" altLang="zh-CN" b="1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34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1916</Words>
  <Application>Microsoft Office PowerPoint</Application>
  <PresentationFormat>宽屏</PresentationFormat>
  <Paragraphs>273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.SFNSText-Regular</vt:lpstr>
      <vt:lpstr>等线</vt:lpstr>
      <vt:lpstr>等线 Light</vt:lpstr>
      <vt:lpstr>微软雅黑 Light</vt:lpstr>
      <vt:lpstr>Arial</vt:lpstr>
      <vt:lpstr>Office 主题​​</vt:lpstr>
      <vt:lpstr>C#运行机制与最佳实践</vt:lpstr>
      <vt:lpstr>目录</vt:lpstr>
      <vt:lpstr>.Net平台谱系</vt:lpstr>
      <vt:lpstr>.Net平台谱系</vt:lpstr>
      <vt:lpstr>基本概念</vt:lpstr>
      <vt:lpstr>命名规范/约定</vt:lpstr>
      <vt:lpstr>命名规范/约定</vt:lpstr>
      <vt:lpstr>命名规范/程序集与名字空间</vt:lpstr>
      <vt:lpstr>命名规范/类型与泛型</vt:lpstr>
      <vt:lpstr>命名规范/枚举</vt:lpstr>
      <vt:lpstr>命名规范/成员与参数</vt:lpstr>
      <vt:lpstr>命名规范/使用ReSharper保证代码质量</vt:lpstr>
      <vt:lpstr>命名规范/使用ReSharper保证代码质量</vt:lpstr>
      <vt:lpstr>文档/建立XML注释</vt:lpstr>
      <vt:lpstr>文档/常见标签</vt:lpstr>
      <vt:lpstr>文档/使用Sandcastle</vt:lpstr>
      <vt:lpstr>最佳实践/应对装箱</vt:lpstr>
      <vt:lpstr>最佳实践/应对装箱</vt:lpstr>
      <vt:lpstr>最佳实践/应对装箱</vt:lpstr>
      <vt:lpstr>最佳实践/应对装箱</vt:lpstr>
      <vt:lpstr>最佳实践/应对装箱</vt:lpstr>
      <vt:lpstr>最佳实践/其他</vt:lpstr>
      <vt:lpstr>最佳实践/其他</vt:lpstr>
      <vt:lpstr>磁盘结构/数据流</vt:lpstr>
      <vt:lpstr>磁盘结构/元数据表</vt:lpstr>
      <vt:lpstr>磁盘结构/代码片段</vt:lpstr>
      <vt:lpstr>内存结构/分布与同步块</vt:lpstr>
      <vt:lpstr>内存结构/方法表</vt:lpstr>
      <vt:lpstr>内存结构/EEClass</vt:lpstr>
      <vt:lpstr>IL2CPP</vt:lpstr>
      <vt:lpstr>书籍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C#运行机制与实践优化</dc:title>
  <dc:creator>刘亭玉</dc:creator>
  <cp:lastModifiedBy>刘亭玉</cp:lastModifiedBy>
  <cp:revision>60</cp:revision>
  <dcterms:created xsi:type="dcterms:W3CDTF">2016-08-29T15:38:36Z</dcterms:created>
  <dcterms:modified xsi:type="dcterms:W3CDTF">2016-09-21T09:31:32Z</dcterms:modified>
</cp:coreProperties>
</file>